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1" roundtripDataSignature="AMtx7mhsy3xMIqRWVmp2ap+LxwiLmMmc7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21"/>
    <p:restoredTop sz="94658"/>
  </p:normalViewPr>
  <p:slideViewPr>
    <p:cSldViewPr snapToGrid="0">
      <p:cViewPr varScale="1">
        <p:scale>
          <a:sx n="120" d="100"/>
          <a:sy n="120" d="100"/>
        </p:scale>
        <p:origin x="2256"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3" name="Google Shape;28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3" name="Google Shape;303;p1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3" name="Google Shape;323;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6" name="Google Shape;346;p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6" name="Google Shape;366;p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6"/>
        <p:cNvGrpSpPr/>
        <p:nvPr/>
      </p:nvGrpSpPr>
      <p:grpSpPr>
        <a:xfrm>
          <a:off x="0" y="0"/>
          <a:ext cx="0" cy="0"/>
          <a:chOff x="0" y="0"/>
          <a:chExt cx="0" cy="0"/>
        </a:xfrm>
      </p:grpSpPr>
      <p:sp>
        <p:nvSpPr>
          <p:cNvPr id="387" name="Google Shape;387;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88" name="Google Shape;388;p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9" name="Google Shape;129;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3" name="Google Shape;173;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6" name="Google Shape;216;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6" name="Google Shape;236;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9" name="Google Shape;259;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0" name="Google Shape;260;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6"/>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7"/>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7"/>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18"/>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18"/>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2" name="Google Shape;22;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1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8" name="Google Shape;28;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20"/>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20"/>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4" name="Google Shape;34;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21"/>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0" name="Google Shape;40;p21"/>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1" name="Google Shape;41;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22"/>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7" name="Google Shape;47;p22"/>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8" name="Google Shape;48;p22"/>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9" name="Google Shape;49;p22"/>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50" name="Google Shape;50;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4"/>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4"/>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24"/>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5"/>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5"/>
          <p:cNvSpPr>
            <a:spLocks noGrp="1"/>
          </p:cNvSpPr>
          <p:nvPr>
            <p:ph type="pic" idx="2"/>
          </p:nvPr>
        </p:nvSpPr>
        <p:spPr>
          <a:xfrm>
            <a:off x="1792288" y="612775"/>
            <a:ext cx="5486400" cy="4114800"/>
          </a:xfrm>
          <a:prstGeom prst="rect">
            <a:avLst/>
          </a:prstGeom>
          <a:noFill/>
          <a:ln>
            <a:noFill/>
          </a:ln>
        </p:spPr>
      </p:sp>
      <p:sp>
        <p:nvSpPr>
          <p:cNvPr id="68" name="Google Shape;68;p25"/>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slide" Target="slide12.xml"/><Relationship Id="rId3" Type="http://schemas.openxmlformats.org/officeDocument/2006/relationships/slide" Target="slide2.xml"/><Relationship Id="rId7" Type="http://schemas.openxmlformats.org/officeDocument/2006/relationships/slide" Target="slide6.xml"/><Relationship Id="rId12" Type="http://schemas.openxmlformats.org/officeDocument/2006/relationships/slide" Target="slide11.xml"/><Relationship Id="rId17" Type="http://schemas.openxmlformats.org/officeDocument/2006/relationships/image" Target="../media/image1.jpg"/><Relationship Id="rId2" Type="http://schemas.openxmlformats.org/officeDocument/2006/relationships/notesSlide" Target="../notesSlides/notesSlide1.xml"/><Relationship Id="rId16" Type="http://schemas.openxmlformats.org/officeDocument/2006/relationships/hyperlink" Target="http://doviewplanning.org" TargetMode="External"/><Relationship Id="rId1" Type="http://schemas.openxmlformats.org/officeDocument/2006/relationships/slideLayout" Target="../slideLayouts/slideLayout1.xml"/><Relationship Id="rId6" Type="http://schemas.openxmlformats.org/officeDocument/2006/relationships/slide" Target="slide5.xml"/><Relationship Id="rId11" Type="http://schemas.openxmlformats.org/officeDocument/2006/relationships/slide" Target="slide10.xml"/><Relationship Id="rId5" Type="http://schemas.openxmlformats.org/officeDocument/2006/relationships/slide" Target="slide4.xml"/><Relationship Id="rId15" Type="http://schemas.openxmlformats.org/officeDocument/2006/relationships/slide" Target="slide14.xml"/><Relationship Id="rId10" Type="http://schemas.openxmlformats.org/officeDocument/2006/relationships/slide" Target="slide9.xml"/><Relationship Id="rId4" Type="http://schemas.openxmlformats.org/officeDocument/2006/relationships/slide" Target="slide3.xml"/><Relationship Id="rId9" Type="http://schemas.openxmlformats.org/officeDocument/2006/relationships/slide" Target="slide8.xml"/><Relationship Id="rId14" Type="http://schemas.openxmlformats.org/officeDocument/2006/relationships/slide" Target="slide13.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1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slide" Target="slide1.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p:nvPr/>
        </p:nvSpPr>
        <p:spPr>
          <a:xfrm>
            <a:off x="2359317" y="-46059"/>
            <a:ext cx="4757312" cy="83095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0" i="0" u="none" strike="noStrike" cap="none" dirty="0">
                <a:solidFill>
                  <a:srgbClr val="000000"/>
                </a:solidFill>
                <a:latin typeface="Calibri"/>
                <a:ea typeface="Calibri"/>
                <a:cs typeface="Calibri"/>
                <a:sym typeface="Calibri"/>
              </a:rPr>
              <a:t>Department of Conservation (DOC) </a:t>
            </a:r>
            <a:r>
              <a:rPr lang="en-US" sz="2400" dirty="0">
                <a:solidFill>
                  <a:schemeClr val="tx1"/>
                </a:solidFill>
                <a:latin typeface="Calibri"/>
                <a:ea typeface="Calibri"/>
                <a:cs typeface="Calibri"/>
                <a:sym typeface="Calibri"/>
                <a:hlinkClick r:id="" action="ppaction://hlinkshowjump?jump=lastslide">
                  <a:extLst>
                    <a:ext uri="{A12FA001-AC4F-418D-AE19-62706E023703}">
                      <ahyp:hlinkClr xmlns:ahyp="http://schemas.microsoft.com/office/drawing/2018/hyperlinkcolor" val="tx"/>
                    </a:ext>
                  </a:extLst>
                </a:hlinkClick>
              </a:rPr>
              <a:t>DoView</a:t>
            </a:r>
            <a:r>
              <a:rPr lang="en-US" sz="2400" dirty="0">
                <a:latin typeface="Calibri"/>
                <a:ea typeface="Calibri"/>
                <a:cs typeface="Calibri"/>
                <a:sym typeface="Calibri"/>
              </a:rPr>
              <a:t> Strategy Diagram</a:t>
            </a:r>
            <a:endParaRPr dirty="0"/>
          </a:p>
        </p:txBody>
      </p:sp>
      <p:sp>
        <p:nvSpPr>
          <p:cNvPr id="89" name="Google Shape;89;p1">
            <a:hlinkClick r:id="rId3" action="ppaction://hlinksldjump"/>
          </p:cNvPr>
          <p:cNvSpPr/>
          <p:nvPr/>
        </p:nvSpPr>
        <p:spPr>
          <a:xfrm>
            <a:off x="3605298" y="963772"/>
            <a:ext cx="1980000" cy="72000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i="0" u="none" strike="noStrike" cap="none">
                <a:solidFill>
                  <a:srgbClr val="000000"/>
                </a:solidFill>
                <a:latin typeface="Calibri"/>
                <a:ea typeface="Calibri"/>
                <a:cs typeface="Calibri"/>
                <a:sym typeface="Calibri"/>
              </a:rPr>
              <a:t>Final Outcomes</a:t>
            </a:r>
            <a:endParaRPr/>
          </a:p>
        </p:txBody>
      </p:sp>
      <p:sp>
        <p:nvSpPr>
          <p:cNvPr id="90" name="Google Shape;90;p1"/>
          <p:cNvSpPr/>
          <p:nvPr/>
        </p:nvSpPr>
        <p:spPr>
          <a:xfrm>
            <a:off x="3605298" y="993950"/>
            <a:ext cx="19800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1" name="Google Shape;91;p1">
            <a:hlinkClick r:id="rId4" action="ppaction://hlinksldjump"/>
          </p:cNvPr>
          <p:cNvSpPr/>
          <p:nvPr/>
        </p:nvSpPr>
        <p:spPr>
          <a:xfrm>
            <a:off x="1265298" y="2232615"/>
            <a:ext cx="1980000" cy="72000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Biodiversity &amp; Species Recovery</a:t>
            </a:r>
            <a:endParaRPr/>
          </a:p>
        </p:txBody>
      </p:sp>
      <p:sp>
        <p:nvSpPr>
          <p:cNvPr id="92" name="Google Shape;92;p1">
            <a:hlinkClick r:id="rId5" action="ppaction://hlinksldjump"/>
          </p:cNvPr>
          <p:cNvSpPr/>
          <p:nvPr/>
        </p:nvSpPr>
        <p:spPr>
          <a:xfrm>
            <a:off x="3605298" y="2232615"/>
            <a:ext cx="1980000" cy="72000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Ecosystem Restoration &amp; Predator Control</a:t>
            </a:r>
            <a:endParaRPr/>
          </a:p>
        </p:txBody>
      </p:sp>
      <p:sp>
        <p:nvSpPr>
          <p:cNvPr id="93" name="Google Shape;93;p1">
            <a:hlinkClick r:id="rId6" action="ppaction://hlinksldjump"/>
          </p:cNvPr>
          <p:cNvSpPr/>
          <p:nvPr/>
        </p:nvSpPr>
        <p:spPr>
          <a:xfrm>
            <a:off x="5945298" y="2232615"/>
            <a:ext cx="1980000" cy="72000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Historic &amp; Cultural Heritage Protection</a:t>
            </a:r>
            <a:endParaRPr/>
          </a:p>
        </p:txBody>
      </p:sp>
      <p:sp>
        <p:nvSpPr>
          <p:cNvPr id="94" name="Google Shape;94;p1">
            <a:hlinkClick r:id="rId7" action="ppaction://hlinksldjump"/>
          </p:cNvPr>
          <p:cNvSpPr/>
          <p:nvPr/>
        </p:nvSpPr>
        <p:spPr>
          <a:xfrm>
            <a:off x="1265298" y="3296955"/>
            <a:ext cx="1980000" cy="72000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Visitor &amp; Recreation Management</a:t>
            </a:r>
            <a:endParaRPr/>
          </a:p>
        </p:txBody>
      </p:sp>
      <p:sp>
        <p:nvSpPr>
          <p:cNvPr id="95" name="Google Shape;95;p1">
            <a:hlinkClick r:id="rId8" action="ppaction://hlinksldjump"/>
          </p:cNvPr>
          <p:cNvSpPr/>
          <p:nvPr/>
        </p:nvSpPr>
        <p:spPr>
          <a:xfrm>
            <a:off x="3605298" y="3296955"/>
            <a:ext cx="1980000" cy="72000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Treaty Partnerships &amp; Māori Co-Governance</a:t>
            </a:r>
            <a:endParaRPr/>
          </a:p>
        </p:txBody>
      </p:sp>
      <p:sp>
        <p:nvSpPr>
          <p:cNvPr id="96" name="Google Shape;96;p1">
            <a:hlinkClick r:id="rId9" action="ppaction://hlinksldjump"/>
          </p:cNvPr>
          <p:cNvSpPr/>
          <p:nvPr/>
        </p:nvSpPr>
        <p:spPr>
          <a:xfrm>
            <a:off x="5945298" y="3296955"/>
            <a:ext cx="1980000" cy="72000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Community Engagement &amp; Funding Support</a:t>
            </a:r>
            <a:endParaRPr/>
          </a:p>
        </p:txBody>
      </p:sp>
      <p:sp>
        <p:nvSpPr>
          <p:cNvPr id="97" name="Google Shape;97;p1">
            <a:hlinkClick r:id="rId10" action="ppaction://hlinksldjump"/>
          </p:cNvPr>
          <p:cNvSpPr/>
          <p:nvPr/>
        </p:nvSpPr>
        <p:spPr>
          <a:xfrm>
            <a:off x="1265298" y="4374705"/>
            <a:ext cx="1980000" cy="72000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Climate Change Adaptation &amp; Carbon Stewardship</a:t>
            </a:r>
            <a:endParaRPr/>
          </a:p>
        </p:txBody>
      </p:sp>
      <p:sp>
        <p:nvSpPr>
          <p:cNvPr id="98" name="Google Shape;98;p1">
            <a:hlinkClick r:id="rId11" action="ppaction://hlinksldjump"/>
          </p:cNvPr>
          <p:cNvSpPr/>
          <p:nvPr/>
        </p:nvSpPr>
        <p:spPr>
          <a:xfrm>
            <a:off x="3605298" y="4374705"/>
            <a:ext cx="1980000" cy="72000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Research, Monitoring &amp; Reporting</a:t>
            </a:r>
            <a:endParaRPr/>
          </a:p>
        </p:txBody>
      </p:sp>
      <p:sp>
        <p:nvSpPr>
          <p:cNvPr id="99" name="Google Shape;99;p1">
            <a:hlinkClick r:id="rId12" action="ppaction://hlinksldjump"/>
          </p:cNvPr>
          <p:cNvSpPr/>
          <p:nvPr/>
        </p:nvSpPr>
        <p:spPr>
          <a:xfrm>
            <a:off x="5945298" y="4374705"/>
            <a:ext cx="1980000" cy="72000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Compliance &amp; Law Enforcement</a:t>
            </a:r>
            <a:endParaRPr/>
          </a:p>
        </p:txBody>
      </p:sp>
      <p:sp>
        <p:nvSpPr>
          <p:cNvPr id="100" name="Google Shape;100;p1">
            <a:hlinkClick r:id="rId13" action="ppaction://hlinksldjump"/>
          </p:cNvPr>
          <p:cNvSpPr/>
          <p:nvPr/>
        </p:nvSpPr>
        <p:spPr>
          <a:xfrm>
            <a:off x="1265298" y="5418075"/>
            <a:ext cx="1980000" cy="72000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Organisational Capability &amp; Workforce</a:t>
            </a:r>
            <a:endParaRPr/>
          </a:p>
        </p:txBody>
      </p:sp>
      <p:sp>
        <p:nvSpPr>
          <p:cNvPr id="101" name="Google Shape;101;p1">
            <a:hlinkClick r:id="rId14" action="ppaction://hlinksldjump"/>
          </p:cNvPr>
          <p:cNvSpPr/>
          <p:nvPr/>
        </p:nvSpPr>
        <p:spPr>
          <a:xfrm>
            <a:off x="3605298" y="5418075"/>
            <a:ext cx="1980000" cy="72000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Finance &amp; Resource Management</a:t>
            </a:r>
            <a:endParaRPr/>
          </a:p>
        </p:txBody>
      </p:sp>
      <p:sp>
        <p:nvSpPr>
          <p:cNvPr id="102" name="Google Shape;102;p1">
            <a:hlinkClick r:id="rId15" action="ppaction://hlinksldjump"/>
          </p:cNvPr>
          <p:cNvSpPr/>
          <p:nvPr/>
        </p:nvSpPr>
        <p:spPr>
          <a:xfrm>
            <a:off x="5945298" y="5413150"/>
            <a:ext cx="1980000" cy="72000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Digital Transformation &amp; Data Systems</a:t>
            </a:r>
            <a:endParaRPr/>
          </a:p>
        </p:txBody>
      </p:sp>
      <p:sp>
        <p:nvSpPr>
          <p:cNvPr id="104" name="Google Shape;104;p1"/>
          <p:cNvSpPr txBox="1"/>
          <p:nvPr/>
        </p:nvSpPr>
        <p:spPr>
          <a:xfrm>
            <a:off x="6962575" y="6230150"/>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16">
                  <a:extLst>
                    <a:ext uri="{A12FA001-AC4F-418D-AE19-62706E023703}">
                      <ahyp:hlinkClr xmlns:ahyp="http://schemas.microsoft.com/office/drawing/2018/hyperlinkcolor" val="tx"/>
                    </a:ext>
                  </a:extLst>
                </a:hlinkClick>
              </a:rPr>
              <a:t>DoViewPlanning.Org</a:t>
            </a:r>
            <a:endParaRPr/>
          </a:p>
        </p:txBody>
      </p:sp>
      <p:pic>
        <p:nvPicPr>
          <p:cNvPr id="105" name="Google Shape;105;p1" title="Doview new.jpeg"/>
          <p:cNvPicPr preferRelativeResize="0"/>
          <p:nvPr/>
        </p:nvPicPr>
        <p:blipFill>
          <a:blip r:embed="rId17">
            <a:alphaModFix/>
          </a:blip>
          <a:stretch>
            <a:fillRect/>
          </a:stretch>
        </p:blipFill>
        <p:spPr>
          <a:xfrm>
            <a:off x="6635125" y="6230152"/>
            <a:ext cx="327447" cy="307800"/>
          </a:xfrm>
          <a:prstGeom prst="rect">
            <a:avLst/>
          </a:prstGeom>
          <a:noFill/>
          <a:ln>
            <a:noFill/>
          </a:ln>
        </p:spPr>
      </p:pic>
      <p:cxnSp>
        <p:nvCxnSpPr>
          <p:cNvPr id="107" name="Google Shape;107;p1"/>
          <p:cNvCxnSpPr/>
          <p:nvPr/>
        </p:nvCxnSpPr>
        <p:spPr>
          <a:xfrm>
            <a:off x="1289000" y="1917325"/>
            <a:ext cx="6612600" cy="11100"/>
          </a:xfrm>
          <a:prstGeom prst="straightConnector1">
            <a:avLst/>
          </a:prstGeom>
          <a:noFill/>
          <a:ln w="9525" cap="flat" cmpd="sng">
            <a:solidFill>
              <a:schemeClr val="dk2"/>
            </a:solidFill>
            <a:prstDash val="solid"/>
            <a:round/>
            <a:headEnd type="none" w="med" len="med"/>
            <a:tailEnd type="none" w="med" len="med"/>
          </a:ln>
        </p:spPr>
      </p:cxnSp>
      <p:sp>
        <p:nvSpPr>
          <p:cNvPr id="2" name="TextBox 1">
            <a:extLst>
              <a:ext uri="{FF2B5EF4-FFF2-40B4-BE49-F238E27FC236}">
                <a16:creationId xmlns:a16="http://schemas.microsoft.com/office/drawing/2014/main" id="{A8E6445A-3259-23BB-BD53-EABAD6AC2851}"/>
              </a:ext>
            </a:extLst>
          </p:cNvPr>
          <p:cNvSpPr txBox="1"/>
          <p:nvPr/>
        </p:nvSpPr>
        <p:spPr>
          <a:xfrm>
            <a:off x="883019" y="6590291"/>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a005 </a:t>
            </a:r>
            <a:r>
              <a:rPr lang="en-US" sz="1000" dirty="0">
                <a:solidFill>
                  <a:srgbClr val="5A5A5A"/>
                </a:solidFill>
                <a:latin typeface="Calibri"/>
                <a:ea typeface="Calibri"/>
                <a:cs typeface="Calibri"/>
                <a:sym typeface="Calibri"/>
              </a:rPr>
              <a:t>2025-06-21 19:07</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26;p2">
            <a:extLst>
              <a:ext uri="{FF2B5EF4-FFF2-40B4-BE49-F238E27FC236}">
                <a16:creationId xmlns:a16="http://schemas.microsoft.com/office/drawing/2014/main" id="{84905EBE-59F7-1C4D-D6E3-8FC399523E43}"/>
              </a:ext>
            </a:extLst>
          </p:cNvPr>
          <p:cNvSpPr txBox="1"/>
          <p:nvPr/>
        </p:nvSpPr>
        <p:spPr>
          <a:xfrm>
            <a:off x="7271400" y="21488"/>
            <a:ext cx="1872600" cy="646290"/>
          </a:xfrm>
          <a:prstGeom prst="rect">
            <a:avLst/>
          </a:prstGeom>
          <a:noFill/>
          <a:ln>
            <a:noFill/>
          </a:ln>
        </p:spPr>
        <p:txBody>
          <a:bodyPr spcFirstLastPara="1" wrap="square" lIns="91425" tIns="45700" rIns="91425" bIns="45700" anchor="t" anchorCtr="0">
            <a:spAutoFit/>
          </a:bodyPr>
          <a:lstStyle/>
          <a:p>
            <a:pPr lvl="0" algn="ctr"/>
            <a:r>
              <a:rPr lang="en-US" sz="1200" dirty="0">
                <a:solidFill>
                  <a:srgbClr val="999999"/>
                </a:solidFill>
                <a:latin typeface="Calibri"/>
                <a:cs typeface="Calibri"/>
                <a:sym typeface="Calibri"/>
              </a:rPr>
              <a:t>Illustrative only </a:t>
            </a:r>
          </a:p>
          <a:p>
            <a:pPr lvl="0" algn="ctr"/>
            <a:r>
              <a:rPr lang="en-US" sz="1200" dirty="0">
                <a:solidFill>
                  <a:srgbClr val="999999"/>
                </a:solidFill>
                <a:latin typeface="Calibri"/>
                <a:cs typeface="Calibri"/>
                <a:sym typeface="Calibri"/>
              </a:rPr>
              <a:t>Not created or endorsed by DOC</a:t>
            </a:r>
            <a:endParaRPr sz="1200" dirty="0">
              <a:solidFill>
                <a:srgbClr val="999999"/>
              </a:solidFill>
              <a:latin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10">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86" name="Google Shape;286;p10"/>
          <p:cNvSpPr/>
          <p:nvPr/>
        </p:nvSpPr>
        <p:spPr>
          <a:xfrm>
            <a:off x="457200" y="868680"/>
            <a:ext cx="8229600" cy="41148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Research, Monitoring &amp; Reporting</a:t>
            </a:r>
            <a:endParaRPr/>
          </a:p>
        </p:txBody>
      </p:sp>
      <p:sp>
        <p:nvSpPr>
          <p:cNvPr id="287" name="Google Shape;287;p10"/>
          <p:cNvSpPr/>
          <p:nvPr/>
        </p:nvSpPr>
        <p:spPr>
          <a:xfrm>
            <a:off x="685800" y="26974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Research priorities defined</a:t>
            </a:r>
            <a:endParaRPr/>
          </a:p>
        </p:txBody>
      </p:sp>
      <p:sp>
        <p:nvSpPr>
          <p:cNvPr id="288" name="Google Shape;288;p10"/>
          <p:cNvSpPr/>
          <p:nvPr/>
        </p:nvSpPr>
        <p:spPr>
          <a:xfrm>
            <a:off x="685800" y="36118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Monitoring protocols standardised</a:t>
            </a:r>
            <a:endParaRPr/>
          </a:p>
        </p:txBody>
      </p:sp>
      <p:sp>
        <p:nvSpPr>
          <p:cNvPr id="289" name="Google Shape;289;p10"/>
          <p:cNvSpPr/>
          <p:nvPr/>
        </p:nvSpPr>
        <p:spPr>
          <a:xfrm>
            <a:off x="30480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90" name="Google Shape;290;p10"/>
          <p:cNvSpPr/>
          <p:nvPr/>
        </p:nvSpPr>
        <p:spPr>
          <a:xfrm>
            <a:off x="3459480" y="17830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Field data collected</a:t>
            </a:r>
            <a:endParaRPr/>
          </a:p>
        </p:txBody>
      </p:sp>
      <p:sp>
        <p:nvSpPr>
          <p:cNvPr id="291" name="Google Shape;291;p10"/>
          <p:cNvSpPr/>
          <p:nvPr/>
        </p:nvSpPr>
        <p:spPr>
          <a:xfrm>
            <a:off x="3459480" y="26974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Findings synthesised</a:t>
            </a:r>
            <a:endParaRPr/>
          </a:p>
        </p:txBody>
      </p:sp>
      <p:sp>
        <p:nvSpPr>
          <p:cNvPr id="292" name="Google Shape;292;p10"/>
          <p:cNvSpPr/>
          <p:nvPr/>
        </p:nvSpPr>
        <p:spPr>
          <a:xfrm>
            <a:off x="3459480" y="36118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Open data portals maintained</a:t>
            </a:r>
            <a:endParaRPr/>
          </a:p>
        </p:txBody>
      </p:sp>
      <p:sp>
        <p:nvSpPr>
          <p:cNvPr id="293" name="Google Shape;293;p10"/>
          <p:cNvSpPr/>
          <p:nvPr/>
        </p:nvSpPr>
        <p:spPr>
          <a:xfrm>
            <a:off x="3459480" y="45262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Big Data analytics operationalised</a:t>
            </a:r>
            <a:endParaRPr/>
          </a:p>
        </p:txBody>
      </p:sp>
      <p:sp>
        <p:nvSpPr>
          <p:cNvPr id="294" name="Google Shape;294;p10"/>
          <p:cNvSpPr/>
          <p:nvPr/>
        </p:nvSpPr>
        <p:spPr>
          <a:xfrm>
            <a:off x="58216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95" name="Google Shape;295;p10"/>
          <p:cNvSpPr/>
          <p:nvPr/>
        </p:nvSpPr>
        <p:spPr>
          <a:xfrm>
            <a:off x="6233160" y="26974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Decisions informed by science</a:t>
            </a:r>
            <a:endParaRPr/>
          </a:p>
        </p:txBody>
      </p:sp>
      <p:sp>
        <p:nvSpPr>
          <p:cNvPr id="296" name="Google Shape;296;p10"/>
          <p:cNvSpPr/>
          <p:nvPr/>
        </p:nvSpPr>
        <p:spPr>
          <a:xfrm>
            <a:off x="6233160" y="3611880"/>
            <a:ext cx="222504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Outcomes continually evaluated</a:t>
            </a:r>
            <a:endParaRPr/>
          </a:p>
        </p:txBody>
      </p:sp>
      <p:sp>
        <p:nvSpPr>
          <p:cNvPr id="298" name="Google Shape;298;p10"/>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299" name="Google Shape;299;p10"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2" name="TextBox 1">
            <a:extLst>
              <a:ext uri="{FF2B5EF4-FFF2-40B4-BE49-F238E27FC236}">
                <a16:creationId xmlns:a16="http://schemas.microsoft.com/office/drawing/2014/main" id="{AB69C148-222A-3073-FA0C-DFD5ACC5E534}"/>
              </a:ext>
            </a:extLst>
          </p:cNvPr>
          <p:cNvSpPr txBox="1"/>
          <p:nvPr/>
        </p:nvSpPr>
        <p:spPr>
          <a:xfrm>
            <a:off x="883019" y="6590291"/>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19:07</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6;p2">
            <a:extLst>
              <a:ext uri="{FF2B5EF4-FFF2-40B4-BE49-F238E27FC236}">
                <a16:creationId xmlns:a16="http://schemas.microsoft.com/office/drawing/2014/main" id="{E94D8285-06AD-4BE4-CEE3-170DF4FC829B}"/>
              </a:ext>
            </a:extLst>
          </p:cNvPr>
          <p:cNvSpPr txBox="1"/>
          <p:nvPr/>
        </p:nvSpPr>
        <p:spPr>
          <a:xfrm>
            <a:off x="7271400" y="21488"/>
            <a:ext cx="1872600" cy="646290"/>
          </a:xfrm>
          <a:prstGeom prst="rect">
            <a:avLst/>
          </a:prstGeom>
          <a:noFill/>
          <a:ln>
            <a:noFill/>
          </a:ln>
        </p:spPr>
        <p:txBody>
          <a:bodyPr spcFirstLastPara="1" wrap="square" lIns="91425" tIns="45700" rIns="91425" bIns="45700" anchor="t" anchorCtr="0">
            <a:spAutoFit/>
          </a:bodyPr>
          <a:lstStyle/>
          <a:p>
            <a:pPr lvl="0" algn="ctr"/>
            <a:r>
              <a:rPr lang="en-US" sz="1200" dirty="0">
                <a:solidFill>
                  <a:srgbClr val="999999"/>
                </a:solidFill>
                <a:latin typeface="Calibri"/>
                <a:cs typeface="Calibri"/>
                <a:sym typeface="Calibri"/>
              </a:rPr>
              <a:t>Illustrative only </a:t>
            </a:r>
          </a:p>
          <a:p>
            <a:pPr lvl="0" algn="ctr"/>
            <a:r>
              <a:rPr lang="en-US" sz="1200" dirty="0">
                <a:solidFill>
                  <a:srgbClr val="999999"/>
                </a:solidFill>
                <a:latin typeface="Calibri"/>
                <a:cs typeface="Calibri"/>
                <a:sym typeface="Calibri"/>
              </a:rPr>
              <a:t>Not created or endorsed by DOC</a:t>
            </a:r>
            <a:endParaRPr sz="1200" dirty="0">
              <a:solidFill>
                <a:srgbClr val="999999"/>
              </a:solidFill>
              <a:latin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Google Shape;305;p11">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306" name="Google Shape;306;p11"/>
          <p:cNvSpPr/>
          <p:nvPr/>
        </p:nvSpPr>
        <p:spPr>
          <a:xfrm>
            <a:off x="457200" y="868680"/>
            <a:ext cx="8229600" cy="41148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Compliance &amp; Law Enforcement</a:t>
            </a:r>
            <a:endParaRPr/>
          </a:p>
        </p:txBody>
      </p:sp>
      <p:sp>
        <p:nvSpPr>
          <p:cNvPr id="307" name="Google Shape;307;p11"/>
          <p:cNvSpPr/>
          <p:nvPr/>
        </p:nvSpPr>
        <p:spPr>
          <a:xfrm>
            <a:off x="685800" y="26974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Legal obligations clarified</a:t>
            </a:r>
            <a:endParaRPr/>
          </a:p>
        </p:txBody>
      </p:sp>
      <p:sp>
        <p:nvSpPr>
          <p:cNvPr id="308" name="Google Shape;308;p11"/>
          <p:cNvSpPr/>
          <p:nvPr/>
        </p:nvSpPr>
        <p:spPr>
          <a:xfrm>
            <a:off x="685800" y="36118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Risk hotspots mapped</a:t>
            </a:r>
            <a:endParaRPr/>
          </a:p>
        </p:txBody>
      </p:sp>
      <p:sp>
        <p:nvSpPr>
          <p:cNvPr id="309" name="Google Shape;309;p11"/>
          <p:cNvSpPr/>
          <p:nvPr/>
        </p:nvSpPr>
        <p:spPr>
          <a:xfrm>
            <a:off x="30480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10" name="Google Shape;310;p11"/>
          <p:cNvSpPr/>
          <p:nvPr/>
        </p:nvSpPr>
        <p:spPr>
          <a:xfrm>
            <a:off x="3459480" y="22402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Compliance patrols increased</a:t>
            </a:r>
            <a:endParaRPr/>
          </a:p>
        </p:txBody>
      </p:sp>
      <p:sp>
        <p:nvSpPr>
          <p:cNvPr id="311" name="Google Shape;311;p11"/>
          <p:cNvSpPr/>
          <p:nvPr/>
        </p:nvSpPr>
        <p:spPr>
          <a:xfrm>
            <a:off x="3459480" y="31546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Infringement notices issued</a:t>
            </a:r>
            <a:endParaRPr/>
          </a:p>
        </p:txBody>
      </p:sp>
      <p:sp>
        <p:nvSpPr>
          <p:cNvPr id="312" name="Google Shape;312;p11"/>
          <p:cNvSpPr/>
          <p:nvPr/>
        </p:nvSpPr>
        <p:spPr>
          <a:xfrm>
            <a:off x="3459480" y="40690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Prosecutions pursued</a:t>
            </a:r>
            <a:endParaRPr/>
          </a:p>
        </p:txBody>
      </p:sp>
      <p:sp>
        <p:nvSpPr>
          <p:cNvPr id="313" name="Google Shape;313;p11"/>
          <p:cNvSpPr/>
          <p:nvPr/>
        </p:nvSpPr>
        <p:spPr>
          <a:xfrm>
            <a:off x="58216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14" name="Google Shape;314;p11"/>
          <p:cNvSpPr/>
          <p:nvPr/>
        </p:nvSpPr>
        <p:spPr>
          <a:xfrm>
            <a:off x="6233160" y="22402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Illegal activities deterred</a:t>
            </a:r>
            <a:endParaRPr/>
          </a:p>
        </p:txBody>
      </p:sp>
      <p:sp>
        <p:nvSpPr>
          <p:cNvPr id="315" name="Google Shape;315;p11"/>
          <p:cNvSpPr/>
          <p:nvPr/>
        </p:nvSpPr>
        <p:spPr>
          <a:xfrm>
            <a:off x="6233160" y="317754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Conservation laws upheld</a:t>
            </a:r>
            <a:endParaRPr/>
          </a:p>
        </p:txBody>
      </p:sp>
      <p:sp>
        <p:nvSpPr>
          <p:cNvPr id="316" name="Google Shape;316;p11"/>
          <p:cNvSpPr/>
          <p:nvPr/>
        </p:nvSpPr>
        <p:spPr>
          <a:xfrm>
            <a:off x="6233160" y="40690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Public confidence in compliance strengthened</a:t>
            </a:r>
            <a:endParaRPr/>
          </a:p>
        </p:txBody>
      </p:sp>
      <p:sp>
        <p:nvSpPr>
          <p:cNvPr id="318" name="Google Shape;318;p11"/>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319" name="Google Shape;319;p11"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93446557-5821-F62A-967C-748C54BB8E23}"/>
              </a:ext>
            </a:extLst>
          </p:cNvPr>
          <p:cNvSpPr txBox="1"/>
          <p:nvPr/>
        </p:nvSpPr>
        <p:spPr>
          <a:xfrm>
            <a:off x="883019" y="6590291"/>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19:07</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6;p2">
            <a:extLst>
              <a:ext uri="{FF2B5EF4-FFF2-40B4-BE49-F238E27FC236}">
                <a16:creationId xmlns:a16="http://schemas.microsoft.com/office/drawing/2014/main" id="{E862CDDA-C8C0-F7D4-5221-BE3DA5F6857F}"/>
              </a:ext>
            </a:extLst>
          </p:cNvPr>
          <p:cNvSpPr txBox="1"/>
          <p:nvPr/>
        </p:nvSpPr>
        <p:spPr>
          <a:xfrm>
            <a:off x="7271400" y="21488"/>
            <a:ext cx="1872600" cy="646290"/>
          </a:xfrm>
          <a:prstGeom prst="rect">
            <a:avLst/>
          </a:prstGeom>
          <a:noFill/>
          <a:ln>
            <a:noFill/>
          </a:ln>
        </p:spPr>
        <p:txBody>
          <a:bodyPr spcFirstLastPara="1" wrap="square" lIns="91425" tIns="45700" rIns="91425" bIns="45700" anchor="t" anchorCtr="0">
            <a:spAutoFit/>
          </a:bodyPr>
          <a:lstStyle/>
          <a:p>
            <a:pPr lvl="0" algn="ctr"/>
            <a:r>
              <a:rPr lang="en-US" sz="1200" dirty="0">
                <a:solidFill>
                  <a:srgbClr val="999999"/>
                </a:solidFill>
                <a:latin typeface="Calibri"/>
                <a:cs typeface="Calibri"/>
                <a:sym typeface="Calibri"/>
              </a:rPr>
              <a:t>Illustrative only </a:t>
            </a:r>
          </a:p>
          <a:p>
            <a:pPr lvl="0" algn="ctr"/>
            <a:r>
              <a:rPr lang="en-US" sz="1200" dirty="0">
                <a:solidFill>
                  <a:srgbClr val="999999"/>
                </a:solidFill>
                <a:latin typeface="Calibri"/>
                <a:cs typeface="Calibri"/>
                <a:sym typeface="Calibri"/>
              </a:rPr>
              <a:t>Not created or endorsed by DOC</a:t>
            </a:r>
            <a:endParaRPr sz="1200" dirty="0">
              <a:solidFill>
                <a:srgbClr val="999999"/>
              </a:solidFill>
              <a:latin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Google Shape;325;p12">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326" name="Google Shape;326;p12"/>
          <p:cNvSpPr/>
          <p:nvPr/>
        </p:nvSpPr>
        <p:spPr>
          <a:xfrm>
            <a:off x="457200" y="868680"/>
            <a:ext cx="8229600" cy="41148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Organisational Capability &amp; Workforce</a:t>
            </a:r>
            <a:endParaRPr/>
          </a:p>
        </p:txBody>
      </p:sp>
      <p:sp>
        <p:nvSpPr>
          <p:cNvPr id="327" name="Google Shape;327;p12"/>
          <p:cNvSpPr/>
          <p:nvPr/>
        </p:nvSpPr>
        <p:spPr>
          <a:xfrm>
            <a:off x="685800" y="26974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Skills gaps analysed</a:t>
            </a:r>
            <a:endParaRPr/>
          </a:p>
        </p:txBody>
      </p:sp>
      <p:sp>
        <p:nvSpPr>
          <p:cNvPr id="328" name="Google Shape;328;p12"/>
          <p:cNvSpPr/>
          <p:nvPr/>
        </p:nvSpPr>
        <p:spPr>
          <a:xfrm>
            <a:off x="685800" y="36118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Diversity targets set</a:t>
            </a:r>
            <a:endParaRPr/>
          </a:p>
        </p:txBody>
      </p:sp>
      <p:sp>
        <p:nvSpPr>
          <p:cNvPr id="329" name="Google Shape;329;p12"/>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30" name="Google Shape;330;p12"/>
          <p:cNvSpPr/>
          <p:nvPr/>
        </p:nvSpPr>
        <p:spPr>
          <a:xfrm>
            <a:off x="2766060" y="22402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Recruitment pipelines strengthened</a:t>
            </a:r>
            <a:endParaRPr/>
          </a:p>
        </p:txBody>
      </p:sp>
      <p:sp>
        <p:nvSpPr>
          <p:cNvPr id="331" name="Google Shape;331;p12"/>
          <p:cNvSpPr/>
          <p:nvPr/>
        </p:nvSpPr>
        <p:spPr>
          <a:xfrm>
            <a:off x="2766060" y="31546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Training programmes delivered</a:t>
            </a:r>
            <a:endParaRPr/>
          </a:p>
        </p:txBody>
      </p:sp>
      <p:sp>
        <p:nvSpPr>
          <p:cNvPr id="332" name="Google Shape;332;p12"/>
          <p:cNvSpPr/>
          <p:nvPr/>
        </p:nvSpPr>
        <p:spPr>
          <a:xfrm>
            <a:off x="2766060" y="40690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Health-and-safety culture enhanced</a:t>
            </a:r>
            <a:endParaRPr/>
          </a:p>
        </p:txBody>
      </p:sp>
      <p:sp>
        <p:nvSpPr>
          <p:cNvPr id="333" name="Google Shape;333;p12"/>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34" name="Google Shape;334;p12"/>
          <p:cNvSpPr/>
          <p:nvPr/>
        </p:nvSpPr>
        <p:spPr>
          <a:xfrm>
            <a:off x="4846320" y="26974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Staff engagement improved</a:t>
            </a:r>
            <a:endParaRPr/>
          </a:p>
        </p:txBody>
      </p:sp>
      <p:sp>
        <p:nvSpPr>
          <p:cNvPr id="335" name="Google Shape;335;p12"/>
          <p:cNvSpPr/>
          <p:nvPr/>
        </p:nvSpPr>
        <p:spPr>
          <a:xfrm>
            <a:off x="4846320" y="36118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Leadership capability grown</a:t>
            </a:r>
            <a:endParaRPr/>
          </a:p>
        </p:txBody>
      </p:sp>
      <p:sp>
        <p:nvSpPr>
          <p:cNvPr id="336" name="Google Shape;336;p12"/>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37" name="Google Shape;337;p12"/>
          <p:cNvSpPr/>
          <p:nvPr/>
        </p:nvSpPr>
        <p:spPr>
          <a:xfrm>
            <a:off x="6926580" y="22402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Skilled, safe workforce sustained</a:t>
            </a:r>
            <a:endParaRPr/>
          </a:p>
        </p:txBody>
      </p:sp>
      <p:sp>
        <p:nvSpPr>
          <p:cNvPr id="338" name="Google Shape;338;p12"/>
          <p:cNvSpPr/>
          <p:nvPr/>
        </p:nvSpPr>
        <p:spPr>
          <a:xfrm>
            <a:off x="6926580" y="320040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Competent, engaged workforce maintained</a:t>
            </a:r>
            <a:endParaRPr/>
          </a:p>
        </p:txBody>
      </p:sp>
      <p:sp>
        <p:nvSpPr>
          <p:cNvPr id="339" name="Google Shape;339;p12"/>
          <p:cNvSpPr/>
          <p:nvPr/>
        </p:nvSpPr>
        <p:spPr>
          <a:xfrm>
            <a:off x="6926580" y="4194300"/>
            <a:ext cx="1531620" cy="83490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Safe, inclusive workplace culture embedded</a:t>
            </a:r>
            <a:endParaRPr/>
          </a:p>
        </p:txBody>
      </p:sp>
      <p:sp>
        <p:nvSpPr>
          <p:cNvPr id="341" name="Google Shape;341;p12"/>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342" name="Google Shape;342;p12"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D294E0FF-EEBC-2C9E-FDBD-EC3E86E974DC}"/>
              </a:ext>
            </a:extLst>
          </p:cNvPr>
          <p:cNvSpPr txBox="1"/>
          <p:nvPr/>
        </p:nvSpPr>
        <p:spPr>
          <a:xfrm>
            <a:off x="883019" y="6590291"/>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19:07</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6;p2">
            <a:extLst>
              <a:ext uri="{FF2B5EF4-FFF2-40B4-BE49-F238E27FC236}">
                <a16:creationId xmlns:a16="http://schemas.microsoft.com/office/drawing/2014/main" id="{771A2C20-FE49-3FF5-0582-030BA985CCD7}"/>
              </a:ext>
            </a:extLst>
          </p:cNvPr>
          <p:cNvSpPr txBox="1"/>
          <p:nvPr/>
        </p:nvSpPr>
        <p:spPr>
          <a:xfrm>
            <a:off x="7271400" y="21488"/>
            <a:ext cx="1872600" cy="646290"/>
          </a:xfrm>
          <a:prstGeom prst="rect">
            <a:avLst/>
          </a:prstGeom>
          <a:noFill/>
          <a:ln>
            <a:noFill/>
          </a:ln>
        </p:spPr>
        <p:txBody>
          <a:bodyPr spcFirstLastPara="1" wrap="square" lIns="91425" tIns="45700" rIns="91425" bIns="45700" anchor="t" anchorCtr="0">
            <a:spAutoFit/>
          </a:bodyPr>
          <a:lstStyle/>
          <a:p>
            <a:pPr lvl="0" algn="ctr"/>
            <a:r>
              <a:rPr lang="en-US" sz="1200" dirty="0">
                <a:solidFill>
                  <a:srgbClr val="999999"/>
                </a:solidFill>
                <a:latin typeface="Calibri"/>
                <a:cs typeface="Calibri"/>
                <a:sym typeface="Calibri"/>
              </a:rPr>
              <a:t>Illustrative only </a:t>
            </a:r>
          </a:p>
          <a:p>
            <a:pPr lvl="0" algn="ctr"/>
            <a:r>
              <a:rPr lang="en-US" sz="1200" dirty="0">
                <a:solidFill>
                  <a:srgbClr val="999999"/>
                </a:solidFill>
                <a:latin typeface="Calibri"/>
                <a:cs typeface="Calibri"/>
                <a:sym typeface="Calibri"/>
              </a:rPr>
              <a:t>Not created or endorsed by DOC</a:t>
            </a:r>
            <a:endParaRPr sz="1200" dirty="0">
              <a:solidFill>
                <a:srgbClr val="999999"/>
              </a:solidFill>
              <a:latin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Google Shape;348;p13">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349" name="Google Shape;349;p13"/>
          <p:cNvSpPr/>
          <p:nvPr/>
        </p:nvSpPr>
        <p:spPr>
          <a:xfrm>
            <a:off x="457200" y="852731"/>
            <a:ext cx="8229600" cy="41148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Finance &amp; Resource Management</a:t>
            </a:r>
            <a:endParaRPr/>
          </a:p>
        </p:txBody>
      </p:sp>
      <p:sp>
        <p:nvSpPr>
          <p:cNvPr id="350" name="Google Shape;350;p13"/>
          <p:cNvSpPr/>
          <p:nvPr/>
        </p:nvSpPr>
        <p:spPr>
          <a:xfrm>
            <a:off x="685800" y="26974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Funding streams forecasted</a:t>
            </a:r>
            <a:endParaRPr/>
          </a:p>
        </p:txBody>
      </p:sp>
      <p:sp>
        <p:nvSpPr>
          <p:cNvPr id="351" name="Google Shape;351;p13"/>
          <p:cNvSpPr/>
          <p:nvPr/>
        </p:nvSpPr>
        <p:spPr>
          <a:xfrm>
            <a:off x="685800" y="36118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Priority cost-benefit analyses completed</a:t>
            </a:r>
            <a:endParaRPr/>
          </a:p>
        </p:txBody>
      </p:sp>
      <p:sp>
        <p:nvSpPr>
          <p:cNvPr id="352" name="Google Shape;352;p13"/>
          <p:cNvSpPr/>
          <p:nvPr/>
        </p:nvSpPr>
        <p:spPr>
          <a:xfrm>
            <a:off x="30480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53" name="Google Shape;353;p13"/>
          <p:cNvSpPr/>
          <p:nvPr/>
        </p:nvSpPr>
        <p:spPr>
          <a:xfrm>
            <a:off x="3459480" y="22402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Partnership investments secured</a:t>
            </a:r>
            <a:endParaRPr/>
          </a:p>
        </p:txBody>
      </p:sp>
      <p:sp>
        <p:nvSpPr>
          <p:cNvPr id="354" name="Google Shape;354;p13"/>
          <p:cNvSpPr/>
          <p:nvPr/>
        </p:nvSpPr>
        <p:spPr>
          <a:xfrm>
            <a:off x="3459480" y="31546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Project budgets monitored</a:t>
            </a:r>
            <a:endParaRPr/>
          </a:p>
        </p:txBody>
      </p:sp>
      <p:sp>
        <p:nvSpPr>
          <p:cNvPr id="355" name="Google Shape;355;p13"/>
          <p:cNvSpPr/>
          <p:nvPr/>
        </p:nvSpPr>
        <p:spPr>
          <a:xfrm>
            <a:off x="3459480" y="40690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Savings initiatives implemented</a:t>
            </a:r>
            <a:endParaRPr/>
          </a:p>
        </p:txBody>
      </p:sp>
      <p:sp>
        <p:nvSpPr>
          <p:cNvPr id="356" name="Google Shape;356;p13"/>
          <p:cNvSpPr/>
          <p:nvPr/>
        </p:nvSpPr>
        <p:spPr>
          <a:xfrm>
            <a:off x="58216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57" name="Google Shape;357;p13"/>
          <p:cNvSpPr/>
          <p:nvPr/>
        </p:nvSpPr>
        <p:spPr>
          <a:xfrm>
            <a:off x="6233160" y="22402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Resources optimised for impact</a:t>
            </a:r>
            <a:endParaRPr/>
          </a:p>
        </p:txBody>
      </p:sp>
      <p:sp>
        <p:nvSpPr>
          <p:cNvPr id="358" name="Google Shape;358;p13"/>
          <p:cNvSpPr/>
          <p:nvPr/>
        </p:nvSpPr>
        <p:spPr>
          <a:xfrm>
            <a:off x="6233160" y="31546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Financial sustainability ensured</a:t>
            </a:r>
            <a:endParaRPr/>
          </a:p>
        </p:txBody>
      </p:sp>
      <p:sp>
        <p:nvSpPr>
          <p:cNvPr id="359" name="Google Shape;359;p13"/>
          <p:cNvSpPr/>
          <p:nvPr/>
        </p:nvSpPr>
        <p:spPr>
          <a:xfrm>
            <a:off x="6233160" y="40690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Investment pipeline diversified</a:t>
            </a:r>
            <a:endParaRPr/>
          </a:p>
        </p:txBody>
      </p:sp>
      <p:sp>
        <p:nvSpPr>
          <p:cNvPr id="361" name="Google Shape;361;p13"/>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dirty="0">
                <a:solidFill>
                  <a:srgbClr val="0000FF"/>
                </a:solidFill>
                <a:hlinkClick r:id="rId4">
                  <a:extLst>
                    <a:ext uri="{A12FA001-AC4F-418D-AE19-62706E023703}">
                      <ahyp:hlinkClr xmlns:ahyp="http://schemas.microsoft.com/office/drawing/2018/hyperlinkcolor" val="tx"/>
                    </a:ext>
                  </a:extLst>
                </a:hlinkClick>
              </a:rPr>
              <a:t>DoViewPlanning.Org</a:t>
            </a:r>
            <a:endParaRPr dirty="0"/>
          </a:p>
        </p:txBody>
      </p:sp>
      <p:pic>
        <p:nvPicPr>
          <p:cNvPr id="362" name="Google Shape;362;p13"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B18AC8B0-A219-5039-25FF-C0543DAE53A5}"/>
              </a:ext>
            </a:extLst>
          </p:cNvPr>
          <p:cNvSpPr txBox="1"/>
          <p:nvPr/>
        </p:nvSpPr>
        <p:spPr>
          <a:xfrm>
            <a:off x="883019" y="6590291"/>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19:07</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6;p2">
            <a:extLst>
              <a:ext uri="{FF2B5EF4-FFF2-40B4-BE49-F238E27FC236}">
                <a16:creationId xmlns:a16="http://schemas.microsoft.com/office/drawing/2014/main" id="{4B9DF9E8-B021-0818-C264-859FAE858209}"/>
              </a:ext>
            </a:extLst>
          </p:cNvPr>
          <p:cNvSpPr txBox="1"/>
          <p:nvPr/>
        </p:nvSpPr>
        <p:spPr>
          <a:xfrm>
            <a:off x="7271400" y="21488"/>
            <a:ext cx="1872600" cy="646290"/>
          </a:xfrm>
          <a:prstGeom prst="rect">
            <a:avLst/>
          </a:prstGeom>
          <a:noFill/>
          <a:ln>
            <a:noFill/>
          </a:ln>
        </p:spPr>
        <p:txBody>
          <a:bodyPr spcFirstLastPara="1" wrap="square" lIns="91425" tIns="45700" rIns="91425" bIns="45700" anchor="t" anchorCtr="0">
            <a:spAutoFit/>
          </a:bodyPr>
          <a:lstStyle/>
          <a:p>
            <a:pPr lvl="0" algn="ctr"/>
            <a:r>
              <a:rPr lang="en-US" sz="1200" dirty="0">
                <a:solidFill>
                  <a:srgbClr val="999999"/>
                </a:solidFill>
                <a:latin typeface="Calibri"/>
                <a:cs typeface="Calibri"/>
                <a:sym typeface="Calibri"/>
              </a:rPr>
              <a:t>Illustrative only </a:t>
            </a:r>
          </a:p>
          <a:p>
            <a:pPr lvl="0" algn="ctr"/>
            <a:r>
              <a:rPr lang="en-US" sz="1200" dirty="0">
                <a:solidFill>
                  <a:srgbClr val="999999"/>
                </a:solidFill>
                <a:latin typeface="Calibri"/>
                <a:cs typeface="Calibri"/>
                <a:sym typeface="Calibri"/>
              </a:rPr>
              <a:t>Not created or endorsed by DOC</a:t>
            </a:r>
            <a:endParaRPr sz="1200" dirty="0">
              <a:solidFill>
                <a:srgbClr val="999999"/>
              </a:solidFill>
              <a:latin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67"/>
        <p:cNvGrpSpPr/>
        <p:nvPr/>
      </p:nvGrpSpPr>
      <p:grpSpPr>
        <a:xfrm>
          <a:off x="0" y="0"/>
          <a:ext cx="0" cy="0"/>
          <a:chOff x="0" y="0"/>
          <a:chExt cx="0" cy="0"/>
        </a:xfrm>
      </p:grpSpPr>
      <p:sp>
        <p:nvSpPr>
          <p:cNvPr id="368" name="Google Shape;368;p14">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369" name="Google Shape;369;p14"/>
          <p:cNvSpPr/>
          <p:nvPr/>
        </p:nvSpPr>
        <p:spPr>
          <a:xfrm>
            <a:off x="457200" y="868680"/>
            <a:ext cx="8229600" cy="41148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Digital Transformation &amp; Data Systems</a:t>
            </a:r>
            <a:endParaRPr/>
          </a:p>
        </p:txBody>
      </p:sp>
      <p:sp>
        <p:nvSpPr>
          <p:cNvPr id="370" name="Google Shape;370;p14"/>
          <p:cNvSpPr/>
          <p:nvPr/>
        </p:nvSpPr>
        <p:spPr>
          <a:xfrm>
            <a:off x="685800" y="2697480"/>
            <a:ext cx="153162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Digital strategy refreshed</a:t>
            </a:r>
            <a:endParaRPr/>
          </a:p>
        </p:txBody>
      </p:sp>
      <p:sp>
        <p:nvSpPr>
          <p:cNvPr id="371" name="Google Shape;371;p14"/>
          <p:cNvSpPr/>
          <p:nvPr/>
        </p:nvSpPr>
        <p:spPr>
          <a:xfrm>
            <a:off x="685800" y="3611880"/>
            <a:ext cx="153162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Data-governance standards set</a:t>
            </a:r>
            <a:endParaRPr/>
          </a:p>
        </p:txBody>
      </p:sp>
      <p:sp>
        <p:nvSpPr>
          <p:cNvPr id="372" name="Google Shape;372;p14"/>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73" name="Google Shape;373;p14"/>
          <p:cNvSpPr/>
          <p:nvPr/>
        </p:nvSpPr>
        <p:spPr>
          <a:xfrm>
            <a:off x="2766060" y="2240280"/>
            <a:ext cx="153162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Legacy systems audited</a:t>
            </a:r>
            <a:endParaRPr/>
          </a:p>
        </p:txBody>
      </p:sp>
      <p:sp>
        <p:nvSpPr>
          <p:cNvPr id="374" name="Google Shape;374;p14"/>
          <p:cNvSpPr/>
          <p:nvPr/>
        </p:nvSpPr>
        <p:spPr>
          <a:xfrm>
            <a:off x="2766060" y="3154680"/>
            <a:ext cx="153162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Cloud infrastructure deployed</a:t>
            </a:r>
            <a:endParaRPr/>
          </a:p>
        </p:txBody>
      </p:sp>
      <p:sp>
        <p:nvSpPr>
          <p:cNvPr id="375" name="Google Shape;375;p14"/>
          <p:cNvSpPr/>
          <p:nvPr/>
        </p:nvSpPr>
        <p:spPr>
          <a:xfrm>
            <a:off x="2766060" y="4069080"/>
            <a:ext cx="153162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Cyber-security controls implemented</a:t>
            </a:r>
            <a:endParaRPr/>
          </a:p>
        </p:txBody>
      </p:sp>
      <p:sp>
        <p:nvSpPr>
          <p:cNvPr id="376" name="Google Shape;376;p14"/>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77" name="Google Shape;377;p14"/>
          <p:cNvSpPr/>
          <p:nvPr/>
        </p:nvSpPr>
        <p:spPr>
          <a:xfrm>
            <a:off x="4846320" y="2697480"/>
            <a:ext cx="153162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GIS &amp; visitor apps enhanced</a:t>
            </a:r>
            <a:endParaRPr/>
          </a:p>
        </p:txBody>
      </p:sp>
      <p:sp>
        <p:nvSpPr>
          <p:cNvPr id="378" name="Google Shape;378;p14"/>
          <p:cNvSpPr/>
          <p:nvPr/>
        </p:nvSpPr>
        <p:spPr>
          <a:xfrm>
            <a:off x="4846320" y="3611880"/>
            <a:ext cx="153162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AI analytics operationalised</a:t>
            </a:r>
            <a:endParaRPr/>
          </a:p>
        </p:txBody>
      </p:sp>
      <p:sp>
        <p:nvSpPr>
          <p:cNvPr id="379" name="Google Shape;379;p14"/>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80" name="Google Shape;380;p14"/>
          <p:cNvSpPr/>
          <p:nvPr/>
        </p:nvSpPr>
        <p:spPr>
          <a:xfrm>
            <a:off x="6926580" y="2606040"/>
            <a:ext cx="153162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Digital innovation embedded across DOC</a:t>
            </a:r>
            <a:endParaRPr/>
          </a:p>
        </p:txBody>
      </p:sp>
      <p:sp>
        <p:nvSpPr>
          <p:cNvPr id="381" name="Google Shape;381;p14"/>
          <p:cNvSpPr/>
          <p:nvPr/>
        </p:nvSpPr>
        <p:spPr>
          <a:xfrm>
            <a:off x="6926580" y="3611879"/>
            <a:ext cx="1531620" cy="826163"/>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Visitor-facing apps continuously improved</a:t>
            </a:r>
            <a:endParaRPr/>
          </a:p>
        </p:txBody>
      </p:sp>
      <p:sp>
        <p:nvSpPr>
          <p:cNvPr id="383" name="Google Shape;383;p14"/>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384" name="Google Shape;384;p14"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2" name="TextBox 1">
            <a:extLst>
              <a:ext uri="{FF2B5EF4-FFF2-40B4-BE49-F238E27FC236}">
                <a16:creationId xmlns:a16="http://schemas.microsoft.com/office/drawing/2014/main" id="{0EA122BB-6FCE-269C-CA44-78485E099F36}"/>
              </a:ext>
            </a:extLst>
          </p:cNvPr>
          <p:cNvSpPr txBox="1"/>
          <p:nvPr/>
        </p:nvSpPr>
        <p:spPr>
          <a:xfrm>
            <a:off x="883019" y="6590291"/>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19:07</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26;p2">
            <a:extLst>
              <a:ext uri="{FF2B5EF4-FFF2-40B4-BE49-F238E27FC236}">
                <a16:creationId xmlns:a16="http://schemas.microsoft.com/office/drawing/2014/main" id="{4AFF3A0C-281E-21CE-78E4-B505C15ADED2}"/>
              </a:ext>
            </a:extLst>
          </p:cNvPr>
          <p:cNvSpPr txBox="1"/>
          <p:nvPr/>
        </p:nvSpPr>
        <p:spPr>
          <a:xfrm>
            <a:off x="7271400" y="21488"/>
            <a:ext cx="1872600" cy="646290"/>
          </a:xfrm>
          <a:prstGeom prst="rect">
            <a:avLst/>
          </a:prstGeom>
          <a:noFill/>
          <a:ln>
            <a:noFill/>
          </a:ln>
        </p:spPr>
        <p:txBody>
          <a:bodyPr spcFirstLastPara="1" wrap="square" lIns="91425" tIns="45700" rIns="91425" bIns="45700" anchor="t" anchorCtr="0">
            <a:spAutoFit/>
          </a:bodyPr>
          <a:lstStyle/>
          <a:p>
            <a:pPr lvl="0" algn="ctr"/>
            <a:r>
              <a:rPr lang="en-US" sz="1200" dirty="0">
                <a:solidFill>
                  <a:srgbClr val="999999"/>
                </a:solidFill>
                <a:latin typeface="Calibri"/>
                <a:cs typeface="Calibri"/>
                <a:sym typeface="Calibri"/>
              </a:rPr>
              <a:t>Illustrative only </a:t>
            </a:r>
          </a:p>
          <a:p>
            <a:pPr lvl="0" algn="ctr"/>
            <a:r>
              <a:rPr lang="en-US" sz="1200" dirty="0">
                <a:solidFill>
                  <a:srgbClr val="999999"/>
                </a:solidFill>
                <a:latin typeface="Calibri"/>
                <a:cs typeface="Calibri"/>
                <a:sym typeface="Calibri"/>
              </a:rPr>
              <a:t>Not created or endorsed by DOC</a:t>
            </a:r>
            <a:endParaRPr sz="1200" dirty="0">
              <a:solidFill>
                <a:srgbClr val="999999"/>
              </a:solidFill>
              <a:latin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89"/>
        <p:cNvGrpSpPr/>
        <p:nvPr/>
      </p:nvGrpSpPr>
      <p:grpSpPr>
        <a:xfrm>
          <a:off x="0" y="0"/>
          <a:ext cx="0" cy="0"/>
          <a:chOff x="0" y="0"/>
          <a:chExt cx="0" cy="0"/>
        </a:xfrm>
      </p:grpSpPr>
      <p:sp>
        <p:nvSpPr>
          <p:cNvPr id="390" name="Google Shape;390;p15"/>
          <p:cNvSpPr txBox="1"/>
          <p:nvPr/>
        </p:nvSpPr>
        <p:spPr>
          <a:xfrm>
            <a:off x="457200" y="274320"/>
            <a:ext cx="8229600" cy="54864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u="none" strike="noStrike" cap="none">
                <a:solidFill>
                  <a:srgbClr val="000000"/>
                </a:solidFill>
                <a:latin typeface="Calibri"/>
                <a:ea typeface="Calibri"/>
                <a:cs typeface="Calibri"/>
                <a:sym typeface="Calibri"/>
              </a:rPr>
              <a:t>What is a DoView?</a:t>
            </a:r>
            <a:endParaRPr/>
          </a:p>
        </p:txBody>
      </p:sp>
      <p:sp>
        <p:nvSpPr>
          <p:cNvPr id="391" name="Google Shape;391;p15"/>
          <p:cNvSpPr txBox="1"/>
          <p:nvPr/>
        </p:nvSpPr>
        <p:spPr>
          <a:xfrm>
            <a:off x="914400" y="731520"/>
            <a:ext cx="7315200" cy="5029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en-US" sz="1600">
                <a:solidFill>
                  <a:srgbClr val="000000"/>
                </a:solidFill>
                <a:latin typeface="Calibri"/>
                <a:ea typeface="Calibri"/>
                <a:cs typeface="Calibri"/>
                <a:sym typeface="Calibri"/>
              </a:rPr>
              <a:t>A DoView is a new type of diagram used to clarify the underlying ‘This-Then’ logic behind any issue. For example, in strategy and planning, all planning approaches are based on assumptions such as: if we do THIS, THEN that will happen.</a:t>
            </a:r>
            <a:br>
              <a:rPr lang="en-US" sz="1600">
                <a:solidFill>
                  <a:srgbClr val="000000"/>
                </a:solidFill>
                <a:latin typeface="Calibri"/>
                <a:ea typeface="Calibri"/>
                <a:cs typeface="Calibri"/>
                <a:sym typeface="Calibri"/>
              </a:rPr>
            </a:br>
            <a:br>
              <a:rPr lang="en-US" sz="1600">
                <a:solidFill>
                  <a:srgbClr val="000000"/>
                </a:solidFill>
                <a:latin typeface="Calibri"/>
                <a:ea typeface="Calibri"/>
                <a:cs typeface="Calibri"/>
                <a:sym typeface="Calibri"/>
              </a:rPr>
            </a:br>
            <a:r>
              <a:rPr lang="en-US" sz="1600">
                <a:solidFill>
                  <a:srgbClr val="000000"/>
                </a:solidFill>
                <a:latin typeface="Calibri"/>
                <a:ea typeface="Calibri"/>
                <a:cs typeface="Calibri"/>
                <a:sym typeface="Calibri"/>
              </a:rPr>
              <a:t>A DoView makes these assumptions explicit, allowing them to be examined, evaluated and used to make better strategic decisions. A DoView works as a shared thinking tool, helping teams align their mental models about objectives. In planning, DoViews assist with prioritizing outcomes, placing indicators next to the boxes they measure, aligning activities with outcomes, measuring performance, evaluating impact, and guiding improvement efforts.</a:t>
            </a:r>
            <a:br>
              <a:rPr lang="en-US" sz="1600">
                <a:solidFill>
                  <a:srgbClr val="000000"/>
                </a:solidFill>
                <a:latin typeface="Calibri"/>
                <a:ea typeface="Calibri"/>
                <a:cs typeface="Calibri"/>
                <a:sym typeface="Calibri"/>
              </a:rPr>
            </a:br>
            <a:br>
              <a:rPr lang="en-US" sz="1600">
                <a:solidFill>
                  <a:srgbClr val="000000"/>
                </a:solidFill>
                <a:latin typeface="Calibri"/>
                <a:ea typeface="Calibri"/>
                <a:cs typeface="Calibri"/>
                <a:sym typeface="Calibri"/>
              </a:rPr>
            </a:br>
            <a:r>
              <a:rPr lang="en-US" sz="1600">
                <a:solidFill>
                  <a:srgbClr val="000000"/>
                </a:solidFill>
                <a:latin typeface="Calibri"/>
                <a:ea typeface="Calibri"/>
                <a:cs typeface="Calibri"/>
                <a:sym typeface="Calibri"/>
              </a:rPr>
              <a:t>DoViews can also analyze any document that is being used to think strategically about taking action—it surfaces the implicit ‘This-Then’ claims. For example, a DoView of a scientific paper reveals its logical structure, making it easier to summarize and understand. DoViewing a document highlights its implications for action.</a:t>
            </a:r>
            <a:br>
              <a:rPr lang="en-US" sz="1600">
                <a:solidFill>
                  <a:srgbClr val="000000"/>
                </a:solidFill>
                <a:latin typeface="Calibri"/>
                <a:ea typeface="Calibri"/>
                <a:cs typeface="Calibri"/>
                <a:sym typeface="Calibri"/>
              </a:rPr>
            </a:br>
            <a:br>
              <a:rPr lang="en-US" sz="1600">
                <a:solidFill>
                  <a:srgbClr val="000000"/>
                </a:solidFill>
                <a:latin typeface="Calibri"/>
                <a:ea typeface="Calibri"/>
                <a:cs typeface="Calibri"/>
                <a:sym typeface="Calibri"/>
              </a:rPr>
            </a:br>
            <a:r>
              <a:rPr lang="en-US" sz="1600">
                <a:solidFill>
                  <a:srgbClr val="000000"/>
                </a:solidFill>
                <a:latin typeface="Calibri"/>
                <a:ea typeface="Calibri"/>
                <a:cs typeface="Calibri"/>
                <a:sym typeface="Calibri"/>
              </a:rPr>
              <a:t>To generate a DoView about anything, visit DoView.Online for the free AI DoView Drawing Prompt (ChatGPT). DoViews are powerful for summarizing any complex content and accelerating understanding prior to taking any type of action in the world.</a:t>
            </a:r>
            <a:endParaRPr/>
          </a:p>
        </p:txBody>
      </p:sp>
      <p:sp>
        <p:nvSpPr>
          <p:cNvPr id="393" name="Google Shape;393;p15"/>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3">
                  <a:extLst>
                    <a:ext uri="{A12FA001-AC4F-418D-AE19-62706E023703}">
                      <ahyp:hlinkClr xmlns:ahyp="http://schemas.microsoft.com/office/drawing/2018/hyperlinkcolor" val="tx"/>
                    </a:ext>
                  </a:extLst>
                </a:hlinkClick>
              </a:rPr>
              <a:t>DoViewPlanning.Org</a:t>
            </a:r>
            <a:endParaRPr/>
          </a:p>
        </p:txBody>
      </p:sp>
      <p:pic>
        <p:nvPicPr>
          <p:cNvPr id="394" name="Google Shape;394;p15" title="Doview new.jpeg"/>
          <p:cNvPicPr preferRelativeResize="0"/>
          <p:nvPr/>
        </p:nvPicPr>
        <p:blipFill>
          <a:blip r:embed="rId4">
            <a:alphaModFix/>
          </a:blip>
          <a:stretch>
            <a:fillRect/>
          </a:stretch>
        </p:blipFill>
        <p:spPr>
          <a:xfrm>
            <a:off x="6635125" y="6017177"/>
            <a:ext cx="327447" cy="307800"/>
          </a:xfrm>
          <a:prstGeom prst="rect">
            <a:avLst/>
          </a:prstGeom>
          <a:noFill/>
          <a:ln>
            <a:noFill/>
          </a:ln>
        </p:spPr>
      </p:pic>
      <p:sp>
        <p:nvSpPr>
          <p:cNvPr id="395" name="Google Shape;395;p15">
            <a:hlinkClick r:id="rId5" action="ppaction://hlinksldjump"/>
          </p:cNvPr>
          <p:cNvSpPr/>
          <p:nvPr/>
        </p:nvSpPr>
        <p:spPr>
          <a:xfrm>
            <a:off x="137160" y="137160"/>
            <a:ext cx="1463100" cy="54870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3" name="TextBox 2">
            <a:extLst>
              <a:ext uri="{FF2B5EF4-FFF2-40B4-BE49-F238E27FC236}">
                <a16:creationId xmlns:a16="http://schemas.microsoft.com/office/drawing/2014/main" id="{2F5AEFCE-59B1-F88A-CC47-D5A63432D54B}"/>
              </a:ext>
            </a:extLst>
          </p:cNvPr>
          <p:cNvSpPr txBox="1"/>
          <p:nvPr/>
        </p:nvSpPr>
        <p:spPr>
          <a:xfrm>
            <a:off x="883019" y="6590291"/>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19:07</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6;p2">
            <a:extLst>
              <a:ext uri="{FF2B5EF4-FFF2-40B4-BE49-F238E27FC236}">
                <a16:creationId xmlns:a16="http://schemas.microsoft.com/office/drawing/2014/main" id="{3BD8CCF7-55BC-DEA8-D243-80C9AD8EFFDC}"/>
              </a:ext>
            </a:extLst>
          </p:cNvPr>
          <p:cNvSpPr txBox="1"/>
          <p:nvPr/>
        </p:nvSpPr>
        <p:spPr>
          <a:xfrm>
            <a:off x="7271400" y="21488"/>
            <a:ext cx="1872600" cy="646290"/>
          </a:xfrm>
          <a:prstGeom prst="rect">
            <a:avLst/>
          </a:prstGeom>
          <a:noFill/>
          <a:ln>
            <a:noFill/>
          </a:ln>
        </p:spPr>
        <p:txBody>
          <a:bodyPr spcFirstLastPara="1" wrap="square" lIns="91425" tIns="45700" rIns="91425" bIns="45700" anchor="t" anchorCtr="0">
            <a:spAutoFit/>
          </a:bodyPr>
          <a:lstStyle/>
          <a:p>
            <a:pPr lvl="0" algn="ctr"/>
            <a:r>
              <a:rPr lang="en-US" sz="1200" dirty="0">
                <a:solidFill>
                  <a:srgbClr val="999999"/>
                </a:solidFill>
                <a:latin typeface="Calibri"/>
                <a:cs typeface="Calibri"/>
                <a:sym typeface="Calibri"/>
              </a:rPr>
              <a:t>Illustrative only </a:t>
            </a:r>
          </a:p>
          <a:p>
            <a:pPr lvl="0" algn="ctr"/>
            <a:r>
              <a:rPr lang="en-US" sz="1200" dirty="0">
                <a:solidFill>
                  <a:srgbClr val="999999"/>
                </a:solidFill>
                <a:latin typeface="Calibri"/>
                <a:cs typeface="Calibri"/>
                <a:sym typeface="Calibri"/>
              </a:rPr>
              <a:t>Not created or endorsed by DOC</a:t>
            </a:r>
            <a:endParaRPr sz="1200" dirty="0">
              <a:solidFill>
                <a:srgbClr val="999999"/>
              </a:solidFill>
              <a:latin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13" name="Google Shape;113;p2"/>
          <p:cNvSpPr/>
          <p:nvPr/>
        </p:nvSpPr>
        <p:spPr>
          <a:xfrm>
            <a:off x="457200" y="868680"/>
            <a:ext cx="8229600" cy="41148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Final Outcomes</a:t>
            </a:r>
            <a:endParaRPr/>
          </a:p>
        </p:txBody>
      </p:sp>
      <p:sp>
        <p:nvSpPr>
          <p:cNvPr id="114" name="Google Shape;114;p2"/>
          <p:cNvSpPr/>
          <p:nvPr/>
        </p:nvSpPr>
        <p:spPr>
          <a:xfrm>
            <a:off x="457200" y="868680"/>
            <a:ext cx="82296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5" name="Google Shape;115;p2"/>
          <p:cNvSpPr/>
          <p:nvPr/>
        </p:nvSpPr>
        <p:spPr>
          <a:xfrm>
            <a:off x="685800" y="187452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Native biodiversity thriving nationwide</a:t>
            </a:r>
            <a:endParaRPr/>
          </a:p>
        </p:txBody>
      </p:sp>
      <p:sp>
        <p:nvSpPr>
          <p:cNvPr id="116" name="Google Shape;116;p2"/>
          <p:cNvSpPr/>
          <p:nvPr/>
        </p:nvSpPr>
        <p:spPr>
          <a:xfrm>
            <a:off x="685800" y="187452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7" name="Google Shape;117;p2"/>
          <p:cNvSpPr/>
          <p:nvPr/>
        </p:nvSpPr>
        <p:spPr>
          <a:xfrm>
            <a:off x="685800" y="278892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Heritage places safeguarded for future generations</a:t>
            </a:r>
            <a:endParaRPr/>
          </a:p>
        </p:txBody>
      </p:sp>
      <p:sp>
        <p:nvSpPr>
          <p:cNvPr id="118" name="Google Shape;118;p2"/>
          <p:cNvSpPr/>
          <p:nvPr/>
        </p:nvSpPr>
        <p:spPr>
          <a:xfrm>
            <a:off x="685800" y="278892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9" name="Google Shape;119;p2"/>
          <p:cNvSpPr/>
          <p:nvPr/>
        </p:nvSpPr>
        <p:spPr>
          <a:xfrm>
            <a:off x="685800" y="370332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New Zealanders enriched through nature connection</a:t>
            </a:r>
            <a:endParaRPr/>
          </a:p>
        </p:txBody>
      </p:sp>
      <p:sp>
        <p:nvSpPr>
          <p:cNvPr id="120" name="Google Shape;120;p2"/>
          <p:cNvSpPr/>
          <p:nvPr/>
        </p:nvSpPr>
        <p:spPr>
          <a:xfrm>
            <a:off x="685800" y="370332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1" name="Google Shape;121;p2"/>
          <p:cNvSpPr/>
          <p:nvPr/>
        </p:nvSpPr>
        <p:spPr>
          <a:xfrm>
            <a:off x="685800" y="461772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Equitable, Treaty-honouring conservation realised</a:t>
            </a:r>
            <a:endParaRPr/>
          </a:p>
        </p:txBody>
      </p:sp>
      <p:sp>
        <p:nvSpPr>
          <p:cNvPr id="122" name="Google Shape;122;p2"/>
          <p:cNvSpPr/>
          <p:nvPr/>
        </p:nvSpPr>
        <p:spPr>
          <a:xfrm>
            <a:off x="685800" y="461772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4" name="Google Shape;124;p2"/>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125" name="Google Shape;125;p2"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2" name="TextBox 1">
            <a:extLst>
              <a:ext uri="{FF2B5EF4-FFF2-40B4-BE49-F238E27FC236}">
                <a16:creationId xmlns:a16="http://schemas.microsoft.com/office/drawing/2014/main" id="{957AA2F6-AA17-23C8-4157-A4F2B96BD19F}"/>
              </a:ext>
            </a:extLst>
          </p:cNvPr>
          <p:cNvSpPr txBox="1"/>
          <p:nvPr/>
        </p:nvSpPr>
        <p:spPr>
          <a:xfrm>
            <a:off x="883019" y="6590291"/>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19:07</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26;p2">
            <a:extLst>
              <a:ext uri="{FF2B5EF4-FFF2-40B4-BE49-F238E27FC236}">
                <a16:creationId xmlns:a16="http://schemas.microsoft.com/office/drawing/2014/main" id="{D03252A5-22F5-D159-3E02-0B09D0884F12}"/>
              </a:ext>
            </a:extLst>
          </p:cNvPr>
          <p:cNvSpPr txBox="1"/>
          <p:nvPr/>
        </p:nvSpPr>
        <p:spPr>
          <a:xfrm>
            <a:off x="7271400" y="21488"/>
            <a:ext cx="1872600" cy="646290"/>
          </a:xfrm>
          <a:prstGeom prst="rect">
            <a:avLst/>
          </a:prstGeom>
          <a:noFill/>
          <a:ln>
            <a:noFill/>
          </a:ln>
        </p:spPr>
        <p:txBody>
          <a:bodyPr spcFirstLastPara="1" wrap="square" lIns="91425" tIns="45700" rIns="91425" bIns="45700" anchor="t" anchorCtr="0">
            <a:spAutoFit/>
          </a:bodyPr>
          <a:lstStyle/>
          <a:p>
            <a:pPr lvl="0" algn="ctr"/>
            <a:r>
              <a:rPr lang="en-US" sz="1200" dirty="0">
                <a:solidFill>
                  <a:srgbClr val="999999"/>
                </a:solidFill>
                <a:latin typeface="Calibri"/>
                <a:cs typeface="Calibri"/>
                <a:sym typeface="Calibri"/>
              </a:rPr>
              <a:t>Illustrative only </a:t>
            </a:r>
          </a:p>
          <a:p>
            <a:pPr lvl="0" algn="ctr"/>
            <a:r>
              <a:rPr lang="en-US" sz="1200" dirty="0">
                <a:solidFill>
                  <a:srgbClr val="999999"/>
                </a:solidFill>
                <a:latin typeface="Calibri"/>
                <a:cs typeface="Calibri"/>
                <a:sym typeface="Calibri"/>
              </a:rPr>
              <a:t>Not created or endorsed by DOC</a:t>
            </a:r>
            <a:endParaRPr sz="1200" dirty="0">
              <a:solidFill>
                <a:srgbClr val="999999"/>
              </a:solidFill>
              <a:latin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3">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32" name="Google Shape;132;p3"/>
          <p:cNvSpPr/>
          <p:nvPr/>
        </p:nvSpPr>
        <p:spPr>
          <a:xfrm>
            <a:off x="457200" y="868680"/>
            <a:ext cx="8229600" cy="41148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Biodiversity &amp; Species Recovery</a:t>
            </a:r>
            <a:endParaRPr/>
          </a:p>
        </p:txBody>
      </p:sp>
      <p:sp>
        <p:nvSpPr>
          <p:cNvPr id="133" name="Google Shape;133;p3"/>
          <p:cNvSpPr/>
          <p:nvPr/>
        </p:nvSpPr>
        <p:spPr>
          <a:xfrm>
            <a:off x="685800" y="22402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Priority species list completed</a:t>
            </a:r>
            <a:endParaRPr/>
          </a:p>
        </p:txBody>
      </p:sp>
      <p:sp>
        <p:nvSpPr>
          <p:cNvPr id="134" name="Google Shape;134;p3"/>
          <p:cNvSpPr/>
          <p:nvPr/>
        </p:nvSpPr>
        <p:spPr>
          <a:xfrm>
            <a:off x="685800" y="31546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Recovery plans drafted</a:t>
            </a:r>
            <a:endParaRPr/>
          </a:p>
        </p:txBody>
      </p:sp>
      <p:sp>
        <p:nvSpPr>
          <p:cNvPr id="135" name="Google Shape;135;p3"/>
          <p:cNvSpPr/>
          <p:nvPr/>
        </p:nvSpPr>
        <p:spPr>
          <a:xfrm>
            <a:off x="685800" y="40690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Genetic/ecological research conducted</a:t>
            </a:r>
            <a:endParaRPr/>
          </a:p>
        </p:txBody>
      </p:sp>
      <p:sp>
        <p:nvSpPr>
          <p:cNvPr id="136" name="Google Shape;136;p3"/>
          <p:cNvSpPr/>
          <p:nvPr/>
        </p:nvSpPr>
        <p:spPr>
          <a:xfrm>
            <a:off x="30480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7" name="Google Shape;137;p3"/>
          <p:cNvSpPr/>
          <p:nvPr/>
        </p:nvSpPr>
        <p:spPr>
          <a:xfrm>
            <a:off x="3459480" y="22402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Predator pressure at key sites suppressed</a:t>
            </a:r>
            <a:endParaRPr/>
          </a:p>
        </p:txBody>
      </p:sp>
      <p:sp>
        <p:nvSpPr>
          <p:cNvPr id="138" name="Google Shape;138;p3"/>
          <p:cNvSpPr/>
          <p:nvPr/>
        </p:nvSpPr>
        <p:spPr>
          <a:xfrm>
            <a:off x="3459480" y="31546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Captive-bred juveniles released</a:t>
            </a:r>
            <a:endParaRPr/>
          </a:p>
        </p:txBody>
      </p:sp>
      <p:sp>
        <p:nvSpPr>
          <p:cNvPr id="139" name="Google Shape;139;p3"/>
          <p:cNvSpPr/>
          <p:nvPr/>
        </p:nvSpPr>
        <p:spPr>
          <a:xfrm>
            <a:off x="3459480" y="40690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Critical habitats restored</a:t>
            </a:r>
            <a:endParaRPr/>
          </a:p>
        </p:txBody>
      </p:sp>
      <p:sp>
        <p:nvSpPr>
          <p:cNvPr id="140" name="Google Shape;140;p3"/>
          <p:cNvSpPr/>
          <p:nvPr/>
        </p:nvSpPr>
        <p:spPr>
          <a:xfrm>
            <a:off x="58216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1" name="Google Shape;141;p3"/>
          <p:cNvSpPr/>
          <p:nvPr/>
        </p:nvSpPr>
        <p:spPr>
          <a:xfrm>
            <a:off x="6233160" y="26974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Extinction risk for target species reduced</a:t>
            </a:r>
            <a:endParaRPr/>
          </a:p>
        </p:txBody>
      </p:sp>
      <p:sp>
        <p:nvSpPr>
          <p:cNvPr id="142" name="Google Shape;142;p3"/>
          <p:cNvSpPr/>
          <p:nvPr/>
        </p:nvSpPr>
        <p:spPr>
          <a:xfrm>
            <a:off x="6233160" y="36118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Wild populations self-maintained</a:t>
            </a:r>
            <a:endParaRPr/>
          </a:p>
        </p:txBody>
      </p:sp>
      <p:sp>
        <p:nvSpPr>
          <p:cNvPr id="144" name="Google Shape;144;p3"/>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145" name="Google Shape;145;p3"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72739850-2DFE-0151-C0B3-32F6F71CEBD8}"/>
              </a:ext>
            </a:extLst>
          </p:cNvPr>
          <p:cNvSpPr txBox="1"/>
          <p:nvPr/>
        </p:nvSpPr>
        <p:spPr>
          <a:xfrm>
            <a:off x="883019" y="6590291"/>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19:07</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6;p2">
            <a:extLst>
              <a:ext uri="{FF2B5EF4-FFF2-40B4-BE49-F238E27FC236}">
                <a16:creationId xmlns:a16="http://schemas.microsoft.com/office/drawing/2014/main" id="{CD950C3F-17D8-088A-4723-99D73E108ECF}"/>
              </a:ext>
            </a:extLst>
          </p:cNvPr>
          <p:cNvSpPr txBox="1"/>
          <p:nvPr/>
        </p:nvSpPr>
        <p:spPr>
          <a:xfrm>
            <a:off x="7271400" y="21488"/>
            <a:ext cx="1872600" cy="646290"/>
          </a:xfrm>
          <a:prstGeom prst="rect">
            <a:avLst/>
          </a:prstGeom>
          <a:noFill/>
          <a:ln>
            <a:noFill/>
          </a:ln>
        </p:spPr>
        <p:txBody>
          <a:bodyPr spcFirstLastPara="1" wrap="square" lIns="91425" tIns="45700" rIns="91425" bIns="45700" anchor="t" anchorCtr="0">
            <a:spAutoFit/>
          </a:bodyPr>
          <a:lstStyle/>
          <a:p>
            <a:pPr lvl="0" algn="ctr"/>
            <a:r>
              <a:rPr lang="en-US" sz="1200" dirty="0">
                <a:solidFill>
                  <a:srgbClr val="999999"/>
                </a:solidFill>
                <a:latin typeface="Calibri"/>
                <a:cs typeface="Calibri"/>
                <a:sym typeface="Calibri"/>
              </a:rPr>
              <a:t>Illustrative only </a:t>
            </a:r>
          </a:p>
          <a:p>
            <a:pPr lvl="0" algn="ctr"/>
            <a:r>
              <a:rPr lang="en-US" sz="1200" dirty="0">
                <a:solidFill>
                  <a:srgbClr val="999999"/>
                </a:solidFill>
                <a:latin typeface="Calibri"/>
                <a:cs typeface="Calibri"/>
                <a:sym typeface="Calibri"/>
              </a:rPr>
              <a:t>Not created or endorsed by DOC</a:t>
            </a:r>
            <a:endParaRPr sz="1200" dirty="0">
              <a:solidFill>
                <a:srgbClr val="999999"/>
              </a:solidFill>
              <a:latin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4">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52" name="Google Shape;152;p4"/>
          <p:cNvSpPr/>
          <p:nvPr/>
        </p:nvSpPr>
        <p:spPr>
          <a:xfrm>
            <a:off x="457200" y="868680"/>
            <a:ext cx="8229600" cy="41148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Ecosystem Restoration &amp; Predator Control</a:t>
            </a:r>
            <a:endParaRPr/>
          </a:p>
        </p:txBody>
      </p:sp>
      <p:sp>
        <p:nvSpPr>
          <p:cNvPr id="153" name="Google Shape;153;p4"/>
          <p:cNvSpPr/>
          <p:nvPr/>
        </p:nvSpPr>
        <p:spPr>
          <a:xfrm>
            <a:off x="685800" y="22402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Priority landscapes identified</a:t>
            </a:r>
            <a:endParaRPr/>
          </a:p>
        </p:txBody>
      </p:sp>
      <p:sp>
        <p:nvSpPr>
          <p:cNvPr id="154" name="Google Shape;154;p4"/>
          <p:cNvSpPr/>
          <p:nvPr/>
        </p:nvSpPr>
        <p:spPr>
          <a:xfrm>
            <a:off x="685800" y="31546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Restoration objectives agreed</a:t>
            </a:r>
            <a:endParaRPr/>
          </a:p>
        </p:txBody>
      </p:sp>
      <p:sp>
        <p:nvSpPr>
          <p:cNvPr id="155" name="Google Shape;155;p4"/>
          <p:cNvSpPr/>
          <p:nvPr/>
        </p:nvSpPr>
        <p:spPr>
          <a:xfrm>
            <a:off x="685800" y="40690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Stakeholder alliances formed</a:t>
            </a:r>
            <a:endParaRPr/>
          </a:p>
        </p:txBody>
      </p:sp>
      <p:sp>
        <p:nvSpPr>
          <p:cNvPr id="156" name="Google Shape;156;p4"/>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7" name="Google Shape;157;p4"/>
          <p:cNvSpPr/>
          <p:nvPr/>
        </p:nvSpPr>
        <p:spPr>
          <a:xfrm>
            <a:off x="2766060" y="22402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Multi-tool predator control executed</a:t>
            </a:r>
            <a:endParaRPr/>
          </a:p>
        </p:txBody>
      </p:sp>
      <p:sp>
        <p:nvSpPr>
          <p:cNvPr id="158" name="Google Shape;158;p4"/>
          <p:cNvSpPr/>
          <p:nvPr/>
        </p:nvSpPr>
        <p:spPr>
          <a:xfrm>
            <a:off x="2766060" y="31546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Major weed incursions eradicated</a:t>
            </a:r>
            <a:endParaRPr/>
          </a:p>
        </p:txBody>
      </p:sp>
      <p:sp>
        <p:nvSpPr>
          <p:cNvPr id="159" name="Google Shape;159;p4"/>
          <p:cNvSpPr/>
          <p:nvPr/>
        </p:nvSpPr>
        <p:spPr>
          <a:xfrm>
            <a:off x="2766060" y="40690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Baseline ecosystem metrics established</a:t>
            </a:r>
            <a:endParaRPr/>
          </a:p>
        </p:txBody>
      </p:sp>
      <p:sp>
        <p:nvSpPr>
          <p:cNvPr id="160" name="Google Shape;160;p4"/>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1" name="Google Shape;161;p4"/>
          <p:cNvSpPr/>
          <p:nvPr/>
        </p:nvSpPr>
        <p:spPr>
          <a:xfrm>
            <a:off x="4846320" y="26974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Native vegetation cover increased</a:t>
            </a:r>
            <a:endParaRPr/>
          </a:p>
        </p:txBody>
      </p:sp>
      <p:sp>
        <p:nvSpPr>
          <p:cNvPr id="162" name="Google Shape;162;p4"/>
          <p:cNvSpPr/>
          <p:nvPr/>
        </p:nvSpPr>
        <p:spPr>
          <a:xfrm>
            <a:off x="4846320" y="36118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Indicator species abundance risen</a:t>
            </a:r>
            <a:endParaRPr/>
          </a:p>
        </p:txBody>
      </p:sp>
      <p:sp>
        <p:nvSpPr>
          <p:cNvPr id="163" name="Google Shape;163;p4"/>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4" name="Google Shape;164;p4"/>
          <p:cNvSpPr/>
          <p:nvPr/>
        </p:nvSpPr>
        <p:spPr>
          <a:xfrm>
            <a:off x="6926580" y="1875995"/>
            <a:ext cx="1531620" cy="120863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Predator-free, functioning ecosystems achieved</a:t>
            </a:r>
            <a:endParaRPr/>
          </a:p>
        </p:txBody>
      </p:sp>
      <p:sp>
        <p:nvSpPr>
          <p:cNvPr id="165" name="Google Shape;165;p4"/>
          <p:cNvSpPr/>
          <p:nvPr/>
        </p:nvSpPr>
        <p:spPr>
          <a:xfrm>
            <a:off x="6926580" y="3290365"/>
            <a:ext cx="1531620" cy="91440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Native wildlife populations thriving</a:t>
            </a:r>
            <a:endParaRPr/>
          </a:p>
        </p:txBody>
      </p:sp>
      <p:sp>
        <p:nvSpPr>
          <p:cNvPr id="166" name="Google Shape;166;p4"/>
          <p:cNvSpPr/>
          <p:nvPr/>
        </p:nvSpPr>
        <p:spPr>
          <a:xfrm>
            <a:off x="6926580" y="4387645"/>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Ecosystem functions restored</a:t>
            </a:r>
            <a:endParaRPr/>
          </a:p>
        </p:txBody>
      </p:sp>
      <p:sp>
        <p:nvSpPr>
          <p:cNvPr id="168" name="Google Shape;168;p4"/>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169" name="Google Shape;169;p4"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34DBA638-52F5-C217-A0D0-E3FF0BB6CDBD}"/>
              </a:ext>
            </a:extLst>
          </p:cNvPr>
          <p:cNvSpPr txBox="1"/>
          <p:nvPr/>
        </p:nvSpPr>
        <p:spPr>
          <a:xfrm>
            <a:off x="883019" y="6590291"/>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19:07</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6;p2">
            <a:extLst>
              <a:ext uri="{FF2B5EF4-FFF2-40B4-BE49-F238E27FC236}">
                <a16:creationId xmlns:a16="http://schemas.microsoft.com/office/drawing/2014/main" id="{242E6664-0851-9043-6E6F-3E9E829012B1}"/>
              </a:ext>
            </a:extLst>
          </p:cNvPr>
          <p:cNvSpPr txBox="1"/>
          <p:nvPr/>
        </p:nvSpPr>
        <p:spPr>
          <a:xfrm>
            <a:off x="7271400" y="21488"/>
            <a:ext cx="1872600" cy="646290"/>
          </a:xfrm>
          <a:prstGeom prst="rect">
            <a:avLst/>
          </a:prstGeom>
          <a:noFill/>
          <a:ln>
            <a:noFill/>
          </a:ln>
        </p:spPr>
        <p:txBody>
          <a:bodyPr spcFirstLastPara="1" wrap="square" lIns="91425" tIns="45700" rIns="91425" bIns="45700" anchor="t" anchorCtr="0">
            <a:spAutoFit/>
          </a:bodyPr>
          <a:lstStyle/>
          <a:p>
            <a:pPr lvl="0" algn="ctr"/>
            <a:r>
              <a:rPr lang="en-US" sz="1200" dirty="0">
                <a:solidFill>
                  <a:srgbClr val="999999"/>
                </a:solidFill>
                <a:latin typeface="Calibri"/>
                <a:cs typeface="Calibri"/>
                <a:sym typeface="Calibri"/>
              </a:rPr>
              <a:t>Illustrative only </a:t>
            </a:r>
          </a:p>
          <a:p>
            <a:pPr lvl="0" algn="ctr"/>
            <a:r>
              <a:rPr lang="en-US" sz="1200" dirty="0">
                <a:solidFill>
                  <a:srgbClr val="999999"/>
                </a:solidFill>
                <a:latin typeface="Calibri"/>
                <a:cs typeface="Calibri"/>
                <a:sym typeface="Calibri"/>
              </a:rPr>
              <a:t>Not created or endorsed by DOC</a:t>
            </a:r>
            <a:endParaRPr sz="1200" dirty="0">
              <a:solidFill>
                <a:srgbClr val="999999"/>
              </a:solidFill>
              <a:latin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5">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76" name="Google Shape;176;p5"/>
          <p:cNvSpPr/>
          <p:nvPr/>
        </p:nvSpPr>
        <p:spPr>
          <a:xfrm>
            <a:off x="457200" y="868680"/>
            <a:ext cx="8229600" cy="41148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Historic &amp; Cultural Heritage Protection</a:t>
            </a:r>
            <a:endParaRPr/>
          </a:p>
        </p:txBody>
      </p:sp>
      <p:sp>
        <p:nvSpPr>
          <p:cNvPr id="177" name="Google Shape;177;p5"/>
          <p:cNvSpPr/>
          <p:nvPr/>
        </p:nvSpPr>
        <p:spPr>
          <a:xfrm>
            <a:off x="685800" y="22402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Significant sites catalogued</a:t>
            </a:r>
            <a:endParaRPr/>
          </a:p>
        </p:txBody>
      </p:sp>
      <p:sp>
        <p:nvSpPr>
          <p:cNvPr id="178" name="Google Shape;178;p5"/>
          <p:cNvSpPr/>
          <p:nvPr/>
        </p:nvSpPr>
        <p:spPr>
          <a:xfrm>
            <a:off x="685800" y="31546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Conservation plans completed</a:t>
            </a:r>
            <a:endParaRPr/>
          </a:p>
        </p:txBody>
      </p:sp>
      <p:sp>
        <p:nvSpPr>
          <p:cNvPr id="179" name="Google Shape;179;p5"/>
          <p:cNvSpPr/>
          <p:nvPr/>
        </p:nvSpPr>
        <p:spPr>
          <a:xfrm>
            <a:off x="685800" y="40690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Mātauranga Māori perspectives integrated</a:t>
            </a:r>
            <a:endParaRPr/>
          </a:p>
        </p:txBody>
      </p:sp>
      <p:sp>
        <p:nvSpPr>
          <p:cNvPr id="180" name="Google Shape;180;p5"/>
          <p:cNvSpPr/>
          <p:nvPr/>
        </p:nvSpPr>
        <p:spPr>
          <a:xfrm>
            <a:off x="30480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1" name="Google Shape;181;p5"/>
          <p:cNvSpPr/>
          <p:nvPr/>
        </p:nvSpPr>
        <p:spPr>
          <a:xfrm>
            <a:off x="3459480" y="22402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Stabilisation works finished</a:t>
            </a:r>
            <a:endParaRPr/>
          </a:p>
        </p:txBody>
      </p:sp>
      <p:sp>
        <p:nvSpPr>
          <p:cNvPr id="182" name="Google Shape;182;p5"/>
          <p:cNvSpPr/>
          <p:nvPr/>
        </p:nvSpPr>
        <p:spPr>
          <a:xfrm>
            <a:off x="3459480" y="31546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Interpretive media installed</a:t>
            </a:r>
            <a:endParaRPr/>
          </a:p>
        </p:txBody>
      </p:sp>
      <p:sp>
        <p:nvSpPr>
          <p:cNvPr id="183" name="Google Shape;183;p5"/>
          <p:cNvSpPr/>
          <p:nvPr/>
        </p:nvSpPr>
        <p:spPr>
          <a:xfrm>
            <a:off x="3459480" y="40690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Risk mitigation measures implemented</a:t>
            </a:r>
            <a:endParaRPr/>
          </a:p>
        </p:txBody>
      </p:sp>
      <p:sp>
        <p:nvSpPr>
          <p:cNvPr id="184" name="Google Shape;184;p5"/>
          <p:cNvSpPr/>
          <p:nvPr/>
        </p:nvSpPr>
        <p:spPr>
          <a:xfrm>
            <a:off x="58216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5" name="Google Shape;185;p5"/>
          <p:cNvSpPr/>
          <p:nvPr/>
        </p:nvSpPr>
        <p:spPr>
          <a:xfrm>
            <a:off x="6233160" y="26974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Heritage fabric safeguarded</a:t>
            </a:r>
            <a:endParaRPr/>
          </a:p>
        </p:txBody>
      </p:sp>
      <p:sp>
        <p:nvSpPr>
          <p:cNvPr id="186" name="Google Shape;186;p5"/>
          <p:cNvSpPr/>
          <p:nvPr/>
        </p:nvSpPr>
        <p:spPr>
          <a:xfrm>
            <a:off x="6233160" y="36118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Public appreciation enhanced</a:t>
            </a:r>
            <a:endParaRPr/>
          </a:p>
        </p:txBody>
      </p:sp>
      <p:sp>
        <p:nvSpPr>
          <p:cNvPr id="188" name="Google Shape;188;p5"/>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189" name="Google Shape;189;p5"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3728EBB0-3B4F-3EF4-8BF5-EAB80BE454CD}"/>
              </a:ext>
            </a:extLst>
          </p:cNvPr>
          <p:cNvSpPr txBox="1"/>
          <p:nvPr/>
        </p:nvSpPr>
        <p:spPr>
          <a:xfrm>
            <a:off x="883019" y="6590291"/>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19:07</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6;p2">
            <a:extLst>
              <a:ext uri="{FF2B5EF4-FFF2-40B4-BE49-F238E27FC236}">
                <a16:creationId xmlns:a16="http://schemas.microsoft.com/office/drawing/2014/main" id="{11AA5A69-8A01-26B0-D1AB-74071816F839}"/>
              </a:ext>
            </a:extLst>
          </p:cNvPr>
          <p:cNvSpPr txBox="1"/>
          <p:nvPr/>
        </p:nvSpPr>
        <p:spPr>
          <a:xfrm>
            <a:off x="7271400" y="21488"/>
            <a:ext cx="1872600" cy="646290"/>
          </a:xfrm>
          <a:prstGeom prst="rect">
            <a:avLst/>
          </a:prstGeom>
          <a:noFill/>
          <a:ln>
            <a:noFill/>
          </a:ln>
        </p:spPr>
        <p:txBody>
          <a:bodyPr spcFirstLastPara="1" wrap="square" lIns="91425" tIns="45700" rIns="91425" bIns="45700" anchor="t" anchorCtr="0">
            <a:spAutoFit/>
          </a:bodyPr>
          <a:lstStyle/>
          <a:p>
            <a:pPr lvl="0" algn="ctr"/>
            <a:r>
              <a:rPr lang="en-US" sz="1200" dirty="0">
                <a:solidFill>
                  <a:srgbClr val="999999"/>
                </a:solidFill>
                <a:latin typeface="Calibri"/>
                <a:cs typeface="Calibri"/>
                <a:sym typeface="Calibri"/>
              </a:rPr>
              <a:t>Illustrative only </a:t>
            </a:r>
          </a:p>
          <a:p>
            <a:pPr lvl="0" algn="ctr"/>
            <a:r>
              <a:rPr lang="en-US" sz="1200" dirty="0">
                <a:solidFill>
                  <a:srgbClr val="999999"/>
                </a:solidFill>
                <a:latin typeface="Calibri"/>
                <a:cs typeface="Calibri"/>
                <a:sym typeface="Calibri"/>
              </a:rPr>
              <a:t>Not created or endorsed by DOC</a:t>
            </a:r>
            <a:endParaRPr sz="1200" dirty="0">
              <a:solidFill>
                <a:srgbClr val="999999"/>
              </a:solidFill>
              <a:latin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6">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96" name="Google Shape;196;p6"/>
          <p:cNvSpPr/>
          <p:nvPr/>
        </p:nvSpPr>
        <p:spPr>
          <a:xfrm>
            <a:off x="457200" y="868680"/>
            <a:ext cx="8229600" cy="41148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Visitor &amp; Recreation Management</a:t>
            </a:r>
            <a:endParaRPr/>
          </a:p>
        </p:txBody>
      </p:sp>
      <p:sp>
        <p:nvSpPr>
          <p:cNvPr id="197" name="Google Shape;197;p6"/>
          <p:cNvSpPr/>
          <p:nvPr/>
        </p:nvSpPr>
        <p:spPr>
          <a:xfrm>
            <a:off x="685800" y="26974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Visitor demand trends analysed</a:t>
            </a:r>
            <a:endParaRPr/>
          </a:p>
        </p:txBody>
      </p:sp>
      <p:sp>
        <p:nvSpPr>
          <p:cNvPr id="198" name="Google Shape;198;p6"/>
          <p:cNvSpPr/>
          <p:nvPr/>
        </p:nvSpPr>
        <p:spPr>
          <a:xfrm>
            <a:off x="685800" y="36118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Site carrying capacities defined</a:t>
            </a:r>
            <a:endParaRPr/>
          </a:p>
        </p:txBody>
      </p:sp>
      <p:sp>
        <p:nvSpPr>
          <p:cNvPr id="199" name="Google Shape;199;p6"/>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00" name="Google Shape;200;p6"/>
          <p:cNvSpPr/>
          <p:nvPr/>
        </p:nvSpPr>
        <p:spPr>
          <a:xfrm>
            <a:off x="2766060" y="22402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Tracks, huts, campsites upgraded</a:t>
            </a:r>
            <a:endParaRPr/>
          </a:p>
        </p:txBody>
      </p:sp>
      <p:sp>
        <p:nvSpPr>
          <p:cNvPr id="201" name="Google Shape;201;p6"/>
          <p:cNvSpPr/>
          <p:nvPr/>
        </p:nvSpPr>
        <p:spPr>
          <a:xfrm>
            <a:off x="2766060" y="31546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Sustainable-use guidelines published</a:t>
            </a:r>
            <a:endParaRPr/>
          </a:p>
        </p:txBody>
      </p:sp>
      <p:sp>
        <p:nvSpPr>
          <p:cNvPr id="202" name="Google Shape;202;p6"/>
          <p:cNvSpPr/>
          <p:nvPr/>
        </p:nvSpPr>
        <p:spPr>
          <a:xfrm>
            <a:off x="2766060" y="40690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Visitor safety systems enhanced</a:t>
            </a:r>
            <a:endParaRPr/>
          </a:p>
        </p:txBody>
      </p:sp>
      <p:sp>
        <p:nvSpPr>
          <p:cNvPr id="203" name="Google Shape;203;p6"/>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04" name="Google Shape;204;p6"/>
          <p:cNvSpPr/>
          <p:nvPr/>
        </p:nvSpPr>
        <p:spPr>
          <a:xfrm>
            <a:off x="4846320" y="26974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Visitor experiences diversified</a:t>
            </a:r>
            <a:endParaRPr/>
          </a:p>
        </p:txBody>
      </p:sp>
      <p:sp>
        <p:nvSpPr>
          <p:cNvPr id="205" name="Google Shape;205;p6"/>
          <p:cNvSpPr/>
          <p:nvPr/>
        </p:nvSpPr>
        <p:spPr>
          <a:xfrm>
            <a:off x="4846320" y="36118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Environmental impacts mitigated</a:t>
            </a:r>
            <a:endParaRPr/>
          </a:p>
        </p:txBody>
      </p:sp>
      <p:sp>
        <p:nvSpPr>
          <p:cNvPr id="206" name="Google Shape;206;p6"/>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07" name="Google Shape;207;p6"/>
          <p:cNvSpPr/>
          <p:nvPr/>
        </p:nvSpPr>
        <p:spPr>
          <a:xfrm>
            <a:off x="6926580" y="2016843"/>
            <a:ext cx="1531620" cy="1137837"/>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Outdoor recreation sustained alongside conservation values</a:t>
            </a:r>
            <a:endParaRPr/>
          </a:p>
        </p:txBody>
      </p:sp>
      <p:sp>
        <p:nvSpPr>
          <p:cNvPr id="208" name="Google Shape;208;p6"/>
          <p:cNvSpPr/>
          <p:nvPr/>
        </p:nvSpPr>
        <p:spPr>
          <a:xfrm>
            <a:off x="6926580" y="3298477"/>
            <a:ext cx="1531620" cy="856881"/>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Visitors enjoy safe, inspiring nature experiences</a:t>
            </a:r>
            <a:endParaRPr/>
          </a:p>
        </p:txBody>
      </p:sp>
      <p:sp>
        <p:nvSpPr>
          <p:cNvPr id="209" name="Google Shape;209;p6"/>
          <p:cNvSpPr/>
          <p:nvPr/>
        </p:nvSpPr>
        <p:spPr>
          <a:xfrm>
            <a:off x="6926580" y="4350038"/>
            <a:ext cx="1531620" cy="85688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Conservation values upheld at visitor sites</a:t>
            </a:r>
            <a:endParaRPr/>
          </a:p>
        </p:txBody>
      </p:sp>
      <p:sp>
        <p:nvSpPr>
          <p:cNvPr id="211" name="Google Shape;211;p6"/>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212" name="Google Shape;212;p6"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8437AB43-E458-BF64-0B4E-23BBAA4D77E4}"/>
              </a:ext>
            </a:extLst>
          </p:cNvPr>
          <p:cNvSpPr txBox="1"/>
          <p:nvPr/>
        </p:nvSpPr>
        <p:spPr>
          <a:xfrm>
            <a:off x="883019" y="6590291"/>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19:07</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6;p2">
            <a:extLst>
              <a:ext uri="{FF2B5EF4-FFF2-40B4-BE49-F238E27FC236}">
                <a16:creationId xmlns:a16="http://schemas.microsoft.com/office/drawing/2014/main" id="{3E206F4A-7A9B-61A6-D32E-BE9AB4100836}"/>
              </a:ext>
            </a:extLst>
          </p:cNvPr>
          <p:cNvSpPr txBox="1"/>
          <p:nvPr/>
        </p:nvSpPr>
        <p:spPr>
          <a:xfrm>
            <a:off x="7271400" y="21488"/>
            <a:ext cx="1872600" cy="646290"/>
          </a:xfrm>
          <a:prstGeom prst="rect">
            <a:avLst/>
          </a:prstGeom>
          <a:noFill/>
          <a:ln>
            <a:noFill/>
          </a:ln>
        </p:spPr>
        <p:txBody>
          <a:bodyPr spcFirstLastPara="1" wrap="square" lIns="91425" tIns="45700" rIns="91425" bIns="45700" anchor="t" anchorCtr="0">
            <a:spAutoFit/>
          </a:bodyPr>
          <a:lstStyle/>
          <a:p>
            <a:pPr lvl="0" algn="ctr"/>
            <a:r>
              <a:rPr lang="en-US" sz="1200" dirty="0">
                <a:solidFill>
                  <a:srgbClr val="999999"/>
                </a:solidFill>
                <a:latin typeface="Calibri"/>
                <a:cs typeface="Calibri"/>
                <a:sym typeface="Calibri"/>
              </a:rPr>
              <a:t>Illustrative only </a:t>
            </a:r>
          </a:p>
          <a:p>
            <a:pPr lvl="0" algn="ctr"/>
            <a:r>
              <a:rPr lang="en-US" sz="1200" dirty="0">
                <a:solidFill>
                  <a:srgbClr val="999999"/>
                </a:solidFill>
                <a:latin typeface="Calibri"/>
                <a:cs typeface="Calibri"/>
                <a:sym typeface="Calibri"/>
              </a:rPr>
              <a:t>Not created or endorsed by DOC</a:t>
            </a:r>
            <a:endParaRPr sz="1200" dirty="0">
              <a:solidFill>
                <a:srgbClr val="999999"/>
              </a:solidFill>
              <a:latin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7">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19" name="Google Shape;219;p7"/>
          <p:cNvSpPr/>
          <p:nvPr/>
        </p:nvSpPr>
        <p:spPr>
          <a:xfrm>
            <a:off x="457200" y="868680"/>
            <a:ext cx="8229600" cy="41148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Treaty Partnerships &amp; Māori Co-Governance</a:t>
            </a:r>
            <a:endParaRPr/>
          </a:p>
        </p:txBody>
      </p:sp>
      <p:sp>
        <p:nvSpPr>
          <p:cNvPr id="220" name="Google Shape;220;p7"/>
          <p:cNvSpPr/>
          <p:nvPr/>
        </p:nvSpPr>
        <p:spPr>
          <a:xfrm>
            <a:off x="685800" y="269748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Te Tiriti obligations clarified</a:t>
            </a:r>
            <a:endParaRPr/>
          </a:p>
        </p:txBody>
      </p:sp>
      <p:sp>
        <p:nvSpPr>
          <p:cNvPr id="221" name="Google Shape;221;p7"/>
          <p:cNvSpPr/>
          <p:nvPr/>
        </p:nvSpPr>
        <p:spPr>
          <a:xfrm>
            <a:off x="685800" y="361188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Iwi aspirations mapped</a:t>
            </a:r>
            <a:endParaRPr/>
          </a:p>
        </p:txBody>
      </p:sp>
      <p:sp>
        <p:nvSpPr>
          <p:cNvPr id="222" name="Google Shape;222;p7"/>
          <p:cNvSpPr/>
          <p:nvPr/>
        </p:nvSpPr>
        <p:spPr>
          <a:xfrm>
            <a:off x="30480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23" name="Google Shape;223;p7"/>
          <p:cNvSpPr/>
          <p:nvPr/>
        </p:nvSpPr>
        <p:spPr>
          <a:xfrm>
            <a:off x="3459480" y="224028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Co-governance agreements formalised</a:t>
            </a:r>
            <a:endParaRPr/>
          </a:p>
        </p:txBody>
      </p:sp>
      <p:sp>
        <p:nvSpPr>
          <p:cNvPr id="224" name="Google Shape;224;p7"/>
          <p:cNvSpPr/>
          <p:nvPr/>
        </p:nvSpPr>
        <p:spPr>
          <a:xfrm>
            <a:off x="3459480" y="315468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Co-management plans implemented</a:t>
            </a:r>
            <a:endParaRPr/>
          </a:p>
        </p:txBody>
      </p:sp>
      <p:sp>
        <p:nvSpPr>
          <p:cNvPr id="225" name="Google Shape;225;p7"/>
          <p:cNvSpPr/>
          <p:nvPr/>
        </p:nvSpPr>
        <p:spPr>
          <a:xfrm>
            <a:off x="3459480" y="406908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Ranger tikanga capability strengthened</a:t>
            </a:r>
            <a:endParaRPr/>
          </a:p>
        </p:txBody>
      </p:sp>
      <p:sp>
        <p:nvSpPr>
          <p:cNvPr id="226" name="Google Shape;226;p7"/>
          <p:cNvSpPr/>
          <p:nvPr/>
        </p:nvSpPr>
        <p:spPr>
          <a:xfrm>
            <a:off x="58216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27" name="Google Shape;227;p7"/>
          <p:cNvSpPr/>
          <p:nvPr/>
        </p:nvSpPr>
        <p:spPr>
          <a:xfrm>
            <a:off x="6233160" y="224028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Partnerships embedded</a:t>
            </a:r>
            <a:endParaRPr/>
          </a:p>
        </p:txBody>
      </p:sp>
      <p:sp>
        <p:nvSpPr>
          <p:cNvPr id="228" name="Google Shape;228;p7"/>
          <p:cNvSpPr/>
          <p:nvPr/>
        </p:nvSpPr>
        <p:spPr>
          <a:xfrm>
            <a:off x="6233160" y="315468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Cultural aspirations realised</a:t>
            </a:r>
            <a:endParaRPr sz="1100" b="1" i="0" u="none" strike="noStrike" cap="none">
              <a:solidFill>
                <a:srgbClr val="000000"/>
              </a:solidFill>
              <a:latin typeface="Calibri"/>
              <a:ea typeface="Calibri"/>
              <a:cs typeface="Calibri"/>
              <a:sym typeface="Calibri"/>
            </a:endParaRPr>
          </a:p>
        </p:txBody>
      </p:sp>
      <p:sp>
        <p:nvSpPr>
          <p:cNvPr id="229" name="Google Shape;229;p7"/>
          <p:cNvSpPr/>
          <p:nvPr/>
        </p:nvSpPr>
        <p:spPr>
          <a:xfrm>
            <a:off x="6233160" y="406908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Mātauranga Māori outcomes integrated</a:t>
            </a:r>
            <a:endParaRPr/>
          </a:p>
        </p:txBody>
      </p:sp>
      <p:sp>
        <p:nvSpPr>
          <p:cNvPr id="231" name="Google Shape;231;p7"/>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232" name="Google Shape;232;p7"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11302F50-AF5C-608D-219C-D5D51CCACA5F}"/>
              </a:ext>
            </a:extLst>
          </p:cNvPr>
          <p:cNvSpPr txBox="1"/>
          <p:nvPr/>
        </p:nvSpPr>
        <p:spPr>
          <a:xfrm>
            <a:off x="883019" y="6590291"/>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19:07</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6;p2">
            <a:extLst>
              <a:ext uri="{FF2B5EF4-FFF2-40B4-BE49-F238E27FC236}">
                <a16:creationId xmlns:a16="http://schemas.microsoft.com/office/drawing/2014/main" id="{3FD4B5AB-2E2D-4656-E356-5D936AAE9ED4}"/>
              </a:ext>
            </a:extLst>
          </p:cNvPr>
          <p:cNvSpPr txBox="1"/>
          <p:nvPr/>
        </p:nvSpPr>
        <p:spPr>
          <a:xfrm>
            <a:off x="7271400" y="21488"/>
            <a:ext cx="1872600" cy="646290"/>
          </a:xfrm>
          <a:prstGeom prst="rect">
            <a:avLst/>
          </a:prstGeom>
          <a:noFill/>
          <a:ln>
            <a:noFill/>
          </a:ln>
        </p:spPr>
        <p:txBody>
          <a:bodyPr spcFirstLastPara="1" wrap="square" lIns="91425" tIns="45700" rIns="91425" bIns="45700" anchor="t" anchorCtr="0">
            <a:spAutoFit/>
          </a:bodyPr>
          <a:lstStyle/>
          <a:p>
            <a:pPr lvl="0" algn="ctr"/>
            <a:r>
              <a:rPr lang="en-US" sz="1200" dirty="0">
                <a:solidFill>
                  <a:srgbClr val="999999"/>
                </a:solidFill>
                <a:latin typeface="Calibri"/>
                <a:cs typeface="Calibri"/>
                <a:sym typeface="Calibri"/>
              </a:rPr>
              <a:t>Illustrative only </a:t>
            </a:r>
          </a:p>
          <a:p>
            <a:pPr lvl="0" algn="ctr"/>
            <a:r>
              <a:rPr lang="en-US" sz="1200" dirty="0">
                <a:solidFill>
                  <a:srgbClr val="999999"/>
                </a:solidFill>
                <a:latin typeface="Calibri"/>
                <a:cs typeface="Calibri"/>
                <a:sym typeface="Calibri"/>
              </a:rPr>
              <a:t>Not created or endorsed by DOC</a:t>
            </a:r>
            <a:endParaRPr sz="1200" dirty="0">
              <a:solidFill>
                <a:srgbClr val="999999"/>
              </a:solidFill>
              <a:latin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8">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39" name="Google Shape;239;p8"/>
          <p:cNvSpPr/>
          <p:nvPr/>
        </p:nvSpPr>
        <p:spPr>
          <a:xfrm>
            <a:off x="457200" y="868680"/>
            <a:ext cx="8229600" cy="41148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Community Engagement &amp; Funding Support</a:t>
            </a:r>
            <a:endParaRPr/>
          </a:p>
        </p:txBody>
      </p:sp>
      <p:sp>
        <p:nvSpPr>
          <p:cNvPr id="240" name="Google Shape;240;p8"/>
          <p:cNvSpPr/>
          <p:nvPr/>
        </p:nvSpPr>
        <p:spPr>
          <a:xfrm>
            <a:off x="685800" y="26974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Local conservation needs scoped</a:t>
            </a:r>
            <a:endParaRPr/>
          </a:p>
        </p:txBody>
      </p:sp>
      <p:sp>
        <p:nvSpPr>
          <p:cNvPr id="241" name="Google Shape;241;p8"/>
          <p:cNvSpPr/>
          <p:nvPr/>
        </p:nvSpPr>
        <p:spPr>
          <a:xfrm>
            <a:off x="685800" y="36118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Funding avenues promoted</a:t>
            </a:r>
            <a:endParaRPr/>
          </a:p>
        </p:txBody>
      </p:sp>
      <p:sp>
        <p:nvSpPr>
          <p:cNvPr id="242" name="Google Shape;242;p8"/>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3" name="Google Shape;243;p8"/>
          <p:cNvSpPr/>
          <p:nvPr/>
        </p:nvSpPr>
        <p:spPr>
          <a:xfrm>
            <a:off x="2766060" y="22402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Grant applications assisted</a:t>
            </a:r>
            <a:endParaRPr/>
          </a:p>
        </p:txBody>
      </p:sp>
      <p:sp>
        <p:nvSpPr>
          <p:cNvPr id="244" name="Google Shape;244;p8"/>
          <p:cNvSpPr/>
          <p:nvPr/>
        </p:nvSpPr>
        <p:spPr>
          <a:xfrm>
            <a:off x="2766060" y="31546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Volunteer programmes mobilised</a:t>
            </a:r>
            <a:endParaRPr/>
          </a:p>
        </p:txBody>
      </p:sp>
      <p:sp>
        <p:nvSpPr>
          <p:cNvPr id="245" name="Google Shape;245;p8"/>
          <p:cNvSpPr/>
          <p:nvPr/>
        </p:nvSpPr>
        <p:spPr>
          <a:xfrm>
            <a:off x="2766060" y="40690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Citizen-science tools provided</a:t>
            </a:r>
            <a:endParaRPr/>
          </a:p>
        </p:txBody>
      </p:sp>
      <p:sp>
        <p:nvSpPr>
          <p:cNvPr id="246" name="Google Shape;246;p8"/>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7" name="Google Shape;247;p8"/>
          <p:cNvSpPr/>
          <p:nvPr/>
        </p:nvSpPr>
        <p:spPr>
          <a:xfrm>
            <a:off x="4846320" y="26974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Community projects delivered</a:t>
            </a:r>
            <a:endParaRPr/>
          </a:p>
        </p:txBody>
      </p:sp>
      <p:sp>
        <p:nvSpPr>
          <p:cNvPr id="248" name="Google Shape;248;p8"/>
          <p:cNvSpPr/>
          <p:nvPr/>
        </p:nvSpPr>
        <p:spPr>
          <a:xfrm>
            <a:off x="4846320" y="36118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Stewardship capacity strengthened</a:t>
            </a:r>
            <a:endParaRPr/>
          </a:p>
        </p:txBody>
      </p:sp>
      <p:sp>
        <p:nvSpPr>
          <p:cNvPr id="249" name="Google Shape;249;p8"/>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50" name="Google Shape;250;p8"/>
          <p:cNvSpPr/>
          <p:nvPr/>
        </p:nvSpPr>
        <p:spPr>
          <a:xfrm>
            <a:off x="6926580" y="22402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Communities acting as active guardians</a:t>
            </a:r>
            <a:endParaRPr/>
          </a:p>
        </p:txBody>
      </p:sp>
      <p:sp>
        <p:nvSpPr>
          <p:cNvPr id="251" name="Google Shape;251;p8"/>
          <p:cNvSpPr/>
          <p:nvPr/>
        </p:nvSpPr>
        <p:spPr>
          <a:xfrm>
            <a:off x="6926580" y="31546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Community conservation capacity sustained</a:t>
            </a:r>
            <a:endParaRPr/>
          </a:p>
        </p:txBody>
      </p:sp>
      <p:sp>
        <p:nvSpPr>
          <p:cNvPr id="252" name="Google Shape;252;p8"/>
          <p:cNvSpPr/>
          <p:nvPr/>
        </p:nvSpPr>
        <p:spPr>
          <a:xfrm>
            <a:off x="6926580" y="40690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Local biodiversity gains delivered</a:t>
            </a:r>
            <a:endParaRPr/>
          </a:p>
        </p:txBody>
      </p:sp>
      <p:sp>
        <p:nvSpPr>
          <p:cNvPr id="254" name="Google Shape;254;p8"/>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255" name="Google Shape;255;p8"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89C1810C-8A7D-6804-B902-ED6340B2CD14}"/>
              </a:ext>
            </a:extLst>
          </p:cNvPr>
          <p:cNvSpPr txBox="1"/>
          <p:nvPr/>
        </p:nvSpPr>
        <p:spPr>
          <a:xfrm>
            <a:off x="886239" y="6602487"/>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19:07</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6;p2">
            <a:extLst>
              <a:ext uri="{FF2B5EF4-FFF2-40B4-BE49-F238E27FC236}">
                <a16:creationId xmlns:a16="http://schemas.microsoft.com/office/drawing/2014/main" id="{7F1E75D0-DA7A-0F28-8CBB-3AAAF8317CA4}"/>
              </a:ext>
            </a:extLst>
          </p:cNvPr>
          <p:cNvSpPr txBox="1"/>
          <p:nvPr/>
        </p:nvSpPr>
        <p:spPr>
          <a:xfrm>
            <a:off x="7271400" y="21488"/>
            <a:ext cx="1872600" cy="646290"/>
          </a:xfrm>
          <a:prstGeom prst="rect">
            <a:avLst/>
          </a:prstGeom>
          <a:noFill/>
          <a:ln>
            <a:noFill/>
          </a:ln>
        </p:spPr>
        <p:txBody>
          <a:bodyPr spcFirstLastPara="1" wrap="square" lIns="91425" tIns="45700" rIns="91425" bIns="45700" anchor="t" anchorCtr="0">
            <a:spAutoFit/>
          </a:bodyPr>
          <a:lstStyle/>
          <a:p>
            <a:pPr lvl="0" algn="ctr"/>
            <a:r>
              <a:rPr lang="en-US" sz="1200" dirty="0">
                <a:solidFill>
                  <a:srgbClr val="999999"/>
                </a:solidFill>
                <a:latin typeface="Calibri"/>
                <a:cs typeface="Calibri"/>
                <a:sym typeface="Calibri"/>
              </a:rPr>
              <a:t>Illustrative only </a:t>
            </a:r>
          </a:p>
          <a:p>
            <a:pPr lvl="0" algn="ctr"/>
            <a:r>
              <a:rPr lang="en-US" sz="1200" dirty="0">
                <a:solidFill>
                  <a:srgbClr val="999999"/>
                </a:solidFill>
                <a:latin typeface="Calibri"/>
                <a:cs typeface="Calibri"/>
                <a:sym typeface="Calibri"/>
              </a:rPr>
              <a:t>Not created or endorsed by DOC</a:t>
            </a:r>
            <a:endParaRPr sz="1200" dirty="0">
              <a:solidFill>
                <a:srgbClr val="999999"/>
              </a:solidFill>
              <a:latin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9">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63" name="Google Shape;263;p9"/>
          <p:cNvSpPr/>
          <p:nvPr/>
        </p:nvSpPr>
        <p:spPr>
          <a:xfrm>
            <a:off x="457200" y="868680"/>
            <a:ext cx="8229600" cy="41148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Climate Change Adaptation &amp; Carbon Stewardship</a:t>
            </a:r>
            <a:endParaRPr/>
          </a:p>
        </p:txBody>
      </p:sp>
      <p:sp>
        <p:nvSpPr>
          <p:cNvPr id="264" name="Google Shape;264;p9"/>
          <p:cNvSpPr/>
          <p:nvPr/>
        </p:nvSpPr>
        <p:spPr>
          <a:xfrm>
            <a:off x="685800" y="26974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Climate hazards assessed</a:t>
            </a:r>
            <a:endParaRPr/>
          </a:p>
        </p:txBody>
      </p:sp>
      <p:sp>
        <p:nvSpPr>
          <p:cNvPr id="265" name="Google Shape;265;p9"/>
          <p:cNvSpPr/>
          <p:nvPr/>
        </p:nvSpPr>
        <p:spPr>
          <a:xfrm>
            <a:off x="685800" y="36118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Adaptation priorities set</a:t>
            </a:r>
            <a:endParaRPr/>
          </a:p>
        </p:txBody>
      </p:sp>
      <p:sp>
        <p:nvSpPr>
          <p:cNvPr id="266" name="Google Shape;266;p9"/>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67" name="Google Shape;267;p9"/>
          <p:cNvSpPr/>
          <p:nvPr/>
        </p:nvSpPr>
        <p:spPr>
          <a:xfrm>
            <a:off x="2766060" y="22402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Infrastructure resilience measures installed</a:t>
            </a:r>
            <a:endParaRPr/>
          </a:p>
        </p:txBody>
      </p:sp>
      <p:sp>
        <p:nvSpPr>
          <p:cNvPr id="268" name="Google Shape;268;p9"/>
          <p:cNvSpPr/>
          <p:nvPr/>
        </p:nvSpPr>
        <p:spPr>
          <a:xfrm>
            <a:off x="2766060" y="31546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At-risk species translocation executed</a:t>
            </a:r>
            <a:endParaRPr/>
          </a:p>
        </p:txBody>
      </p:sp>
      <p:sp>
        <p:nvSpPr>
          <p:cNvPr id="269" name="Google Shape;269;p9"/>
          <p:cNvSpPr/>
          <p:nvPr/>
        </p:nvSpPr>
        <p:spPr>
          <a:xfrm>
            <a:off x="2766060" y="40690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Carbon-sequestration projects initiated</a:t>
            </a:r>
            <a:endParaRPr/>
          </a:p>
        </p:txBody>
      </p:sp>
      <p:sp>
        <p:nvSpPr>
          <p:cNvPr id="270" name="Google Shape;270;p9"/>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71" name="Google Shape;271;p9"/>
          <p:cNvSpPr/>
          <p:nvPr/>
        </p:nvSpPr>
        <p:spPr>
          <a:xfrm>
            <a:off x="4846320" y="26974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Ecosystem resilience increased</a:t>
            </a:r>
            <a:endParaRPr/>
          </a:p>
        </p:txBody>
      </p:sp>
      <p:sp>
        <p:nvSpPr>
          <p:cNvPr id="272" name="Google Shape;272;p9"/>
          <p:cNvSpPr/>
          <p:nvPr/>
        </p:nvSpPr>
        <p:spPr>
          <a:xfrm>
            <a:off x="4846320" y="36118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Operational emissions reduced</a:t>
            </a:r>
            <a:endParaRPr/>
          </a:p>
        </p:txBody>
      </p:sp>
      <p:sp>
        <p:nvSpPr>
          <p:cNvPr id="273" name="Google Shape;273;p9"/>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74" name="Google Shape;274;p9"/>
          <p:cNvSpPr/>
          <p:nvPr/>
        </p:nvSpPr>
        <p:spPr>
          <a:xfrm>
            <a:off x="6926580" y="22402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Conservation estate climate-ready</a:t>
            </a:r>
            <a:endParaRPr/>
          </a:p>
        </p:txBody>
      </p:sp>
      <p:sp>
        <p:nvSpPr>
          <p:cNvPr id="275" name="Google Shape;275;p9"/>
          <p:cNvSpPr/>
          <p:nvPr/>
        </p:nvSpPr>
        <p:spPr>
          <a:xfrm>
            <a:off x="6926580" y="31546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DOC assets climate-resilient</a:t>
            </a:r>
            <a:endParaRPr/>
          </a:p>
        </p:txBody>
      </p:sp>
      <p:sp>
        <p:nvSpPr>
          <p:cNvPr id="276" name="Google Shape;276;p9"/>
          <p:cNvSpPr/>
          <p:nvPr/>
        </p:nvSpPr>
        <p:spPr>
          <a:xfrm>
            <a:off x="6926580" y="416052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Wildlife adaptive capacity enhanced</a:t>
            </a:r>
            <a:endParaRPr/>
          </a:p>
        </p:txBody>
      </p:sp>
      <p:sp>
        <p:nvSpPr>
          <p:cNvPr id="278" name="Google Shape;278;p9"/>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dirty="0">
                <a:solidFill>
                  <a:srgbClr val="0000FF"/>
                </a:solidFill>
                <a:hlinkClick r:id="rId4">
                  <a:extLst>
                    <a:ext uri="{A12FA001-AC4F-418D-AE19-62706E023703}">
                      <ahyp:hlinkClr xmlns:ahyp="http://schemas.microsoft.com/office/drawing/2018/hyperlinkcolor" val="tx"/>
                    </a:ext>
                  </a:extLst>
                </a:hlinkClick>
              </a:rPr>
              <a:t>DoViewPlanning.Org</a:t>
            </a:r>
            <a:endParaRPr dirty="0"/>
          </a:p>
        </p:txBody>
      </p:sp>
      <p:pic>
        <p:nvPicPr>
          <p:cNvPr id="279" name="Google Shape;279;p9"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B47A4A1D-0452-0805-8774-68091746FA7B}"/>
              </a:ext>
            </a:extLst>
          </p:cNvPr>
          <p:cNvSpPr txBox="1"/>
          <p:nvPr/>
        </p:nvSpPr>
        <p:spPr>
          <a:xfrm>
            <a:off x="883019" y="6590291"/>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19:07</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6;p2">
            <a:extLst>
              <a:ext uri="{FF2B5EF4-FFF2-40B4-BE49-F238E27FC236}">
                <a16:creationId xmlns:a16="http://schemas.microsoft.com/office/drawing/2014/main" id="{EA49ACC0-9531-203A-3B91-915061773532}"/>
              </a:ext>
            </a:extLst>
          </p:cNvPr>
          <p:cNvSpPr txBox="1"/>
          <p:nvPr/>
        </p:nvSpPr>
        <p:spPr>
          <a:xfrm>
            <a:off x="7271400" y="21488"/>
            <a:ext cx="1872600" cy="646290"/>
          </a:xfrm>
          <a:prstGeom prst="rect">
            <a:avLst/>
          </a:prstGeom>
          <a:noFill/>
          <a:ln>
            <a:noFill/>
          </a:ln>
        </p:spPr>
        <p:txBody>
          <a:bodyPr spcFirstLastPara="1" wrap="square" lIns="91425" tIns="45700" rIns="91425" bIns="45700" anchor="t" anchorCtr="0">
            <a:spAutoFit/>
          </a:bodyPr>
          <a:lstStyle/>
          <a:p>
            <a:pPr lvl="0" algn="ctr"/>
            <a:r>
              <a:rPr lang="en-US" sz="1200" dirty="0">
                <a:solidFill>
                  <a:srgbClr val="999999"/>
                </a:solidFill>
                <a:latin typeface="Calibri"/>
                <a:cs typeface="Calibri"/>
                <a:sym typeface="Calibri"/>
              </a:rPr>
              <a:t>Illustrative only </a:t>
            </a:r>
          </a:p>
          <a:p>
            <a:pPr lvl="0" algn="ctr"/>
            <a:r>
              <a:rPr lang="en-US" sz="1200" dirty="0">
                <a:solidFill>
                  <a:srgbClr val="999999"/>
                </a:solidFill>
                <a:latin typeface="Calibri"/>
                <a:cs typeface="Calibri"/>
                <a:sym typeface="Calibri"/>
              </a:rPr>
              <a:t>Not created or endorsed by DOC</a:t>
            </a:r>
            <a:endParaRPr sz="1200" dirty="0">
              <a:solidFill>
                <a:srgbClr val="999999"/>
              </a:solidFill>
              <a:latin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1395</Words>
  <Application>Microsoft Macintosh PowerPoint</Application>
  <PresentationFormat>On-screen Show (4:3)</PresentationFormat>
  <Paragraphs>217</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Paul Duignan</cp:lastModifiedBy>
  <cp:revision>6</cp:revision>
  <dcterms:created xsi:type="dcterms:W3CDTF">2013-01-27T09:14:16Z</dcterms:created>
  <dcterms:modified xsi:type="dcterms:W3CDTF">2025-11-21T23:41:04Z</dcterms:modified>
</cp:coreProperties>
</file>