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1" roundtripDataSignature="AMtx7mhsy3xMIqRWVmp2ap+LxwiLmMmc7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721"/>
    <p:restoredTop sz="94658"/>
  </p:normalViewPr>
  <p:slideViewPr>
    <p:cSldViewPr snapToGrid="0">
      <p:cViewPr varScale="1">
        <p:scale>
          <a:sx n="120" d="100"/>
          <a:sy n="120" d="100"/>
        </p:scale>
        <p:origin x="2256" y="19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21"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3" name="Google Shape;283;p1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3" name="Google Shape;303;p1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3" name="Google Shape;323;p1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6" name="Google Shape;346;p1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6" name="Google Shape;366;p1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Google Shape;387;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8" name="Google Shape;388;p1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0" name="Google Shape;110;p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 name="Google Shape;129;p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9" name="Google Shape;149;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3" name="Google Shape;173;p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3" name="Google Shape;193;p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6" name="Google Shape;216;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6" name="Google Shape;236;p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p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9" name="Google Shape;259;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0" name="Google Shape;260;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
        <p:nvSpPr>
          <p:cNvPr id="16" name="Google Shape;16;p1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1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1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2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26"/>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5" name="Google Shape;75;p2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2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2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27"/>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27"/>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1" name="Google Shape;81;p2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2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2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9"/>
        <p:cNvGrpSpPr/>
        <p:nvPr/>
      </p:nvGrpSpPr>
      <p:grpSpPr>
        <a:xfrm>
          <a:off x="0" y="0"/>
          <a:ext cx="0" cy="0"/>
          <a:chOff x="0" y="0"/>
          <a:chExt cx="0" cy="0"/>
        </a:xfrm>
      </p:grpSpPr>
      <p:sp>
        <p:nvSpPr>
          <p:cNvPr id="20" name="Google Shape;20;p18"/>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18"/>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22" name="Google Shape;22;p1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1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1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1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19"/>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8" name="Google Shape;28;p1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1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1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20"/>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20"/>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4" name="Google Shape;34;p2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2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2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2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21"/>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0" name="Google Shape;40;p21"/>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1" name="Google Shape;41;p2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2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2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2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22"/>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7" name="Google Shape;47;p22"/>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8" name="Google Shape;48;p22"/>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9" name="Google Shape;49;p22"/>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50" name="Google Shape;50;p2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2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2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2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2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2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24"/>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24"/>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61" name="Google Shape;61;p24"/>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2" name="Google Shape;62;p2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2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2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25"/>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25"/>
          <p:cNvSpPr>
            <a:spLocks noGrp="1"/>
          </p:cNvSpPr>
          <p:nvPr>
            <p:ph type="pic" idx="2"/>
          </p:nvPr>
        </p:nvSpPr>
        <p:spPr>
          <a:xfrm>
            <a:off x="1792288" y="612775"/>
            <a:ext cx="5486400" cy="4114800"/>
          </a:xfrm>
          <a:prstGeom prst="rect">
            <a:avLst/>
          </a:prstGeom>
          <a:noFill/>
          <a:ln>
            <a:noFill/>
          </a:ln>
        </p:spPr>
      </p:sp>
      <p:sp>
        <p:nvSpPr>
          <p:cNvPr id="68" name="Google Shape;68;p25"/>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9" name="Google Shape;69;p2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2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2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6"/>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1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 Target="slide7.xml"/><Relationship Id="rId13" Type="http://schemas.openxmlformats.org/officeDocument/2006/relationships/slide" Target="slide12.xml"/><Relationship Id="rId3" Type="http://schemas.openxmlformats.org/officeDocument/2006/relationships/slide" Target="slide2.xml"/><Relationship Id="rId7" Type="http://schemas.openxmlformats.org/officeDocument/2006/relationships/slide" Target="slide6.xml"/><Relationship Id="rId12" Type="http://schemas.openxmlformats.org/officeDocument/2006/relationships/slide" Target="slide11.xml"/><Relationship Id="rId17" Type="http://schemas.openxmlformats.org/officeDocument/2006/relationships/image" Target="../media/image1.jpg"/><Relationship Id="rId2" Type="http://schemas.openxmlformats.org/officeDocument/2006/relationships/notesSlide" Target="../notesSlides/notesSlide1.xml"/><Relationship Id="rId16" Type="http://schemas.openxmlformats.org/officeDocument/2006/relationships/hyperlink" Target="http://doviewplanning.org" TargetMode="External"/><Relationship Id="rId1" Type="http://schemas.openxmlformats.org/officeDocument/2006/relationships/slideLayout" Target="../slideLayouts/slideLayout1.xml"/><Relationship Id="rId6" Type="http://schemas.openxmlformats.org/officeDocument/2006/relationships/slide" Target="slide5.xml"/><Relationship Id="rId11" Type="http://schemas.openxmlformats.org/officeDocument/2006/relationships/slide" Target="slide10.xml"/><Relationship Id="rId5" Type="http://schemas.openxmlformats.org/officeDocument/2006/relationships/slide" Target="slide4.xml"/><Relationship Id="rId15" Type="http://schemas.openxmlformats.org/officeDocument/2006/relationships/slide" Target="slide14.xml"/><Relationship Id="rId10" Type="http://schemas.openxmlformats.org/officeDocument/2006/relationships/slide" Target="slide9.xml"/><Relationship Id="rId4" Type="http://schemas.openxmlformats.org/officeDocument/2006/relationships/slide" Target="slide3.xml"/><Relationship Id="rId9" Type="http://schemas.openxmlformats.org/officeDocument/2006/relationships/slide" Target="slide8.xml"/><Relationship Id="rId14" Type="http://schemas.openxmlformats.org/officeDocument/2006/relationships/slide" Target="slide13.xml"/></Relationships>
</file>

<file path=ppt/slides/_rels/slide10.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hyperlink" Target="http://doviewplanning.org" TargetMode="External"/></Relationships>
</file>

<file path=ppt/slides/_rels/slide11.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hyperlink" Target="http://doviewplanning.org" TargetMode="External"/></Relationships>
</file>

<file path=ppt/slides/_rels/slide12.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hyperlink" Target="http://doviewplanning.org" TargetMode="External"/></Relationships>
</file>

<file path=ppt/slides/_rels/slide1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hyperlink" Target="http://doviewplanning.org" TargetMode="External"/></Relationships>
</file>

<file path=ppt/slides/_rels/slide14.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hyperlink" Target="http://doviewplanning.org"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slide" Target="slide1.xml"/><Relationship Id="rId4" Type="http://schemas.openxmlformats.org/officeDocument/2006/relationships/image" Target="../media/image1.jpg"/></Relationships>
</file>

<file path=ppt/slides/_rels/slide2.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hyperlink" Target="http://doviewplanning.org" TargetMode="External"/></Relationships>
</file>

<file path=ppt/slides/_rels/slide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hyperlink" Target="http://doviewplanning.org" TargetMode="External"/></Relationships>
</file>

<file path=ppt/slides/_rels/slide4.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hyperlink" Target="http://doviewplanning.org" TargetMode="Externa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hyperlink" Target="http://doviewplanning.org" TargetMode="Externa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hyperlink" Target="http://doviewplanning.org" TargetMode="External"/></Relationships>
</file>

<file path=ppt/slides/_rels/slide7.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hyperlink" Target="http://doviewplanning.org" TargetMode="External"/></Relationships>
</file>

<file path=ppt/slides/_rels/slide8.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hyperlink" Target="http://doviewplanning.org" TargetMode="External"/></Relationships>
</file>

<file path=ppt/slides/_rels/slide9.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hyperlink" Target="http://doviewplanning.or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
          <p:cNvSpPr txBox="1"/>
          <p:nvPr/>
        </p:nvSpPr>
        <p:spPr>
          <a:xfrm>
            <a:off x="2359317" y="-46059"/>
            <a:ext cx="4757312" cy="83095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0" i="0" u="none" strike="noStrike" cap="none" dirty="0">
                <a:solidFill>
                  <a:srgbClr val="000000"/>
                </a:solidFill>
                <a:latin typeface="Calibri"/>
                <a:ea typeface="Calibri"/>
                <a:cs typeface="Calibri"/>
                <a:sym typeface="Calibri"/>
              </a:rPr>
              <a:t>Department of Conservation (DOC) </a:t>
            </a:r>
            <a:r>
              <a:rPr lang="en-US" sz="2400" dirty="0">
                <a:solidFill>
                  <a:schemeClr val="tx1"/>
                </a:solidFill>
                <a:latin typeface="Calibri"/>
                <a:ea typeface="Calibri"/>
                <a:cs typeface="Calibri"/>
                <a:sym typeface="Calibri"/>
                <a:hlinkClick r:id="" action="ppaction://hlinkshowjump?jump=lastslide">
                  <a:extLst>
                    <a:ext uri="{A12FA001-AC4F-418D-AE19-62706E023703}">
                      <ahyp:hlinkClr xmlns:ahyp="http://schemas.microsoft.com/office/drawing/2018/hyperlinkcolor" val="tx"/>
                    </a:ext>
                  </a:extLst>
                </a:hlinkClick>
              </a:rPr>
              <a:t>DoView</a:t>
            </a:r>
            <a:r>
              <a:rPr lang="en-US" sz="2400" dirty="0">
                <a:latin typeface="Calibri"/>
                <a:ea typeface="Calibri"/>
                <a:cs typeface="Calibri"/>
                <a:sym typeface="Calibri"/>
              </a:rPr>
              <a:t> Strategy Diagram</a:t>
            </a:r>
            <a:endParaRPr dirty="0"/>
          </a:p>
        </p:txBody>
      </p:sp>
      <p:sp>
        <p:nvSpPr>
          <p:cNvPr id="89" name="Google Shape;89;p1">
            <a:hlinkClick r:id="rId3" action="ppaction://hlinksldjump"/>
          </p:cNvPr>
          <p:cNvSpPr/>
          <p:nvPr/>
        </p:nvSpPr>
        <p:spPr>
          <a:xfrm>
            <a:off x="3605298" y="963772"/>
            <a:ext cx="1980000" cy="720000"/>
          </a:xfrm>
          <a:prstGeom prst="rect">
            <a:avLst/>
          </a:prstGeom>
          <a:solidFill>
            <a:srgbClr val="FFFFFF"/>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i="0" u="none" strike="noStrike" cap="none">
                <a:solidFill>
                  <a:srgbClr val="000000"/>
                </a:solidFill>
                <a:latin typeface="Calibri"/>
                <a:ea typeface="Calibri"/>
                <a:cs typeface="Calibri"/>
                <a:sym typeface="Calibri"/>
              </a:rPr>
              <a:t>Final Outcomes</a:t>
            </a:r>
            <a:endParaRPr/>
          </a:p>
        </p:txBody>
      </p:sp>
      <p:sp>
        <p:nvSpPr>
          <p:cNvPr id="90" name="Google Shape;90;p1"/>
          <p:cNvSpPr/>
          <p:nvPr/>
        </p:nvSpPr>
        <p:spPr>
          <a:xfrm>
            <a:off x="3605298" y="993950"/>
            <a:ext cx="1980000" cy="18000"/>
          </a:xfrm>
          <a:prstGeom prst="rect">
            <a:avLst/>
          </a:prstGeom>
          <a:solidFill>
            <a:srgbClr val="BEBEBE"/>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1" name="Google Shape;91;p1">
            <a:hlinkClick r:id="rId4" action="ppaction://hlinksldjump"/>
          </p:cNvPr>
          <p:cNvSpPr/>
          <p:nvPr/>
        </p:nvSpPr>
        <p:spPr>
          <a:xfrm>
            <a:off x="1265298" y="2232615"/>
            <a:ext cx="1980000" cy="720000"/>
          </a:xfrm>
          <a:prstGeom prst="rect">
            <a:avLst/>
          </a:prstGeom>
          <a:solidFill>
            <a:srgbClr val="FFFFBA"/>
          </a:solidFill>
          <a:ln w="9525" cap="flat" cmpd="sng">
            <a:solidFill>
              <a:srgbClr val="FFFF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Biodiversity &amp; Species Recovery</a:t>
            </a:r>
            <a:endParaRPr/>
          </a:p>
        </p:txBody>
      </p:sp>
      <p:sp>
        <p:nvSpPr>
          <p:cNvPr id="92" name="Google Shape;92;p1">
            <a:hlinkClick r:id="rId5" action="ppaction://hlinksldjump"/>
          </p:cNvPr>
          <p:cNvSpPr/>
          <p:nvPr/>
        </p:nvSpPr>
        <p:spPr>
          <a:xfrm>
            <a:off x="3605298" y="2232615"/>
            <a:ext cx="1980000" cy="720000"/>
          </a:xfrm>
          <a:prstGeom prst="rect">
            <a:avLst/>
          </a:prstGeom>
          <a:solidFill>
            <a:srgbClr val="F9D3D4"/>
          </a:solidFill>
          <a:ln w="9525" cap="flat" cmpd="sng">
            <a:solidFill>
              <a:srgbClr val="F9D3D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Ecosystem Restoration &amp; Predator Control</a:t>
            </a:r>
            <a:endParaRPr/>
          </a:p>
        </p:txBody>
      </p:sp>
      <p:sp>
        <p:nvSpPr>
          <p:cNvPr id="93" name="Google Shape;93;p1">
            <a:hlinkClick r:id="rId6" action="ppaction://hlinksldjump"/>
          </p:cNvPr>
          <p:cNvSpPr/>
          <p:nvPr/>
        </p:nvSpPr>
        <p:spPr>
          <a:xfrm>
            <a:off x="5945298" y="2232615"/>
            <a:ext cx="1980000" cy="720000"/>
          </a:xfrm>
          <a:prstGeom prst="rect">
            <a:avLst/>
          </a:prstGeom>
          <a:solidFill>
            <a:srgbClr val="9FE1FF"/>
          </a:solidFill>
          <a:ln w="9525" cap="flat" cmpd="sng">
            <a:solidFill>
              <a:srgbClr val="9FE1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Historic &amp; Cultural Heritage Protection</a:t>
            </a:r>
            <a:endParaRPr/>
          </a:p>
        </p:txBody>
      </p:sp>
      <p:sp>
        <p:nvSpPr>
          <p:cNvPr id="94" name="Google Shape;94;p1">
            <a:hlinkClick r:id="rId7" action="ppaction://hlinksldjump"/>
          </p:cNvPr>
          <p:cNvSpPr/>
          <p:nvPr/>
        </p:nvSpPr>
        <p:spPr>
          <a:xfrm>
            <a:off x="1265298" y="3296955"/>
            <a:ext cx="1980000" cy="720000"/>
          </a:xfrm>
          <a:prstGeom prst="rect">
            <a:avLst/>
          </a:prstGeom>
          <a:solidFill>
            <a:srgbClr val="BEFFA1"/>
          </a:solidFill>
          <a:ln w="9525" cap="flat" cmpd="sng">
            <a:solidFill>
              <a:srgbClr val="BEFFA1"/>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Visitor &amp; Recreation Management</a:t>
            </a:r>
            <a:endParaRPr/>
          </a:p>
        </p:txBody>
      </p:sp>
      <p:sp>
        <p:nvSpPr>
          <p:cNvPr id="95" name="Google Shape;95;p1">
            <a:hlinkClick r:id="rId8" action="ppaction://hlinksldjump"/>
          </p:cNvPr>
          <p:cNvSpPr/>
          <p:nvPr/>
        </p:nvSpPr>
        <p:spPr>
          <a:xfrm>
            <a:off x="3605298" y="3296955"/>
            <a:ext cx="1980000" cy="720000"/>
          </a:xfrm>
          <a:prstGeom prst="rect">
            <a:avLst/>
          </a:prstGeom>
          <a:solidFill>
            <a:srgbClr val="D4C9A4"/>
          </a:solidFill>
          <a:ln w="9525" cap="flat" cmpd="sng">
            <a:solidFill>
              <a:srgbClr val="D4C9A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Treaty Partnerships &amp; Māori Co-Governance</a:t>
            </a:r>
            <a:endParaRPr/>
          </a:p>
        </p:txBody>
      </p:sp>
      <p:sp>
        <p:nvSpPr>
          <p:cNvPr id="96" name="Google Shape;96;p1">
            <a:hlinkClick r:id="rId9" action="ppaction://hlinksldjump"/>
          </p:cNvPr>
          <p:cNvSpPr/>
          <p:nvPr/>
        </p:nvSpPr>
        <p:spPr>
          <a:xfrm>
            <a:off x="5945298" y="3296955"/>
            <a:ext cx="1980000" cy="720000"/>
          </a:xfrm>
          <a:prstGeom prst="rect">
            <a:avLst/>
          </a:prstGeom>
          <a:solidFill>
            <a:srgbClr val="B6BCF2"/>
          </a:solidFill>
          <a:ln w="9525" cap="flat" cmpd="sng">
            <a:solidFill>
              <a:srgbClr val="B6BCF2"/>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Community Engagement &amp; Funding Support</a:t>
            </a:r>
            <a:endParaRPr/>
          </a:p>
        </p:txBody>
      </p:sp>
      <p:sp>
        <p:nvSpPr>
          <p:cNvPr id="97" name="Google Shape;97;p1">
            <a:hlinkClick r:id="rId10" action="ppaction://hlinksldjump"/>
          </p:cNvPr>
          <p:cNvSpPr/>
          <p:nvPr/>
        </p:nvSpPr>
        <p:spPr>
          <a:xfrm>
            <a:off x="1265298" y="4374705"/>
            <a:ext cx="1980000" cy="720000"/>
          </a:xfrm>
          <a:prstGeom prst="rect">
            <a:avLst/>
          </a:prstGeom>
          <a:solidFill>
            <a:srgbClr val="FEBE8F"/>
          </a:solidFill>
          <a:ln w="9525" cap="flat" cmpd="sng">
            <a:solidFill>
              <a:srgbClr val="FEBE8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Climate Change Adaptation &amp; Carbon Stewardship</a:t>
            </a:r>
            <a:endParaRPr/>
          </a:p>
        </p:txBody>
      </p:sp>
      <p:sp>
        <p:nvSpPr>
          <p:cNvPr id="98" name="Google Shape;98;p1">
            <a:hlinkClick r:id="rId11" action="ppaction://hlinksldjump"/>
          </p:cNvPr>
          <p:cNvSpPr/>
          <p:nvPr/>
        </p:nvSpPr>
        <p:spPr>
          <a:xfrm>
            <a:off x="3605298" y="4374705"/>
            <a:ext cx="1980000" cy="720000"/>
          </a:xfrm>
          <a:prstGeom prst="rect">
            <a:avLst/>
          </a:prstGeom>
          <a:solidFill>
            <a:srgbClr val="E0FDFF"/>
          </a:solidFill>
          <a:ln w="9525" cap="flat" cmpd="sng">
            <a:solidFill>
              <a:srgbClr val="E0FD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Research, Monitoring &amp; Reporting</a:t>
            </a:r>
            <a:endParaRPr/>
          </a:p>
        </p:txBody>
      </p:sp>
      <p:sp>
        <p:nvSpPr>
          <p:cNvPr id="99" name="Google Shape;99;p1">
            <a:hlinkClick r:id="rId12" action="ppaction://hlinksldjump"/>
          </p:cNvPr>
          <p:cNvSpPr/>
          <p:nvPr/>
        </p:nvSpPr>
        <p:spPr>
          <a:xfrm>
            <a:off x="5945298" y="4374705"/>
            <a:ext cx="1980000" cy="720000"/>
          </a:xfrm>
          <a:prstGeom prst="rect">
            <a:avLst/>
          </a:prstGeom>
          <a:solidFill>
            <a:srgbClr val="D6D6D6"/>
          </a:solidFill>
          <a:ln w="9525" cap="flat" cmpd="sng">
            <a:solidFill>
              <a:srgbClr val="D6D6D6"/>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Compliance &amp; Law Enforcement</a:t>
            </a:r>
            <a:endParaRPr/>
          </a:p>
        </p:txBody>
      </p:sp>
      <p:sp>
        <p:nvSpPr>
          <p:cNvPr id="100" name="Google Shape;100;p1">
            <a:hlinkClick r:id="rId13" action="ppaction://hlinksldjump"/>
          </p:cNvPr>
          <p:cNvSpPr/>
          <p:nvPr/>
        </p:nvSpPr>
        <p:spPr>
          <a:xfrm>
            <a:off x="1265298" y="5418075"/>
            <a:ext cx="1980000" cy="720000"/>
          </a:xfrm>
          <a:prstGeom prst="rect">
            <a:avLst/>
          </a:prstGeom>
          <a:solidFill>
            <a:srgbClr val="FFFFBA"/>
          </a:solidFill>
          <a:ln w="9525" cap="flat" cmpd="sng">
            <a:solidFill>
              <a:srgbClr val="FFFF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Organisational Capability &amp; Workforce</a:t>
            </a:r>
            <a:endParaRPr/>
          </a:p>
        </p:txBody>
      </p:sp>
      <p:sp>
        <p:nvSpPr>
          <p:cNvPr id="101" name="Google Shape;101;p1">
            <a:hlinkClick r:id="rId14" action="ppaction://hlinksldjump"/>
          </p:cNvPr>
          <p:cNvSpPr/>
          <p:nvPr/>
        </p:nvSpPr>
        <p:spPr>
          <a:xfrm>
            <a:off x="3605298" y="5418075"/>
            <a:ext cx="1980000" cy="720000"/>
          </a:xfrm>
          <a:prstGeom prst="rect">
            <a:avLst/>
          </a:prstGeom>
          <a:solidFill>
            <a:srgbClr val="F9D3D4"/>
          </a:solidFill>
          <a:ln w="9525" cap="flat" cmpd="sng">
            <a:solidFill>
              <a:srgbClr val="F9D3D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Finance &amp; Resource Management</a:t>
            </a:r>
            <a:endParaRPr/>
          </a:p>
        </p:txBody>
      </p:sp>
      <p:sp>
        <p:nvSpPr>
          <p:cNvPr id="102" name="Google Shape;102;p1">
            <a:hlinkClick r:id="rId15" action="ppaction://hlinksldjump"/>
          </p:cNvPr>
          <p:cNvSpPr/>
          <p:nvPr/>
        </p:nvSpPr>
        <p:spPr>
          <a:xfrm>
            <a:off x="5945298" y="5413150"/>
            <a:ext cx="1980000" cy="720000"/>
          </a:xfrm>
          <a:prstGeom prst="rect">
            <a:avLst/>
          </a:prstGeom>
          <a:solidFill>
            <a:srgbClr val="9FE1FF"/>
          </a:solidFill>
          <a:ln w="9525" cap="flat" cmpd="sng">
            <a:solidFill>
              <a:srgbClr val="9FE1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Digital Transformation &amp; Data Systems</a:t>
            </a:r>
            <a:endParaRPr/>
          </a:p>
        </p:txBody>
      </p:sp>
      <p:sp>
        <p:nvSpPr>
          <p:cNvPr id="104" name="Google Shape;104;p1"/>
          <p:cNvSpPr txBox="1"/>
          <p:nvPr/>
        </p:nvSpPr>
        <p:spPr>
          <a:xfrm>
            <a:off x="6962575" y="6230150"/>
            <a:ext cx="18726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u="sng">
                <a:solidFill>
                  <a:srgbClr val="0000FF"/>
                </a:solidFill>
                <a:hlinkClick r:id="rId16">
                  <a:extLst>
                    <a:ext uri="{A12FA001-AC4F-418D-AE19-62706E023703}">
                      <ahyp:hlinkClr xmlns:ahyp="http://schemas.microsoft.com/office/drawing/2018/hyperlinkcolor" val="tx"/>
                    </a:ext>
                  </a:extLst>
                </a:hlinkClick>
              </a:rPr>
              <a:t>DoViewPlanning.Org</a:t>
            </a:r>
            <a:endParaRPr/>
          </a:p>
        </p:txBody>
      </p:sp>
      <p:pic>
        <p:nvPicPr>
          <p:cNvPr id="105" name="Google Shape;105;p1" title="Doview new.jpeg"/>
          <p:cNvPicPr preferRelativeResize="0"/>
          <p:nvPr/>
        </p:nvPicPr>
        <p:blipFill>
          <a:blip r:embed="rId17">
            <a:alphaModFix/>
          </a:blip>
          <a:stretch>
            <a:fillRect/>
          </a:stretch>
        </p:blipFill>
        <p:spPr>
          <a:xfrm>
            <a:off x="6635125" y="6230152"/>
            <a:ext cx="327447" cy="307800"/>
          </a:xfrm>
          <a:prstGeom prst="rect">
            <a:avLst/>
          </a:prstGeom>
          <a:noFill/>
          <a:ln>
            <a:noFill/>
          </a:ln>
        </p:spPr>
      </p:pic>
      <p:cxnSp>
        <p:nvCxnSpPr>
          <p:cNvPr id="107" name="Google Shape;107;p1"/>
          <p:cNvCxnSpPr/>
          <p:nvPr/>
        </p:nvCxnSpPr>
        <p:spPr>
          <a:xfrm>
            <a:off x="1289000" y="1917325"/>
            <a:ext cx="6612600" cy="11100"/>
          </a:xfrm>
          <a:prstGeom prst="straightConnector1">
            <a:avLst/>
          </a:prstGeom>
          <a:noFill/>
          <a:ln w="9525" cap="flat" cmpd="sng">
            <a:solidFill>
              <a:schemeClr val="dk2"/>
            </a:solidFill>
            <a:prstDash val="solid"/>
            <a:round/>
            <a:headEnd type="none" w="med" len="med"/>
            <a:tailEnd type="none" w="med" len="med"/>
          </a:ln>
        </p:spPr>
      </p:cxnSp>
      <p:sp>
        <p:nvSpPr>
          <p:cNvPr id="2" name="TextBox 1">
            <a:extLst>
              <a:ext uri="{FF2B5EF4-FFF2-40B4-BE49-F238E27FC236}">
                <a16:creationId xmlns:a16="http://schemas.microsoft.com/office/drawing/2014/main" id="{A8E6445A-3259-23BB-BD53-EABAD6AC2851}"/>
              </a:ext>
            </a:extLst>
          </p:cNvPr>
          <p:cNvSpPr txBox="1"/>
          <p:nvPr/>
        </p:nvSpPr>
        <p:spPr>
          <a:xfrm>
            <a:off x="883019" y="6590291"/>
            <a:ext cx="8042856" cy="246221"/>
          </a:xfrm>
          <a:prstGeom prst="rect">
            <a:avLst/>
          </a:prstGeom>
          <a:noFill/>
        </p:spPr>
        <p:txBody>
          <a:bodyPr wrap="square">
            <a:spAutoFit/>
          </a:bodyPr>
          <a:lstStyle/>
          <a:p>
            <a:r>
              <a:rPr lang="en-NZ" sz="1000" kern="100" dirty="0">
                <a:solidFill>
                  <a:srgbClr val="5A5A5A"/>
                </a:solidFill>
                <a:latin typeface="Calibri" panose="020F0502020204030204" pitchFamily="34" charset="0"/>
                <a:cs typeface="Times New Roman" panose="02020603050405020304" pitchFamily="18" charset="0"/>
              </a:rPr>
              <a:t>Not endorsed. From online info via free ChatGPT prompt. Use at own risk re IP &amp; accuracy. Dr Paul Duignan </a:t>
            </a:r>
            <a:r>
              <a:rPr lang="en-NZ" sz="1000" kern="100" dirty="0" err="1">
                <a:solidFill>
                  <a:srgbClr val="5A5A5A"/>
                </a:solidFill>
                <a:latin typeface="Calibri" panose="020F0502020204030204" pitchFamily="34" charset="0"/>
                <a:cs typeface="Times New Roman" panose="02020603050405020304" pitchFamily="18" charset="0"/>
              </a:rPr>
              <a:t>DoViewPlanning.org</a:t>
            </a:r>
            <a:r>
              <a:rPr lang="en-NZ" sz="1000" kern="100" dirty="0">
                <a:solidFill>
                  <a:srgbClr val="5A5A5A"/>
                </a:solidFill>
                <a:latin typeface="Calibri" panose="020F0502020204030204" pitchFamily="34" charset="0"/>
                <a:cs typeface="Times New Roman" panose="02020603050405020304" pitchFamily="18" charset="0"/>
              </a:rPr>
              <a:t> a005 </a:t>
            </a:r>
            <a:r>
              <a:rPr lang="en-US" sz="1000" dirty="0">
                <a:solidFill>
                  <a:srgbClr val="5A5A5A"/>
                </a:solidFill>
                <a:latin typeface="Calibri"/>
                <a:ea typeface="Calibri"/>
                <a:cs typeface="Calibri"/>
                <a:sym typeface="Calibri"/>
              </a:rPr>
              <a:t>2025-06-21 19:07</a:t>
            </a:r>
            <a:endParaRPr lang="en-NZ" sz="1000" kern="100" dirty="0">
              <a:solidFill>
                <a:srgbClr val="5A5A5A"/>
              </a:solidFill>
              <a:latin typeface="Calibri" panose="020F0502020204030204" pitchFamily="34" charset="0"/>
              <a:cs typeface="Times New Roman" panose="02020603050405020304" pitchFamily="18" charset="0"/>
            </a:endParaRPr>
          </a:p>
        </p:txBody>
      </p:sp>
      <p:sp>
        <p:nvSpPr>
          <p:cNvPr id="3" name="Google Shape;126;p2">
            <a:extLst>
              <a:ext uri="{FF2B5EF4-FFF2-40B4-BE49-F238E27FC236}">
                <a16:creationId xmlns:a16="http://schemas.microsoft.com/office/drawing/2014/main" id="{84905EBE-59F7-1C4D-D6E3-8FC399523E43}"/>
              </a:ext>
            </a:extLst>
          </p:cNvPr>
          <p:cNvSpPr txBox="1"/>
          <p:nvPr/>
        </p:nvSpPr>
        <p:spPr>
          <a:xfrm>
            <a:off x="7271400" y="21488"/>
            <a:ext cx="1872600" cy="646290"/>
          </a:xfrm>
          <a:prstGeom prst="rect">
            <a:avLst/>
          </a:prstGeom>
          <a:noFill/>
          <a:ln>
            <a:noFill/>
          </a:ln>
        </p:spPr>
        <p:txBody>
          <a:bodyPr spcFirstLastPara="1" wrap="square" lIns="91425" tIns="45700" rIns="91425" bIns="45700" anchor="t" anchorCtr="0">
            <a:spAutoFit/>
          </a:bodyPr>
          <a:lstStyle/>
          <a:p>
            <a:pPr lvl="0" algn="ctr"/>
            <a:r>
              <a:rPr lang="en-US" sz="1200" dirty="0">
                <a:solidFill>
                  <a:srgbClr val="999999"/>
                </a:solidFill>
                <a:latin typeface="Calibri"/>
                <a:cs typeface="Calibri"/>
                <a:sym typeface="Calibri"/>
              </a:rPr>
              <a:t>Illustrative only </a:t>
            </a:r>
          </a:p>
          <a:p>
            <a:pPr lvl="0" algn="ctr"/>
            <a:r>
              <a:rPr lang="en-US" sz="1200" dirty="0">
                <a:solidFill>
                  <a:srgbClr val="999999"/>
                </a:solidFill>
                <a:latin typeface="Calibri"/>
                <a:cs typeface="Calibri"/>
                <a:sym typeface="Calibri"/>
              </a:rPr>
              <a:t>Not created or endorsed by DOC</a:t>
            </a:r>
            <a:endParaRPr sz="1200" dirty="0">
              <a:solidFill>
                <a:srgbClr val="999999"/>
              </a:solidFill>
              <a:latin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Google Shape;285;p10">
            <a:hlinkClick r:id="rId3" action="ppaction://hlinksldjump"/>
          </p:cNvPr>
          <p:cNvSpPr/>
          <p:nvPr/>
        </p:nvSpPr>
        <p:spPr>
          <a:xfrm>
            <a:off x="137160" y="137160"/>
            <a:ext cx="1463040" cy="548640"/>
          </a:xfrm>
          <a:prstGeom prst="rect">
            <a:avLst/>
          </a:prstGeom>
          <a:solidFill>
            <a:srgbClr val="E6E6E6"/>
          </a:solidFill>
          <a:ln w="9525" cap="flat" cmpd="sng">
            <a:solidFill>
              <a:srgbClr val="E6E6E6"/>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0" i="0" u="none" strike="noStrike" cap="none">
                <a:solidFill>
                  <a:srgbClr val="000000"/>
                </a:solidFill>
                <a:latin typeface="Calibri"/>
                <a:ea typeface="Calibri"/>
                <a:cs typeface="Calibri"/>
                <a:sym typeface="Calibri"/>
              </a:rPr>
              <a:t>Back to Overview</a:t>
            </a:r>
            <a:endParaRPr/>
          </a:p>
        </p:txBody>
      </p:sp>
      <p:sp>
        <p:nvSpPr>
          <p:cNvPr id="286" name="Google Shape;286;p10"/>
          <p:cNvSpPr/>
          <p:nvPr/>
        </p:nvSpPr>
        <p:spPr>
          <a:xfrm>
            <a:off x="457200" y="868680"/>
            <a:ext cx="8229600" cy="411480"/>
          </a:xfrm>
          <a:prstGeom prst="rect">
            <a:avLst/>
          </a:prstGeom>
          <a:solidFill>
            <a:srgbClr val="E0FDFF"/>
          </a:solidFill>
          <a:ln w="9525" cap="flat" cmpd="sng">
            <a:solidFill>
              <a:srgbClr val="E0FD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0" i="0" u="none" strike="noStrike" cap="none">
                <a:solidFill>
                  <a:srgbClr val="000000"/>
                </a:solidFill>
                <a:latin typeface="Calibri"/>
                <a:ea typeface="Calibri"/>
                <a:cs typeface="Calibri"/>
                <a:sym typeface="Calibri"/>
              </a:rPr>
              <a:t>Research, Monitoring &amp; Reporting</a:t>
            </a:r>
            <a:endParaRPr/>
          </a:p>
        </p:txBody>
      </p:sp>
      <p:sp>
        <p:nvSpPr>
          <p:cNvPr id="287" name="Google Shape;287;p10"/>
          <p:cNvSpPr/>
          <p:nvPr/>
        </p:nvSpPr>
        <p:spPr>
          <a:xfrm>
            <a:off x="685800" y="2697480"/>
            <a:ext cx="2225040" cy="731520"/>
          </a:xfrm>
          <a:prstGeom prst="rect">
            <a:avLst/>
          </a:prstGeom>
          <a:solidFill>
            <a:srgbClr val="E0FDFF"/>
          </a:solidFill>
          <a:ln w="9525" cap="flat" cmpd="sng">
            <a:solidFill>
              <a:srgbClr val="E0FD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Research priorities defined</a:t>
            </a:r>
            <a:endParaRPr/>
          </a:p>
        </p:txBody>
      </p:sp>
      <p:sp>
        <p:nvSpPr>
          <p:cNvPr id="288" name="Google Shape;288;p10"/>
          <p:cNvSpPr/>
          <p:nvPr/>
        </p:nvSpPr>
        <p:spPr>
          <a:xfrm>
            <a:off x="685800" y="3611880"/>
            <a:ext cx="2225040" cy="731520"/>
          </a:xfrm>
          <a:prstGeom prst="rect">
            <a:avLst/>
          </a:prstGeom>
          <a:solidFill>
            <a:srgbClr val="E0FDFF"/>
          </a:solidFill>
          <a:ln w="9525" cap="flat" cmpd="sng">
            <a:solidFill>
              <a:srgbClr val="E0FD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Monitoring protocols standardised</a:t>
            </a:r>
            <a:endParaRPr/>
          </a:p>
        </p:txBody>
      </p:sp>
      <p:sp>
        <p:nvSpPr>
          <p:cNvPr id="289" name="Google Shape;289;p10"/>
          <p:cNvSpPr/>
          <p:nvPr/>
        </p:nvSpPr>
        <p:spPr>
          <a:xfrm>
            <a:off x="3048000" y="340614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90" name="Google Shape;290;p10"/>
          <p:cNvSpPr/>
          <p:nvPr/>
        </p:nvSpPr>
        <p:spPr>
          <a:xfrm>
            <a:off x="3459480" y="1783080"/>
            <a:ext cx="2225040" cy="731520"/>
          </a:xfrm>
          <a:prstGeom prst="rect">
            <a:avLst/>
          </a:prstGeom>
          <a:solidFill>
            <a:srgbClr val="E0FDFF"/>
          </a:solidFill>
          <a:ln w="9525" cap="flat" cmpd="sng">
            <a:solidFill>
              <a:srgbClr val="E0FD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Field data collected</a:t>
            </a:r>
            <a:endParaRPr/>
          </a:p>
        </p:txBody>
      </p:sp>
      <p:sp>
        <p:nvSpPr>
          <p:cNvPr id="291" name="Google Shape;291;p10"/>
          <p:cNvSpPr/>
          <p:nvPr/>
        </p:nvSpPr>
        <p:spPr>
          <a:xfrm>
            <a:off x="3459480" y="2697480"/>
            <a:ext cx="2225040" cy="731520"/>
          </a:xfrm>
          <a:prstGeom prst="rect">
            <a:avLst/>
          </a:prstGeom>
          <a:solidFill>
            <a:srgbClr val="E0FDFF"/>
          </a:solidFill>
          <a:ln w="9525" cap="flat" cmpd="sng">
            <a:solidFill>
              <a:srgbClr val="E0FD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Findings synthesised</a:t>
            </a:r>
            <a:endParaRPr/>
          </a:p>
        </p:txBody>
      </p:sp>
      <p:sp>
        <p:nvSpPr>
          <p:cNvPr id="292" name="Google Shape;292;p10"/>
          <p:cNvSpPr/>
          <p:nvPr/>
        </p:nvSpPr>
        <p:spPr>
          <a:xfrm>
            <a:off x="3459480" y="3611880"/>
            <a:ext cx="2225040" cy="731520"/>
          </a:xfrm>
          <a:prstGeom prst="rect">
            <a:avLst/>
          </a:prstGeom>
          <a:solidFill>
            <a:srgbClr val="E0FDFF"/>
          </a:solidFill>
          <a:ln w="9525" cap="flat" cmpd="sng">
            <a:solidFill>
              <a:srgbClr val="E0FD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Open data portals maintained</a:t>
            </a:r>
            <a:endParaRPr/>
          </a:p>
        </p:txBody>
      </p:sp>
      <p:sp>
        <p:nvSpPr>
          <p:cNvPr id="293" name="Google Shape;293;p10"/>
          <p:cNvSpPr/>
          <p:nvPr/>
        </p:nvSpPr>
        <p:spPr>
          <a:xfrm>
            <a:off x="3459480" y="4526280"/>
            <a:ext cx="2225040" cy="731520"/>
          </a:xfrm>
          <a:prstGeom prst="rect">
            <a:avLst/>
          </a:prstGeom>
          <a:solidFill>
            <a:srgbClr val="E0FDFF"/>
          </a:solidFill>
          <a:ln w="9525" cap="flat" cmpd="sng">
            <a:solidFill>
              <a:srgbClr val="E0FD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Big Data analytics operationalised</a:t>
            </a:r>
            <a:endParaRPr/>
          </a:p>
        </p:txBody>
      </p:sp>
      <p:sp>
        <p:nvSpPr>
          <p:cNvPr id="294" name="Google Shape;294;p10"/>
          <p:cNvSpPr/>
          <p:nvPr/>
        </p:nvSpPr>
        <p:spPr>
          <a:xfrm>
            <a:off x="5821680" y="340614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95" name="Google Shape;295;p10"/>
          <p:cNvSpPr/>
          <p:nvPr/>
        </p:nvSpPr>
        <p:spPr>
          <a:xfrm>
            <a:off x="6233160" y="2697480"/>
            <a:ext cx="2225040" cy="731520"/>
          </a:xfrm>
          <a:prstGeom prst="rect">
            <a:avLst/>
          </a:prstGeom>
          <a:solidFill>
            <a:srgbClr val="E0FDFF"/>
          </a:solidFill>
          <a:ln w="9525" cap="flat" cmpd="sng">
            <a:solidFill>
              <a:srgbClr val="E0FD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Decisions informed by science</a:t>
            </a:r>
            <a:endParaRPr/>
          </a:p>
        </p:txBody>
      </p:sp>
      <p:sp>
        <p:nvSpPr>
          <p:cNvPr id="296" name="Google Shape;296;p10"/>
          <p:cNvSpPr/>
          <p:nvPr/>
        </p:nvSpPr>
        <p:spPr>
          <a:xfrm>
            <a:off x="6233160" y="3611880"/>
            <a:ext cx="2225040" cy="731520"/>
          </a:xfrm>
          <a:prstGeom prst="rect">
            <a:avLst/>
          </a:prstGeom>
          <a:solidFill>
            <a:srgbClr val="E0FDFF"/>
          </a:solidFill>
          <a:ln w="9525" cap="flat" cmpd="sng">
            <a:solidFill>
              <a:srgbClr val="E0FD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Outcomes continually evaluated</a:t>
            </a:r>
            <a:endParaRPr/>
          </a:p>
        </p:txBody>
      </p:sp>
      <p:sp>
        <p:nvSpPr>
          <p:cNvPr id="298" name="Google Shape;298;p10"/>
          <p:cNvSpPr txBox="1"/>
          <p:nvPr/>
        </p:nvSpPr>
        <p:spPr>
          <a:xfrm>
            <a:off x="6962575" y="6017175"/>
            <a:ext cx="18726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u="sng">
                <a:solidFill>
                  <a:srgbClr val="0000FF"/>
                </a:solidFill>
                <a:hlinkClick r:id="rId4">
                  <a:extLst>
                    <a:ext uri="{A12FA001-AC4F-418D-AE19-62706E023703}">
                      <ahyp:hlinkClr xmlns:ahyp="http://schemas.microsoft.com/office/drawing/2018/hyperlinkcolor" val="tx"/>
                    </a:ext>
                  </a:extLst>
                </a:hlinkClick>
              </a:rPr>
              <a:t>DoViewPlanning.Org</a:t>
            </a:r>
            <a:endParaRPr/>
          </a:p>
        </p:txBody>
      </p:sp>
      <p:pic>
        <p:nvPicPr>
          <p:cNvPr id="299" name="Google Shape;299;p10" title="Doview new.jpeg"/>
          <p:cNvPicPr preferRelativeResize="0"/>
          <p:nvPr/>
        </p:nvPicPr>
        <p:blipFill>
          <a:blip r:embed="rId5">
            <a:alphaModFix/>
          </a:blip>
          <a:stretch>
            <a:fillRect/>
          </a:stretch>
        </p:blipFill>
        <p:spPr>
          <a:xfrm>
            <a:off x="6635125" y="6017177"/>
            <a:ext cx="327447" cy="307800"/>
          </a:xfrm>
          <a:prstGeom prst="rect">
            <a:avLst/>
          </a:prstGeom>
          <a:noFill/>
          <a:ln>
            <a:noFill/>
          </a:ln>
        </p:spPr>
      </p:pic>
      <p:sp>
        <p:nvSpPr>
          <p:cNvPr id="2" name="TextBox 1">
            <a:extLst>
              <a:ext uri="{FF2B5EF4-FFF2-40B4-BE49-F238E27FC236}">
                <a16:creationId xmlns:a16="http://schemas.microsoft.com/office/drawing/2014/main" id="{AB69C148-222A-3073-FA0C-DFD5ACC5E534}"/>
              </a:ext>
            </a:extLst>
          </p:cNvPr>
          <p:cNvSpPr txBox="1"/>
          <p:nvPr/>
        </p:nvSpPr>
        <p:spPr>
          <a:xfrm>
            <a:off x="883019" y="6590291"/>
            <a:ext cx="8042856" cy="246221"/>
          </a:xfrm>
          <a:prstGeom prst="rect">
            <a:avLst/>
          </a:prstGeom>
          <a:noFill/>
        </p:spPr>
        <p:txBody>
          <a:bodyPr wrap="square">
            <a:spAutoFit/>
          </a:bodyPr>
          <a:lstStyle/>
          <a:p>
            <a:r>
              <a:rPr lang="en-NZ" sz="1000" kern="100" dirty="0">
                <a:solidFill>
                  <a:srgbClr val="5A5A5A"/>
                </a:solidFill>
                <a:latin typeface="Calibri" panose="020F0502020204030204" pitchFamily="34" charset="0"/>
                <a:cs typeface="Times New Roman" panose="02020603050405020304" pitchFamily="18" charset="0"/>
              </a:rPr>
              <a:t>Not endorsed. From online info via free ChatGPT prompt. Use at own risk re IP &amp; accuracy. Dr Paul Duignan </a:t>
            </a:r>
            <a:r>
              <a:rPr lang="en-NZ" sz="1000" kern="100" dirty="0" err="1">
                <a:solidFill>
                  <a:srgbClr val="5A5A5A"/>
                </a:solidFill>
                <a:latin typeface="Calibri" panose="020F0502020204030204" pitchFamily="34" charset="0"/>
                <a:cs typeface="Times New Roman" panose="02020603050405020304" pitchFamily="18" charset="0"/>
              </a:rPr>
              <a:t>DoViewPlanning.org</a:t>
            </a:r>
            <a:r>
              <a:rPr lang="en-NZ" sz="1000" kern="100" dirty="0">
                <a:solidFill>
                  <a:srgbClr val="5A5A5A"/>
                </a:solidFill>
                <a:latin typeface="Calibri" panose="020F0502020204030204" pitchFamily="34" charset="0"/>
                <a:cs typeface="Times New Roman" panose="02020603050405020304" pitchFamily="18" charset="0"/>
              </a:rPr>
              <a:t> </a:t>
            </a:r>
            <a:r>
              <a:rPr lang="en-US" sz="1000" dirty="0">
                <a:solidFill>
                  <a:srgbClr val="5A5A5A"/>
                </a:solidFill>
                <a:latin typeface="Calibri"/>
                <a:ea typeface="Calibri"/>
                <a:cs typeface="Calibri"/>
                <a:sym typeface="Calibri"/>
              </a:rPr>
              <a:t>2025-06-21 19:07</a:t>
            </a:r>
            <a:endParaRPr lang="en-NZ" sz="1000" kern="100" dirty="0">
              <a:solidFill>
                <a:srgbClr val="5A5A5A"/>
              </a:solidFill>
              <a:latin typeface="Calibri" panose="020F0502020204030204" pitchFamily="34" charset="0"/>
              <a:cs typeface="Times New Roman" panose="02020603050405020304" pitchFamily="18" charset="0"/>
            </a:endParaRPr>
          </a:p>
        </p:txBody>
      </p:sp>
      <p:sp>
        <p:nvSpPr>
          <p:cNvPr id="4" name="Google Shape;126;p2">
            <a:extLst>
              <a:ext uri="{FF2B5EF4-FFF2-40B4-BE49-F238E27FC236}">
                <a16:creationId xmlns:a16="http://schemas.microsoft.com/office/drawing/2014/main" id="{E94D8285-06AD-4BE4-CEE3-170DF4FC829B}"/>
              </a:ext>
            </a:extLst>
          </p:cNvPr>
          <p:cNvSpPr txBox="1"/>
          <p:nvPr/>
        </p:nvSpPr>
        <p:spPr>
          <a:xfrm>
            <a:off x="7271400" y="21488"/>
            <a:ext cx="1872600" cy="646290"/>
          </a:xfrm>
          <a:prstGeom prst="rect">
            <a:avLst/>
          </a:prstGeom>
          <a:noFill/>
          <a:ln>
            <a:noFill/>
          </a:ln>
        </p:spPr>
        <p:txBody>
          <a:bodyPr spcFirstLastPara="1" wrap="square" lIns="91425" tIns="45700" rIns="91425" bIns="45700" anchor="t" anchorCtr="0">
            <a:spAutoFit/>
          </a:bodyPr>
          <a:lstStyle/>
          <a:p>
            <a:pPr lvl="0" algn="ctr"/>
            <a:r>
              <a:rPr lang="en-US" sz="1200" dirty="0">
                <a:solidFill>
                  <a:srgbClr val="999999"/>
                </a:solidFill>
                <a:latin typeface="Calibri"/>
                <a:cs typeface="Calibri"/>
                <a:sym typeface="Calibri"/>
              </a:rPr>
              <a:t>Illustrative only </a:t>
            </a:r>
          </a:p>
          <a:p>
            <a:pPr lvl="0" algn="ctr"/>
            <a:r>
              <a:rPr lang="en-US" sz="1200" dirty="0">
                <a:solidFill>
                  <a:srgbClr val="999999"/>
                </a:solidFill>
                <a:latin typeface="Calibri"/>
                <a:cs typeface="Calibri"/>
                <a:sym typeface="Calibri"/>
              </a:rPr>
              <a:t>Not created or endorsed by DOC</a:t>
            </a:r>
            <a:endParaRPr sz="1200" dirty="0">
              <a:solidFill>
                <a:srgbClr val="999999"/>
              </a:solidFill>
              <a:latin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5" name="Google Shape;305;p11">
            <a:hlinkClick r:id="rId3" action="ppaction://hlinksldjump"/>
          </p:cNvPr>
          <p:cNvSpPr/>
          <p:nvPr/>
        </p:nvSpPr>
        <p:spPr>
          <a:xfrm>
            <a:off x="137160" y="137160"/>
            <a:ext cx="1463040" cy="548640"/>
          </a:xfrm>
          <a:prstGeom prst="rect">
            <a:avLst/>
          </a:prstGeom>
          <a:solidFill>
            <a:srgbClr val="E6E6E6"/>
          </a:solidFill>
          <a:ln w="9525" cap="flat" cmpd="sng">
            <a:solidFill>
              <a:srgbClr val="E6E6E6"/>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0" i="0" u="none" strike="noStrike" cap="none">
                <a:solidFill>
                  <a:srgbClr val="000000"/>
                </a:solidFill>
                <a:latin typeface="Calibri"/>
                <a:ea typeface="Calibri"/>
                <a:cs typeface="Calibri"/>
                <a:sym typeface="Calibri"/>
              </a:rPr>
              <a:t>Back to Overview</a:t>
            </a:r>
            <a:endParaRPr/>
          </a:p>
        </p:txBody>
      </p:sp>
      <p:sp>
        <p:nvSpPr>
          <p:cNvPr id="306" name="Google Shape;306;p11"/>
          <p:cNvSpPr/>
          <p:nvPr/>
        </p:nvSpPr>
        <p:spPr>
          <a:xfrm>
            <a:off x="457200" y="868680"/>
            <a:ext cx="8229600" cy="411480"/>
          </a:xfrm>
          <a:prstGeom prst="rect">
            <a:avLst/>
          </a:prstGeom>
          <a:solidFill>
            <a:srgbClr val="D6D6D6"/>
          </a:solidFill>
          <a:ln w="9525" cap="flat" cmpd="sng">
            <a:solidFill>
              <a:srgbClr val="D6D6D6"/>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0" i="0" u="none" strike="noStrike" cap="none">
                <a:solidFill>
                  <a:srgbClr val="000000"/>
                </a:solidFill>
                <a:latin typeface="Calibri"/>
                <a:ea typeface="Calibri"/>
                <a:cs typeface="Calibri"/>
                <a:sym typeface="Calibri"/>
              </a:rPr>
              <a:t>Compliance &amp; Law Enforcement</a:t>
            </a:r>
            <a:endParaRPr/>
          </a:p>
        </p:txBody>
      </p:sp>
      <p:sp>
        <p:nvSpPr>
          <p:cNvPr id="307" name="Google Shape;307;p11"/>
          <p:cNvSpPr/>
          <p:nvPr/>
        </p:nvSpPr>
        <p:spPr>
          <a:xfrm>
            <a:off x="685800" y="2697480"/>
            <a:ext cx="2225040" cy="731520"/>
          </a:xfrm>
          <a:prstGeom prst="rect">
            <a:avLst/>
          </a:prstGeom>
          <a:solidFill>
            <a:srgbClr val="D6D6D6"/>
          </a:solidFill>
          <a:ln w="9525" cap="flat" cmpd="sng">
            <a:solidFill>
              <a:srgbClr val="D6D6D6"/>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Legal obligations clarified</a:t>
            </a:r>
            <a:endParaRPr/>
          </a:p>
        </p:txBody>
      </p:sp>
      <p:sp>
        <p:nvSpPr>
          <p:cNvPr id="308" name="Google Shape;308;p11"/>
          <p:cNvSpPr/>
          <p:nvPr/>
        </p:nvSpPr>
        <p:spPr>
          <a:xfrm>
            <a:off x="685800" y="3611880"/>
            <a:ext cx="2225040" cy="731520"/>
          </a:xfrm>
          <a:prstGeom prst="rect">
            <a:avLst/>
          </a:prstGeom>
          <a:solidFill>
            <a:srgbClr val="D6D6D6"/>
          </a:solidFill>
          <a:ln w="9525" cap="flat" cmpd="sng">
            <a:solidFill>
              <a:srgbClr val="D6D6D6"/>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Risk hotspots mapped</a:t>
            </a:r>
            <a:endParaRPr/>
          </a:p>
        </p:txBody>
      </p:sp>
      <p:sp>
        <p:nvSpPr>
          <p:cNvPr id="309" name="Google Shape;309;p11"/>
          <p:cNvSpPr/>
          <p:nvPr/>
        </p:nvSpPr>
        <p:spPr>
          <a:xfrm>
            <a:off x="3048000" y="340614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10" name="Google Shape;310;p11"/>
          <p:cNvSpPr/>
          <p:nvPr/>
        </p:nvSpPr>
        <p:spPr>
          <a:xfrm>
            <a:off x="3459480" y="2240280"/>
            <a:ext cx="2225040" cy="731520"/>
          </a:xfrm>
          <a:prstGeom prst="rect">
            <a:avLst/>
          </a:prstGeom>
          <a:solidFill>
            <a:srgbClr val="D6D6D6"/>
          </a:solidFill>
          <a:ln w="9525" cap="flat" cmpd="sng">
            <a:solidFill>
              <a:srgbClr val="D6D6D6"/>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Compliance patrols increased</a:t>
            </a:r>
            <a:endParaRPr/>
          </a:p>
        </p:txBody>
      </p:sp>
      <p:sp>
        <p:nvSpPr>
          <p:cNvPr id="311" name="Google Shape;311;p11"/>
          <p:cNvSpPr/>
          <p:nvPr/>
        </p:nvSpPr>
        <p:spPr>
          <a:xfrm>
            <a:off x="3459480" y="3154680"/>
            <a:ext cx="2225040" cy="731520"/>
          </a:xfrm>
          <a:prstGeom prst="rect">
            <a:avLst/>
          </a:prstGeom>
          <a:solidFill>
            <a:srgbClr val="D6D6D6"/>
          </a:solidFill>
          <a:ln w="9525" cap="flat" cmpd="sng">
            <a:solidFill>
              <a:srgbClr val="D6D6D6"/>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Infringement notices issued</a:t>
            </a:r>
            <a:endParaRPr/>
          </a:p>
        </p:txBody>
      </p:sp>
      <p:sp>
        <p:nvSpPr>
          <p:cNvPr id="312" name="Google Shape;312;p11"/>
          <p:cNvSpPr/>
          <p:nvPr/>
        </p:nvSpPr>
        <p:spPr>
          <a:xfrm>
            <a:off x="3459480" y="4069080"/>
            <a:ext cx="2225040" cy="731520"/>
          </a:xfrm>
          <a:prstGeom prst="rect">
            <a:avLst/>
          </a:prstGeom>
          <a:solidFill>
            <a:srgbClr val="D6D6D6"/>
          </a:solidFill>
          <a:ln w="9525" cap="flat" cmpd="sng">
            <a:solidFill>
              <a:srgbClr val="D6D6D6"/>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Prosecutions pursued</a:t>
            </a:r>
            <a:endParaRPr/>
          </a:p>
        </p:txBody>
      </p:sp>
      <p:sp>
        <p:nvSpPr>
          <p:cNvPr id="313" name="Google Shape;313;p11"/>
          <p:cNvSpPr/>
          <p:nvPr/>
        </p:nvSpPr>
        <p:spPr>
          <a:xfrm>
            <a:off x="5821680" y="340614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14" name="Google Shape;314;p11"/>
          <p:cNvSpPr/>
          <p:nvPr/>
        </p:nvSpPr>
        <p:spPr>
          <a:xfrm>
            <a:off x="6233160" y="2240280"/>
            <a:ext cx="2225040" cy="731520"/>
          </a:xfrm>
          <a:prstGeom prst="rect">
            <a:avLst/>
          </a:prstGeom>
          <a:solidFill>
            <a:srgbClr val="D6D6D6"/>
          </a:solidFill>
          <a:ln w="9525" cap="flat" cmpd="sng">
            <a:solidFill>
              <a:srgbClr val="D6D6D6"/>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Illegal activities deterred</a:t>
            </a:r>
            <a:endParaRPr/>
          </a:p>
        </p:txBody>
      </p:sp>
      <p:sp>
        <p:nvSpPr>
          <p:cNvPr id="315" name="Google Shape;315;p11"/>
          <p:cNvSpPr/>
          <p:nvPr/>
        </p:nvSpPr>
        <p:spPr>
          <a:xfrm>
            <a:off x="6233160" y="3177540"/>
            <a:ext cx="2225040" cy="731520"/>
          </a:xfrm>
          <a:prstGeom prst="rect">
            <a:avLst/>
          </a:prstGeom>
          <a:solidFill>
            <a:srgbClr val="D6D6D6"/>
          </a:solidFill>
          <a:ln w="9525" cap="flat" cmpd="sng">
            <a:solidFill>
              <a:srgbClr val="D6D6D6"/>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Conservation laws upheld</a:t>
            </a:r>
            <a:endParaRPr/>
          </a:p>
        </p:txBody>
      </p:sp>
      <p:sp>
        <p:nvSpPr>
          <p:cNvPr id="316" name="Google Shape;316;p11"/>
          <p:cNvSpPr/>
          <p:nvPr/>
        </p:nvSpPr>
        <p:spPr>
          <a:xfrm>
            <a:off x="6233160" y="4069080"/>
            <a:ext cx="2225040" cy="731520"/>
          </a:xfrm>
          <a:prstGeom prst="rect">
            <a:avLst/>
          </a:prstGeom>
          <a:solidFill>
            <a:srgbClr val="D6D6D6"/>
          </a:solidFill>
          <a:ln w="9525" cap="flat" cmpd="sng">
            <a:solidFill>
              <a:srgbClr val="D6D6D6"/>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Public confidence in compliance strengthened</a:t>
            </a:r>
            <a:endParaRPr/>
          </a:p>
        </p:txBody>
      </p:sp>
      <p:sp>
        <p:nvSpPr>
          <p:cNvPr id="318" name="Google Shape;318;p11"/>
          <p:cNvSpPr txBox="1"/>
          <p:nvPr/>
        </p:nvSpPr>
        <p:spPr>
          <a:xfrm>
            <a:off x="6962575" y="6017175"/>
            <a:ext cx="18726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u="sng">
                <a:solidFill>
                  <a:srgbClr val="0000FF"/>
                </a:solidFill>
                <a:hlinkClick r:id="rId4">
                  <a:extLst>
                    <a:ext uri="{A12FA001-AC4F-418D-AE19-62706E023703}">
                      <ahyp:hlinkClr xmlns:ahyp="http://schemas.microsoft.com/office/drawing/2018/hyperlinkcolor" val="tx"/>
                    </a:ext>
                  </a:extLst>
                </a:hlinkClick>
              </a:rPr>
              <a:t>DoViewPlanning.Org</a:t>
            </a:r>
            <a:endParaRPr/>
          </a:p>
        </p:txBody>
      </p:sp>
      <p:pic>
        <p:nvPicPr>
          <p:cNvPr id="319" name="Google Shape;319;p11" title="Doview new.jpeg"/>
          <p:cNvPicPr preferRelativeResize="0"/>
          <p:nvPr/>
        </p:nvPicPr>
        <p:blipFill>
          <a:blip r:embed="rId5">
            <a:alphaModFix/>
          </a:blip>
          <a:stretch>
            <a:fillRect/>
          </a:stretch>
        </p:blipFill>
        <p:spPr>
          <a:xfrm>
            <a:off x="6635125" y="6017177"/>
            <a:ext cx="327447" cy="307800"/>
          </a:xfrm>
          <a:prstGeom prst="rect">
            <a:avLst/>
          </a:prstGeom>
          <a:noFill/>
          <a:ln>
            <a:noFill/>
          </a:ln>
        </p:spPr>
      </p:pic>
      <p:sp>
        <p:nvSpPr>
          <p:cNvPr id="3" name="TextBox 2">
            <a:extLst>
              <a:ext uri="{FF2B5EF4-FFF2-40B4-BE49-F238E27FC236}">
                <a16:creationId xmlns:a16="http://schemas.microsoft.com/office/drawing/2014/main" id="{93446557-5821-F62A-967C-748C54BB8E23}"/>
              </a:ext>
            </a:extLst>
          </p:cNvPr>
          <p:cNvSpPr txBox="1"/>
          <p:nvPr/>
        </p:nvSpPr>
        <p:spPr>
          <a:xfrm>
            <a:off x="883019" y="6590291"/>
            <a:ext cx="8042856" cy="246221"/>
          </a:xfrm>
          <a:prstGeom prst="rect">
            <a:avLst/>
          </a:prstGeom>
          <a:noFill/>
        </p:spPr>
        <p:txBody>
          <a:bodyPr wrap="square">
            <a:spAutoFit/>
          </a:bodyPr>
          <a:lstStyle/>
          <a:p>
            <a:r>
              <a:rPr lang="en-NZ" sz="1000" kern="100" dirty="0">
                <a:solidFill>
                  <a:srgbClr val="5A5A5A"/>
                </a:solidFill>
                <a:latin typeface="Calibri" panose="020F0502020204030204" pitchFamily="34" charset="0"/>
                <a:cs typeface="Times New Roman" panose="02020603050405020304" pitchFamily="18" charset="0"/>
              </a:rPr>
              <a:t>Not endorsed. From online info via free ChatGPT prompt. Use at own risk re IP &amp; accuracy. Dr Paul Duignan </a:t>
            </a:r>
            <a:r>
              <a:rPr lang="en-NZ" sz="1000" kern="100" dirty="0" err="1">
                <a:solidFill>
                  <a:srgbClr val="5A5A5A"/>
                </a:solidFill>
                <a:latin typeface="Calibri" panose="020F0502020204030204" pitchFamily="34" charset="0"/>
                <a:cs typeface="Times New Roman" panose="02020603050405020304" pitchFamily="18" charset="0"/>
              </a:rPr>
              <a:t>DoViewPlanning.org</a:t>
            </a:r>
            <a:r>
              <a:rPr lang="en-NZ" sz="1000" kern="100" dirty="0">
                <a:solidFill>
                  <a:srgbClr val="5A5A5A"/>
                </a:solidFill>
                <a:latin typeface="Calibri" panose="020F0502020204030204" pitchFamily="34" charset="0"/>
                <a:cs typeface="Times New Roman" panose="02020603050405020304" pitchFamily="18" charset="0"/>
              </a:rPr>
              <a:t> </a:t>
            </a:r>
            <a:r>
              <a:rPr lang="en-US" sz="1000" dirty="0">
                <a:solidFill>
                  <a:srgbClr val="5A5A5A"/>
                </a:solidFill>
                <a:latin typeface="Calibri"/>
                <a:ea typeface="Calibri"/>
                <a:cs typeface="Calibri"/>
                <a:sym typeface="Calibri"/>
              </a:rPr>
              <a:t>2025-06-21 19:07</a:t>
            </a:r>
            <a:endParaRPr lang="en-NZ" sz="1000" kern="100" dirty="0">
              <a:solidFill>
                <a:srgbClr val="5A5A5A"/>
              </a:solidFill>
              <a:latin typeface="Calibri" panose="020F0502020204030204" pitchFamily="34" charset="0"/>
              <a:cs typeface="Times New Roman" panose="02020603050405020304" pitchFamily="18" charset="0"/>
            </a:endParaRPr>
          </a:p>
        </p:txBody>
      </p:sp>
      <p:sp>
        <p:nvSpPr>
          <p:cNvPr id="4" name="Google Shape;126;p2">
            <a:extLst>
              <a:ext uri="{FF2B5EF4-FFF2-40B4-BE49-F238E27FC236}">
                <a16:creationId xmlns:a16="http://schemas.microsoft.com/office/drawing/2014/main" id="{E862CDDA-C8C0-F7D4-5221-BE3DA5F6857F}"/>
              </a:ext>
            </a:extLst>
          </p:cNvPr>
          <p:cNvSpPr txBox="1"/>
          <p:nvPr/>
        </p:nvSpPr>
        <p:spPr>
          <a:xfrm>
            <a:off x="7271400" y="21488"/>
            <a:ext cx="1872600" cy="646290"/>
          </a:xfrm>
          <a:prstGeom prst="rect">
            <a:avLst/>
          </a:prstGeom>
          <a:noFill/>
          <a:ln>
            <a:noFill/>
          </a:ln>
        </p:spPr>
        <p:txBody>
          <a:bodyPr spcFirstLastPara="1" wrap="square" lIns="91425" tIns="45700" rIns="91425" bIns="45700" anchor="t" anchorCtr="0">
            <a:spAutoFit/>
          </a:bodyPr>
          <a:lstStyle/>
          <a:p>
            <a:pPr lvl="0" algn="ctr"/>
            <a:r>
              <a:rPr lang="en-US" sz="1200" dirty="0">
                <a:solidFill>
                  <a:srgbClr val="999999"/>
                </a:solidFill>
                <a:latin typeface="Calibri"/>
                <a:cs typeface="Calibri"/>
                <a:sym typeface="Calibri"/>
              </a:rPr>
              <a:t>Illustrative only </a:t>
            </a:r>
          </a:p>
          <a:p>
            <a:pPr lvl="0" algn="ctr"/>
            <a:r>
              <a:rPr lang="en-US" sz="1200" dirty="0">
                <a:solidFill>
                  <a:srgbClr val="999999"/>
                </a:solidFill>
                <a:latin typeface="Calibri"/>
                <a:cs typeface="Calibri"/>
                <a:sym typeface="Calibri"/>
              </a:rPr>
              <a:t>Not created or endorsed by DOC</a:t>
            </a:r>
            <a:endParaRPr sz="1200" dirty="0">
              <a:solidFill>
                <a:srgbClr val="999999"/>
              </a:solidFill>
              <a:latin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p12">
            <a:hlinkClick r:id="rId3" action="ppaction://hlinksldjump"/>
          </p:cNvPr>
          <p:cNvSpPr/>
          <p:nvPr/>
        </p:nvSpPr>
        <p:spPr>
          <a:xfrm>
            <a:off x="137160" y="137160"/>
            <a:ext cx="1463040" cy="548640"/>
          </a:xfrm>
          <a:prstGeom prst="rect">
            <a:avLst/>
          </a:prstGeom>
          <a:solidFill>
            <a:srgbClr val="E6E6E6"/>
          </a:solidFill>
          <a:ln w="9525" cap="flat" cmpd="sng">
            <a:solidFill>
              <a:srgbClr val="E6E6E6"/>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0" i="0" u="none" strike="noStrike" cap="none">
                <a:solidFill>
                  <a:srgbClr val="000000"/>
                </a:solidFill>
                <a:latin typeface="Calibri"/>
                <a:ea typeface="Calibri"/>
                <a:cs typeface="Calibri"/>
                <a:sym typeface="Calibri"/>
              </a:rPr>
              <a:t>Back to Overview</a:t>
            </a:r>
            <a:endParaRPr/>
          </a:p>
        </p:txBody>
      </p:sp>
      <p:sp>
        <p:nvSpPr>
          <p:cNvPr id="326" name="Google Shape;326;p12"/>
          <p:cNvSpPr/>
          <p:nvPr/>
        </p:nvSpPr>
        <p:spPr>
          <a:xfrm>
            <a:off x="457200" y="868680"/>
            <a:ext cx="8229600" cy="411480"/>
          </a:xfrm>
          <a:prstGeom prst="rect">
            <a:avLst/>
          </a:prstGeom>
          <a:solidFill>
            <a:srgbClr val="FFFFBA"/>
          </a:solidFill>
          <a:ln w="9525" cap="flat" cmpd="sng">
            <a:solidFill>
              <a:srgbClr val="FFFF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0" i="0" u="none" strike="noStrike" cap="none">
                <a:solidFill>
                  <a:srgbClr val="000000"/>
                </a:solidFill>
                <a:latin typeface="Calibri"/>
                <a:ea typeface="Calibri"/>
                <a:cs typeface="Calibri"/>
                <a:sym typeface="Calibri"/>
              </a:rPr>
              <a:t>Organisational Capability &amp; Workforce</a:t>
            </a:r>
            <a:endParaRPr/>
          </a:p>
        </p:txBody>
      </p:sp>
      <p:sp>
        <p:nvSpPr>
          <p:cNvPr id="327" name="Google Shape;327;p12"/>
          <p:cNvSpPr/>
          <p:nvPr/>
        </p:nvSpPr>
        <p:spPr>
          <a:xfrm>
            <a:off x="685800" y="2697480"/>
            <a:ext cx="1531620" cy="731520"/>
          </a:xfrm>
          <a:prstGeom prst="rect">
            <a:avLst/>
          </a:prstGeom>
          <a:solidFill>
            <a:srgbClr val="FFFFBA"/>
          </a:solidFill>
          <a:ln w="9525" cap="flat" cmpd="sng">
            <a:solidFill>
              <a:srgbClr val="FFFF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Skills gaps analysed</a:t>
            </a:r>
            <a:endParaRPr/>
          </a:p>
        </p:txBody>
      </p:sp>
      <p:sp>
        <p:nvSpPr>
          <p:cNvPr id="328" name="Google Shape;328;p12"/>
          <p:cNvSpPr/>
          <p:nvPr/>
        </p:nvSpPr>
        <p:spPr>
          <a:xfrm>
            <a:off x="685800" y="3611880"/>
            <a:ext cx="1531620" cy="731520"/>
          </a:xfrm>
          <a:prstGeom prst="rect">
            <a:avLst/>
          </a:prstGeom>
          <a:solidFill>
            <a:srgbClr val="FFFFBA"/>
          </a:solidFill>
          <a:ln w="9525" cap="flat" cmpd="sng">
            <a:solidFill>
              <a:srgbClr val="FFFF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Diversity targets set</a:t>
            </a:r>
            <a:endParaRPr/>
          </a:p>
        </p:txBody>
      </p:sp>
      <p:sp>
        <p:nvSpPr>
          <p:cNvPr id="329" name="Google Shape;329;p12"/>
          <p:cNvSpPr/>
          <p:nvPr/>
        </p:nvSpPr>
        <p:spPr>
          <a:xfrm>
            <a:off x="2354580" y="340614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30" name="Google Shape;330;p12"/>
          <p:cNvSpPr/>
          <p:nvPr/>
        </p:nvSpPr>
        <p:spPr>
          <a:xfrm>
            <a:off x="2766060" y="2240280"/>
            <a:ext cx="1531620" cy="731520"/>
          </a:xfrm>
          <a:prstGeom prst="rect">
            <a:avLst/>
          </a:prstGeom>
          <a:solidFill>
            <a:srgbClr val="FFFFBA"/>
          </a:solidFill>
          <a:ln w="9525" cap="flat" cmpd="sng">
            <a:solidFill>
              <a:srgbClr val="FFFF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Recruitment pipelines strengthened</a:t>
            </a:r>
            <a:endParaRPr/>
          </a:p>
        </p:txBody>
      </p:sp>
      <p:sp>
        <p:nvSpPr>
          <p:cNvPr id="331" name="Google Shape;331;p12"/>
          <p:cNvSpPr/>
          <p:nvPr/>
        </p:nvSpPr>
        <p:spPr>
          <a:xfrm>
            <a:off x="2766060" y="3154680"/>
            <a:ext cx="1531620" cy="731520"/>
          </a:xfrm>
          <a:prstGeom prst="rect">
            <a:avLst/>
          </a:prstGeom>
          <a:solidFill>
            <a:srgbClr val="FFFFBA"/>
          </a:solidFill>
          <a:ln w="9525" cap="flat" cmpd="sng">
            <a:solidFill>
              <a:srgbClr val="FFFF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Training programmes delivered</a:t>
            </a:r>
            <a:endParaRPr/>
          </a:p>
        </p:txBody>
      </p:sp>
      <p:sp>
        <p:nvSpPr>
          <p:cNvPr id="332" name="Google Shape;332;p12"/>
          <p:cNvSpPr/>
          <p:nvPr/>
        </p:nvSpPr>
        <p:spPr>
          <a:xfrm>
            <a:off x="2766060" y="4069080"/>
            <a:ext cx="1531620" cy="731520"/>
          </a:xfrm>
          <a:prstGeom prst="rect">
            <a:avLst/>
          </a:prstGeom>
          <a:solidFill>
            <a:srgbClr val="FFFFBA"/>
          </a:solidFill>
          <a:ln w="9525" cap="flat" cmpd="sng">
            <a:solidFill>
              <a:srgbClr val="FFFF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Health-and-safety culture enhanced</a:t>
            </a:r>
            <a:endParaRPr/>
          </a:p>
        </p:txBody>
      </p:sp>
      <p:sp>
        <p:nvSpPr>
          <p:cNvPr id="333" name="Google Shape;333;p12"/>
          <p:cNvSpPr/>
          <p:nvPr/>
        </p:nvSpPr>
        <p:spPr>
          <a:xfrm>
            <a:off x="4434840" y="340614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34" name="Google Shape;334;p12"/>
          <p:cNvSpPr/>
          <p:nvPr/>
        </p:nvSpPr>
        <p:spPr>
          <a:xfrm>
            <a:off x="4846320" y="2697480"/>
            <a:ext cx="1531620" cy="731520"/>
          </a:xfrm>
          <a:prstGeom prst="rect">
            <a:avLst/>
          </a:prstGeom>
          <a:solidFill>
            <a:srgbClr val="FFFFBA"/>
          </a:solidFill>
          <a:ln w="9525" cap="flat" cmpd="sng">
            <a:solidFill>
              <a:srgbClr val="FFFF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Staff engagement improved</a:t>
            </a:r>
            <a:endParaRPr/>
          </a:p>
        </p:txBody>
      </p:sp>
      <p:sp>
        <p:nvSpPr>
          <p:cNvPr id="335" name="Google Shape;335;p12"/>
          <p:cNvSpPr/>
          <p:nvPr/>
        </p:nvSpPr>
        <p:spPr>
          <a:xfrm>
            <a:off x="4846320" y="3611880"/>
            <a:ext cx="1531620" cy="731520"/>
          </a:xfrm>
          <a:prstGeom prst="rect">
            <a:avLst/>
          </a:prstGeom>
          <a:solidFill>
            <a:srgbClr val="FFFFBA"/>
          </a:solidFill>
          <a:ln w="9525" cap="flat" cmpd="sng">
            <a:solidFill>
              <a:srgbClr val="FFFF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Leadership capability grown</a:t>
            </a:r>
            <a:endParaRPr/>
          </a:p>
        </p:txBody>
      </p:sp>
      <p:sp>
        <p:nvSpPr>
          <p:cNvPr id="336" name="Google Shape;336;p12"/>
          <p:cNvSpPr/>
          <p:nvPr/>
        </p:nvSpPr>
        <p:spPr>
          <a:xfrm>
            <a:off x="6515100" y="340614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37" name="Google Shape;337;p12"/>
          <p:cNvSpPr/>
          <p:nvPr/>
        </p:nvSpPr>
        <p:spPr>
          <a:xfrm>
            <a:off x="6926580" y="2240280"/>
            <a:ext cx="1531620" cy="731520"/>
          </a:xfrm>
          <a:prstGeom prst="rect">
            <a:avLst/>
          </a:prstGeom>
          <a:solidFill>
            <a:srgbClr val="FFFFBA"/>
          </a:solidFill>
          <a:ln w="9525" cap="flat" cmpd="sng">
            <a:solidFill>
              <a:srgbClr val="FFFF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Skilled, safe workforce sustained</a:t>
            </a:r>
            <a:endParaRPr/>
          </a:p>
        </p:txBody>
      </p:sp>
      <p:sp>
        <p:nvSpPr>
          <p:cNvPr id="338" name="Google Shape;338;p12"/>
          <p:cNvSpPr/>
          <p:nvPr/>
        </p:nvSpPr>
        <p:spPr>
          <a:xfrm>
            <a:off x="6926580" y="3200400"/>
            <a:ext cx="1531620" cy="731520"/>
          </a:xfrm>
          <a:prstGeom prst="rect">
            <a:avLst/>
          </a:prstGeom>
          <a:solidFill>
            <a:srgbClr val="FFFFBA"/>
          </a:solidFill>
          <a:ln w="9525" cap="flat" cmpd="sng">
            <a:solidFill>
              <a:srgbClr val="FFFF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Competent, engaged workforce maintained</a:t>
            </a:r>
            <a:endParaRPr/>
          </a:p>
        </p:txBody>
      </p:sp>
      <p:sp>
        <p:nvSpPr>
          <p:cNvPr id="339" name="Google Shape;339;p12"/>
          <p:cNvSpPr/>
          <p:nvPr/>
        </p:nvSpPr>
        <p:spPr>
          <a:xfrm>
            <a:off x="6926580" y="4194300"/>
            <a:ext cx="1531620" cy="834900"/>
          </a:xfrm>
          <a:prstGeom prst="rect">
            <a:avLst/>
          </a:prstGeom>
          <a:solidFill>
            <a:srgbClr val="FFFFBA"/>
          </a:solidFill>
          <a:ln w="9525" cap="flat" cmpd="sng">
            <a:solidFill>
              <a:srgbClr val="FFFF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Safe, inclusive workplace culture embedded</a:t>
            </a:r>
            <a:endParaRPr/>
          </a:p>
        </p:txBody>
      </p:sp>
      <p:sp>
        <p:nvSpPr>
          <p:cNvPr id="341" name="Google Shape;341;p12"/>
          <p:cNvSpPr txBox="1"/>
          <p:nvPr/>
        </p:nvSpPr>
        <p:spPr>
          <a:xfrm>
            <a:off x="6962575" y="6017175"/>
            <a:ext cx="18726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u="sng">
                <a:solidFill>
                  <a:srgbClr val="0000FF"/>
                </a:solidFill>
                <a:hlinkClick r:id="rId4">
                  <a:extLst>
                    <a:ext uri="{A12FA001-AC4F-418D-AE19-62706E023703}">
                      <ahyp:hlinkClr xmlns:ahyp="http://schemas.microsoft.com/office/drawing/2018/hyperlinkcolor" val="tx"/>
                    </a:ext>
                  </a:extLst>
                </a:hlinkClick>
              </a:rPr>
              <a:t>DoViewPlanning.Org</a:t>
            </a:r>
            <a:endParaRPr/>
          </a:p>
        </p:txBody>
      </p:sp>
      <p:pic>
        <p:nvPicPr>
          <p:cNvPr id="342" name="Google Shape;342;p12" title="Doview new.jpeg"/>
          <p:cNvPicPr preferRelativeResize="0"/>
          <p:nvPr/>
        </p:nvPicPr>
        <p:blipFill>
          <a:blip r:embed="rId5">
            <a:alphaModFix/>
          </a:blip>
          <a:stretch>
            <a:fillRect/>
          </a:stretch>
        </p:blipFill>
        <p:spPr>
          <a:xfrm>
            <a:off x="6635125" y="6017177"/>
            <a:ext cx="327447" cy="307800"/>
          </a:xfrm>
          <a:prstGeom prst="rect">
            <a:avLst/>
          </a:prstGeom>
          <a:noFill/>
          <a:ln>
            <a:noFill/>
          </a:ln>
        </p:spPr>
      </p:pic>
      <p:sp>
        <p:nvSpPr>
          <p:cNvPr id="3" name="TextBox 2">
            <a:extLst>
              <a:ext uri="{FF2B5EF4-FFF2-40B4-BE49-F238E27FC236}">
                <a16:creationId xmlns:a16="http://schemas.microsoft.com/office/drawing/2014/main" id="{D294E0FF-EEBC-2C9E-FDBD-EC3E86E974DC}"/>
              </a:ext>
            </a:extLst>
          </p:cNvPr>
          <p:cNvSpPr txBox="1"/>
          <p:nvPr/>
        </p:nvSpPr>
        <p:spPr>
          <a:xfrm>
            <a:off x="883019" y="6590291"/>
            <a:ext cx="8042856" cy="246221"/>
          </a:xfrm>
          <a:prstGeom prst="rect">
            <a:avLst/>
          </a:prstGeom>
          <a:noFill/>
        </p:spPr>
        <p:txBody>
          <a:bodyPr wrap="square">
            <a:spAutoFit/>
          </a:bodyPr>
          <a:lstStyle/>
          <a:p>
            <a:r>
              <a:rPr lang="en-NZ" sz="1000" kern="100" dirty="0">
                <a:solidFill>
                  <a:srgbClr val="5A5A5A"/>
                </a:solidFill>
                <a:latin typeface="Calibri" panose="020F0502020204030204" pitchFamily="34" charset="0"/>
                <a:cs typeface="Times New Roman" panose="02020603050405020304" pitchFamily="18" charset="0"/>
              </a:rPr>
              <a:t>Not endorsed. From online info via free ChatGPT prompt. Use at own risk re IP &amp; accuracy. Dr Paul Duignan </a:t>
            </a:r>
            <a:r>
              <a:rPr lang="en-NZ" sz="1000" kern="100" dirty="0" err="1">
                <a:solidFill>
                  <a:srgbClr val="5A5A5A"/>
                </a:solidFill>
                <a:latin typeface="Calibri" panose="020F0502020204030204" pitchFamily="34" charset="0"/>
                <a:cs typeface="Times New Roman" panose="02020603050405020304" pitchFamily="18" charset="0"/>
              </a:rPr>
              <a:t>DoViewPlanning.org</a:t>
            </a:r>
            <a:r>
              <a:rPr lang="en-NZ" sz="1000" kern="100" dirty="0">
                <a:solidFill>
                  <a:srgbClr val="5A5A5A"/>
                </a:solidFill>
                <a:latin typeface="Calibri" panose="020F0502020204030204" pitchFamily="34" charset="0"/>
                <a:cs typeface="Times New Roman" panose="02020603050405020304" pitchFamily="18" charset="0"/>
              </a:rPr>
              <a:t> </a:t>
            </a:r>
            <a:r>
              <a:rPr lang="en-US" sz="1000" dirty="0">
                <a:solidFill>
                  <a:srgbClr val="5A5A5A"/>
                </a:solidFill>
                <a:latin typeface="Calibri"/>
                <a:ea typeface="Calibri"/>
                <a:cs typeface="Calibri"/>
                <a:sym typeface="Calibri"/>
              </a:rPr>
              <a:t>2025-06-21 19:07</a:t>
            </a:r>
            <a:endParaRPr lang="en-NZ" sz="1000" kern="100" dirty="0">
              <a:solidFill>
                <a:srgbClr val="5A5A5A"/>
              </a:solidFill>
              <a:latin typeface="Calibri" panose="020F0502020204030204" pitchFamily="34" charset="0"/>
              <a:cs typeface="Times New Roman" panose="02020603050405020304" pitchFamily="18" charset="0"/>
            </a:endParaRPr>
          </a:p>
        </p:txBody>
      </p:sp>
      <p:sp>
        <p:nvSpPr>
          <p:cNvPr id="4" name="Google Shape;126;p2">
            <a:extLst>
              <a:ext uri="{FF2B5EF4-FFF2-40B4-BE49-F238E27FC236}">
                <a16:creationId xmlns:a16="http://schemas.microsoft.com/office/drawing/2014/main" id="{771A2C20-FE49-3FF5-0582-030BA985CCD7}"/>
              </a:ext>
            </a:extLst>
          </p:cNvPr>
          <p:cNvSpPr txBox="1"/>
          <p:nvPr/>
        </p:nvSpPr>
        <p:spPr>
          <a:xfrm>
            <a:off x="7271400" y="21488"/>
            <a:ext cx="1872600" cy="646290"/>
          </a:xfrm>
          <a:prstGeom prst="rect">
            <a:avLst/>
          </a:prstGeom>
          <a:noFill/>
          <a:ln>
            <a:noFill/>
          </a:ln>
        </p:spPr>
        <p:txBody>
          <a:bodyPr spcFirstLastPara="1" wrap="square" lIns="91425" tIns="45700" rIns="91425" bIns="45700" anchor="t" anchorCtr="0">
            <a:spAutoFit/>
          </a:bodyPr>
          <a:lstStyle/>
          <a:p>
            <a:pPr lvl="0" algn="ctr"/>
            <a:r>
              <a:rPr lang="en-US" sz="1200" dirty="0">
                <a:solidFill>
                  <a:srgbClr val="999999"/>
                </a:solidFill>
                <a:latin typeface="Calibri"/>
                <a:cs typeface="Calibri"/>
                <a:sym typeface="Calibri"/>
              </a:rPr>
              <a:t>Illustrative only </a:t>
            </a:r>
          </a:p>
          <a:p>
            <a:pPr lvl="0" algn="ctr"/>
            <a:r>
              <a:rPr lang="en-US" sz="1200" dirty="0">
                <a:solidFill>
                  <a:srgbClr val="999999"/>
                </a:solidFill>
                <a:latin typeface="Calibri"/>
                <a:cs typeface="Calibri"/>
                <a:sym typeface="Calibri"/>
              </a:rPr>
              <a:t>Not created or endorsed by DOC</a:t>
            </a:r>
            <a:endParaRPr sz="1200" dirty="0">
              <a:solidFill>
                <a:srgbClr val="999999"/>
              </a:solidFill>
              <a:latin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sp>
        <p:nvSpPr>
          <p:cNvPr id="348" name="Google Shape;348;p13">
            <a:hlinkClick r:id="rId3" action="ppaction://hlinksldjump"/>
          </p:cNvPr>
          <p:cNvSpPr/>
          <p:nvPr/>
        </p:nvSpPr>
        <p:spPr>
          <a:xfrm>
            <a:off x="137160" y="137160"/>
            <a:ext cx="1463040" cy="548640"/>
          </a:xfrm>
          <a:prstGeom prst="rect">
            <a:avLst/>
          </a:prstGeom>
          <a:solidFill>
            <a:srgbClr val="E6E6E6"/>
          </a:solidFill>
          <a:ln w="9525" cap="flat" cmpd="sng">
            <a:solidFill>
              <a:srgbClr val="E6E6E6"/>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0" i="0" u="none" strike="noStrike" cap="none">
                <a:solidFill>
                  <a:srgbClr val="000000"/>
                </a:solidFill>
                <a:latin typeface="Calibri"/>
                <a:ea typeface="Calibri"/>
                <a:cs typeface="Calibri"/>
                <a:sym typeface="Calibri"/>
              </a:rPr>
              <a:t>Back to Overview</a:t>
            </a:r>
            <a:endParaRPr/>
          </a:p>
        </p:txBody>
      </p:sp>
      <p:sp>
        <p:nvSpPr>
          <p:cNvPr id="349" name="Google Shape;349;p13"/>
          <p:cNvSpPr/>
          <p:nvPr/>
        </p:nvSpPr>
        <p:spPr>
          <a:xfrm>
            <a:off x="457200" y="852731"/>
            <a:ext cx="8229600" cy="411480"/>
          </a:xfrm>
          <a:prstGeom prst="rect">
            <a:avLst/>
          </a:prstGeom>
          <a:solidFill>
            <a:srgbClr val="F9D3D4"/>
          </a:solidFill>
          <a:ln w="9525" cap="flat" cmpd="sng">
            <a:solidFill>
              <a:srgbClr val="F9D3D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0" i="0" u="none" strike="noStrike" cap="none">
                <a:solidFill>
                  <a:srgbClr val="000000"/>
                </a:solidFill>
                <a:latin typeface="Calibri"/>
                <a:ea typeface="Calibri"/>
                <a:cs typeface="Calibri"/>
                <a:sym typeface="Calibri"/>
              </a:rPr>
              <a:t>Finance &amp; Resource Management</a:t>
            </a:r>
            <a:endParaRPr/>
          </a:p>
        </p:txBody>
      </p:sp>
      <p:sp>
        <p:nvSpPr>
          <p:cNvPr id="350" name="Google Shape;350;p13"/>
          <p:cNvSpPr/>
          <p:nvPr/>
        </p:nvSpPr>
        <p:spPr>
          <a:xfrm>
            <a:off x="685800" y="2697480"/>
            <a:ext cx="2225040" cy="731520"/>
          </a:xfrm>
          <a:prstGeom prst="rect">
            <a:avLst/>
          </a:prstGeom>
          <a:solidFill>
            <a:srgbClr val="F9D3D4"/>
          </a:solidFill>
          <a:ln w="9525" cap="flat" cmpd="sng">
            <a:solidFill>
              <a:srgbClr val="F9D3D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Funding streams forecasted</a:t>
            </a:r>
            <a:endParaRPr/>
          </a:p>
        </p:txBody>
      </p:sp>
      <p:sp>
        <p:nvSpPr>
          <p:cNvPr id="351" name="Google Shape;351;p13"/>
          <p:cNvSpPr/>
          <p:nvPr/>
        </p:nvSpPr>
        <p:spPr>
          <a:xfrm>
            <a:off x="685800" y="3611880"/>
            <a:ext cx="2225040" cy="731520"/>
          </a:xfrm>
          <a:prstGeom prst="rect">
            <a:avLst/>
          </a:prstGeom>
          <a:solidFill>
            <a:srgbClr val="F9D3D4"/>
          </a:solidFill>
          <a:ln w="9525" cap="flat" cmpd="sng">
            <a:solidFill>
              <a:srgbClr val="F9D3D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Priority cost-benefit analyses completed</a:t>
            </a:r>
            <a:endParaRPr/>
          </a:p>
        </p:txBody>
      </p:sp>
      <p:sp>
        <p:nvSpPr>
          <p:cNvPr id="352" name="Google Shape;352;p13"/>
          <p:cNvSpPr/>
          <p:nvPr/>
        </p:nvSpPr>
        <p:spPr>
          <a:xfrm>
            <a:off x="3048000" y="340614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53" name="Google Shape;353;p13"/>
          <p:cNvSpPr/>
          <p:nvPr/>
        </p:nvSpPr>
        <p:spPr>
          <a:xfrm>
            <a:off x="3459480" y="2240280"/>
            <a:ext cx="2225040" cy="731520"/>
          </a:xfrm>
          <a:prstGeom prst="rect">
            <a:avLst/>
          </a:prstGeom>
          <a:solidFill>
            <a:srgbClr val="F9D3D4"/>
          </a:solidFill>
          <a:ln w="9525" cap="flat" cmpd="sng">
            <a:solidFill>
              <a:srgbClr val="F9D3D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Partnership investments secured</a:t>
            </a:r>
            <a:endParaRPr/>
          </a:p>
        </p:txBody>
      </p:sp>
      <p:sp>
        <p:nvSpPr>
          <p:cNvPr id="354" name="Google Shape;354;p13"/>
          <p:cNvSpPr/>
          <p:nvPr/>
        </p:nvSpPr>
        <p:spPr>
          <a:xfrm>
            <a:off x="3459480" y="3154680"/>
            <a:ext cx="2225040" cy="731520"/>
          </a:xfrm>
          <a:prstGeom prst="rect">
            <a:avLst/>
          </a:prstGeom>
          <a:solidFill>
            <a:srgbClr val="F9D3D4"/>
          </a:solidFill>
          <a:ln w="9525" cap="flat" cmpd="sng">
            <a:solidFill>
              <a:srgbClr val="F9D3D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Project budgets monitored</a:t>
            </a:r>
            <a:endParaRPr/>
          </a:p>
        </p:txBody>
      </p:sp>
      <p:sp>
        <p:nvSpPr>
          <p:cNvPr id="355" name="Google Shape;355;p13"/>
          <p:cNvSpPr/>
          <p:nvPr/>
        </p:nvSpPr>
        <p:spPr>
          <a:xfrm>
            <a:off x="3459480" y="4069080"/>
            <a:ext cx="2225040" cy="731520"/>
          </a:xfrm>
          <a:prstGeom prst="rect">
            <a:avLst/>
          </a:prstGeom>
          <a:solidFill>
            <a:srgbClr val="F9D3D4"/>
          </a:solidFill>
          <a:ln w="9525" cap="flat" cmpd="sng">
            <a:solidFill>
              <a:srgbClr val="F9D3D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Savings initiatives implemented</a:t>
            </a:r>
            <a:endParaRPr/>
          </a:p>
        </p:txBody>
      </p:sp>
      <p:sp>
        <p:nvSpPr>
          <p:cNvPr id="356" name="Google Shape;356;p13"/>
          <p:cNvSpPr/>
          <p:nvPr/>
        </p:nvSpPr>
        <p:spPr>
          <a:xfrm>
            <a:off x="5821680" y="340614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57" name="Google Shape;357;p13"/>
          <p:cNvSpPr/>
          <p:nvPr/>
        </p:nvSpPr>
        <p:spPr>
          <a:xfrm>
            <a:off x="6233160" y="2240280"/>
            <a:ext cx="2225040" cy="731520"/>
          </a:xfrm>
          <a:prstGeom prst="rect">
            <a:avLst/>
          </a:prstGeom>
          <a:solidFill>
            <a:srgbClr val="F9D3D4"/>
          </a:solidFill>
          <a:ln w="9525" cap="flat" cmpd="sng">
            <a:solidFill>
              <a:srgbClr val="F9D3D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Resources optimised for impact</a:t>
            </a:r>
            <a:endParaRPr/>
          </a:p>
        </p:txBody>
      </p:sp>
      <p:sp>
        <p:nvSpPr>
          <p:cNvPr id="358" name="Google Shape;358;p13"/>
          <p:cNvSpPr/>
          <p:nvPr/>
        </p:nvSpPr>
        <p:spPr>
          <a:xfrm>
            <a:off x="6233160" y="3154680"/>
            <a:ext cx="2225040" cy="731520"/>
          </a:xfrm>
          <a:prstGeom prst="rect">
            <a:avLst/>
          </a:prstGeom>
          <a:solidFill>
            <a:srgbClr val="F9D3D4"/>
          </a:solidFill>
          <a:ln w="9525" cap="flat" cmpd="sng">
            <a:solidFill>
              <a:srgbClr val="F9D3D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Financial sustainability ensured</a:t>
            </a:r>
            <a:endParaRPr/>
          </a:p>
        </p:txBody>
      </p:sp>
      <p:sp>
        <p:nvSpPr>
          <p:cNvPr id="359" name="Google Shape;359;p13"/>
          <p:cNvSpPr/>
          <p:nvPr/>
        </p:nvSpPr>
        <p:spPr>
          <a:xfrm>
            <a:off x="6233160" y="4069080"/>
            <a:ext cx="2225040" cy="731520"/>
          </a:xfrm>
          <a:prstGeom prst="rect">
            <a:avLst/>
          </a:prstGeom>
          <a:solidFill>
            <a:srgbClr val="F9D3D4"/>
          </a:solidFill>
          <a:ln w="9525" cap="flat" cmpd="sng">
            <a:solidFill>
              <a:srgbClr val="F9D3D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Investment pipeline diversified</a:t>
            </a:r>
            <a:endParaRPr/>
          </a:p>
        </p:txBody>
      </p:sp>
      <p:sp>
        <p:nvSpPr>
          <p:cNvPr id="361" name="Google Shape;361;p13"/>
          <p:cNvSpPr txBox="1"/>
          <p:nvPr/>
        </p:nvSpPr>
        <p:spPr>
          <a:xfrm>
            <a:off x="6962575" y="6017175"/>
            <a:ext cx="18726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u="sng" dirty="0">
                <a:solidFill>
                  <a:srgbClr val="0000FF"/>
                </a:solidFill>
                <a:hlinkClick r:id="rId4">
                  <a:extLst>
                    <a:ext uri="{A12FA001-AC4F-418D-AE19-62706E023703}">
                      <ahyp:hlinkClr xmlns:ahyp="http://schemas.microsoft.com/office/drawing/2018/hyperlinkcolor" val="tx"/>
                    </a:ext>
                  </a:extLst>
                </a:hlinkClick>
              </a:rPr>
              <a:t>DoViewPlanning.Org</a:t>
            </a:r>
            <a:endParaRPr dirty="0"/>
          </a:p>
        </p:txBody>
      </p:sp>
      <p:pic>
        <p:nvPicPr>
          <p:cNvPr id="362" name="Google Shape;362;p13" title="Doview new.jpeg"/>
          <p:cNvPicPr preferRelativeResize="0"/>
          <p:nvPr/>
        </p:nvPicPr>
        <p:blipFill>
          <a:blip r:embed="rId5">
            <a:alphaModFix/>
          </a:blip>
          <a:stretch>
            <a:fillRect/>
          </a:stretch>
        </p:blipFill>
        <p:spPr>
          <a:xfrm>
            <a:off x="6635125" y="6017177"/>
            <a:ext cx="327447" cy="307800"/>
          </a:xfrm>
          <a:prstGeom prst="rect">
            <a:avLst/>
          </a:prstGeom>
          <a:noFill/>
          <a:ln>
            <a:noFill/>
          </a:ln>
        </p:spPr>
      </p:pic>
      <p:sp>
        <p:nvSpPr>
          <p:cNvPr id="3" name="TextBox 2">
            <a:extLst>
              <a:ext uri="{FF2B5EF4-FFF2-40B4-BE49-F238E27FC236}">
                <a16:creationId xmlns:a16="http://schemas.microsoft.com/office/drawing/2014/main" id="{B18AC8B0-A219-5039-25FF-C0543DAE53A5}"/>
              </a:ext>
            </a:extLst>
          </p:cNvPr>
          <p:cNvSpPr txBox="1"/>
          <p:nvPr/>
        </p:nvSpPr>
        <p:spPr>
          <a:xfrm>
            <a:off x="883019" y="6590291"/>
            <a:ext cx="8042856" cy="246221"/>
          </a:xfrm>
          <a:prstGeom prst="rect">
            <a:avLst/>
          </a:prstGeom>
          <a:noFill/>
        </p:spPr>
        <p:txBody>
          <a:bodyPr wrap="square">
            <a:spAutoFit/>
          </a:bodyPr>
          <a:lstStyle/>
          <a:p>
            <a:r>
              <a:rPr lang="en-NZ" sz="1000" kern="100" dirty="0">
                <a:solidFill>
                  <a:srgbClr val="5A5A5A"/>
                </a:solidFill>
                <a:latin typeface="Calibri" panose="020F0502020204030204" pitchFamily="34" charset="0"/>
                <a:cs typeface="Times New Roman" panose="02020603050405020304" pitchFamily="18" charset="0"/>
              </a:rPr>
              <a:t>Not endorsed. From online info via free ChatGPT prompt. Use at own risk re IP &amp; accuracy. Dr Paul Duignan </a:t>
            </a:r>
            <a:r>
              <a:rPr lang="en-NZ" sz="1000" kern="100" dirty="0" err="1">
                <a:solidFill>
                  <a:srgbClr val="5A5A5A"/>
                </a:solidFill>
                <a:latin typeface="Calibri" panose="020F0502020204030204" pitchFamily="34" charset="0"/>
                <a:cs typeface="Times New Roman" panose="02020603050405020304" pitchFamily="18" charset="0"/>
              </a:rPr>
              <a:t>DoViewPlanning.org</a:t>
            </a:r>
            <a:r>
              <a:rPr lang="en-NZ" sz="1000" kern="100" dirty="0">
                <a:solidFill>
                  <a:srgbClr val="5A5A5A"/>
                </a:solidFill>
                <a:latin typeface="Calibri" panose="020F0502020204030204" pitchFamily="34" charset="0"/>
                <a:cs typeface="Times New Roman" panose="02020603050405020304" pitchFamily="18" charset="0"/>
              </a:rPr>
              <a:t> </a:t>
            </a:r>
            <a:r>
              <a:rPr lang="en-US" sz="1000" dirty="0">
                <a:solidFill>
                  <a:srgbClr val="5A5A5A"/>
                </a:solidFill>
                <a:latin typeface="Calibri"/>
                <a:ea typeface="Calibri"/>
                <a:cs typeface="Calibri"/>
                <a:sym typeface="Calibri"/>
              </a:rPr>
              <a:t>2025-06-21 19:07</a:t>
            </a:r>
            <a:endParaRPr lang="en-NZ" sz="1000" kern="100" dirty="0">
              <a:solidFill>
                <a:srgbClr val="5A5A5A"/>
              </a:solidFill>
              <a:latin typeface="Calibri" panose="020F0502020204030204" pitchFamily="34" charset="0"/>
              <a:cs typeface="Times New Roman" panose="02020603050405020304" pitchFamily="18" charset="0"/>
            </a:endParaRPr>
          </a:p>
        </p:txBody>
      </p:sp>
      <p:sp>
        <p:nvSpPr>
          <p:cNvPr id="4" name="Google Shape;126;p2">
            <a:extLst>
              <a:ext uri="{FF2B5EF4-FFF2-40B4-BE49-F238E27FC236}">
                <a16:creationId xmlns:a16="http://schemas.microsoft.com/office/drawing/2014/main" id="{4B9DF9E8-B021-0818-C264-859FAE858209}"/>
              </a:ext>
            </a:extLst>
          </p:cNvPr>
          <p:cNvSpPr txBox="1"/>
          <p:nvPr/>
        </p:nvSpPr>
        <p:spPr>
          <a:xfrm>
            <a:off x="7271400" y="21488"/>
            <a:ext cx="1872600" cy="646290"/>
          </a:xfrm>
          <a:prstGeom prst="rect">
            <a:avLst/>
          </a:prstGeom>
          <a:noFill/>
          <a:ln>
            <a:noFill/>
          </a:ln>
        </p:spPr>
        <p:txBody>
          <a:bodyPr spcFirstLastPara="1" wrap="square" lIns="91425" tIns="45700" rIns="91425" bIns="45700" anchor="t" anchorCtr="0">
            <a:spAutoFit/>
          </a:bodyPr>
          <a:lstStyle/>
          <a:p>
            <a:pPr lvl="0" algn="ctr"/>
            <a:r>
              <a:rPr lang="en-US" sz="1200" dirty="0">
                <a:solidFill>
                  <a:srgbClr val="999999"/>
                </a:solidFill>
                <a:latin typeface="Calibri"/>
                <a:cs typeface="Calibri"/>
                <a:sym typeface="Calibri"/>
              </a:rPr>
              <a:t>Illustrative only </a:t>
            </a:r>
          </a:p>
          <a:p>
            <a:pPr lvl="0" algn="ctr"/>
            <a:r>
              <a:rPr lang="en-US" sz="1200" dirty="0">
                <a:solidFill>
                  <a:srgbClr val="999999"/>
                </a:solidFill>
                <a:latin typeface="Calibri"/>
                <a:cs typeface="Calibri"/>
                <a:sym typeface="Calibri"/>
              </a:rPr>
              <a:t>Not created or endorsed by DOC</a:t>
            </a:r>
            <a:endParaRPr sz="1200" dirty="0">
              <a:solidFill>
                <a:srgbClr val="999999"/>
              </a:solidFill>
              <a:latin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sp>
        <p:nvSpPr>
          <p:cNvPr id="368" name="Google Shape;368;p14">
            <a:hlinkClick r:id="rId3" action="ppaction://hlinksldjump"/>
          </p:cNvPr>
          <p:cNvSpPr/>
          <p:nvPr/>
        </p:nvSpPr>
        <p:spPr>
          <a:xfrm>
            <a:off x="137160" y="137160"/>
            <a:ext cx="1463040" cy="548640"/>
          </a:xfrm>
          <a:prstGeom prst="rect">
            <a:avLst/>
          </a:prstGeom>
          <a:solidFill>
            <a:srgbClr val="E6E6E6"/>
          </a:solidFill>
          <a:ln w="9525" cap="flat" cmpd="sng">
            <a:solidFill>
              <a:srgbClr val="E6E6E6"/>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0" i="0" u="none" strike="noStrike" cap="none">
                <a:solidFill>
                  <a:srgbClr val="000000"/>
                </a:solidFill>
                <a:latin typeface="Calibri"/>
                <a:ea typeface="Calibri"/>
                <a:cs typeface="Calibri"/>
                <a:sym typeface="Calibri"/>
              </a:rPr>
              <a:t>Back to Overview</a:t>
            </a:r>
            <a:endParaRPr/>
          </a:p>
        </p:txBody>
      </p:sp>
      <p:sp>
        <p:nvSpPr>
          <p:cNvPr id="369" name="Google Shape;369;p14"/>
          <p:cNvSpPr/>
          <p:nvPr/>
        </p:nvSpPr>
        <p:spPr>
          <a:xfrm>
            <a:off x="457200" y="868680"/>
            <a:ext cx="8229600" cy="411480"/>
          </a:xfrm>
          <a:prstGeom prst="rect">
            <a:avLst/>
          </a:prstGeom>
          <a:solidFill>
            <a:srgbClr val="9FE1FF"/>
          </a:solidFill>
          <a:ln w="9525" cap="flat" cmpd="sng">
            <a:solidFill>
              <a:srgbClr val="9FE1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0" i="0" u="none" strike="noStrike" cap="none">
                <a:solidFill>
                  <a:srgbClr val="000000"/>
                </a:solidFill>
                <a:latin typeface="Calibri"/>
                <a:ea typeface="Calibri"/>
                <a:cs typeface="Calibri"/>
                <a:sym typeface="Calibri"/>
              </a:rPr>
              <a:t>Digital Transformation &amp; Data Systems</a:t>
            </a:r>
            <a:endParaRPr/>
          </a:p>
        </p:txBody>
      </p:sp>
      <p:sp>
        <p:nvSpPr>
          <p:cNvPr id="370" name="Google Shape;370;p14"/>
          <p:cNvSpPr/>
          <p:nvPr/>
        </p:nvSpPr>
        <p:spPr>
          <a:xfrm>
            <a:off x="685800" y="2697480"/>
            <a:ext cx="1531620" cy="731520"/>
          </a:xfrm>
          <a:prstGeom prst="rect">
            <a:avLst/>
          </a:prstGeom>
          <a:solidFill>
            <a:srgbClr val="9FE1FF"/>
          </a:solidFill>
          <a:ln w="9525" cap="flat" cmpd="sng">
            <a:solidFill>
              <a:srgbClr val="9FE1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Digital strategy refreshed</a:t>
            </a:r>
            <a:endParaRPr/>
          </a:p>
        </p:txBody>
      </p:sp>
      <p:sp>
        <p:nvSpPr>
          <p:cNvPr id="371" name="Google Shape;371;p14"/>
          <p:cNvSpPr/>
          <p:nvPr/>
        </p:nvSpPr>
        <p:spPr>
          <a:xfrm>
            <a:off x="685800" y="3611880"/>
            <a:ext cx="1531620" cy="731520"/>
          </a:xfrm>
          <a:prstGeom prst="rect">
            <a:avLst/>
          </a:prstGeom>
          <a:solidFill>
            <a:srgbClr val="9FE1FF"/>
          </a:solidFill>
          <a:ln w="9525" cap="flat" cmpd="sng">
            <a:solidFill>
              <a:srgbClr val="9FE1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Data-governance standards set</a:t>
            </a:r>
            <a:endParaRPr/>
          </a:p>
        </p:txBody>
      </p:sp>
      <p:sp>
        <p:nvSpPr>
          <p:cNvPr id="372" name="Google Shape;372;p14"/>
          <p:cNvSpPr/>
          <p:nvPr/>
        </p:nvSpPr>
        <p:spPr>
          <a:xfrm>
            <a:off x="2354580" y="340614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73" name="Google Shape;373;p14"/>
          <p:cNvSpPr/>
          <p:nvPr/>
        </p:nvSpPr>
        <p:spPr>
          <a:xfrm>
            <a:off x="2766060" y="2240280"/>
            <a:ext cx="1531620" cy="731520"/>
          </a:xfrm>
          <a:prstGeom prst="rect">
            <a:avLst/>
          </a:prstGeom>
          <a:solidFill>
            <a:srgbClr val="9FE1FF"/>
          </a:solidFill>
          <a:ln w="9525" cap="flat" cmpd="sng">
            <a:solidFill>
              <a:srgbClr val="9FE1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Legacy systems audited</a:t>
            </a:r>
            <a:endParaRPr/>
          </a:p>
        </p:txBody>
      </p:sp>
      <p:sp>
        <p:nvSpPr>
          <p:cNvPr id="374" name="Google Shape;374;p14"/>
          <p:cNvSpPr/>
          <p:nvPr/>
        </p:nvSpPr>
        <p:spPr>
          <a:xfrm>
            <a:off x="2766060" y="3154680"/>
            <a:ext cx="1531620" cy="731520"/>
          </a:xfrm>
          <a:prstGeom prst="rect">
            <a:avLst/>
          </a:prstGeom>
          <a:solidFill>
            <a:srgbClr val="9FE1FF"/>
          </a:solidFill>
          <a:ln w="9525" cap="flat" cmpd="sng">
            <a:solidFill>
              <a:srgbClr val="9FE1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Cloud infrastructure deployed</a:t>
            </a:r>
            <a:endParaRPr/>
          </a:p>
        </p:txBody>
      </p:sp>
      <p:sp>
        <p:nvSpPr>
          <p:cNvPr id="375" name="Google Shape;375;p14"/>
          <p:cNvSpPr/>
          <p:nvPr/>
        </p:nvSpPr>
        <p:spPr>
          <a:xfrm>
            <a:off x="2766060" y="4069080"/>
            <a:ext cx="1531620" cy="731520"/>
          </a:xfrm>
          <a:prstGeom prst="rect">
            <a:avLst/>
          </a:prstGeom>
          <a:solidFill>
            <a:srgbClr val="9FE1FF"/>
          </a:solidFill>
          <a:ln w="9525" cap="flat" cmpd="sng">
            <a:solidFill>
              <a:srgbClr val="9FE1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Cyber-security controls implemented</a:t>
            </a:r>
            <a:endParaRPr/>
          </a:p>
        </p:txBody>
      </p:sp>
      <p:sp>
        <p:nvSpPr>
          <p:cNvPr id="376" name="Google Shape;376;p14"/>
          <p:cNvSpPr/>
          <p:nvPr/>
        </p:nvSpPr>
        <p:spPr>
          <a:xfrm>
            <a:off x="4434840" y="340614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77" name="Google Shape;377;p14"/>
          <p:cNvSpPr/>
          <p:nvPr/>
        </p:nvSpPr>
        <p:spPr>
          <a:xfrm>
            <a:off x="4846320" y="2697480"/>
            <a:ext cx="1531620" cy="731520"/>
          </a:xfrm>
          <a:prstGeom prst="rect">
            <a:avLst/>
          </a:prstGeom>
          <a:solidFill>
            <a:srgbClr val="9FE1FF"/>
          </a:solidFill>
          <a:ln w="9525" cap="flat" cmpd="sng">
            <a:solidFill>
              <a:srgbClr val="9FE1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GIS &amp; visitor apps enhanced</a:t>
            </a:r>
            <a:endParaRPr/>
          </a:p>
        </p:txBody>
      </p:sp>
      <p:sp>
        <p:nvSpPr>
          <p:cNvPr id="378" name="Google Shape;378;p14"/>
          <p:cNvSpPr/>
          <p:nvPr/>
        </p:nvSpPr>
        <p:spPr>
          <a:xfrm>
            <a:off x="4846320" y="3611880"/>
            <a:ext cx="1531620" cy="731520"/>
          </a:xfrm>
          <a:prstGeom prst="rect">
            <a:avLst/>
          </a:prstGeom>
          <a:solidFill>
            <a:srgbClr val="9FE1FF"/>
          </a:solidFill>
          <a:ln w="9525" cap="flat" cmpd="sng">
            <a:solidFill>
              <a:srgbClr val="9FE1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AI analytics operationalised</a:t>
            </a:r>
            <a:endParaRPr/>
          </a:p>
        </p:txBody>
      </p:sp>
      <p:sp>
        <p:nvSpPr>
          <p:cNvPr id="379" name="Google Shape;379;p14"/>
          <p:cNvSpPr/>
          <p:nvPr/>
        </p:nvSpPr>
        <p:spPr>
          <a:xfrm>
            <a:off x="6515100" y="340614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80" name="Google Shape;380;p14"/>
          <p:cNvSpPr/>
          <p:nvPr/>
        </p:nvSpPr>
        <p:spPr>
          <a:xfrm>
            <a:off x="6926580" y="2606040"/>
            <a:ext cx="1531620" cy="731520"/>
          </a:xfrm>
          <a:prstGeom prst="rect">
            <a:avLst/>
          </a:prstGeom>
          <a:solidFill>
            <a:srgbClr val="9FE1FF"/>
          </a:solidFill>
          <a:ln w="9525" cap="flat" cmpd="sng">
            <a:solidFill>
              <a:srgbClr val="9FE1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Digital innovation embedded across DOC</a:t>
            </a:r>
            <a:endParaRPr/>
          </a:p>
        </p:txBody>
      </p:sp>
      <p:sp>
        <p:nvSpPr>
          <p:cNvPr id="381" name="Google Shape;381;p14"/>
          <p:cNvSpPr/>
          <p:nvPr/>
        </p:nvSpPr>
        <p:spPr>
          <a:xfrm>
            <a:off x="6926580" y="3611879"/>
            <a:ext cx="1531620" cy="826163"/>
          </a:xfrm>
          <a:prstGeom prst="rect">
            <a:avLst/>
          </a:prstGeom>
          <a:solidFill>
            <a:srgbClr val="9FE1FF"/>
          </a:solidFill>
          <a:ln w="9525" cap="flat" cmpd="sng">
            <a:solidFill>
              <a:srgbClr val="9FE1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Visitor-facing apps continuously improved</a:t>
            </a:r>
            <a:endParaRPr/>
          </a:p>
        </p:txBody>
      </p:sp>
      <p:sp>
        <p:nvSpPr>
          <p:cNvPr id="383" name="Google Shape;383;p14"/>
          <p:cNvSpPr txBox="1"/>
          <p:nvPr/>
        </p:nvSpPr>
        <p:spPr>
          <a:xfrm>
            <a:off x="6962575" y="6017175"/>
            <a:ext cx="18726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u="sng">
                <a:solidFill>
                  <a:srgbClr val="0000FF"/>
                </a:solidFill>
                <a:hlinkClick r:id="rId4">
                  <a:extLst>
                    <a:ext uri="{A12FA001-AC4F-418D-AE19-62706E023703}">
                      <ahyp:hlinkClr xmlns:ahyp="http://schemas.microsoft.com/office/drawing/2018/hyperlinkcolor" val="tx"/>
                    </a:ext>
                  </a:extLst>
                </a:hlinkClick>
              </a:rPr>
              <a:t>DoViewPlanning.Org</a:t>
            </a:r>
            <a:endParaRPr/>
          </a:p>
        </p:txBody>
      </p:sp>
      <p:pic>
        <p:nvPicPr>
          <p:cNvPr id="384" name="Google Shape;384;p14" title="Doview new.jpeg"/>
          <p:cNvPicPr preferRelativeResize="0"/>
          <p:nvPr/>
        </p:nvPicPr>
        <p:blipFill>
          <a:blip r:embed="rId5">
            <a:alphaModFix/>
          </a:blip>
          <a:stretch>
            <a:fillRect/>
          </a:stretch>
        </p:blipFill>
        <p:spPr>
          <a:xfrm>
            <a:off x="6635125" y="6017177"/>
            <a:ext cx="327447" cy="307800"/>
          </a:xfrm>
          <a:prstGeom prst="rect">
            <a:avLst/>
          </a:prstGeom>
          <a:noFill/>
          <a:ln>
            <a:noFill/>
          </a:ln>
        </p:spPr>
      </p:pic>
      <p:sp>
        <p:nvSpPr>
          <p:cNvPr id="2" name="TextBox 1">
            <a:extLst>
              <a:ext uri="{FF2B5EF4-FFF2-40B4-BE49-F238E27FC236}">
                <a16:creationId xmlns:a16="http://schemas.microsoft.com/office/drawing/2014/main" id="{0EA122BB-6FCE-269C-CA44-78485E099F36}"/>
              </a:ext>
            </a:extLst>
          </p:cNvPr>
          <p:cNvSpPr txBox="1"/>
          <p:nvPr/>
        </p:nvSpPr>
        <p:spPr>
          <a:xfrm>
            <a:off x="883019" y="6590291"/>
            <a:ext cx="8042856" cy="246221"/>
          </a:xfrm>
          <a:prstGeom prst="rect">
            <a:avLst/>
          </a:prstGeom>
          <a:noFill/>
        </p:spPr>
        <p:txBody>
          <a:bodyPr wrap="square">
            <a:spAutoFit/>
          </a:bodyPr>
          <a:lstStyle/>
          <a:p>
            <a:r>
              <a:rPr lang="en-NZ" sz="1000" kern="100" dirty="0">
                <a:solidFill>
                  <a:srgbClr val="5A5A5A"/>
                </a:solidFill>
                <a:latin typeface="Calibri" panose="020F0502020204030204" pitchFamily="34" charset="0"/>
                <a:cs typeface="Times New Roman" panose="02020603050405020304" pitchFamily="18" charset="0"/>
              </a:rPr>
              <a:t>Not endorsed. From online info via free ChatGPT prompt. Use at own risk re IP &amp; accuracy. Dr Paul Duignan </a:t>
            </a:r>
            <a:r>
              <a:rPr lang="en-NZ" sz="1000" kern="100" dirty="0" err="1">
                <a:solidFill>
                  <a:srgbClr val="5A5A5A"/>
                </a:solidFill>
                <a:latin typeface="Calibri" panose="020F0502020204030204" pitchFamily="34" charset="0"/>
                <a:cs typeface="Times New Roman" panose="02020603050405020304" pitchFamily="18" charset="0"/>
              </a:rPr>
              <a:t>DoViewPlanning.org</a:t>
            </a:r>
            <a:r>
              <a:rPr lang="en-NZ" sz="1000" kern="100" dirty="0">
                <a:solidFill>
                  <a:srgbClr val="5A5A5A"/>
                </a:solidFill>
                <a:latin typeface="Calibri" panose="020F0502020204030204" pitchFamily="34" charset="0"/>
                <a:cs typeface="Times New Roman" panose="02020603050405020304" pitchFamily="18" charset="0"/>
              </a:rPr>
              <a:t> </a:t>
            </a:r>
            <a:r>
              <a:rPr lang="en-US" sz="1000" dirty="0">
                <a:solidFill>
                  <a:srgbClr val="5A5A5A"/>
                </a:solidFill>
                <a:latin typeface="Calibri"/>
                <a:ea typeface="Calibri"/>
                <a:cs typeface="Calibri"/>
                <a:sym typeface="Calibri"/>
              </a:rPr>
              <a:t>2025-06-21 19:07</a:t>
            </a:r>
            <a:endParaRPr lang="en-NZ" sz="1000" kern="100" dirty="0">
              <a:solidFill>
                <a:srgbClr val="5A5A5A"/>
              </a:solidFill>
              <a:latin typeface="Calibri" panose="020F0502020204030204" pitchFamily="34" charset="0"/>
              <a:cs typeface="Times New Roman" panose="02020603050405020304" pitchFamily="18" charset="0"/>
            </a:endParaRPr>
          </a:p>
        </p:txBody>
      </p:sp>
      <p:sp>
        <p:nvSpPr>
          <p:cNvPr id="3" name="Google Shape;126;p2">
            <a:extLst>
              <a:ext uri="{FF2B5EF4-FFF2-40B4-BE49-F238E27FC236}">
                <a16:creationId xmlns:a16="http://schemas.microsoft.com/office/drawing/2014/main" id="{4AFF3A0C-281E-21CE-78E4-B505C15ADED2}"/>
              </a:ext>
            </a:extLst>
          </p:cNvPr>
          <p:cNvSpPr txBox="1"/>
          <p:nvPr/>
        </p:nvSpPr>
        <p:spPr>
          <a:xfrm>
            <a:off x="7271400" y="21488"/>
            <a:ext cx="1872600" cy="646290"/>
          </a:xfrm>
          <a:prstGeom prst="rect">
            <a:avLst/>
          </a:prstGeom>
          <a:noFill/>
          <a:ln>
            <a:noFill/>
          </a:ln>
        </p:spPr>
        <p:txBody>
          <a:bodyPr spcFirstLastPara="1" wrap="square" lIns="91425" tIns="45700" rIns="91425" bIns="45700" anchor="t" anchorCtr="0">
            <a:spAutoFit/>
          </a:bodyPr>
          <a:lstStyle/>
          <a:p>
            <a:pPr lvl="0" algn="ctr"/>
            <a:r>
              <a:rPr lang="en-US" sz="1200" dirty="0">
                <a:solidFill>
                  <a:srgbClr val="999999"/>
                </a:solidFill>
                <a:latin typeface="Calibri"/>
                <a:cs typeface="Calibri"/>
                <a:sym typeface="Calibri"/>
              </a:rPr>
              <a:t>Illustrative only </a:t>
            </a:r>
          </a:p>
          <a:p>
            <a:pPr lvl="0" algn="ctr"/>
            <a:r>
              <a:rPr lang="en-US" sz="1200" dirty="0">
                <a:solidFill>
                  <a:srgbClr val="999999"/>
                </a:solidFill>
                <a:latin typeface="Calibri"/>
                <a:cs typeface="Calibri"/>
                <a:sym typeface="Calibri"/>
              </a:rPr>
              <a:t>Not created or endorsed by DOC</a:t>
            </a:r>
            <a:endParaRPr sz="1200" dirty="0">
              <a:solidFill>
                <a:srgbClr val="999999"/>
              </a:solidFill>
              <a:latin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89"/>
        <p:cNvGrpSpPr/>
        <p:nvPr/>
      </p:nvGrpSpPr>
      <p:grpSpPr>
        <a:xfrm>
          <a:off x="0" y="0"/>
          <a:ext cx="0" cy="0"/>
          <a:chOff x="0" y="0"/>
          <a:chExt cx="0" cy="0"/>
        </a:xfrm>
      </p:grpSpPr>
      <p:sp>
        <p:nvSpPr>
          <p:cNvPr id="390" name="Google Shape;390;p15"/>
          <p:cNvSpPr txBox="1"/>
          <p:nvPr/>
        </p:nvSpPr>
        <p:spPr>
          <a:xfrm>
            <a:off x="457200" y="274320"/>
            <a:ext cx="8229600" cy="54864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strike="noStrike" cap="none">
                <a:solidFill>
                  <a:srgbClr val="000000"/>
                </a:solidFill>
                <a:latin typeface="Calibri"/>
                <a:ea typeface="Calibri"/>
                <a:cs typeface="Calibri"/>
                <a:sym typeface="Calibri"/>
              </a:rPr>
              <a:t>What is a DoView?</a:t>
            </a:r>
            <a:endParaRPr/>
          </a:p>
        </p:txBody>
      </p:sp>
      <p:sp>
        <p:nvSpPr>
          <p:cNvPr id="391" name="Google Shape;391;p15"/>
          <p:cNvSpPr txBox="1"/>
          <p:nvPr/>
        </p:nvSpPr>
        <p:spPr>
          <a:xfrm>
            <a:off x="914400" y="731520"/>
            <a:ext cx="7315200" cy="5029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en-US" sz="1600">
                <a:solidFill>
                  <a:srgbClr val="000000"/>
                </a:solidFill>
                <a:latin typeface="Calibri"/>
                <a:ea typeface="Calibri"/>
                <a:cs typeface="Calibri"/>
                <a:sym typeface="Calibri"/>
              </a:rPr>
              <a:t>A DoView is a new type of diagram used to clarify the underlying ‘This-Then’ logic behind any issue. For example, in strategy and planning, all planning approaches are based on assumptions such as: if we do THIS, THEN that will happen.</a:t>
            </a:r>
            <a:br>
              <a:rPr lang="en-US" sz="1600">
                <a:solidFill>
                  <a:srgbClr val="000000"/>
                </a:solidFill>
                <a:latin typeface="Calibri"/>
                <a:ea typeface="Calibri"/>
                <a:cs typeface="Calibri"/>
                <a:sym typeface="Calibri"/>
              </a:rPr>
            </a:br>
            <a:br>
              <a:rPr lang="en-US" sz="1600">
                <a:solidFill>
                  <a:srgbClr val="000000"/>
                </a:solidFill>
                <a:latin typeface="Calibri"/>
                <a:ea typeface="Calibri"/>
                <a:cs typeface="Calibri"/>
                <a:sym typeface="Calibri"/>
              </a:rPr>
            </a:br>
            <a:r>
              <a:rPr lang="en-US" sz="1600">
                <a:solidFill>
                  <a:srgbClr val="000000"/>
                </a:solidFill>
                <a:latin typeface="Calibri"/>
                <a:ea typeface="Calibri"/>
                <a:cs typeface="Calibri"/>
                <a:sym typeface="Calibri"/>
              </a:rPr>
              <a:t>A DoView makes these assumptions explicit, allowing them to be examined, evaluated and used to make better strategic decisions. A DoView works as a shared thinking tool, helping teams align their mental models about objectives. In planning, DoViews assist with prioritizing outcomes, placing indicators next to the boxes they measure, aligning activities with outcomes, measuring performance, evaluating impact, and guiding improvement efforts.</a:t>
            </a:r>
            <a:br>
              <a:rPr lang="en-US" sz="1600">
                <a:solidFill>
                  <a:srgbClr val="000000"/>
                </a:solidFill>
                <a:latin typeface="Calibri"/>
                <a:ea typeface="Calibri"/>
                <a:cs typeface="Calibri"/>
                <a:sym typeface="Calibri"/>
              </a:rPr>
            </a:br>
            <a:br>
              <a:rPr lang="en-US" sz="1600">
                <a:solidFill>
                  <a:srgbClr val="000000"/>
                </a:solidFill>
                <a:latin typeface="Calibri"/>
                <a:ea typeface="Calibri"/>
                <a:cs typeface="Calibri"/>
                <a:sym typeface="Calibri"/>
              </a:rPr>
            </a:br>
            <a:r>
              <a:rPr lang="en-US" sz="1600">
                <a:solidFill>
                  <a:srgbClr val="000000"/>
                </a:solidFill>
                <a:latin typeface="Calibri"/>
                <a:ea typeface="Calibri"/>
                <a:cs typeface="Calibri"/>
                <a:sym typeface="Calibri"/>
              </a:rPr>
              <a:t>DoViews can also analyze any document that is being used to think strategically about taking action—it surfaces the implicit ‘This-Then’ claims. For example, a DoView of a scientific paper reveals its logical structure, making it easier to summarize and understand. DoViewing a document highlights its implications for action.</a:t>
            </a:r>
            <a:br>
              <a:rPr lang="en-US" sz="1600">
                <a:solidFill>
                  <a:srgbClr val="000000"/>
                </a:solidFill>
                <a:latin typeface="Calibri"/>
                <a:ea typeface="Calibri"/>
                <a:cs typeface="Calibri"/>
                <a:sym typeface="Calibri"/>
              </a:rPr>
            </a:br>
            <a:br>
              <a:rPr lang="en-US" sz="1600">
                <a:solidFill>
                  <a:srgbClr val="000000"/>
                </a:solidFill>
                <a:latin typeface="Calibri"/>
                <a:ea typeface="Calibri"/>
                <a:cs typeface="Calibri"/>
                <a:sym typeface="Calibri"/>
              </a:rPr>
            </a:br>
            <a:r>
              <a:rPr lang="en-US" sz="1600">
                <a:solidFill>
                  <a:srgbClr val="000000"/>
                </a:solidFill>
                <a:latin typeface="Calibri"/>
                <a:ea typeface="Calibri"/>
                <a:cs typeface="Calibri"/>
                <a:sym typeface="Calibri"/>
              </a:rPr>
              <a:t>To generate a DoView about anything, visit DoView.Online for the free AI DoView Drawing Prompt (ChatGPT). DoViews are powerful for summarizing any complex content and accelerating understanding prior to taking any type of action in the world.</a:t>
            </a:r>
            <a:endParaRPr/>
          </a:p>
        </p:txBody>
      </p:sp>
      <p:sp>
        <p:nvSpPr>
          <p:cNvPr id="393" name="Google Shape;393;p15"/>
          <p:cNvSpPr txBox="1"/>
          <p:nvPr/>
        </p:nvSpPr>
        <p:spPr>
          <a:xfrm>
            <a:off x="6962575" y="6017175"/>
            <a:ext cx="18726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u="sng">
                <a:solidFill>
                  <a:srgbClr val="0000FF"/>
                </a:solidFill>
                <a:hlinkClick r:id="rId3">
                  <a:extLst>
                    <a:ext uri="{A12FA001-AC4F-418D-AE19-62706E023703}">
                      <ahyp:hlinkClr xmlns:ahyp="http://schemas.microsoft.com/office/drawing/2018/hyperlinkcolor" val="tx"/>
                    </a:ext>
                  </a:extLst>
                </a:hlinkClick>
              </a:rPr>
              <a:t>DoViewPlanning.Org</a:t>
            </a:r>
            <a:endParaRPr/>
          </a:p>
        </p:txBody>
      </p:sp>
      <p:pic>
        <p:nvPicPr>
          <p:cNvPr id="394" name="Google Shape;394;p15" title="Doview new.jpeg"/>
          <p:cNvPicPr preferRelativeResize="0"/>
          <p:nvPr/>
        </p:nvPicPr>
        <p:blipFill>
          <a:blip r:embed="rId4">
            <a:alphaModFix/>
          </a:blip>
          <a:stretch>
            <a:fillRect/>
          </a:stretch>
        </p:blipFill>
        <p:spPr>
          <a:xfrm>
            <a:off x="6635125" y="6017177"/>
            <a:ext cx="327447" cy="307800"/>
          </a:xfrm>
          <a:prstGeom prst="rect">
            <a:avLst/>
          </a:prstGeom>
          <a:noFill/>
          <a:ln>
            <a:noFill/>
          </a:ln>
        </p:spPr>
      </p:pic>
      <p:sp>
        <p:nvSpPr>
          <p:cNvPr id="395" name="Google Shape;395;p15">
            <a:hlinkClick r:id="rId5" action="ppaction://hlinksldjump"/>
          </p:cNvPr>
          <p:cNvSpPr/>
          <p:nvPr/>
        </p:nvSpPr>
        <p:spPr>
          <a:xfrm>
            <a:off x="137160" y="137160"/>
            <a:ext cx="1463100" cy="548700"/>
          </a:xfrm>
          <a:prstGeom prst="rect">
            <a:avLst/>
          </a:prstGeom>
          <a:solidFill>
            <a:srgbClr val="E6E6E6"/>
          </a:solidFill>
          <a:ln w="9525" cap="flat" cmpd="sng">
            <a:solidFill>
              <a:srgbClr val="E6E6E6"/>
            </a:solidFill>
            <a:prstDash val="solid"/>
            <a:round/>
            <a:headEnd type="none" w="sm" len="sm"/>
            <a:tailEnd type="none" w="sm" len="sm"/>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0" i="0" u="none" strike="noStrike" cap="none">
                <a:solidFill>
                  <a:srgbClr val="000000"/>
                </a:solidFill>
                <a:latin typeface="Calibri"/>
                <a:ea typeface="Calibri"/>
                <a:cs typeface="Calibri"/>
                <a:sym typeface="Calibri"/>
              </a:rPr>
              <a:t>Back to Overview</a:t>
            </a:r>
            <a:endParaRPr/>
          </a:p>
        </p:txBody>
      </p:sp>
      <p:sp>
        <p:nvSpPr>
          <p:cNvPr id="3" name="TextBox 2">
            <a:extLst>
              <a:ext uri="{FF2B5EF4-FFF2-40B4-BE49-F238E27FC236}">
                <a16:creationId xmlns:a16="http://schemas.microsoft.com/office/drawing/2014/main" id="{2F5AEFCE-59B1-F88A-CC47-D5A63432D54B}"/>
              </a:ext>
            </a:extLst>
          </p:cNvPr>
          <p:cNvSpPr txBox="1"/>
          <p:nvPr/>
        </p:nvSpPr>
        <p:spPr>
          <a:xfrm>
            <a:off x="883019" y="6590291"/>
            <a:ext cx="8042856" cy="246221"/>
          </a:xfrm>
          <a:prstGeom prst="rect">
            <a:avLst/>
          </a:prstGeom>
          <a:noFill/>
        </p:spPr>
        <p:txBody>
          <a:bodyPr wrap="square">
            <a:spAutoFit/>
          </a:bodyPr>
          <a:lstStyle/>
          <a:p>
            <a:r>
              <a:rPr lang="en-NZ" sz="1000" kern="100" dirty="0">
                <a:solidFill>
                  <a:srgbClr val="5A5A5A"/>
                </a:solidFill>
                <a:latin typeface="Calibri" panose="020F0502020204030204" pitchFamily="34" charset="0"/>
                <a:cs typeface="Times New Roman" panose="02020603050405020304" pitchFamily="18" charset="0"/>
              </a:rPr>
              <a:t>Not endorsed. From online info via free ChatGPT prompt. Use at own risk re IP &amp; accuracy. Dr Paul Duignan </a:t>
            </a:r>
            <a:r>
              <a:rPr lang="en-NZ" sz="1000" kern="100" dirty="0" err="1">
                <a:solidFill>
                  <a:srgbClr val="5A5A5A"/>
                </a:solidFill>
                <a:latin typeface="Calibri" panose="020F0502020204030204" pitchFamily="34" charset="0"/>
                <a:cs typeface="Times New Roman" panose="02020603050405020304" pitchFamily="18" charset="0"/>
              </a:rPr>
              <a:t>DoViewPlanning.org</a:t>
            </a:r>
            <a:r>
              <a:rPr lang="en-NZ" sz="1000" kern="100" dirty="0">
                <a:solidFill>
                  <a:srgbClr val="5A5A5A"/>
                </a:solidFill>
                <a:latin typeface="Calibri" panose="020F0502020204030204" pitchFamily="34" charset="0"/>
                <a:cs typeface="Times New Roman" panose="02020603050405020304" pitchFamily="18" charset="0"/>
              </a:rPr>
              <a:t> </a:t>
            </a:r>
            <a:r>
              <a:rPr lang="en-US" sz="1000" dirty="0">
                <a:solidFill>
                  <a:srgbClr val="5A5A5A"/>
                </a:solidFill>
                <a:latin typeface="Calibri"/>
                <a:ea typeface="Calibri"/>
                <a:cs typeface="Calibri"/>
                <a:sym typeface="Calibri"/>
              </a:rPr>
              <a:t>2025-06-21 19:07</a:t>
            </a:r>
            <a:endParaRPr lang="en-NZ" sz="1000" kern="100" dirty="0">
              <a:solidFill>
                <a:srgbClr val="5A5A5A"/>
              </a:solidFill>
              <a:latin typeface="Calibri" panose="020F0502020204030204" pitchFamily="34" charset="0"/>
              <a:cs typeface="Times New Roman" panose="02020603050405020304" pitchFamily="18" charset="0"/>
            </a:endParaRPr>
          </a:p>
        </p:txBody>
      </p:sp>
      <p:sp>
        <p:nvSpPr>
          <p:cNvPr id="4" name="Google Shape;126;p2">
            <a:extLst>
              <a:ext uri="{FF2B5EF4-FFF2-40B4-BE49-F238E27FC236}">
                <a16:creationId xmlns:a16="http://schemas.microsoft.com/office/drawing/2014/main" id="{3BD8CCF7-55BC-DEA8-D243-80C9AD8EFFDC}"/>
              </a:ext>
            </a:extLst>
          </p:cNvPr>
          <p:cNvSpPr txBox="1"/>
          <p:nvPr/>
        </p:nvSpPr>
        <p:spPr>
          <a:xfrm>
            <a:off x="7271400" y="21488"/>
            <a:ext cx="1872600" cy="646290"/>
          </a:xfrm>
          <a:prstGeom prst="rect">
            <a:avLst/>
          </a:prstGeom>
          <a:noFill/>
          <a:ln>
            <a:noFill/>
          </a:ln>
        </p:spPr>
        <p:txBody>
          <a:bodyPr spcFirstLastPara="1" wrap="square" lIns="91425" tIns="45700" rIns="91425" bIns="45700" anchor="t" anchorCtr="0">
            <a:spAutoFit/>
          </a:bodyPr>
          <a:lstStyle/>
          <a:p>
            <a:pPr lvl="0" algn="ctr"/>
            <a:r>
              <a:rPr lang="en-US" sz="1200" dirty="0">
                <a:solidFill>
                  <a:srgbClr val="999999"/>
                </a:solidFill>
                <a:latin typeface="Calibri"/>
                <a:cs typeface="Calibri"/>
                <a:sym typeface="Calibri"/>
              </a:rPr>
              <a:t>Illustrative only </a:t>
            </a:r>
          </a:p>
          <a:p>
            <a:pPr lvl="0" algn="ctr"/>
            <a:r>
              <a:rPr lang="en-US" sz="1200" dirty="0">
                <a:solidFill>
                  <a:srgbClr val="999999"/>
                </a:solidFill>
                <a:latin typeface="Calibri"/>
                <a:cs typeface="Calibri"/>
                <a:sym typeface="Calibri"/>
              </a:rPr>
              <a:t>Not created or endorsed by DOC</a:t>
            </a:r>
            <a:endParaRPr sz="1200" dirty="0">
              <a:solidFill>
                <a:srgbClr val="999999"/>
              </a:solidFill>
              <a:latin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2">
            <a:hlinkClick r:id="rId3" action="ppaction://hlinksldjump"/>
          </p:cNvPr>
          <p:cNvSpPr/>
          <p:nvPr/>
        </p:nvSpPr>
        <p:spPr>
          <a:xfrm>
            <a:off x="137160" y="137160"/>
            <a:ext cx="1463040" cy="548640"/>
          </a:xfrm>
          <a:prstGeom prst="rect">
            <a:avLst/>
          </a:prstGeom>
          <a:solidFill>
            <a:srgbClr val="E6E6E6"/>
          </a:solidFill>
          <a:ln w="9525" cap="flat" cmpd="sng">
            <a:solidFill>
              <a:srgbClr val="E6E6E6"/>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0" i="0" u="none" strike="noStrike" cap="none">
                <a:solidFill>
                  <a:srgbClr val="000000"/>
                </a:solidFill>
                <a:latin typeface="Calibri"/>
                <a:ea typeface="Calibri"/>
                <a:cs typeface="Calibri"/>
                <a:sym typeface="Calibri"/>
              </a:rPr>
              <a:t>Back to Overview</a:t>
            </a:r>
            <a:endParaRPr/>
          </a:p>
        </p:txBody>
      </p:sp>
      <p:sp>
        <p:nvSpPr>
          <p:cNvPr id="113" name="Google Shape;113;p2"/>
          <p:cNvSpPr/>
          <p:nvPr/>
        </p:nvSpPr>
        <p:spPr>
          <a:xfrm>
            <a:off x="457200" y="868680"/>
            <a:ext cx="8229600" cy="411480"/>
          </a:xfrm>
          <a:prstGeom prst="rect">
            <a:avLst/>
          </a:prstGeom>
          <a:solidFill>
            <a:srgbClr val="FFFFFF"/>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0" i="0" u="none" strike="noStrike" cap="none">
                <a:solidFill>
                  <a:srgbClr val="000000"/>
                </a:solidFill>
                <a:latin typeface="Calibri"/>
                <a:ea typeface="Calibri"/>
                <a:cs typeface="Calibri"/>
                <a:sym typeface="Calibri"/>
              </a:rPr>
              <a:t>Final Outcomes</a:t>
            </a:r>
            <a:endParaRPr/>
          </a:p>
        </p:txBody>
      </p:sp>
      <p:sp>
        <p:nvSpPr>
          <p:cNvPr id="114" name="Google Shape;114;p2"/>
          <p:cNvSpPr/>
          <p:nvPr/>
        </p:nvSpPr>
        <p:spPr>
          <a:xfrm>
            <a:off x="457200" y="868680"/>
            <a:ext cx="8229600" cy="18000"/>
          </a:xfrm>
          <a:prstGeom prst="rect">
            <a:avLst/>
          </a:prstGeom>
          <a:solidFill>
            <a:srgbClr val="BEBEBE"/>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15" name="Google Shape;115;p2"/>
          <p:cNvSpPr/>
          <p:nvPr/>
        </p:nvSpPr>
        <p:spPr>
          <a:xfrm>
            <a:off x="685800" y="1874520"/>
            <a:ext cx="7772400" cy="731520"/>
          </a:xfrm>
          <a:prstGeom prst="rect">
            <a:avLst/>
          </a:prstGeom>
          <a:solidFill>
            <a:srgbClr val="FFFFFF"/>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Native biodiversity thriving nationwide</a:t>
            </a:r>
            <a:endParaRPr/>
          </a:p>
        </p:txBody>
      </p:sp>
      <p:sp>
        <p:nvSpPr>
          <p:cNvPr id="116" name="Google Shape;116;p2"/>
          <p:cNvSpPr/>
          <p:nvPr/>
        </p:nvSpPr>
        <p:spPr>
          <a:xfrm>
            <a:off x="685800" y="1874520"/>
            <a:ext cx="7772400" cy="18000"/>
          </a:xfrm>
          <a:prstGeom prst="rect">
            <a:avLst/>
          </a:prstGeom>
          <a:solidFill>
            <a:srgbClr val="BEBEBE"/>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17" name="Google Shape;117;p2"/>
          <p:cNvSpPr/>
          <p:nvPr/>
        </p:nvSpPr>
        <p:spPr>
          <a:xfrm>
            <a:off x="685800" y="2788920"/>
            <a:ext cx="7772400" cy="731520"/>
          </a:xfrm>
          <a:prstGeom prst="rect">
            <a:avLst/>
          </a:prstGeom>
          <a:solidFill>
            <a:srgbClr val="FFFFFF"/>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Heritage places safeguarded for future generations</a:t>
            </a:r>
            <a:endParaRPr/>
          </a:p>
        </p:txBody>
      </p:sp>
      <p:sp>
        <p:nvSpPr>
          <p:cNvPr id="118" name="Google Shape;118;p2"/>
          <p:cNvSpPr/>
          <p:nvPr/>
        </p:nvSpPr>
        <p:spPr>
          <a:xfrm>
            <a:off x="685800" y="2788920"/>
            <a:ext cx="7772400" cy="18000"/>
          </a:xfrm>
          <a:prstGeom prst="rect">
            <a:avLst/>
          </a:prstGeom>
          <a:solidFill>
            <a:srgbClr val="BEBEBE"/>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19" name="Google Shape;119;p2"/>
          <p:cNvSpPr/>
          <p:nvPr/>
        </p:nvSpPr>
        <p:spPr>
          <a:xfrm>
            <a:off x="685800" y="3703320"/>
            <a:ext cx="7772400" cy="731520"/>
          </a:xfrm>
          <a:prstGeom prst="rect">
            <a:avLst/>
          </a:prstGeom>
          <a:solidFill>
            <a:srgbClr val="FFFFFF"/>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New Zealanders enriched through nature connection</a:t>
            </a:r>
            <a:endParaRPr/>
          </a:p>
        </p:txBody>
      </p:sp>
      <p:sp>
        <p:nvSpPr>
          <p:cNvPr id="120" name="Google Shape;120;p2"/>
          <p:cNvSpPr/>
          <p:nvPr/>
        </p:nvSpPr>
        <p:spPr>
          <a:xfrm>
            <a:off x="685800" y="3703320"/>
            <a:ext cx="7772400" cy="18000"/>
          </a:xfrm>
          <a:prstGeom prst="rect">
            <a:avLst/>
          </a:prstGeom>
          <a:solidFill>
            <a:srgbClr val="BEBEBE"/>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21" name="Google Shape;121;p2"/>
          <p:cNvSpPr/>
          <p:nvPr/>
        </p:nvSpPr>
        <p:spPr>
          <a:xfrm>
            <a:off x="685800" y="4617720"/>
            <a:ext cx="7772400" cy="731520"/>
          </a:xfrm>
          <a:prstGeom prst="rect">
            <a:avLst/>
          </a:prstGeom>
          <a:solidFill>
            <a:srgbClr val="FFFFFF"/>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Equitable, Treaty-honouring conservation realised</a:t>
            </a:r>
            <a:endParaRPr/>
          </a:p>
        </p:txBody>
      </p:sp>
      <p:sp>
        <p:nvSpPr>
          <p:cNvPr id="122" name="Google Shape;122;p2"/>
          <p:cNvSpPr/>
          <p:nvPr/>
        </p:nvSpPr>
        <p:spPr>
          <a:xfrm>
            <a:off x="685800" y="4617720"/>
            <a:ext cx="7772400" cy="18000"/>
          </a:xfrm>
          <a:prstGeom prst="rect">
            <a:avLst/>
          </a:prstGeom>
          <a:solidFill>
            <a:srgbClr val="BEBEBE"/>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24" name="Google Shape;124;p2"/>
          <p:cNvSpPr txBox="1"/>
          <p:nvPr/>
        </p:nvSpPr>
        <p:spPr>
          <a:xfrm>
            <a:off x="6962575" y="6017175"/>
            <a:ext cx="18726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u="sng">
                <a:solidFill>
                  <a:srgbClr val="0000FF"/>
                </a:solidFill>
                <a:hlinkClick r:id="rId4">
                  <a:extLst>
                    <a:ext uri="{A12FA001-AC4F-418D-AE19-62706E023703}">
                      <ahyp:hlinkClr xmlns:ahyp="http://schemas.microsoft.com/office/drawing/2018/hyperlinkcolor" val="tx"/>
                    </a:ext>
                  </a:extLst>
                </a:hlinkClick>
              </a:rPr>
              <a:t>DoViewPlanning.Org</a:t>
            </a:r>
            <a:endParaRPr/>
          </a:p>
        </p:txBody>
      </p:sp>
      <p:pic>
        <p:nvPicPr>
          <p:cNvPr id="125" name="Google Shape;125;p2" title="Doview new.jpeg"/>
          <p:cNvPicPr preferRelativeResize="0"/>
          <p:nvPr/>
        </p:nvPicPr>
        <p:blipFill>
          <a:blip r:embed="rId5">
            <a:alphaModFix/>
          </a:blip>
          <a:stretch>
            <a:fillRect/>
          </a:stretch>
        </p:blipFill>
        <p:spPr>
          <a:xfrm>
            <a:off x="6635125" y="6017177"/>
            <a:ext cx="327447" cy="307800"/>
          </a:xfrm>
          <a:prstGeom prst="rect">
            <a:avLst/>
          </a:prstGeom>
          <a:noFill/>
          <a:ln>
            <a:noFill/>
          </a:ln>
        </p:spPr>
      </p:pic>
      <p:sp>
        <p:nvSpPr>
          <p:cNvPr id="2" name="TextBox 1">
            <a:extLst>
              <a:ext uri="{FF2B5EF4-FFF2-40B4-BE49-F238E27FC236}">
                <a16:creationId xmlns:a16="http://schemas.microsoft.com/office/drawing/2014/main" id="{957AA2F6-AA17-23C8-4157-A4F2B96BD19F}"/>
              </a:ext>
            </a:extLst>
          </p:cNvPr>
          <p:cNvSpPr txBox="1"/>
          <p:nvPr/>
        </p:nvSpPr>
        <p:spPr>
          <a:xfrm>
            <a:off x="883019" y="6590291"/>
            <a:ext cx="8042856" cy="246221"/>
          </a:xfrm>
          <a:prstGeom prst="rect">
            <a:avLst/>
          </a:prstGeom>
          <a:noFill/>
        </p:spPr>
        <p:txBody>
          <a:bodyPr wrap="square">
            <a:spAutoFit/>
          </a:bodyPr>
          <a:lstStyle/>
          <a:p>
            <a:r>
              <a:rPr lang="en-NZ" sz="1000" kern="100" dirty="0">
                <a:solidFill>
                  <a:srgbClr val="5A5A5A"/>
                </a:solidFill>
                <a:latin typeface="Calibri" panose="020F0502020204030204" pitchFamily="34" charset="0"/>
                <a:cs typeface="Times New Roman" panose="02020603050405020304" pitchFamily="18" charset="0"/>
              </a:rPr>
              <a:t>Not endorsed. From online info via free ChatGPT prompt. Use at own risk re IP &amp; accuracy. Dr Paul Duignan </a:t>
            </a:r>
            <a:r>
              <a:rPr lang="en-NZ" sz="1000" kern="100" dirty="0" err="1">
                <a:solidFill>
                  <a:srgbClr val="5A5A5A"/>
                </a:solidFill>
                <a:latin typeface="Calibri" panose="020F0502020204030204" pitchFamily="34" charset="0"/>
                <a:cs typeface="Times New Roman" panose="02020603050405020304" pitchFamily="18" charset="0"/>
              </a:rPr>
              <a:t>DoViewPlanning.org</a:t>
            </a:r>
            <a:r>
              <a:rPr lang="en-NZ" sz="1000" kern="100" dirty="0">
                <a:solidFill>
                  <a:srgbClr val="5A5A5A"/>
                </a:solidFill>
                <a:latin typeface="Calibri" panose="020F0502020204030204" pitchFamily="34" charset="0"/>
                <a:cs typeface="Times New Roman" panose="02020603050405020304" pitchFamily="18" charset="0"/>
              </a:rPr>
              <a:t> </a:t>
            </a:r>
            <a:r>
              <a:rPr lang="en-US" sz="1000" dirty="0">
                <a:solidFill>
                  <a:srgbClr val="5A5A5A"/>
                </a:solidFill>
                <a:latin typeface="Calibri"/>
                <a:ea typeface="Calibri"/>
                <a:cs typeface="Calibri"/>
                <a:sym typeface="Calibri"/>
              </a:rPr>
              <a:t>2025-06-21 19:07</a:t>
            </a:r>
            <a:endParaRPr lang="en-NZ" sz="1000" kern="100" dirty="0">
              <a:solidFill>
                <a:srgbClr val="5A5A5A"/>
              </a:solidFill>
              <a:latin typeface="Calibri" panose="020F0502020204030204" pitchFamily="34" charset="0"/>
              <a:cs typeface="Times New Roman" panose="02020603050405020304" pitchFamily="18" charset="0"/>
            </a:endParaRPr>
          </a:p>
        </p:txBody>
      </p:sp>
      <p:sp>
        <p:nvSpPr>
          <p:cNvPr id="3" name="Google Shape;126;p2">
            <a:extLst>
              <a:ext uri="{FF2B5EF4-FFF2-40B4-BE49-F238E27FC236}">
                <a16:creationId xmlns:a16="http://schemas.microsoft.com/office/drawing/2014/main" id="{D03252A5-22F5-D159-3E02-0B09D0884F12}"/>
              </a:ext>
            </a:extLst>
          </p:cNvPr>
          <p:cNvSpPr txBox="1"/>
          <p:nvPr/>
        </p:nvSpPr>
        <p:spPr>
          <a:xfrm>
            <a:off x="7271400" y="21488"/>
            <a:ext cx="1872600" cy="646290"/>
          </a:xfrm>
          <a:prstGeom prst="rect">
            <a:avLst/>
          </a:prstGeom>
          <a:noFill/>
          <a:ln>
            <a:noFill/>
          </a:ln>
        </p:spPr>
        <p:txBody>
          <a:bodyPr spcFirstLastPara="1" wrap="square" lIns="91425" tIns="45700" rIns="91425" bIns="45700" anchor="t" anchorCtr="0">
            <a:spAutoFit/>
          </a:bodyPr>
          <a:lstStyle/>
          <a:p>
            <a:pPr lvl="0" algn="ctr"/>
            <a:r>
              <a:rPr lang="en-US" sz="1200" dirty="0">
                <a:solidFill>
                  <a:srgbClr val="999999"/>
                </a:solidFill>
                <a:latin typeface="Calibri"/>
                <a:cs typeface="Calibri"/>
                <a:sym typeface="Calibri"/>
              </a:rPr>
              <a:t>Illustrative only </a:t>
            </a:r>
          </a:p>
          <a:p>
            <a:pPr lvl="0" algn="ctr"/>
            <a:r>
              <a:rPr lang="en-US" sz="1200" dirty="0">
                <a:solidFill>
                  <a:srgbClr val="999999"/>
                </a:solidFill>
                <a:latin typeface="Calibri"/>
                <a:cs typeface="Calibri"/>
                <a:sym typeface="Calibri"/>
              </a:rPr>
              <a:t>Not created or endorsed by DOC</a:t>
            </a:r>
            <a:endParaRPr sz="1200" dirty="0">
              <a:solidFill>
                <a:srgbClr val="999999"/>
              </a:solidFill>
              <a:latin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3">
            <a:hlinkClick r:id="rId3" action="ppaction://hlinksldjump"/>
          </p:cNvPr>
          <p:cNvSpPr/>
          <p:nvPr/>
        </p:nvSpPr>
        <p:spPr>
          <a:xfrm>
            <a:off x="137160" y="137160"/>
            <a:ext cx="1463040" cy="548640"/>
          </a:xfrm>
          <a:prstGeom prst="rect">
            <a:avLst/>
          </a:prstGeom>
          <a:solidFill>
            <a:srgbClr val="E6E6E6"/>
          </a:solidFill>
          <a:ln w="9525" cap="flat" cmpd="sng">
            <a:solidFill>
              <a:srgbClr val="E6E6E6"/>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0" i="0" u="none" strike="noStrike" cap="none">
                <a:solidFill>
                  <a:srgbClr val="000000"/>
                </a:solidFill>
                <a:latin typeface="Calibri"/>
                <a:ea typeface="Calibri"/>
                <a:cs typeface="Calibri"/>
                <a:sym typeface="Calibri"/>
              </a:rPr>
              <a:t>Back to Overview</a:t>
            </a:r>
            <a:endParaRPr/>
          </a:p>
        </p:txBody>
      </p:sp>
      <p:sp>
        <p:nvSpPr>
          <p:cNvPr id="132" name="Google Shape;132;p3"/>
          <p:cNvSpPr/>
          <p:nvPr/>
        </p:nvSpPr>
        <p:spPr>
          <a:xfrm>
            <a:off x="457200" y="868680"/>
            <a:ext cx="8229600" cy="411480"/>
          </a:xfrm>
          <a:prstGeom prst="rect">
            <a:avLst/>
          </a:prstGeom>
          <a:solidFill>
            <a:srgbClr val="FFFFBA"/>
          </a:solidFill>
          <a:ln w="9525" cap="flat" cmpd="sng">
            <a:solidFill>
              <a:srgbClr val="FFFF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0" i="0" u="none" strike="noStrike" cap="none">
                <a:solidFill>
                  <a:srgbClr val="000000"/>
                </a:solidFill>
                <a:latin typeface="Calibri"/>
                <a:ea typeface="Calibri"/>
                <a:cs typeface="Calibri"/>
                <a:sym typeface="Calibri"/>
              </a:rPr>
              <a:t>Biodiversity &amp; Species Recovery</a:t>
            </a:r>
            <a:endParaRPr/>
          </a:p>
        </p:txBody>
      </p:sp>
      <p:sp>
        <p:nvSpPr>
          <p:cNvPr id="133" name="Google Shape;133;p3"/>
          <p:cNvSpPr/>
          <p:nvPr/>
        </p:nvSpPr>
        <p:spPr>
          <a:xfrm>
            <a:off x="685800" y="2240280"/>
            <a:ext cx="2225040" cy="731520"/>
          </a:xfrm>
          <a:prstGeom prst="rect">
            <a:avLst/>
          </a:prstGeom>
          <a:solidFill>
            <a:srgbClr val="FFFFBA"/>
          </a:solidFill>
          <a:ln w="9525" cap="flat" cmpd="sng">
            <a:solidFill>
              <a:srgbClr val="FFFF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Priority species list completed</a:t>
            </a:r>
            <a:endParaRPr/>
          </a:p>
        </p:txBody>
      </p:sp>
      <p:sp>
        <p:nvSpPr>
          <p:cNvPr id="134" name="Google Shape;134;p3"/>
          <p:cNvSpPr/>
          <p:nvPr/>
        </p:nvSpPr>
        <p:spPr>
          <a:xfrm>
            <a:off x="685800" y="3154680"/>
            <a:ext cx="2225040" cy="731520"/>
          </a:xfrm>
          <a:prstGeom prst="rect">
            <a:avLst/>
          </a:prstGeom>
          <a:solidFill>
            <a:srgbClr val="FFFFBA"/>
          </a:solidFill>
          <a:ln w="9525" cap="flat" cmpd="sng">
            <a:solidFill>
              <a:srgbClr val="FFFF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Recovery plans drafted</a:t>
            </a:r>
            <a:endParaRPr/>
          </a:p>
        </p:txBody>
      </p:sp>
      <p:sp>
        <p:nvSpPr>
          <p:cNvPr id="135" name="Google Shape;135;p3"/>
          <p:cNvSpPr/>
          <p:nvPr/>
        </p:nvSpPr>
        <p:spPr>
          <a:xfrm>
            <a:off x="685800" y="4069080"/>
            <a:ext cx="2225040" cy="731520"/>
          </a:xfrm>
          <a:prstGeom prst="rect">
            <a:avLst/>
          </a:prstGeom>
          <a:solidFill>
            <a:srgbClr val="FFFFBA"/>
          </a:solidFill>
          <a:ln w="9525" cap="flat" cmpd="sng">
            <a:solidFill>
              <a:srgbClr val="FFFF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Genetic/ecological research conducted</a:t>
            </a:r>
            <a:endParaRPr/>
          </a:p>
        </p:txBody>
      </p:sp>
      <p:sp>
        <p:nvSpPr>
          <p:cNvPr id="136" name="Google Shape;136;p3"/>
          <p:cNvSpPr/>
          <p:nvPr/>
        </p:nvSpPr>
        <p:spPr>
          <a:xfrm>
            <a:off x="3048000" y="340614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37" name="Google Shape;137;p3"/>
          <p:cNvSpPr/>
          <p:nvPr/>
        </p:nvSpPr>
        <p:spPr>
          <a:xfrm>
            <a:off x="3459480" y="2240280"/>
            <a:ext cx="2225040" cy="731520"/>
          </a:xfrm>
          <a:prstGeom prst="rect">
            <a:avLst/>
          </a:prstGeom>
          <a:solidFill>
            <a:srgbClr val="FFFFBA"/>
          </a:solidFill>
          <a:ln w="9525" cap="flat" cmpd="sng">
            <a:solidFill>
              <a:srgbClr val="FFFF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Predator pressure at key sites suppressed</a:t>
            </a:r>
            <a:endParaRPr/>
          </a:p>
        </p:txBody>
      </p:sp>
      <p:sp>
        <p:nvSpPr>
          <p:cNvPr id="138" name="Google Shape;138;p3"/>
          <p:cNvSpPr/>
          <p:nvPr/>
        </p:nvSpPr>
        <p:spPr>
          <a:xfrm>
            <a:off x="3459480" y="3154680"/>
            <a:ext cx="2225040" cy="731520"/>
          </a:xfrm>
          <a:prstGeom prst="rect">
            <a:avLst/>
          </a:prstGeom>
          <a:solidFill>
            <a:srgbClr val="FFFFBA"/>
          </a:solidFill>
          <a:ln w="9525" cap="flat" cmpd="sng">
            <a:solidFill>
              <a:srgbClr val="FFFF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Captive-bred juveniles released</a:t>
            </a:r>
            <a:endParaRPr/>
          </a:p>
        </p:txBody>
      </p:sp>
      <p:sp>
        <p:nvSpPr>
          <p:cNvPr id="139" name="Google Shape;139;p3"/>
          <p:cNvSpPr/>
          <p:nvPr/>
        </p:nvSpPr>
        <p:spPr>
          <a:xfrm>
            <a:off x="3459480" y="4069080"/>
            <a:ext cx="2225040" cy="731520"/>
          </a:xfrm>
          <a:prstGeom prst="rect">
            <a:avLst/>
          </a:prstGeom>
          <a:solidFill>
            <a:srgbClr val="FFFFBA"/>
          </a:solidFill>
          <a:ln w="9525" cap="flat" cmpd="sng">
            <a:solidFill>
              <a:srgbClr val="FFFF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Critical habitats restored</a:t>
            </a:r>
            <a:endParaRPr/>
          </a:p>
        </p:txBody>
      </p:sp>
      <p:sp>
        <p:nvSpPr>
          <p:cNvPr id="140" name="Google Shape;140;p3"/>
          <p:cNvSpPr/>
          <p:nvPr/>
        </p:nvSpPr>
        <p:spPr>
          <a:xfrm>
            <a:off x="5821680" y="340614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41" name="Google Shape;141;p3"/>
          <p:cNvSpPr/>
          <p:nvPr/>
        </p:nvSpPr>
        <p:spPr>
          <a:xfrm>
            <a:off x="6233160" y="2697480"/>
            <a:ext cx="2225040" cy="731520"/>
          </a:xfrm>
          <a:prstGeom prst="rect">
            <a:avLst/>
          </a:prstGeom>
          <a:solidFill>
            <a:srgbClr val="FFFFBA"/>
          </a:solidFill>
          <a:ln w="9525" cap="flat" cmpd="sng">
            <a:solidFill>
              <a:srgbClr val="FFFF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Extinction risk for target species reduced</a:t>
            </a:r>
            <a:endParaRPr/>
          </a:p>
        </p:txBody>
      </p:sp>
      <p:sp>
        <p:nvSpPr>
          <p:cNvPr id="142" name="Google Shape;142;p3"/>
          <p:cNvSpPr/>
          <p:nvPr/>
        </p:nvSpPr>
        <p:spPr>
          <a:xfrm>
            <a:off x="6233160" y="3611880"/>
            <a:ext cx="2225040" cy="731520"/>
          </a:xfrm>
          <a:prstGeom prst="rect">
            <a:avLst/>
          </a:prstGeom>
          <a:solidFill>
            <a:srgbClr val="FFFFBA"/>
          </a:solidFill>
          <a:ln w="9525" cap="flat" cmpd="sng">
            <a:solidFill>
              <a:srgbClr val="FFFF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Wild populations self-maintained</a:t>
            </a:r>
            <a:endParaRPr/>
          </a:p>
        </p:txBody>
      </p:sp>
      <p:sp>
        <p:nvSpPr>
          <p:cNvPr id="144" name="Google Shape;144;p3"/>
          <p:cNvSpPr txBox="1"/>
          <p:nvPr/>
        </p:nvSpPr>
        <p:spPr>
          <a:xfrm>
            <a:off x="6962575" y="6017175"/>
            <a:ext cx="18726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u="sng">
                <a:solidFill>
                  <a:srgbClr val="0000FF"/>
                </a:solidFill>
                <a:hlinkClick r:id="rId4">
                  <a:extLst>
                    <a:ext uri="{A12FA001-AC4F-418D-AE19-62706E023703}">
                      <ahyp:hlinkClr xmlns:ahyp="http://schemas.microsoft.com/office/drawing/2018/hyperlinkcolor" val="tx"/>
                    </a:ext>
                  </a:extLst>
                </a:hlinkClick>
              </a:rPr>
              <a:t>DoViewPlanning.Org</a:t>
            </a:r>
            <a:endParaRPr/>
          </a:p>
        </p:txBody>
      </p:sp>
      <p:pic>
        <p:nvPicPr>
          <p:cNvPr id="145" name="Google Shape;145;p3" title="Doview new.jpeg"/>
          <p:cNvPicPr preferRelativeResize="0"/>
          <p:nvPr/>
        </p:nvPicPr>
        <p:blipFill>
          <a:blip r:embed="rId5">
            <a:alphaModFix/>
          </a:blip>
          <a:stretch>
            <a:fillRect/>
          </a:stretch>
        </p:blipFill>
        <p:spPr>
          <a:xfrm>
            <a:off x="6635125" y="6017177"/>
            <a:ext cx="327447" cy="307800"/>
          </a:xfrm>
          <a:prstGeom prst="rect">
            <a:avLst/>
          </a:prstGeom>
          <a:noFill/>
          <a:ln>
            <a:noFill/>
          </a:ln>
        </p:spPr>
      </p:pic>
      <p:sp>
        <p:nvSpPr>
          <p:cNvPr id="3" name="TextBox 2">
            <a:extLst>
              <a:ext uri="{FF2B5EF4-FFF2-40B4-BE49-F238E27FC236}">
                <a16:creationId xmlns:a16="http://schemas.microsoft.com/office/drawing/2014/main" id="{72739850-2DFE-0151-C0B3-32F6F71CEBD8}"/>
              </a:ext>
            </a:extLst>
          </p:cNvPr>
          <p:cNvSpPr txBox="1"/>
          <p:nvPr/>
        </p:nvSpPr>
        <p:spPr>
          <a:xfrm>
            <a:off x="883019" y="6590291"/>
            <a:ext cx="8042856" cy="246221"/>
          </a:xfrm>
          <a:prstGeom prst="rect">
            <a:avLst/>
          </a:prstGeom>
          <a:noFill/>
        </p:spPr>
        <p:txBody>
          <a:bodyPr wrap="square">
            <a:spAutoFit/>
          </a:bodyPr>
          <a:lstStyle/>
          <a:p>
            <a:r>
              <a:rPr lang="en-NZ" sz="1000" kern="100" dirty="0">
                <a:solidFill>
                  <a:srgbClr val="5A5A5A"/>
                </a:solidFill>
                <a:latin typeface="Calibri" panose="020F0502020204030204" pitchFamily="34" charset="0"/>
                <a:cs typeface="Times New Roman" panose="02020603050405020304" pitchFamily="18" charset="0"/>
              </a:rPr>
              <a:t>Not endorsed. From online info via free ChatGPT prompt. Use at own risk re IP &amp; accuracy. Dr Paul Duignan </a:t>
            </a:r>
            <a:r>
              <a:rPr lang="en-NZ" sz="1000" kern="100" dirty="0" err="1">
                <a:solidFill>
                  <a:srgbClr val="5A5A5A"/>
                </a:solidFill>
                <a:latin typeface="Calibri" panose="020F0502020204030204" pitchFamily="34" charset="0"/>
                <a:cs typeface="Times New Roman" panose="02020603050405020304" pitchFamily="18" charset="0"/>
              </a:rPr>
              <a:t>DoViewPlanning.org</a:t>
            </a:r>
            <a:r>
              <a:rPr lang="en-NZ" sz="1000" kern="100" dirty="0">
                <a:solidFill>
                  <a:srgbClr val="5A5A5A"/>
                </a:solidFill>
                <a:latin typeface="Calibri" panose="020F0502020204030204" pitchFamily="34" charset="0"/>
                <a:cs typeface="Times New Roman" panose="02020603050405020304" pitchFamily="18" charset="0"/>
              </a:rPr>
              <a:t> </a:t>
            </a:r>
            <a:r>
              <a:rPr lang="en-US" sz="1000" dirty="0">
                <a:solidFill>
                  <a:srgbClr val="5A5A5A"/>
                </a:solidFill>
                <a:latin typeface="Calibri"/>
                <a:ea typeface="Calibri"/>
                <a:cs typeface="Calibri"/>
                <a:sym typeface="Calibri"/>
              </a:rPr>
              <a:t>2025-06-21 19:07</a:t>
            </a:r>
            <a:endParaRPr lang="en-NZ" sz="1000" kern="100" dirty="0">
              <a:solidFill>
                <a:srgbClr val="5A5A5A"/>
              </a:solidFill>
              <a:latin typeface="Calibri" panose="020F0502020204030204" pitchFamily="34" charset="0"/>
              <a:cs typeface="Times New Roman" panose="02020603050405020304" pitchFamily="18" charset="0"/>
            </a:endParaRPr>
          </a:p>
        </p:txBody>
      </p:sp>
      <p:sp>
        <p:nvSpPr>
          <p:cNvPr id="4" name="Google Shape;126;p2">
            <a:extLst>
              <a:ext uri="{FF2B5EF4-FFF2-40B4-BE49-F238E27FC236}">
                <a16:creationId xmlns:a16="http://schemas.microsoft.com/office/drawing/2014/main" id="{CD950C3F-17D8-088A-4723-99D73E108ECF}"/>
              </a:ext>
            </a:extLst>
          </p:cNvPr>
          <p:cNvSpPr txBox="1"/>
          <p:nvPr/>
        </p:nvSpPr>
        <p:spPr>
          <a:xfrm>
            <a:off x="7271400" y="21488"/>
            <a:ext cx="1872600" cy="646290"/>
          </a:xfrm>
          <a:prstGeom prst="rect">
            <a:avLst/>
          </a:prstGeom>
          <a:noFill/>
          <a:ln>
            <a:noFill/>
          </a:ln>
        </p:spPr>
        <p:txBody>
          <a:bodyPr spcFirstLastPara="1" wrap="square" lIns="91425" tIns="45700" rIns="91425" bIns="45700" anchor="t" anchorCtr="0">
            <a:spAutoFit/>
          </a:bodyPr>
          <a:lstStyle/>
          <a:p>
            <a:pPr lvl="0" algn="ctr"/>
            <a:r>
              <a:rPr lang="en-US" sz="1200" dirty="0">
                <a:solidFill>
                  <a:srgbClr val="999999"/>
                </a:solidFill>
                <a:latin typeface="Calibri"/>
                <a:cs typeface="Calibri"/>
                <a:sym typeface="Calibri"/>
              </a:rPr>
              <a:t>Illustrative only </a:t>
            </a:r>
          </a:p>
          <a:p>
            <a:pPr lvl="0" algn="ctr"/>
            <a:r>
              <a:rPr lang="en-US" sz="1200" dirty="0">
                <a:solidFill>
                  <a:srgbClr val="999999"/>
                </a:solidFill>
                <a:latin typeface="Calibri"/>
                <a:cs typeface="Calibri"/>
                <a:sym typeface="Calibri"/>
              </a:rPr>
              <a:t>Not created or endorsed by DOC</a:t>
            </a:r>
            <a:endParaRPr sz="1200" dirty="0">
              <a:solidFill>
                <a:srgbClr val="999999"/>
              </a:solidFill>
              <a:latin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4">
            <a:hlinkClick r:id="rId3" action="ppaction://hlinksldjump"/>
          </p:cNvPr>
          <p:cNvSpPr/>
          <p:nvPr/>
        </p:nvSpPr>
        <p:spPr>
          <a:xfrm>
            <a:off x="137160" y="137160"/>
            <a:ext cx="1463040" cy="548640"/>
          </a:xfrm>
          <a:prstGeom prst="rect">
            <a:avLst/>
          </a:prstGeom>
          <a:solidFill>
            <a:srgbClr val="E6E6E6"/>
          </a:solidFill>
          <a:ln w="9525" cap="flat" cmpd="sng">
            <a:solidFill>
              <a:srgbClr val="E6E6E6"/>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0" i="0" u="none" strike="noStrike" cap="none">
                <a:solidFill>
                  <a:srgbClr val="000000"/>
                </a:solidFill>
                <a:latin typeface="Calibri"/>
                <a:ea typeface="Calibri"/>
                <a:cs typeface="Calibri"/>
                <a:sym typeface="Calibri"/>
              </a:rPr>
              <a:t>Back to Overview</a:t>
            </a:r>
            <a:endParaRPr/>
          </a:p>
        </p:txBody>
      </p:sp>
      <p:sp>
        <p:nvSpPr>
          <p:cNvPr id="152" name="Google Shape;152;p4"/>
          <p:cNvSpPr/>
          <p:nvPr/>
        </p:nvSpPr>
        <p:spPr>
          <a:xfrm>
            <a:off x="457200" y="868680"/>
            <a:ext cx="8229600" cy="411480"/>
          </a:xfrm>
          <a:prstGeom prst="rect">
            <a:avLst/>
          </a:prstGeom>
          <a:solidFill>
            <a:srgbClr val="F9D3D4"/>
          </a:solidFill>
          <a:ln w="9525" cap="flat" cmpd="sng">
            <a:solidFill>
              <a:srgbClr val="F9D3D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0" i="0" u="none" strike="noStrike" cap="none">
                <a:solidFill>
                  <a:srgbClr val="000000"/>
                </a:solidFill>
                <a:latin typeface="Calibri"/>
                <a:ea typeface="Calibri"/>
                <a:cs typeface="Calibri"/>
                <a:sym typeface="Calibri"/>
              </a:rPr>
              <a:t>Ecosystem Restoration &amp; Predator Control</a:t>
            </a:r>
            <a:endParaRPr/>
          </a:p>
        </p:txBody>
      </p:sp>
      <p:sp>
        <p:nvSpPr>
          <p:cNvPr id="153" name="Google Shape;153;p4"/>
          <p:cNvSpPr/>
          <p:nvPr/>
        </p:nvSpPr>
        <p:spPr>
          <a:xfrm>
            <a:off x="685800" y="2240280"/>
            <a:ext cx="1531620" cy="731520"/>
          </a:xfrm>
          <a:prstGeom prst="rect">
            <a:avLst/>
          </a:prstGeom>
          <a:solidFill>
            <a:srgbClr val="F9D3D4"/>
          </a:solidFill>
          <a:ln w="9525" cap="flat" cmpd="sng">
            <a:solidFill>
              <a:srgbClr val="F9D3D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Priority landscapes identified</a:t>
            </a:r>
            <a:endParaRPr/>
          </a:p>
        </p:txBody>
      </p:sp>
      <p:sp>
        <p:nvSpPr>
          <p:cNvPr id="154" name="Google Shape;154;p4"/>
          <p:cNvSpPr/>
          <p:nvPr/>
        </p:nvSpPr>
        <p:spPr>
          <a:xfrm>
            <a:off x="685800" y="3154680"/>
            <a:ext cx="1531620" cy="731520"/>
          </a:xfrm>
          <a:prstGeom prst="rect">
            <a:avLst/>
          </a:prstGeom>
          <a:solidFill>
            <a:srgbClr val="F9D3D4"/>
          </a:solidFill>
          <a:ln w="9525" cap="flat" cmpd="sng">
            <a:solidFill>
              <a:srgbClr val="F9D3D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Restoration objectives agreed</a:t>
            </a:r>
            <a:endParaRPr/>
          </a:p>
        </p:txBody>
      </p:sp>
      <p:sp>
        <p:nvSpPr>
          <p:cNvPr id="155" name="Google Shape;155;p4"/>
          <p:cNvSpPr/>
          <p:nvPr/>
        </p:nvSpPr>
        <p:spPr>
          <a:xfrm>
            <a:off x="685800" y="4069080"/>
            <a:ext cx="1531620" cy="731520"/>
          </a:xfrm>
          <a:prstGeom prst="rect">
            <a:avLst/>
          </a:prstGeom>
          <a:solidFill>
            <a:srgbClr val="F9D3D4"/>
          </a:solidFill>
          <a:ln w="9525" cap="flat" cmpd="sng">
            <a:solidFill>
              <a:srgbClr val="F9D3D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Stakeholder alliances formed</a:t>
            </a:r>
            <a:endParaRPr/>
          </a:p>
        </p:txBody>
      </p:sp>
      <p:sp>
        <p:nvSpPr>
          <p:cNvPr id="156" name="Google Shape;156;p4"/>
          <p:cNvSpPr/>
          <p:nvPr/>
        </p:nvSpPr>
        <p:spPr>
          <a:xfrm>
            <a:off x="2354580" y="340614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57" name="Google Shape;157;p4"/>
          <p:cNvSpPr/>
          <p:nvPr/>
        </p:nvSpPr>
        <p:spPr>
          <a:xfrm>
            <a:off x="2766060" y="2240280"/>
            <a:ext cx="1531620" cy="731520"/>
          </a:xfrm>
          <a:prstGeom prst="rect">
            <a:avLst/>
          </a:prstGeom>
          <a:solidFill>
            <a:srgbClr val="F9D3D4"/>
          </a:solidFill>
          <a:ln w="9525" cap="flat" cmpd="sng">
            <a:solidFill>
              <a:srgbClr val="F9D3D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Multi-tool predator control executed</a:t>
            </a:r>
            <a:endParaRPr/>
          </a:p>
        </p:txBody>
      </p:sp>
      <p:sp>
        <p:nvSpPr>
          <p:cNvPr id="158" name="Google Shape;158;p4"/>
          <p:cNvSpPr/>
          <p:nvPr/>
        </p:nvSpPr>
        <p:spPr>
          <a:xfrm>
            <a:off x="2766060" y="3154680"/>
            <a:ext cx="1531620" cy="731520"/>
          </a:xfrm>
          <a:prstGeom prst="rect">
            <a:avLst/>
          </a:prstGeom>
          <a:solidFill>
            <a:srgbClr val="F9D3D4"/>
          </a:solidFill>
          <a:ln w="9525" cap="flat" cmpd="sng">
            <a:solidFill>
              <a:srgbClr val="F9D3D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Major weed incursions eradicated</a:t>
            </a:r>
            <a:endParaRPr/>
          </a:p>
        </p:txBody>
      </p:sp>
      <p:sp>
        <p:nvSpPr>
          <p:cNvPr id="159" name="Google Shape;159;p4"/>
          <p:cNvSpPr/>
          <p:nvPr/>
        </p:nvSpPr>
        <p:spPr>
          <a:xfrm>
            <a:off x="2766060" y="4069080"/>
            <a:ext cx="1531620" cy="731520"/>
          </a:xfrm>
          <a:prstGeom prst="rect">
            <a:avLst/>
          </a:prstGeom>
          <a:solidFill>
            <a:srgbClr val="F9D3D4"/>
          </a:solidFill>
          <a:ln w="9525" cap="flat" cmpd="sng">
            <a:solidFill>
              <a:srgbClr val="F9D3D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Baseline ecosystem metrics established</a:t>
            </a:r>
            <a:endParaRPr/>
          </a:p>
        </p:txBody>
      </p:sp>
      <p:sp>
        <p:nvSpPr>
          <p:cNvPr id="160" name="Google Shape;160;p4"/>
          <p:cNvSpPr/>
          <p:nvPr/>
        </p:nvSpPr>
        <p:spPr>
          <a:xfrm>
            <a:off x="4434840" y="340614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61" name="Google Shape;161;p4"/>
          <p:cNvSpPr/>
          <p:nvPr/>
        </p:nvSpPr>
        <p:spPr>
          <a:xfrm>
            <a:off x="4846320" y="2697480"/>
            <a:ext cx="1531620" cy="731520"/>
          </a:xfrm>
          <a:prstGeom prst="rect">
            <a:avLst/>
          </a:prstGeom>
          <a:solidFill>
            <a:srgbClr val="F9D3D4"/>
          </a:solidFill>
          <a:ln w="9525" cap="flat" cmpd="sng">
            <a:solidFill>
              <a:srgbClr val="F9D3D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Native vegetation cover increased</a:t>
            </a:r>
            <a:endParaRPr/>
          </a:p>
        </p:txBody>
      </p:sp>
      <p:sp>
        <p:nvSpPr>
          <p:cNvPr id="162" name="Google Shape;162;p4"/>
          <p:cNvSpPr/>
          <p:nvPr/>
        </p:nvSpPr>
        <p:spPr>
          <a:xfrm>
            <a:off x="4846320" y="3611880"/>
            <a:ext cx="1531620" cy="731520"/>
          </a:xfrm>
          <a:prstGeom prst="rect">
            <a:avLst/>
          </a:prstGeom>
          <a:solidFill>
            <a:srgbClr val="F9D3D4"/>
          </a:solidFill>
          <a:ln w="9525" cap="flat" cmpd="sng">
            <a:solidFill>
              <a:srgbClr val="F9D3D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Indicator species abundance risen</a:t>
            </a:r>
            <a:endParaRPr/>
          </a:p>
        </p:txBody>
      </p:sp>
      <p:sp>
        <p:nvSpPr>
          <p:cNvPr id="163" name="Google Shape;163;p4"/>
          <p:cNvSpPr/>
          <p:nvPr/>
        </p:nvSpPr>
        <p:spPr>
          <a:xfrm>
            <a:off x="6515100" y="340614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64" name="Google Shape;164;p4"/>
          <p:cNvSpPr/>
          <p:nvPr/>
        </p:nvSpPr>
        <p:spPr>
          <a:xfrm>
            <a:off x="6926580" y="1875995"/>
            <a:ext cx="1531620" cy="1208630"/>
          </a:xfrm>
          <a:prstGeom prst="rect">
            <a:avLst/>
          </a:prstGeom>
          <a:solidFill>
            <a:srgbClr val="F9D3D4"/>
          </a:solidFill>
          <a:ln w="9525" cap="flat" cmpd="sng">
            <a:solidFill>
              <a:srgbClr val="F9D3D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Predator-free, functioning ecosystems achieved</a:t>
            </a:r>
            <a:endParaRPr/>
          </a:p>
        </p:txBody>
      </p:sp>
      <p:sp>
        <p:nvSpPr>
          <p:cNvPr id="165" name="Google Shape;165;p4"/>
          <p:cNvSpPr/>
          <p:nvPr/>
        </p:nvSpPr>
        <p:spPr>
          <a:xfrm>
            <a:off x="6926580" y="3290365"/>
            <a:ext cx="1531620" cy="914400"/>
          </a:xfrm>
          <a:prstGeom prst="rect">
            <a:avLst/>
          </a:prstGeom>
          <a:solidFill>
            <a:srgbClr val="F9D3D4"/>
          </a:solidFill>
          <a:ln w="9525" cap="flat" cmpd="sng">
            <a:solidFill>
              <a:srgbClr val="F9D3D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Native wildlife populations thriving</a:t>
            </a:r>
            <a:endParaRPr/>
          </a:p>
        </p:txBody>
      </p:sp>
      <p:sp>
        <p:nvSpPr>
          <p:cNvPr id="166" name="Google Shape;166;p4"/>
          <p:cNvSpPr/>
          <p:nvPr/>
        </p:nvSpPr>
        <p:spPr>
          <a:xfrm>
            <a:off x="6926580" y="4387645"/>
            <a:ext cx="1531620" cy="731520"/>
          </a:xfrm>
          <a:prstGeom prst="rect">
            <a:avLst/>
          </a:prstGeom>
          <a:solidFill>
            <a:srgbClr val="F9D3D4"/>
          </a:solidFill>
          <a:ln w="9525" cap="flat" cmpd="sng">
            <a:solidFill>
              <a:srgbClr val="F9D3D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Ecosystem functions restored</a:t>
            </a:r>
            <a:endParaRPr/>
          </a:p>
        </p:txBody>
      </p:sp>
      <p:sp>
        <p:nvSpPr>
          <p:cNvPr id="168" name="Google Shape;168;p4"/>
          <p:cNvSpPr txBox="1"/>
          <p:nvPr/>
        </p:nvSpPr>
        <p:spPr>
          <a:xfrm>
            <a:off x="6962575" y="6017175"/>
            <a:ext cx="18726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u="sng">
                <a:solidFill>
                  <a:srgbClr val="0000FF"/>
                </a:solidFill>
                <a:hlinkClick r:id="rId4">
                  <a:extLst>
                    <a:ext uri="{A12FA001-AC4F-418D-AE19-62706E023703}">
                      <ahyp:hlinkClr xmlns:ahyp="http://schemas.microsoft.com/office/drawing/2018/hyperlinkcolor" val="tx"/>
                    </a:ext>
                  </a:extLst>
                </a:hlinkClick>
              </a:rPr>
              <a:t>DoViewPlanning.Org</a:t>
            </a:r>
            <a:endParaRPr/>
          </a:p>
        </p:txBody>
      </p:sp>
      <p:pic>
        <p:nvPicPr>
          <p:cNvPr id="169" name="Google Shape;169;p4" title="Doview new.jpeg"/>
          <p:cNvPicPr preferRelativeResize="0"/>
          <p:nvPr/>
        </p:nvPicPr>
        <p:blipFill>
          <a:blip r:embed="rId5">
            <a:alphaModFix/>
          </a:blip>
          <a:stretch>
            <a:fillRect/>
          </a:stretch>
        </p:blipFill>
        <p:spPr>
          <a:xfrm>
            <a:off x="6635125" y="6017177"/>
            <a:ext cx="327447" cy="307800"/>
          </a:xfrm>
          <a:prstGeom prst="rect">
            <a:avLst/>
          </a:prstGeom>
          <a:noFill/>
          <a:ln>
            <a:noFill/>
          </a:ln>
        </p:spPr>
      </p:pic>
      <p:sp>
        <p:nvSpPr>
          <p:cNvPr id="3" name="TextBox 2">
            <a:extLst>
              <a:ext uri="{FF2B5EF4-FFF2-40B4-BE49-F238E27FC236}">
                <a16:creationId xmlns:a16="http://schemas.microsoft.com/office/drawing/2014/main" id="{34DBA638-52F5-C217-A0D0-E3FF0BB6CDBD}"/>
              </a:ext>
            </a:extLst>
          </p:cNvPr>
          <p:cNvSpPr txBox="1"/>
          <p:nvPr/>
        </p:nvSpPr>
        <p:spPr>
          <a:xfrm>
            <a:off x="883019" y="6590291"/>
            <a:ext cx="8042856" cy="246221"/>
          </a:xfrm>
          <a:prstGeom prst="rect">
            <a:avLst/>
          </a:prstGeom>
          <a:noFill/>
        </p:spPr>
        <p:txBody>
          <a:bodyPr wrap="square">
            <a:spAutoFit/>
          </a:bodyPr>
          <a:lstStyle/>
          <a:p>
            <a:r>
              <a:rPr lang="en-NZ" sz="1000" kern="100" dirty="0">
                <a:solidFill>
                  <a:srgbClr val="5A5A5A"/>
                </a:solidFill>
                <a:latin typeface="Calibri" panose="020F0502020204030204" pitchFamily="34" charset="0"/>
                <a:cs typeface="Times New Roman" panose="02020603050405020304" pitchFamily="18" charset="0"/>
              </a:rPr>
              <a:t>Not endorsed. From online info via free ChatGPT prompt. Use at own risk re IP &amp; accuracy. Dr Paul Duignan </a:t>
            </a:r>
            <a:r>
              <a:rPr lang="en-NZ" sz="1000" kern="100" dirty="0" err="1">
                <a:solidFill>
                  <a:srgbClr val="5A5A5A"/>
                </a:solidFill>
                <a:latin typeface="Calibri" panose="020F0502020204030204" pitchFamily="34" charset="0"/>
                <a:cs typeface="Times New Roman" panose="02020603050405020304" pitchFamily="18" charset="0"/>
              </a:rPr>
              <a:t>DoViewPlanning.org</a:t>
            </a:r>
            <a:r>
              <a:rPr lang="en-NZ" sz="1000" kern="100" dirty="0">
                <a:solidFill>
                  <a:srgbClr val="5A5A5A"/>
                </a:solidFill>
                <a:latin typeface="Calibri" panose="020F0502020204030204" pitchFamily="34" charset="0"/>
                <a:cs typeface="Times New Roman" panose="02020603050405020304" pitchFamily="18" charset="0"/>
              </a:rPr>
              <a:t> </a:t>
            </a:r>
            <a:r>
              <a:rPr lang="en-US" sz="1000" dirty="0">
                <a:solidFill>
                  <a:srgbClr val="5A5A5A"/>
                </a:solidFill>
                <a:latin typeface="Calibri"/>
                <a:ea typeface="Calibri"/>
                <a:cs typeface="Calibri"/>
                <a:sym typeface="Calibri"/>
              </a:rPr>
              <a:t>2025-06-21 19:07</a:t>
            </a:r>
            <a:endParaRPr lang="en-NZ" sz="1000" kern="100" dirty="0">
              <a:solidFill>
                <a:srgbClr val="5A5A5A"/>
              </a:solidFill>
              <a:latin typeface="Calibri" panose="020F0502020204030204" pitchFamily="34" charset="0"/>
              <a:cs typeface="Times New Roman" panose="02020603050405020304" pitchFamily="18" charset="0"/>
            </a:endParaRPr>
          </a:p>
        </p:txBody>
      </p:sp>
      <p:sp>
        <p:nvSpPr>
          <p:cNvPr id="4" name="Google Shape;126;p2">
            <a:extLst>
              <a:ext uri="{FF2B5EF4-FFF2-40B4-BE49-F238E27FC236}">
                <a16:creationId xmlns:a16="http://schemas.microsoft.com/office/drawing/2014/main" id="{242E6664-0851-9043-6E6F-3E9E829012B1}"/>
              </a:ext>
            </a:extLst>
          </p:cNvPr>
          <p:cNvSpPr txBox="1"/>
          <p:nvPr/>
        </p:nvSpPr>
        <p:spPr>
          <a:xfrm>
            <a:off x="7271400" y="21488"/>
            <a:ext cx="1872600" cy="646290"/>
          </a:xfrm>
          <a:prstGeom prst="rect">
            <a:avLst/>
          </a:prstGeom>
          <a:noFill/>
          <a:ln>
            <a:noFill/>
          </a:ln>
        </p:spPr>
        <p:txBody>
          <a:bodyPr spcFirstLastPara="1" wrap="square" lIns="91425" tIns="45700" rIns="91425" bIns="45700" anchor="t" anchorCtr="0">
            <a:spAutoFit/>
          </a:bodyPr>
          <a:lstStyle/>
          <a:p>
            <a:pPr lvl="0" algn="ctr"/>
            <a:r>
              <a:rPr lang="en-US" sz="1200" dirty="0">
                <a:solidFill>
                  <a:srgbClr val="999999"/>
                </a:solidFill>
                <a:latin typeface="Calibri"/>
                <a:cs typeface="Calibri"/>
                <a:sym typeface="Calibri"/>
              </a:rPr>
              <a:t>Illustrative only </a:t>
            </a:r>
          </a:p>
          <a:p>
            <a:pPr lvl="0" algn="ctr"/>
            <a:r>
              <a:rPr lang="en-US" sz="1200" dirty="0">
                <a:solidFill>
                  <a:srgbClr val="999999"/>
                </a:solidFill>
                <a:latin typeface="Calibri"/>
                <a:cs typeface="Calibri"/>
                <a:sym typeface="Calibri"/>
              </a:rPr>
              <a:t>Not created or endorsed by DOC</a:t>
            </a:r>
            <a:endParaRPr sz="1200" dirty="0">
              <a:solidFill>
                <a:srgbClr val="999999"/>
              </a:solidFill>
              <a:latin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5">
            <a:hlinkClick r:id="rId3" action="ppaction://hlinksldjump"/>
          </p:cNvPr>
          <p:cNvSpPr/>
          <p:nvPr/>
        </p:nvSpPr>
        <p:spPr>
          <a:xfrm>
            <a:off x="137160" y="137160"/>
            <a:ext cx="1463040" cy="548640"/>
          </a:xfrm>
          <a:prstGeom prst="rect">
            <a:avLst/>
          </a:prstGeom>
          <a:solidFill>
            <a:srgbClr val="E6E6E6"/>
          </a:solidFill>
          <a:ln w="9525" cap="flat" cmpd="sng">
            <a:solidFill>
              <a:srgbClr val="E6E6E6"/>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0" i="0" u="none" strike="noStrike" cap="none">
                <a:solidFill>
                  <a:srgbClr val="000000"/>
                </a:solidFill>
                <a:latin typeface="Calibri"/>
                <a:ea typeface="Calibri"/>
                <a:cs typeface="Calibri"/>
                <a:sym typeface="Calibri"/>
              </a:rPr>
              <a:t>Back to Overview</a:t>
            </a:r>
            <a:endParaRPr/>
          </a:p>
        </p:txBody>
      </p:sp>
      <p:sp>
        <p:nvSpPr>
          <p:cNvPr id="176" name="Google Shape;176;p5"/>
          <p:cNvSpPr/>
          <p:nvPr/>
        </p:nvSpPr>
        <p:spPr>
          <a:xfrm>
            <a:off x="457200" y="868680"/>
            <a:ext cx="8229600" cy="411480"/>
          </a:xfrm>
          <a:prstGeom prst="rect">
            <a:avLst/>
          </a:prstGeom>
          <a:solidFill>
            <a:srgbClr val="9FE1FF"/>
          </a:solidFill>
          <a:ln w="9525" cap="flat" cmpd="sng">
            <a:solidFill>
              <a:srgbClr val="9FE1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0" i="0" u="none" strike="noStrike" cap="none">
                <a:solidFill>
                  <a:srgbClr val="000000"/>
                </a:solidFill>
                <a:latin typeface="Calibri"/>
                <a:ea typeface="Calibri"/>
                <a:cs typeface="Calibri"/>
                <a:sym typeface="Calibri"/>
              </a:rPr>
              <a:t>Historic &amp; Cultural Heritage Protection</a:t>
            </a:r>
            <a:endParaRPr/>
          </a:p>
        </p:txBody>
      </p:sp>
      <p:sp>
        <p:nvSpPr>
          <p:cNvPr id="177" name="Google Shape;177;p5"/>
          <p:cNvSpPr/>
          <p:nvPr/>
        </p:nvSpPr>
        <p:spPr>
          <a:xfrm>
            <a:off x="685800" y="2240280"/>
            <a:ext cx="2225040" cy="731520"/>
          </a:xfrm>
          <a:prstGeom prst="rect">
            <a:avLst/>
          </a:prstGeom>
          <a:solidFill>
            <a:srgbClr val="9FE1FF"/>
          </a:solidFill>
          <a:ln w="9525" cap="flat" cmpd="sng">
            <a:solidFill>
              <a:srgbClr val="9FE1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Significant sites catalogued</a:t>
            </a:r>
            <a:endParaRPr/>
          </a:p>
        </p:txBody>
      </p:sp>
      <p:sp>
        <p:nvSpPr>
          <p:cNvPr id="178" name="Google Shape;178;p5"/>
          <p:cNvSpPr/>
          <p:nvPr/>
        </p:nvSpPr>
        <p:spPr>
          <a:xfrm>
            <a:off x="685800" y="3154680"/>
            <a:ext cx="2225040" cy="731520"/>
          </a:xfrm>
          <a:prstGeom prst="rect">
            <a:avLst/>
          </a:prstGeom>
          <a:solidFill>
            <a:srgbClr val="9FE1FF"/>
          </a:solidFill>
          <a:ln w="9525" cap="flat" cmpd="sng">
            <a:solidFill>
              <a:srgbClr val="9FE1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Conservation plans completed</a:t>
            </a:r>
            <a:endParaRPr/>
          </a:p>
        </p:txBody>
      </p:sp>
      <p:sp>
        <p:nvSpPr>
          <p:cNvPr id="179" name="Google Shape;179;p5"/>
          <p:cNvSpPr/>
          <p:nvPr/>
        </p:nvSpPr>
        <p:spPr>
          <a:xfrm>
            <a:off x="685800" y="4069080"/>
            <a:ext cx="2225040" cy="731520"/>
          </a:xfrm>
          <a:prstGeom prst="rect">
            <a:avLst/>
          </a:prstGeom>
          <a:solidFill>
            <a:srgbClr val="9FE1FF"/>
          </a:solidFill>
          <a:ln w="9525" cap="flat" cmpd="sng">
            <a:solidFill>
              <a:srgbClr val="9FE1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Mātauranga Māori perspectives integrated</a:t>
            </a:r>
            <a:endParaRPr/>
          </a:p>
        </p:txBody>
      </p:sp>
      <p:sp>
        <p:nvSpPr>
          <p:cNvPr id="180" name="Google Shape;180;p5"/>
          <p:cNvSpPr/>
          <p:nvPr/>
        </p:nvSpPr>
        <p:spPr>
          <a:xfrm>
            <a:off x="3048000" y="340614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81" name="Google Shape;181;p5"/>
          <p:cNvSpPr/>
          <p:nvPr/>
        </p:nvSpPr>
        <p:spPr>
          <a:xfrm>
            <a:off x="3459480" y="2240280"/>
            <a:ext cx="2225040" cy="731520"/>
          </a:xfrm>
          <a:prstGeom prst="rect">
            <a:avLst/>
          </a:prstGeom>
          <a:solidFill>
            <a:srgbClr val="9FE1FF"/>
          </a:solidFill>
          <a:ln w="9525" cap="flat" cmpd="sng">
            <a:solidFill>
              <a:srgbClr val="9FE1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Stabilisation works finished</a:t>
            </a:r>
            <a:endParaRPr/>
          </a:p>
        </p:txBody>
      </p:sp>
      <p:sp>
        <p:nvSpPr>
          <p:cNvPr id="182" name="Google Shape;182;p5"/>
          <p:cNvSpPr/>
          <p:nvPr/>
        </p:nvSpPr>
        <p:spPr>
          <a:xfrm>
            <a:off x="3459480" y="3154680"/>
            <a:ext cx="2225040" cy="731520"/>
          </a:xfrm>
          <a:prstGeom prst="rect">
            <a:avLst/>
          </a:prstGeom>
          <a:solidFill>
            <a:srgbClr val="9FE1FF"/>
          </a:solidFill>
          <a:ln w="9525" cap="flat" cmpd="sng">
            <a:solidFill>
              <a:srgbClr val="9FE1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Interpretive media installed</a:t>
            </a:r>
            <a:endParaRPr/>
          </a:p>
        </p:txBody>
      </p:sp>
      <p:sp>
        <p:nvSpPr>
          <p:cNvPr id="183" name="Google Shape;183;p5"/>
          <p:cNvSpPr/>
          <p:nvPr/>
        </p:nvSpPr>
        <p:spPr>
          <a:xfrm>
            <a:off x="3459480" y="4069080"/>
            <a:ext cx="2225040" cy="731520"/>
          </a:xfrm>
          <a:prstGeom prst="rect">
            <a:avLst/>
          </a:prstGeom>
          <a:solidFill>
            <a:srgbClr val="9FE1FF"/>
          </a:solidFill>
          <a:ln w="9525" cap="flat" cmpd="sng">
            <a:solidFill>
              <a:srgbClr val="9FE1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Risk mitigation measures implemented</a:t>
            </a:r>
            <a:endParaRPr/>
          </a:p>
        </p:txBody>
      </p:sp>
      <p:sp>
        <p:nvSpPr>
          <p:cNvPr id="184" name="Google Shape;184;p5"/>
          <p:cNvSpPr/>
          <p:nvPr/>
        </p:nvSpPr>
        <p:spPr>
          <a:xfrm>
            <a:off x="5821680" y="340614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85" name="Google Shape;185;p5"/>
          <p:cNvSpPr/>
          <p:nvPr/>
        </p:nvSpPr>
        <p:spPr>
          <a:xfrm>
            <a:off x="6233160" y="2697480"/>
            <a:ext cx="2225040" cy="731520"/>
          </a:xfrm>
          <a:prstGeom prst="rect">
            <a:avLst/>
          </a:prstGeom>
          <a:solidFill>
            <a:srgbClr val="9FE1FF"/>
          </a:solidFill>
          <a:ln w="9525" cap="flat" cmpd="sng">
            <a:solidFill>
              <a:srgbClr val="9FE1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Heritage fabric safeguarded</a:t>
            </a:r>
            <a:endParaRPr/>
          </a:p>
        </p:txBody>
      </p:sp>
      <p:sp>
        <p:nvSpPr>
          <p:cNvPr id="186" name="Google Shape;186;p5"/>
          <p:cNvSpPr/>
          <p:nvPr/>
        </p:nvSpPr>
        <p:spPr>
          <a:xfrm>
            <a:off x="6233160" y="3611880"/>
            <a:ext cx="2225040" cy="731520"/>
          </a:xfrm>
          <a:prstGeom prst="rect">
            <a:avLst/>
          </a:prstGeom>
          <a:solidFill>
            <a:srgbClr val="9FE1FF"/>
          </a:solidFill>
          <a:ln w="9525" cap="flat" cmpd="sng">
            <a:solidFill>
              <a:srgbClr val="9FE1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Public appreciation enhanced</a:t>
            </a:r>
            <a:endParaRPr/>
          </a:p>
        </p:txBody>
      </p:sp>
      <p:sp>
        <p:nvSpPr>
          <p:cNvPr id="188" name="Google Shape;188;p5"/>
          <p:cNvSpPr txBox="1"/>
          <p:nvPr/>
        </p:nvSpPr>
        <p:spPr>
          <a:xfrm>
            <a:off x="6962575" y="6017175"/>
            <a:ext cx="18726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u="sng">
                <a:solidFill>
                  <a:srgbClr val="0000FF"/>
                </a:solidFill>
                <a:hlinkClick r:id="rId4">
                  <a:extLst>
                    <a:ext uri="{A12FA001-AC4F-418D-AE19-62706E023703}">
                      <ahyp:hlinkClr xmlns:ahyp="http://schemas.microsoft.com/office/drawing/2018/hyperlinkcolor" val="tx"/>
                    </a:ext>
                  </a:extLst>
                </a:hlinkClick>
              </a:rPr>
              <a:t>DoViewPlanning.Org</a:t>
            </a:r>
            <a:endParaRPr/>
          </a:p>
        </p:txBody>
      </p:sp>
      <p:pic>
        <p:nvPicPr>
          <p:cNvPr id="189" name="Google Shape;189;p5" title="Doview new.jpeg"/>
          <p:cNvPicPr preferRelativeResize="0"/>
          <p:nvPr/>
        </p:nvPicPr>
        <p:blipFill>
          <a:blip r:embed="rId5">
            <a:alphaModFix/>
          </a:blip>
          <a:stretch>
            <a:fillRect/>
          </a:stretch>
        </p:blipFill>
        <p:spPr>
          <a:xfrm>
            <a:off x="6635125" y="6017177"/>
            <a:ext cx="327447" cy="307800"/>
          </a:xfrm>
          <a:prstGeom prst="rect">
            <a:avLst/>
          </a:prstGeom>
          <a:noFill/>
          <a:ln>
            <a:noFill/>
          </a:ln>
        </p:spPr>
      </p:pic>
      <p:sp>
        <p:nvSpPr>
          <p:cNvPr id="3" name="TextBox 2">
            <a:extLst>
              <a:ext uri="{FF2B5EF4-FFF2-40B4-BE49-F238E27FC236}">
                <a16:creationId xmlns:a16="http://schemas.microsoft.com/office/drawing/2014/main" id="{3728EBB0-3B4F-3EF4-8BF5-EAB80BE454CD}"/>
              </a:ext>
            </a:extLst>
          </p:cNvPr>
          <p:cNvSpPr txBox="1"/>
          <p:nvPr/>
        </p:nvSpPr>
        <p:spPr>
          <a:xfrm>
            <a:off x="883019" y="6590291"/>
            <a:ext cx="8042856" cy="246221"/>
          </a:xfrm>
          <a:prstGeom prst="rect">
            <a:avLst/>
          </a:prstGeom>
          <a:noFill/>
        </p:spPr>
        <p:txBody>
          <a:bodyPr wrap="square">
            <a:spAutoFit/>
          </a:bodyPr>
          <a:lstStyle/>
          <a:p>
            <a:r>
              <a:rPr lang="en-NZ" sz="1000" kern="100" dirty="0">
                <a:solidFill>
                  <a:srgbClr val="5A5A5A"/>
                </a:solidFill>
                <a:latin typeface="Calibri" panose="020F0502020204030204" pitchFamily="34" charset="0"/>
                <a:cs typeface="Times New Roman" panose="02020603050405020304" pitchFamily="18" charset="0"/>
              </a:rPr>
              <a:t>Not endorsed. From online info via free ChatGPT prompt. Use at own risk re IP &amp; accuracy. Dr Paul Duignan </a:t>
            </a:r>
            <a:r>
              <a:rPr lang="en-NZ" sz="1000" kern="100" dirty="0" err="1">
                <a:solidFill>
                  <a:srgbClr val="5A5A5A"/>
                </a:solidFill>
                <a:latin typeface="Calibri" panose="020F0502020204030204" pitchFamily="34" charset="0"/>
                <a:cs typeface="Times New Roman" panose="02020603050405020304" pitchFamily="18" charset="0"/>
              </a:rPr>
              <a:t>DoViewPlanning.org</a:t>
            </a:r>
            <a:r>
              <a:rPr lang="en-NZ" sz="1000" kern="100" dirty="0">
                <a:solidFill>
                  <a:srgbClr val="5A5A5A"/>
                </a:solidFill>
                <a:latin typeface="Calibri" panose="020F0502020204030204" pitchFamily="34" charset="0"/>
                <a:cs typeface="Times New Roman" panose="02020603050405020304" pitchFamily="18" charset="0"/>
              </a:rPr>
              <a:t> </a:t>
            </a:r>
            <a:r>
              <a:rPr lang="en-US" sz="1000" dirty="0">
                <a:solidFill>
                  <a:srgbClr val="5A5A5A"/>
                </a:solidFill>
                <a:latin typeface="Calibri"/>
                <a:ea typeface="Calibri"/>
                <a:cs typeface="Calibri"/>
                <a:sym typeface="Calibri"/>
              </a:rPr>
              <a:t>2025-06-21 19:07</a:t>
            </a:r>
            <a:endParaRPr lang="en-NZ" sz="1000" kern="100" dirty="0">
              <a:solidFill>
                <a:srgbClr val="5A5A5A"/>
              </a:solidFill>
              <a:latin typeface="Calibri" panose="020F0502020204030204" pitchFamily="34" charset="0"/>
              <a:cs typeface="Times New Roman" panose="02020603050405020304" pitchFamily="18" charset="0"/>
            </a:endParaRPr>
          </a:p>
        </p:txBody>
      </p:sp>
      <p:sp>
        <p:nvSpPr>
          <p:cNvPr id="4" name="Google Shape;126;p2">
            <a:extLst>
              <a:ext uri="{FF2B5EF4-FFF2-40B4-BE49-F238E27FC236}">
                <a16:creationId xmlns:a16="http://schemas.microsoft.com/office/drawing/2014/main" id="{11AA5A69-8A01-26B0-D1AB-74071816F839}"/>
              </a:ext>
            </a:extLst>
          </p:cNvPr>
          <p:cNvSpPr txBox="1"/>
          <p:nvPr/>
        </p:nvSpPr>
        <p:spPr>
          <a:xfrm>
            <a:off x="7271400" y="21488"/>
            <a:ext cx="1872600" cy="646290"/>
          </a:xfrm>
          <a:prstGeom prst="rect">
            <a:avLst/>
          </a:prstGeom>
          <a:noFill/>
          <a:ln>
            <a:noFill/>
          </a:ln>
        </p:spPr>
        <p:txBody>
          <a:bodyPr spcFirstLastPara="1" wrap="square" lIns="91425" tIns="45700" rIns="91425" bIns="45700" anchor="t" anchorCtr="0">
            <a:spAutoFit/>
          </a:bodyPr>
          <a:lstStyle/>
          <a:p>
            <a:pPr lvl="0" algn="ctr"/>
            <a:r>
              <a:rPr lang="en-US" sz="1200" dirty="0">
                <a:solidFill>
                  <a:srgbClr val="999999"/>
                </a:solidFill>
                <a:latin typeface="Calibri"/>
                <a:cs typeface="Calibri"/>
                <a:sym typeface="Calibri"/>
              </a:rPr>
              <a:t>Illustrative only </a:t>
            </a:r>
          </a:p>
          <a:p>
            <a:pPr lvl="0" algn="ctr"/>
            <a:r>
              <a:rPr lang="en-US" sz="1200" dirty="0">
                <a:solidFill>
                  <a:srgbClr val="999999"/>
                </a:solidFill>
                <a:latin typeface="Calibri"/>
                <a:cs typeface="Calibri"/>
                <a:sym typeface="Calibri"/>
              </a:rPr>
              <a:t>Not created or endorsed by DOC</a:t>
            </a:r>
            <a:endParaRPr sz="1200" dirty="0">
              <a:solidFill>
                <a:srgbClr val="999999"/>
              </a:solidFill>
              <a:latin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6">
            <a:hlinkClick r:id="rId3" action="ppaction://hlinksldjump"/>
          </p:cNvPr>
          <p:cNvSpPr/>
          <p:nvPr/>
        </p:nvSpPr>
        <p:spPr>
          <a:xfrm>
            <a:off x="137160" y="137160"/>
            <a:ext cx="1463040" cy="548640"/>
          </a:xfrm>
          <a:prstGeom prst="rect">
            <a:avLst/>
          </a:prstGeom>
          <a:solidFill>
            <a:srgbClr val="E6E6E6"/>
          </a:solidFill>
          <a:ln w="9525" cap="flat" cmpd="sng">
            <a:solidFill>
              <a:srgbClr val="E6E6E6"/>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0" i="0" u="none" strike="noStrike" cap="none">
                <a:solidFill>
                  <a:srgbClr val="000000"/>
                </a:solidFill>
                <a:latin typeface="Calibri"/>
                <a:ea typeface="Calibri"/>
                <a:cs typeface="Calibri"/>
                <a:sym typeface="Calibri"/>
              </a:rPr>
              <a:t>Back to Overview</a:t>
            </a:r>
            <a:endParaRPr/>
          </a:p>
        </p:txBody>
      </p:sp>
      <p:sp>
        <p:nvSpPr>
          <p:cNvPr id="196" name="Google Shape;196;p6"/>
          <p:cNvSpPr/>
          <p:nvPr/>
        </p:nvSpPr>
        <p:spPr>
          <a:xfrm>
            <a:off x="457200" y="868680"/>
            <a:ext cx="8229600" cy="411480"/>
          </a:xfrm>
          <a:prstGeom prst="rect">
            <a:avLst/>
          </a:prstGeom>
          <a:solidFill>
            <a:srgbClr val="BEFFA1"/>
          </a:solidFill>
          <a:ln w="9525" cap="flat" cmpd="sng">
            <a:solidFill>
              <a:srgbClr val="BEFFA1"/>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0" i="0" u="none" strike="noStrike" cap="none">
                <a:solidFill>
                  <a:srgbClr val="000000"/>
                </a:solidFill>
                <a:latin typeface="Calibri"/>
                <a:ea typeface="Calibri"/>
                <a:cs typeface="Calibri"/>
                <a:sym typeface="Calibri"/>
              </a:rPr>
              <a:t>Visitor &amp; Recreation Management</a:t>
            </a:r>
            <a:endParaRPr/>
          </a:p>
        </p:txBody>
      </p:sp>
      <p:sp>
        <p:nvSpPr>
          <p:cNvPr id="197" name="Google Shape;197;p6"/>
          <p:cNvSpPr/>
          <p:nvPr/>
        </p:nvSpPr>
        <p:spPr>
          <a:xfrm>
            <a:off x="685800" y="2697480"/>
            <a:ext cx="1531620" cy="731520"/>
          </a:xfrm>
          <a:prstGeom prst="rect">
            <a:avLst/>
          </a:prstGeom>
          <a:solidFill>
            <a:srgbClr val="BEFFA1"/>
          </a:solidFill>
          <a:ln w="9525" cap="flat" cmpd="sng">
            <a:solidFill>
              <a:srgbClr val="BEFFA1"/>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Visitor demand trends analysed</a:t>
            </a:r>
            <a:endParaRPr/>
          </a:p>
        </p:txBody>
      </p:sp>
      <p:sp>
        <p:nvSpPr>
          <p:cNvPr id="198" name="Google Shape;198;p6"/>
          <p:cNvSpPr/>
          <p:nvPr/>
        </p:nvSpPr>
        <p:spPr>
          <a:xfrm>
            <a:off x="685800" y="3611880"/>
            <a:ext cx="1531620" cy="731520"/>
          </a:xfrm>
          <a:prstGeom prst="rect">
            <a:avLst/>
          </a:prstGeom>
          <a:solidFill>
            <a:srgbClr val="BEFFA1"/>
          </a:solidFill>
          <a:ln w="9525" cap="flat" cmpd="sng">
            <a:solidFill>
              <a:srgbClr val="BEFFA1"/>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Site carrying capacities defined</a:t>
            </a:r>
            <a:endParaRPr/>
          </a:p>
        </p:txBody>
      </p:sp>
      <p:sp>
        <p:nvSpPr>
          <p:cNvPr id="199" name="Google Shape;199;p6"/>
          <p:cNvSpPr/>
          <p:nvPr/>
        </p:nvSpPr>
        <p:spPr>
          <a:xfrm>
            <a:off x="2354580" y="340614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00" name="Google Shape;200;p6"/>
          <p:cNvSpPr/>
          <p:nvPr/>
        </p:nvSpPr>
        <p:spPr>
          <a:xfrm>
            <a:off x="2766060" y="2240280"/>
            <a:ext cx="1531620" cy="731520"/>
          </a:xfrm>
          <a:prstGeom prst="rect">
            <a:avLst/>
          </a:prstGeom>
          <a:solidFill>
            <a:srgbClr val="BEFFA1"/>
          </a:solidFill>
          <a:ln w="9525" cap="flat" cmpd="sng">
            <a:solidFill>
              <a:srgbClr val="BEFFA1"/>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Tracks, huts, campsites upgraded</a:t>
            </a:r>
            <a:endParaRPr/>
          </a:p>
        </p:txBody>
      </p:sp>
      <p:sp>
        <p:nvSpPr>
          <p:cNvPr id="201" name="Google Shape;201;p6"/>
          <p:cNvSpPr/>
          <p:nvPr/>
        </p:nvSpPr>
        <p:spPr>
          <a:xfrm>
            <a:off x="2766060" y="3154680"/>
            <a:ext cx="1531620" cy="731520"/>
          </a:xfrm>
          <a:prstGeom prst="rect">
            <a:avLst/>
          </a:prstGeom>
          <a:solidFill>
            <a:srgbClr val="BEFFA1"/>
          </a:solidFill>
          <a:ln w="9525" cap="flat" cmpd="sng">
            <a:solidFill>
              <a:srgbClr val="BEFFA1"/>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Sustainable-use guidelines published</a:t>
            </a:r>
            <a:endParaRPr/>
          </a:p>
        </p:txBody>
      </p:sp>
      <p:sp>
        <p:nvSpPr>
          <p:cNvPr id="202" name="Google Shape;202;p6"/>
          <p:cNvSpPr/>
          <p:nvPr/>
        </p:nvSpPr>
        <p:spPr>
          <a:xfrm>
            <a:off x="2766060" y="4069080"/>
            <a:ext cx="1531620" cy="731520"/>
          </a:xfrm>
          <a:prstGeom prst="rect">
            <a:avLst/>
          </a:prstGeom>
          <a:solidFill>
            <a:srgbClr val="BEFFA1"/>
          </a:solidFill>
          <a:ln w="9525" cap="flat" cmpd="sng">
            <a:solidFill>
              <a:srgbClr val="BEFFA1"/>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Visitor safety systems enhanced</a:t>
            </a:r>
            <a:endParaRPr/>
          </a:p>
        </p:txBody>
      </p:sp>
      <p:sp>
        <p:nvSpPr>
          <p:cNvPr id="203" name="Google Shape;203;p6"/>
          <p:cNvSpPr/>
          <p:nvPr/>
        </p:nvSpPr>
        <p:spPr>
          <a:xfrm>
            <a:off x="4434840" y="340614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04" name="Google Shape;204;p6"/>
          <p:cNvSpPr/>
          <p:nvPr/>
        </p:nvSpPr>
        <p:spPr>
          <a:xfrm>
            <a:off x="4846320" y="2697480"/>
            <a:ext cx="1531620" cy="731520"/>
          </a:xfrm>
          <a:prstGeom prst="rect">
            <a:avLst/>
          </a:prstGeom>
          <a:solidFill>
            <a:srgbClr val="BEFFA1"/>
          </a:solidFill>
          <a:ln w="9525" cap="flat" cmpd="sng">
            <a:solidFill>
              <a:srgbClr val="BEFFA1"/>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Visitor experiences diversified</a:t>
            </a:r>
            <a:endParaRPr/>
          </a:p>
        </p:txBody>
      </p:sp>
      <p:sp>
        <p:nvSpPr>
          <p:cNvPr id="205" name="Google Shape;205;p6"/>
          <p:cNvSpPr/>
          <p:nvPr/>
        </p:nvSpPr>
        <p:spPr>
          <a:xfrm>
            <a:off x="4846320" y="3611880"/>
            <a:ext cx="1531620" cy="731520"/>
          </a:xfrm>
          <a:prstGeom prst="rect">
            <a:avLst/>
          </a:prstGeom>
          <a:solidFill>
            <a:srgbClr val="BEFFA1"/>
          </a:solidFill>
          <a:ln w="9525" cap="flat" cmpd="sng">
            <a:solidFill>
              <a:srgbClr val="BEFFA1"/>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Environmental impacts mitigated</a:t>
            </a:r>
            <a:endParaRPr/>
          </a:p>
        </p:txBody>
      </p:sp>
      <p:sp>
        <p:nvSpPr>
          <p:cNvPr id="206" name="Google Shape;206;p6"/>
          <p:cNvSpPr/>
          <p:nvPr/>
        </p:nvSpPr>
        <p:spPr>
          <a:xfrm>
            <a:off x="6515100" y="340614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07" name="Google Shape;207;p6"/>
          <p:cNvSpPr/>
          <p:nvPr/>
        </p:nvSpPr>
        <p:spPr>
          <a:xfrm>
            <a:off x="6926580" y="2016843"/>
            <a:ext cx="1531620" cy="1137837"/>
          </a:xfrm>
          <a:prstGeom prst="rect">
            <a:avLst/>
          </a:prstGeom>
          <a:solidFill>
            <a:srgbClr val="BEFFA1"/>
          </a:solidFill>
          <a:ln w="9525" cap="flat" cmpd="sng">
            <a:solidFill>
              <a:srgbClr val="BEFFA1"/>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Outdoor recreation sustained alongside conservation values</a:t>
            </a:r>
            <a:endParaRPr/>
          </a:p>
        </p:txBody>
      </p:sp>
      <p:sp>
        <p:nvSpPr>
          <p:cNvPr id="208" name="Google Shape;208;p6"/>
          <p:cNvSpPr/>
          <p:nvPr/>
        </p:nvSpPr>
        <p:spPr>
          <a:xfrm>
            <a:off x="6926580" y="3298477"/>
            <a:ext cx="1531620" cy="856881"/>
          </a:xfrm>
          <a:prstGeom prst="rect">
            <a:avLst/>
          </a:prstGeom>
          <a:solidFill>
            <a:srgbClr val="BEFFA1"/>
          </a:solidFill>
          <a:ln w="9525" cap="flat" cmpd="sng">
            <a:solidFill>
              <a:srgbClr val="BEFFA1"/>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Visitors enjoy safe, inspiring nature experiences</a:t>
            </a:r>
            <a:endParaRPr/>
          </a:p>
        </p:txBody>
      </p:sp>
      <p:sp>
        <p:nvSpPr>
          <p:cNvPr id="209" name="Google Shape;209;p6"/>
          <p:cNvSpPr/>
          <p:nvPr/>
        </p:nvSpPr>
        <p:spPr>
          <a:xfrm>
            <a:off x="6926580" y="4350038"/>
            <a:ext cx="1531620" cy="856880"/>
          </a:xfrm>
          <a:prstGeom prst="rect">
            <a:avLst/>
          </a:prstGeom>
          <a:solidFill>
            <a:srgbClr val="BEFFA1"/>
          </a:solidFill>
          <a:ln w="9525" cap="flat" cmpd="sng">
            <a:solidFill>
              <a:srgbClr val="BEFFA1"/>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Conservation values upheld at visitor sites</a:t>
            </a:r>
            <a:endParaRPr/>
          </a:p>
        </p:txBody>
      </p:sp>
      <p:sp>
        <p:nvSpPr>
          <p:cNvPr id="211" name="Google Shape;211;p6"/>
          <p:cNvSpPr txBox="1"/>
          <p:nvPr/>
        </p:nvSpPr>
        <p:spPr>
          <a:xfrm>
            <a:off x="6962575" y="6017175"/>
            <a:ext cx="18726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u="sng">
                <a:solidFill>
                  <a:srgbClr val="0000FF"/>
                </a:solidFill>
                <a:hlinkClick r:id="rId4">
                  <a:extLst>
                    <a:ext uri="{A12FA001-AC4F-418D-AE19-62706E023703}">
                      <ahyp:hlinkClr xmlns:ahyp="http://schemas.microsoft.com/office/drawing/2018/hyperlinkcolor" val="tx"/>
                    </a:ext>
                  </a:extLst>
                </a:hlinkClick>
              </a:rPr>
              <a:t>DoViewPlanning.Org</a:t>
            </a:r>
            <a:endParaRPr/>
          </a:p>
        </p:txBody>
      </p:sp>
      <p:pic>
        <p:nvPicPr>
          <p:cNvPr id="212" name="Google Shape;212;p6" title="Doview new.jpeg"/>
          <p:cNvPicPr preferRelativeResize="0"/>
          <p:nvPr/>
        </p:nvPicPr>
        <p:blipFill>
          <a:blip r:embed="rId5">
            <a:alphaModFix/>
          </a:blip>
          <a:stretch>
            <a:fillRect/>
          </a:stretch>
        </p:blipFill>
        <p:spPr>
          <a:xfrm>
            <a:off x="6635125" y="6017177"/>
            <a:ext cx="327447" cy="307800"/>
          </a:xfrm>
          <a:prstGeom prst="rect">
            <a:avLst/>
          </a:prstGeom>
          <a:noFill/>
          <a:ln>
            <a:noFill/>
          </a:ln>
        </p:spPr>
      </p:pic>
      <p:sp>
        <p:nvSpPr>
          <p:cNvPr id="3" name="TextBox 2">
            <a:extLst>
              <a:ext uri="{FF2B5EF4-FFF2-40B4-BE49-F238E27FC236}">
                <a16:creationId xmlns:a16="http://schemas.microsoft.com/office/drawing/2014/main" id="{8437AB43-E458-BF64-0B4E-23BBAA4D77E4}"/>
              </a:ext>
            </a:extLst>
          </p:cNvPr>
          <p:cNvSpPr txBox="1"/>
          <p:nvPr/>
        </p:nvSpPr>
        <p:spPr>
          <a:xfrm>
            <a:off x="883019" y="6590291"/>
            <a:ext cx="8042856" cy="246221"/>
          </a:xfrm>
          <a:prstGeom prst="rect">
            <a:avLst/>
          </a:prstGeom>
          <a:noFill/>
        </p:spPr>
        <p:txBody>
          <a:bodyPr wrap="square">
            <a:spAutoFit/>
          </a:bodyPr>
          <a:lstStyle/>
          <a:p>
            <a:r>
              <a:rPr lang="en-NZ" sz="1000" kern="100" dirty="0">
                <a:solidFill>
                  <a:srgbClr val="5A5A5A"/>
                </a:solidFill>
                <a:latin typeface="Calibri" panose="020F0502020204030204" pitchFamily="34" charset="0"/>
                <a:cs typeface="Times New Roman" panose="02020603050405020304" pitchFamily="18" charset="0"/>
              </a:rPr>
              <a:t>Not endorsed. From online info via free ChatGPT prompt. Use at own risk re IP &amp; accuracy. Dr Paul Duignan </a:t>
            </a:r>
            <a:r>
              <a:rPr lang="en-NZ" sz="1000" kern="100" dirty="0" err="1">
                <a:solidFill>
                  <a:srgbClr val="5A5A5A"/>
                </a:solidFill>
                <a:latin typeface="Calibri" panose="020F0502020204030204" pitchFamily="34" charset="0"/>
                <a:cs typeface="Times New Roman" panose="02020603050405020304" pitchFamily="18" charset="0"/>
              </a:rPr>
              <a:t>DoViewPlanning.org</a:t>
            </a:r>
            <a:r>
              <a:rPr lang="en-NZ" sz="1000" kern="100" dirty="0">
                <a:solidFill>
                  <a:srgbClr val="5A5A5A"/>
                </a:solidFill>
                <a:latin typeface="Calibri" panose="020F0502020204030204" pitchFamily="34" charset="0"/>
                <a:cs typeface="Times New Roman" panose="02020603050405020304" pitchFamily="18" charset="0"/>
              </a:rPr>
              <a:t> </a:t>
            </a:r>
            <a:r>
              <a:rPr lang="en-US" sz="1000" dirty="0">
                <a:solidFill>
                  <a:srgbClr val="5A5A5A"/>
                </a:solidFill>
                <a:latin typeface="Calibri"/>
                <a:ea typeface="Calibri"/>
                <a:cs typeface="Calibri"/>
                <a:sym typeface="Calibri"/>
              </a:rPr>
              <a:t>2025-06-21 19:07</a:t>
            </a:r>
            <a:endParaRPr lang="en-NZ" sz="1000" kern="100" dirty="0">
              <a:solidFill>
                <a:srgbClr val="5A5A5A"/>
              </a:solidFill>
              <a:latin typeface="Calibri" panose="020F0502020204030204" pitchFamily="34" charset="0"/>
              <a:cs typeface="Times New Roman" panose="02020603050405020304" pitchFamily="18" charset="0"/>
            </a:endParaRPr>
          </a:p>
        </p:txBody>
      </p:sp>
      <p:sp>
        <p:nvSpPr>
          <p:cNvPr id="4" name="Google Shape;126;p2">
            <a:extLst>
              <a:ext uri="{FF2B5EF4-FFF2-40B4-BE49-F238E27FC236}">
                <a16:creationId xmlns:a16="http://schemas.microsoft.com/office/drawing/2014/main" id="{3E206F4A-7A9B-61A6-D32E-BE9AB4100836}"/>
              </a:ext>
            </a:extLst>
          </p:cNvPr>
          <p:cNvSpPr txBox="1"/>
          <p:nvPr/>
        </p:nvSpPr>
        <p:spPr>
          <a:xfrm>
            <a:off x="7271400" y="21488"/>
            <a:ext cx="1872600" cy="646290"/>
          </a:xfrm>
          <a:prstGeom prst="rect">
            <a:avLst/>
          </a:prstGeom>
          <a:noFill/>
          <a:ln>
            <a:noFill/>
          </a:ln>
        </p:spPr>
        <p:txBody>
          <a:bodyPr spcFirstLastPara="1" wrap="square" lIns="91425" tIns="45700" rIns="91425" bIns="45700" anchor="t" anchorCtr="0">
            <a:spAutoFit/>
          </a:bodyPr>
          <a:lstStyle/>
          <a:p>
            <a:pPr lvl="0" algn="ctr"/>
            <a:r>
              <a:rPr lang="en-US" sz="1200" dirty="0">
                <a:solidFill>
                  <a:srgbClr val="999999"/>
                </a:solidFill>
                <a:latin typeface="Calibri"/>
                <a:cs typeface="Calibri"/>
                <a:sym typeface="Calibri"/>
              </a:rPr>
              <a:t>Illustrative only </a:t>
            </a:r>
          </a:p>
          <a:p>
            <a:pPr lvl="0" algn="ctr"/>
            <a:r>
              <a:rPr lang="en-US" sz="1200" dirty="0">
                <a:solidFill>
                  <a:srgbClr val="999999"/>
                </a:solidFill>
                <a:latin typeface="Calibri"/>
                <a:cs typeface="Calibri"/>
                <a:sym typeface="Calibri"/>
              </a:rPr>
              <a:t>Not created or endorsed by DOC</a:t>
            </a:r>
            <a:endParaRPr sz="1200" dirty="0">
              <a:solidFill>
                <a:srgbClr val="999999"/>
              </a:solidFill>
              <a:latin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7">
            <a:hlinkClick r:id="rId3" action="ppaction://hlinksldjump"/>
          </p:cNvPr>
          <p:cNvSpPr/>
          <p:nvPr/>
        </p:nvSpPr>
        <p:spPr>
          <a:xfrm>
            <a:off x="137160" y="137160"/>
            <a:ext cx="1463040" cy="548640"/>
          </a:xfrm>
          <a:prstGeom prst="rect">
            <a:avLst/>
          </a:prstGeom>
          <a:solidFill>
            <a:srgbClr val="E6E6E6"/>
          </a:solidFill>
          <a:ln w="9525" cap="flat" cmpd="sng">
            <a:solidFill>
              <a:srgbClr val="E6E6E6"/>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0" i="0" u="none" strike="noStrike" cap="none">
                <a:solidFill>
                  <a:srgbClr val="000000"/>
                </a:solidFill>
                <a:latin typeface="Calibri"/>
                <a:ea typeface="Calibri"/>
                <a:cs typeface="Calibri"/>
                <a:sym typeface="Calibri"/>
              </a:rPr>
              <a:t>Back to Overview</a:t>
            </a:r>
            <a:endParaRPr/>
          </a:p>
        </p:txBody>
      </p:sp>
      <p:sp>
        <p:nvSpPr>
          <p:cNvPr id="219" name="Google Shape;219;p7"/>
          <p:cNvSpPr/>
          <p:nvPr/>
        </p:nvSpPr>
        <p:spPr>
          <a:xfrm>
            <a:off x="457200" y="868680"/>
            <a:ext cx="8229600" cy="411480"/>
          </a:xfrm>
          <a:prstGeom prst="rect">
            <a:avLst/>
          </a:prstGeom>
          <a:solidFill>
            <a:srgbClr val="D4C9A4"/>
          </a:solidFill>
          <a:ln w="9525" cap="flat" cmpd="sng">
            <a:solidFill>
              <a:srgbClr val="D4C9A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0" i="0" u="none" strike="noStrike" cap="none">
                <a:solidFill>
                  <a:srgbClr val="000000"/>
                </a:solidFill>
                <a:latin typeface="Calibri"/>
                <a:ea typeface="Calibri"/>
                <a:cs typeface="Calibri"/>
                <a:sym typeface="Calibri"/>
              </a:rPr>
              <a:t>Treaty Partnerships &amp; Māori Co-Governance</a:t>
            </a:r>
            <a:endParaRPr/>
          </a:p>
        </p:txBody>
      </p:sp>
      <p:sp>
        <p:nvSpPr>
          <p:cNvPr id="220" name="Google Shape;220;p7"/>
          <p:cNvSpPr/>
          <p:nvPr/>
        </p:nvSpPr>
        <p:spPr>
          <a:xfrm>
            <a:off x="685800" y="2697480"/>
            <a:ext cx="2225040" cy="731520"/>
          </a:xfrm>
          <a:prstGeom prst="rect">
            <a:avLst/>
          </a:prstGeom>
          <a:solidFill>
            <a:srgbClr val="D4C9A4"/>
          </a:solidFill>
          <a:ln w="9525" cap="flat" cmpd="sng">
            <a:solidFill>
              <a:srgbClr val="D4C9A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Te Tiriti obligations clarified</a:t>
            </a:r>
            <a:endParaRPr/>
          </a:p>
        </p:txBody>
      </p:sp>
      <p:sp>
        <p:nvSpPr>
          <p:cNvPr id="221" name="Google Shape;221;p7"/>
          <p:cNvSpPr/>
          <p:nvPr/>
        </p:nvSpPr>
        <p:spPr>
          <a:xfrm>
            <a:off x="685800" y="3611880"/>
            <a:ext cx="2225040" cy="731520"/>
          </a:xfrm>
          <a:prstGeom prst="rect">
            <a:avLst/>
          </a:prstGeom>
          <a:solidFill>
            <a:srgbClr val="D4C9A4"/>
          </a:solidFill>
          <a:ln w="9525" cap="flat" cmpd="sng">
            <a:solidFill>
              <a:srgbClr val="D4C9A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Iwi aspirations mapped</a:t>
            </a:r>
            <a:endParaRPr/>
          </a:p>
        </p:txBody>
      </p:sp>
      <p:sp>
        <p:nvSpPr>
          <p:cNvPr id="222" name="Google Shape;222;p7"/>
          <p:cNvSpPr/>
          <p:nvPr/>
        </p:nvSpPr>
        <p:spPr>
          <a:xfrm>
            <a:off x="3048000" y="340614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23" name="Google Shape;223;p7"/>
          <p:cNvSpPr/>
          <p:nvPr/>
        </p:nvSpPr>
        <p:spPr>
          <a:xfrm>
            <a:off x="3459480" y="2240280"/>
            <a:ext cx="2225040" cy="731520"/>
          </a:xfrm>
          <a:prstGeom prst="rect">
            <a:avLst/>
          </a:prstGeom>
          <a:solidFill>
            <a:srgbClr val="D4C9A4"/>
          </a:solidFill>
          <a:ln w="9525" cap="flat" cmpd="sng">
            <a:solidFill>
              <a:srgbClr val="D4C9A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Co-governance agreements formalised</a:t>
            </a:r>
            <a:endParaRPr/>
          </a:p>
        </p:txBody>
      </p:sp>
      <p:sp>
        <p:nvSpPr>
          <p:cNvPr id="224" name="Google Shape;224;p7"/>
          <p:cNvSpPr/>
          <p:nvPr/>
        </p:nvSpPr>
        <p:spPr>
          <a:xfrm>
            <a:off x="3459480" y="3154680"/>
            <a:ext cx="2225040" cy="731520"/>
          </a:xfrm>
          <a:prstGeom prst="rect">
            <a:avLst/>
          </a:prstGeom>
          <a:solidFill>
            <a:srgbClr val="D4C9A4"/>
          </a:solidFill>
          <a:ln w="9525" cap="flat" cmpd="sng">
            <a:solidFill>
              <a:srgbClr val="D4C9A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Co-management plans implemented</a:t>
            </a:r>
            <a:endParaRPr/>
          </a:p>
        </p:txBody>
      </p:sp>
      <p:sp>
        <p:nvSpPr>
          <p:cNvPr id="225" name="Google Shape;225;p7"/>
          <p:cNvSpPr/>
          <p:nvPr/>
        </p:nvSpPr>
        <p:spPr>
          <a:xfrm>
            <a:off x="3459480" y="4069080"/>
            <a:ext cx="2225040" cy="731520"/>
          </a:xfrm>
          <a:prstGeom prst="rect">
            <a:avLst/>
          </a:prstGeom>
          <a:solidFill>
            <a:srgbClr val="D4C9A4"/>
          </a:solidFill>
          <a:ln w="9525" cap="flat" cmpd="sng">
            <a:solidFill>
              <a:srgbClr val="D4C9A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Ranger tikanga capability strengthened</a:t>
            </a:r>
            <a:endParaRPr/>
          </a:p>
        </p:txBody>
      </p:sp>
      <p:sp>
        <p:nvSpPr>
          <p:cNvPr id="226" name="Google Shape;226;p7"/>
          <p:cNvSpPr/>
          <p:nvPr/>
        </p:nvSpPr>
        <p:spPr>
          <a:xfrm>
            <a:off x="5821680" y="340614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27" name="Google Shape;227;p7"/>
          <p:cNvSpPr/>
          <p:nvPr/>
        </p:nvSpPr>
        <p:spPr>
          <a:xfrm>
            <a:off x="6233160" y="2240280"/>
            <a:ext cx="2225040" cy="731520"/>
          </a:xfrm>
          <a:prstGeom prst="rect">
            <a:avLst/>
          </a:prstGeom>
          <a:solidFill>
            <a:srgbClr val="D4C9A4"/>
          </a:solidFill>
          <a:ln w="9525" cap="flat" cmpd="sng">
            <a:solidFill>
              <a:srgbClr val="D4C9A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Partnerships embedded</a:t>
            </a:r>
            <a:endParaRPr/>
          </a:p>
        </p:txBody>
      </p:sp>
      <p:sp>
        <p:nvSpPr>
          <p:cNvPr id="228" name="Google Shape;228;p7"/>
          <p:cNvSpPr/>
          <p:nvPr/>
        </p:nvSpPr>
        <p:spPr>
          <a:xfrm>
            <a:off x="6233160" y="3154680"/>
            <a:ext cx="2225040" cy="731520"/>
          </a:xfrm>
          <a:prstGeom prst="rect">
            <a:avLst/>
          </a:prstGeom>
          <a:solidFill>
            <a:srgbClr val="D4C9A4"/>
          </a:solidFill>
          <a:ln w="9525" cap="flat" cmpd="sng">
            <a:solidFill>
              <a:srgbClr val="D4C9A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Cultural aspirations realised</a:t>
            </a:r>
            <a:endParaRPr sz="1100" b="1" i="0" u="none" strike="noStrike" cap="none">
              <a:solidFill>
                <a:srgbClr val="000000"/>
              </a:solidFill>
              <a:latin typeface="Calibri"/>
              <a:ea typeface="Calibri"/>
              <a:cs typeface="Calibri"/>
              <a:sym typeface="Calibri"/>
            </a:endParaRPr>
          </a:p>
        </p:txBody>
      </p:sp>
      <p:sp>
        <p:nvSpPr>
          <p:cNvPr id="229" name="Google Shape;229;p7"/>
          <p:cNvSpPr/>
          <p:nvPr/>
        </p:nvSpPr>
        <p:spPr>
          <a:xfrm>
            <a:off x="6233160" y="4069080"/>
            <a:ext cx="2225040" cy="731520"/>
          </a:xfrm>
          <a:prstGeom prst="rect">
            <a:avLst/>
          </a:prstGeom>
          <a:solidFill>
            <a:srgbClr val="D4C9A4"/>
          </a:solidFill>
          <a:ln w="9525" cap="flat" cmpd="sng">
            <a:solidFill>
              <a:srgbClr val="D4C9A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Mātauranga Māori outcomes integrated</a:t>
            </a:r>
            <a:endParaRPr/>
          </a:p>
        </p:txBody>
      </p:sp>
      <p:sp>
        <p:nvSpPr>
          <p:cNvPr id="231" name="Google Shape;231;p7"/>
          <p:cNvSpPr txBox="1"/>
          <p:nvPr/>
        </p:nvSpPr>
        <p:spPr>
          <a:xfrm>
            <a:off x="6962575" y="6017175"/>
            <a:ext cx="18726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u="sng">
                <a:solidFill>
                  <a:srgbClr val="0000FF"/>
                </a:solidFill>
                <a:hlinkClick r:id="rId4">
                  <a:extLst>
                    <a:ext uri="{A12FA001-AC4F-418D-AE19-62706E023703}">
                      <ahyp:hlinkClr xmlns:ahyp="http://schemas.microsoft.com/office/drawing/2018/hyperlinkcolor" val="tx"/>
                    </a:ext>
                  </a:extLst>
                </a:hlinkClick>
              </a:rPr>
              <a:t>DoViewPlanning.Org</a:t>
            </a:r>
            <a:endParaRPr/>
          </a:p>
        </p:txBody>
      </p:sp>
      <p:pic>
        <p:nvPicPr>
          <p:cNvPr id="232" name="Google Shape;232;p7" title="Doview new.jpeg"/>
          <p:cNvPicPr preferRelativeResize="0"/>
          <p:nvPr/>
        </p:nvPicPr>
        <p:blipFill>
          <a:blip r:embed="rId5">
            <a:alphaModFix/>
          </a:blip>
          <a:stretch>
            <a:fillRect/>
          </a:stretch>
        </p:blipFill>
        <p:spPr>
          <a:xfrm>
            <a:off x="6635125" y="6017177"/>
            <a:ext cx="327447" cy="307800"/>
          </a:xfrm>
          <a:prstGeom prst="rect">
            <a:avLst/>
          </a:prstGeom>
          <a:noFill/>
          <a:ln>
            <a:noFill/>
          </a:ln>
        </p:spPr>
      </p:pic>
      <p:sp>
        <p:nvSpPr>
          <p:cNvPr id="3" name="TextBox 2">
            <a:extLst>
              <a:ext uri="{FF2B5EF4-FFF2-40B4-BE49-F238E27FC236}">
                <a16:creationId xmlns:a16="http://schemas.microsoft.com/office/drawing/2014/main" id="{11302F50-AF5C-608D-219C-D5D51CCACA5F}"/>
              </a:ext>
            </a:extLst>
          </p:cNvPr>
          <p:cNvSpPr txBox="1"/>
          <p:nvPr/>
        </p:nvSpPr>
        <p:spPr>
          <a:xfrm>
            <a:off x="883019" y="6590291"/>
            <a:ext cx="8042856" cy="246221"/>
          </a:xfrm>
          <a:prstGeom prst="rect">
            <a:avLst/>
          </a:prstGeom>
          <a:noFill/>
        </p:spPr>
        <p:txBody>
          <a:bodyPr wrap="square">
            <a:spAutoFit/>
          </a:bodyPr>
          <a:lstStyle/>
          <a:p>
            <a:r>
              <a:rPr lang="en-NZ" sz="1000" kern="100" dirty="0">
                <a:solidFill>
                  <a:srgbClr val="5A5A5A"/>
                </a:solidFill>
                <a:latin typeface="Calibri" panose="020F0502020204030204" pitchFamily="34" charset="0"/>
                <a:cs typeface="Times New Roman" panose="02020603050405020304" pitchFamily="18" charset="0"/>
              </a:rPr>
              <a:t>Not endorsed. From online info via free ChatGPT prompt. Use at own risk re IP &amp; accuracy. Dr Paul Duignan </a:t>
            </a:r>
            <a:r>
              <a:rPr lang="en-NZ" sz="1000" kern="100" dirty="0" err="1">
                <a:solidFill>
                  <a:srgbClr val="5A5A5A"/>
                </a:solidFill>
                <a:latin typeface="Calibri" panose="020F0502020204030204" pitchFamily="34" charset="0"/>
                <a:cs typeface="Times New Roman" panose="02020603050405020304" pitchFamily="18" charset="0"/>
              </a:rPr>
              <a:t>DoViewPlanning.org</a:t>
            </a:r>
            <a:r>
              <a:rPr lang="en-NZ" sz="1000" kern="100" dirty="0">
                <a:solidFill>
                  <a:srgbClr val="5A5A5A"/>
                </a:solidFill>
                <a:latin typeface="Calibri" panose="020F0502020204030204" pitchFamily="34" charset="0"/>
                <a:cs typeface="Times New Roman" panose="02020603050405020304" pitchFamily="18" charset="0"/>
              </a:rPr>
              <a:t> </a:t>
            </a:r>
            <a:r>
              <a:rPr lang="en-US" sz="1000" dirty="0">
                <a:solidFill>
                  <a:srgbClr val="5A5A5A"/>
                </a:solidFill>
                <a:latin typeface="Calibri"/>
                <a:ea typeface="Calibri"/>
                <a:cs typeface="Calibri"/>
                <a:sym typeface="Calibri"/>
              </a:rPr>
              <a:t>2025-06-21 19:07</a:t>
            </a:r>
            <a:endParaRPr lang="en-NZ" sz="1000" kern="100" dirty="0">
              <a:solidFill>
                <a:srgbClr val="5A5A5A"/>
              </a:solidFill>
              <a:latin typeface="Calibri" panose="020F0502020204030204" pitchFamily="34" charset="0"/>
              <a:cs typeface="Times New Roman" panose="02020603050405020304" pitchFamily="18" charset="0"/>
            </a:endParaRPr>
          </a:p>
        </p:txBody>
      </p:sp>
      <p:sp>
        <p:nvSpPr>
          <p:cNvPr id="4" name="Google Shape;126;p2">
            <a:extLst>
              <a:ext uri="{FF2B5EF4-FFF2-40B4-BE49-F238E27FC236}">
                <a16:creationId xmlns:a16="http://schemas.microsoft.com/office/drawing/2014/main" id="{3FD4B5AB-2E2D-4656-E356-5D936AAE9ED4}"/>
              </a:ext>
            </a:extLst>
          </p:cNvPr>
          <p:cNvSpPr txBox="1"/>
          <p:nvPr/>
        </p:nvSpPr>
        <p:spPr>
          <a:xfrm>
            <a:off x="7271400" y="21488"/>
            <a:ext cx="1872600" cy="646290"/>
          </a:xfrm>
          <a:prstGeom prst="rect">
            <a:avLst/>
          </a:prstGeom>
          <a:noFill/>
          <a:ln>
            <a:noFill/>
          </a:ln>
        </p:spPr>
        <p:txBody>
          <a:bodyPr spcFirstLastPara="1" wrap="square" lIns="91425" tIns="45700" rIns="91425" bIns="45700" anchor="t" anchorCtr="0">
            <a:spAutoFit/>
          </a:bodyPr>
          <a:lstStyle/>
          <a:p>
            <a:pPr lvl="0" algn="ctr"/>
            <a:r>
              <a:rPr lang="en-US" sz="1200" dirty="0">
                <a:solidFill>
                  <a:srgbClr val="999999"/>
                </a:solidFill>
                <a:latin typeface="Calibri"/>
                <a:cs typeface="Calibri"/>
                <a:sym typeface="Calibri"/>
              </a:rPr>
              <a:t>Illustrative only </a:t>
            </a:r>
          </a:p>
          <a:p>
            <a:pPr lvl="0" algn="ctr"/>
            <a:r>
              <a:rPr lang="en-US" sz="1200" dirty="0">
                <a:solidFill>
                  <a:srgbClr val="999999"/>
                </a:solidFill>
                <a:latin typeface="Calibri"/>
                <a:cs typeface="Calibri"/>
                <a:sym typeface="Calibri"/>
              </a:rPr>
              <a:t>Not created or endorsed by DOC</a:t>
            </a:r>
            <a:endParaRPr sz="1200" dirty="0">
              <a:solidFill>
                <a:srgbClr val="999999"/>
              </a:solidFill>
              <a:latin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8">
            <a:hlinkClick r:id="rId3" action="ppaction://hlinksldjump"/>
          </p:cNvPr>
          <p:cNvSpPr/>
          <p:nvPr/>
        </p:nvSpPr>
        <p:spPr>
          <a:xfrm>
            <a:off x="137160" y="137160"/>
            <a:ext cx="1463040" cy="548640"/>
          </a:xfrm>
          <a:prstGeom prst="rect">
            <a:avLst/>
          </a:prstGeom>
          <a:solidFill>
            <a:srgbClr val="E6E6E6"/>
          </a:solidFill>
          <a:ln w="9525" cap="flat" cmpd="sng">
            <a:solidFill>
              <a:srgbClr val="E6E6E6"/>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0" i="0" u="none" strike="noStrike" cap="none">
                <a:solidFill>
                  <a:srgbClr val="000000"/>
                </a:solidFill>
                <a:latin typeface="Calibri"/>
                <a:ea typeface="Calibri"/>
                <a:cs typeface="Calibri"/>
                <a:sym typeface="Calibri"/>
              </a:rPr>
              <a:t>Back to Overview</a:t>
            </a:r>
            <a:endParaRPr/>
          </a:p>
        </p:txBody>
      </p:sp>
      <p:sp>
        <p:nvSpPr>
          <p:cNvPr id="239" name="Google Shape;239;p8"/>
          <p:cNvSpPr/>
          <p:nvPr/>
        </p:nvSpPr>
        <p:spPr>
          <a:xfrm>
            <a:off x="457200" y="868680"/>
            <a:ext cx="8229600" cy="411480"/>
          </a:xfrm>
          <a:prstGeom prst="rect">
            <a:avLst/>
          </a:prstGeom>
          <a:solidFill>
            <a:srgbClr val="B6BCF2"/>
          </a:solidFill>
          <a:ln w="9525" cap="flat" cmpd="sng">
            <a:solidFill>
              <a:srgbClr val="B6BCF2"/>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0" i="0" u="none" strike="noStrike" cap="none">
                <a:solidFill>
                  <a:srgbClr val="000000"/>
                </a:solidFill>
                <a:latin typeface="Calibri"/>
                <a:ea typeface="Calibri"/>
                <a:cs typeface="Calibri"/>
                <a:sym typeface="Calibri"/>
              </a:rPr>
              <a:t>Community Engagement &amp; Funding Support</a:t>
            </a:r>
            <a:endParaRPr/>
          </a:p>
        </p:txBody>
      </p:sp>
      <p:sp>
        <p:nvSpPr>
          <p:cNvPr id="240" name="Google Shape;240;p8"/>
          <p:cNvSpPr/>
          <p:nvPr/>
        </p:nvSpPr>
        <p:spPr>
          <a:xfrm>
            <a:off x="685800" y="2697480"/>
            <a:ext cx="1531620" cy="731520"/>
          </a:xfrm>
          <a:prstGeom prst="rect">
            <a:avLst/>
          </a:prstGeom>
          <a:solidFill>
            <a:srgbClr val="B6BCF2"/>
          </a:solidFill>
          <a:ln w="9525" cap="flat" cmpd="sng">
            <a:solidFill>
              <a:srgbClr val="B6BCF2"/>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Local conservation needs scoped</a:t>
            </a:r>
            <a:endParaRPr/>
          </a:p>
        </p:txBody>
      </p:sp>
      <p:sp>
        <p:nvSpPr>
          <p:cNvPr id="241" name="Google Shape;241;p8"/>
          <p:cNvSpPr/>
          <p:nvPr/>
        </p:nvSpPr>
        <p:spPr>
          <a:xfrm>
            <a:off x="685800" y="3611880"/>
            <a:ext cx="1531620" cy="731520"/>
          </a:xfrm>
          <a:prstGeom prst="rect">
            <a:avLst/>
          </a:prstGeom>
          <a:solidFill>
            <a:srgbClr val="B6BCF2"/>
          </a:solidFill>
          <a:ln w="9525" cap="flat" cmpd="sng">
            <a:solidFill>
              <a:srgbClr val="B6BCF2"/>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Funding avenues promoted</a:t>
            </a:r>
            <a:endParaRPr/>
          </a:p>
        </p:txBody>
      </p:sp>
      <p:sp>
        <p:nvSpPr>
          <p:cNvPr id="242" name="Google Shape;242;p8"/>
          <p:cNvSpPr/>
          <p:nvPr/>
        </p:nvSpPr>
        <p:spPr>
          <a:xfrm>
            <a:off x="2354580" y="340614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43" name="Google Shape;243;p8"/>
          <p:cNvSpPr/>
          <p:nvPr/>
        </p:nvSpPr>
        <p:spPr>
          <a:xfrm>
            <a:off x="2766060" y="2240280"/>
            <a:ext cx="1531620" cy="731520"/>
          </a:xfrm>
          <a:prstGeom prst="rect">
            <a:avLst/>
          </a:prstGeom>
          <a:solidFill>
            <a:srgbClr val="B6BCF2"/>
          </a:solidFill>
          <a:ln w="9525" cap="flat" cmpd="sng">
            <a:solidFill>
              <a:srgbClr val="B6BCF2"/>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Grant applications assisted</a:t>
            </a:r>
            <a:endParaRPr/>
          </a:p>
        </p:txBody>
      </p:sp>
      <p:sp>
        <p:nvSpPr>
          <p:cNvPr id="244" name="Google Shape;244;p8"/>
          <p:cNvSpPr/>
          <p:nvPr/>
        </p:nvSpPr>
        <p:spPr>
          <a:xfrm>
            <a:off x="2766060" y="3154680"/>
            <a:ext cx="1531620" cy="731520"/>
          </a:xfrm>
          <a:prstGeom prst="rect">
            <a:avLst/>
          </a:prstGeom>
          <a:solidFill>
            <a:srgbClr val="B6BCF2"/>
          </a:solidFill>
          <a:ln w="9525" cap="flat" cmpd="sng">
            <a:solidFill>
              <a:srgbClr val="B6BCF2"/>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Volunteer programmes mobilised</a:t>
            </a:r>
            <a:endParaRPr/>
          </a:p>
        </p:txBody>
      </p:sp>
      <p:sp>
        <p:nvSpPr>
          <p:cNvPr id="245" name="Google Shape;245;p8"/>
          <p:cNvSpPr/>
          <p:nvPr/>
        </p:nvSpPr>
        <p:spPr>
          <a:xfrm>
            <a:off x="2766060" y="4069080"/>
            <a:ext cx="1531620" cy="731520"/>
          </a:xfrm>
          <a:prstGeom prst="rect">
            <a:avLst/>
          </a:prstGeom>
          <a:solidFill>
            <a:srgbClr val="B6BCF2"/>
          </a:solidFill>
          <a:ln w="9525" cap="flat" cmpd="sng">
            <a:solidFill>
              <a:srgbClr val="B6BCF2"/>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Citizen-science tools provided</a:t>
            </a:r>
            <a:endParaRPr/>
          </a:p>
        </p:txBody>
      </p:sp>
      <p:sp>
        <p:nvSpPr>
          <p:cNvPr id="246" name="Google Shape;246;p8"/>
          <p:cNvSpPr/>
          <p:nvPr/>
        </p:nvSpPr>
        <p:spPr>
          <a:xfrm>
            <a:off x="4434840" y="340614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47" name="Google Shape;247;p8"/>
          <p:cNvSpPr/>
          <p:nvPr/>
        </p:nvSpPr>
        <p:spPr>
          <a:xfrm>
            <a:off x="4846320" y="2697480"/>
            <a:ext cx="1531620" cy="731520"/>
          </a:xfrm>
          <a:prstGeom prst="rect">
            <a:avLst/>
          </a:prstGeom>
          <a:solidFill>
            <a:srgbClr val="B6BCF2"/>
          </a:solidFill>
          <a:ln w="9525" cap="flat" cmpd="sng">
            <a:solidFill>
              <a:srgbClr val="B6BCF2"/>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Community projects delivered</a:t>
            </a:r>
            <a:endParaRPr/>
          </a:p>
        </p:txBody>
      </p:sp>
      <p:sp>
        <p:nvSpPr>
          <p:cNvPr id="248" name="Google Shape;248;p8"/>
          <p:cNvSpPr/>
          <p:nvPr/>
        </p:nvSpPr>
        <p:spPr>
          <a:xfrm>
            <a:off x="4846320" y="3611880"/>
            <a:ext cx="1531620" cy="731520"/>
          </a:xfrm>
          <a:prstGeom prst="rect">
            <a:avLst/>
          </a:prstGeom>
          <a:solidFill>
            <a:srgbClr val="B6BCF2"/>
          </a:solidFill>
          <a:ln w="9525" cap="flat" cmpd="sng">
            <a:solidFill>
              <a:srgbClr val="B6BCF2"/>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Stewardship capacity strengthened</a:t>
            </a:r>
            <a:endParaRPr/>
          </a:p>
        </p:txBody>
      </p:sp>
      <p:sp>
        <p:nvSpPr>
          <p:cNvPr id="249" name="Google Shape;249;p8"/>
          <p:cNvSpPr/>
          <p:nvPr/>
        </p:nvSpPr>
        <p:spPr>
          <a:xfrm>
            <a:off x="6515100" y="340614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50" name="Google Shape;250;p8"/>
          <p:cNvSpPr/>
          <p:nvPr/>
        </p:nvSpPr>
        <p:spPr>
          <a:xfrm>
            <a:off x="6926580" y="2240280"/>
            <a:ext cx="1531620" cy="731520"/>
          </a:xfrm>
          <a:prstGeom prst="rect">
            <a:avLst/>
          </a:prstGeom>
          <a:solidFill>
            <a:srgbClr val="B6BCF2"/>
          </a:solidFill>
          <a:ln w="9525" cap="flat" cmpd="sng">
            <a:solidFill>
              <a:srgbClr val="B6BCF2"/>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Communities acting as active guardians</a:t>
            </a:r>
            <a:endParaRPr/>
          </a:p>
        </p:txBody>
      </p:sp>
      <p:sp>
        <p:nvSpPr>
          <p:cNvPr id="251" name="Google Shape;251;p8"/>
          <p:cNvSpPr/>
          <p:nvPr/>
        </p:nvSpPr>
        <p:spPr>
          <a:xfrm>
            <a:off x="6926580" y="3154680"/>
            <a:ext cx="1531620" cy="731520"/>
          </a:xfrm>
          <a:prstGeom prst="rect">
            <a:avLst/>
          </a:prstGeom>
          <a:solidFill>
            <a:srgbClr val="B6BCF2"/>
          </a:solidFill>
          <a:ln w="9525" cap="flat" cmpd="sng">
            <a:solidFill>
              <a:srgbClr val="B6BCF2"/>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Community conservation capacity sustained</a:t>
            </a:r>
            <a:endParaRPr/>
          </a:p>
        </p:txBody>
      </p:sp>
      <p:sp>
        <p:nvSpPr>
          <p:cNvPr id="252" name="Google Shape;252;p8"/>
          <p:cNvSpPr/>
          <p:nvPr/>
        </p:nvSpPr>
        <p:spPr>
          <a:xfrm>
            <a:off x="6926580" y="4069080"/>
            <a:ext cx="1531620" cy="731520"/>
          </a:xfrm>
          <a:prstGeom prst="rect">
            <a:avLst/>
          </a:prstGeom>
          <a:solidFill>
            <a:srgbClr val="B6BCF2"/>
          </a:solidFill>
          <a:ln w="9525" cap="flat" cmpd="sng">
            <a:solidFill>
              <a:srgbClr val="B6BCF2"/>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Local biodiversity gains delivered</a:t>
            </a:r>
            <a:endParaRPr/>
          </a:p>
        </p:txBody>
      </p:sp>
      <p:sp>
        <p:nvSpPr>
          <p:cNvPr id="254" name="Google Shape;254;p8"/>
          <p:cNvSpPr txBox="1"/>
          <p:nvPr/>
        </p:nvSpPr>
        <p:spPr>
          <a:xfrm>
            <a:off x="6962575" y="6017175"/>
            <a:ext cx="18726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u="sng">
                <a:solidFill>
                  <a:srgbClr val="0000FF"/>
                </a:solidFill>
                <a:hlinkClick r:id="rId4">
                  <a:extLst>
                    <a:ext uri="{A12FA001-AC4F-418D-AE19-62706E023703}">
                      <ahyp:hlinkClr xmlns:ahyp="http://schemas.microsoft.com/office/drawing/2018/hyperlinkcolor" val="tx"/>
                    </a:ext>
                  </a:extLst>
                </a:hlinkClick>
              </a:rPr>
              <a:t>DoViewPlanning.Org</a:t>
            </a:r>
            <a:endParaRPr/>
          </a:p>
        </p:txBody>
      </p:sp>
      <p:pic>
        <p:nvPicPr>
          <p:cNvPr id="255" name="Google Shape;255;p8" title="Doview new.jpeg"/>
          <p:cNvPicPr preferRelativeResize="0"/>
          <p:nvPr/>
        </p:nvPicPr>
        <p:blipFill>
          <a:blip r:embed="rId5">
            <a:alphaModFix/>
          </a:blip>
          <a:stretch>
            <a:fillRect/>
          </a:stretch>
        </p:blipFill>
        <p:spPr>
          <a:xfrm>
            <a:off x="6635125" y="6017177"/>
            <a:ext cx="327447" cy="307800"/>
          </a:xfrm>
          <a:prstGeom prst="rect">
            <a:avLst/>
          </a:prstGeom>
          <a:noFill/>
          <a:ln>
            <a:noFill/>
          </a:ln>
        </p:spPr>
      </p:pic>
      <p:sp>
        <p:nvSpPr>
          <p:cNvPr id="3" name="TextBox 2">
            <a:extLst>
              <a:ext uri="{FF2B5EF4-FFF2-40B4-BE49-F238E27FC236}">
                <a16:creationId xmlns:a16="http://schemas.microsoft.com/office/drawing/2014/main" id="{89C1810C-8A7D-6804-B902-ED6340B2CD14}"/>
              </a:ext>
            </a:extLst>
          </p:cNvPr>
          <p:cNvSpPr txBox="1"/>
          <p:nvPr/>
        </p:nvSpPr>
        <p:spPr>
          <a:xfrm>
            <a:off x="886239" y="6602487"/>
            <a:ext cx="8042856" cy="246221"/>
          </a:xfrm>
          <a:prstGeom prst="rect">
            <a:avLst/>
          </a:prstGeom>
          <a:noFill/>
        </p:spPr>
        <p:txBody>
          <a:bodyPr wrap="square">
            <a:spAutoFit/>
          </a:bodyPr>
          <a:lstStyle/>
          <a:p>
            <a:r>
              <a:rPr lang="en-NZ" sz="1000" kern="100" dirty="0">
                <a:solidFill>
                  <a:srgbClr val="5A5A5A"/>
                </a:solidFill>
                <a:latin typeface="Calibri" panose="020F0502020204030204" pitchFamily="34" charset="0"/>
                <a:cs typeface="Times New Roman" panose="02020603050405020304" pitchFamily="18" charset="0"/>
              </a:rPr>
              <a:t>Not endorsed. From online info via free ChatGPT prompt. Use at own risk re IP &amp; accuracy. Dr Paul Duignan </a:t>
            </a:r>
            <a:r>
              <a:rPr lang="en-NZ" sz="1000" kern="100" dirty="0" err="1">
                <a:solidFill>
                  <a:srgbClr val="5A5A5A"/>
                </a:solidFill>
                <a:latin typeface="Calibri" panose="020F0502020204030204" pitchFamily="34" charset="0"/>
                <a:cs typeface="Times New Roman" panose="02020603050405020304" pitchFamily="18" charset="0"/>
              </a:rPr>
              <a:t>DoViewPlanning.org</a:t>
            </a:r>
            <a:r>
              <a:rPr lang="en-NZ" sz="1000" kern="100" dirty="0">
                <a:solidFill>
                  <a:srgbClr val="5A5A5A"/>
                </a:solidFill>
                <a:latin typeface="Calibri" panose="020F0502020204030204" pitchFamily="34" charset="0"/>
                <a:cs typeface="Times New Roman" panose="02020603050405020304" pitchFamily="18" charset="0"/>
              </a:rPr>
              <a:t> </a:t>
            </a:r>
            <a:r>
              <a:rPr lang="en-US" sz="1000" dirty="0">
                <a:solidFill>
                  <a:srgbClr val="5A5A5A"/>
                </a:solidFill>
                <a:latin typeface="Calibri"/>
                <a:ea typeface="Calibri"/>
                <a:cs typeface="Calibri"/>
                <a:sym typeface="Calibri"/>
              </a:rPr>
              <a:t>2025-06-21 19:07</a:t>
            </a:r>
            <a:endParaRPr lang="en-NZ" sz="1000" kern="100" dirty="0">
              <a:solidFill>
                <a:srgbClr val="5A5A5A"/>
              </a:solidFill>
              <a:latin typeface="Calibri" panose="020F0502020204030204" pitchFamily="34" charset="0"/>
              <a:cs typeface="Times New Roman" panose="02020603050405020304" pitchFamily="18" charset="0"/>
            </a:endParaRPr>
          </a:p>
        </p:txBody>
      </p:sp>
      <p:sp>
        <p:nvSpPr>
          <p:cNvPr id="4" name="Google Shape;126;p2">
            <a:extLst>
              <a:ext uri="{FF2B5EF4-FFF2-40B4-BE49-F238E27FC236}">
                <a16:creationId xmlns:a16="http://schemas.microsoft.com/office/drawing/2014/main" id="{7F1E75D0-DA7A-0F28-8CBB-3AAAF8317CA4}"/>
              </a:ext>
            </a:extLst>
          </p:cNvPr>
          <p:cNvSpPr txBox="1"/>
          <p:nvPr/>
        </p:nvSpPr>
        <p:spPr>
          <a:xfrm>
            <a:off x="7271400" y="21488"/>
            <a:ext cx="1872600" cy="646290"/>
          </a:xfrm>
          <a:prstGeom prst="rect">
            <a:avLst/>
          </a:prstGeom>
          <a:noFill/>
          <a:ln>
            <a:noFill/>
          </a:ln>
        </p:spPr>
        <p:txBody>
          <a:bodyPr spcFirstLastPara="1" wrap="square" lIns="91425" tIns="45700" rIns="91425" bIns="45700" anchor="t" anchorCtr="0">
            <a:spAutoFit/>
          </a:bodyPr>
          <a:lstStyle/>
          <a:p>
            <a:pPr lvl="0" algn="ctr"/>
            <a:r>
              <a:rPr lang="en-US" sz="1200" dirty="0">
                <a:solidFill>
                  <a:srgbClr val="999999"/>
                </a:solidFill>
                <a:latin typeface="Calibri"/>
                <a:cs typeface="Calibri"/>
                <a:sym typeface="Calibri"/>
              </a:rPr>
              <a:t>Illustrative only </a:t>
            </a:r>
          </a:p>
          <a:p>
            <a:pPr lvl="0" algn="ctr"/>
            <a:r>
              <a:rPr lang="en-US" sz="1200" dirty="0">
                <a:solidFill>
                  <a:srgbClr val="999999"/>
                </a:solidFill>
                <a:latin typeface="Calibri"/>
                <a:cs typeface="Calibri"/>
                <a:sym typeface="Calibri"/>
              </a:rPr>
              <a:t>Not created or endorsed by DOC</a:t>
            </a:r>
            <a:endParaRPr sz="1200" dirty="0">
              <a:solidFill>
                <a:srgbClr val="999999"/>
              </a:solidFill>
              <a:latin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9">
            <a:hlinkClick r:id="rId3" action="ppaction://hlinksldjump"/>
          </p:cNvPr>
          <p:cNvSpPr/>
          <p:nvPr/>
        </p:nvSpPr>
        <p:spPr>
          <a:xfrm>
            <a:off x="137160" y="137160"/>
            <a:ext cx="1463040" cy="548640"/>
          </a:xfrm>
          <a:prstGeom prst="rect">
            <a:avLst/>
          </a:prstGeom>
          <a:solidFill>
            <a:srgbClr val="E6E6E6"/>
          </a:solidFill>
          <a:ln w="9525" cap="flat" cmpd="sng">
            <a:solidFill>
              <a:srgbClr val="E6E6E6"/>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0" i="0" u="none" strike="noStrike" cap="none">
                <a:solidFill>
                  <a:srgbClr val="000000"/>
                </a:solidFill>
                <a:latin typeface="Calibri"/>
                <a:ea typeface="Calibri"/>
                <a:cs typeface="Calibri"/>
                <a:sym typeface="Calibri"/>
              </a:rPr>
              <a:t>Back to Overview</a:t>
            </a:r>
            <a:endParaRPr/>
          </a:p>
        </p:txBody>
      </p:sp>
      <p:sp>
        <p:nvSpPr>
          <p:cNvPr id="263" name="Google Shape;263;p9"/>
          <p:cNvSpPr/>
          <p:nvPr/>
        </p:nvSpPr>
        <p:spPr>
          <a:xfrm>
            <a:off x="457200" y="868680"/>
            <a:ext cx="8229600" cy="411480"/>
          </a:xfrm>
          <a:prstGeom prst="rect">
            <a:avLst/>
          </a:prstGeom>
          <a:solidFill>
            <a:srgbClr val="FEBE8F"/>
          </a:solidFill>
          <a:ln w="9525" cap="flat" cmpd="sng">
            <a:solidFill>
              <a:srgbClr val="FEBE8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0" i="0" u="none" strike="noStrike" cap="none">
                <a:solidFill>
                  <a:srgbClr val="000000"/>
                </a:solidFill>
                <a:latin typeface="Calibri"/>
                <a:ea typeface="Calibri"/>
                <a:cs typeface="Calibri"/>
                <a:sym typeface="Calibri"/>
              </a:rPr>
              <a:t>Climate Change Adaptation &amp; Carbon Stewardship</a:t>
            </a:r>
            <a:endParaRPr/>
          </a:p>
        </p:txBody>
      </p:sp>
      <p:sp>
        <p:nvSpPr>
          <p:cNvPr id="264" name="Google Shape;264;p9"/>
          <p:cNvSpPr/>
          <p:nvPr/>
        </p:nvSpPr>
        <p:spPr>
          <a:xfrm>
            <a:off x="685800" y="2697480"/>
            <a:ext cx="1531620" cy="731520"/>
          </a:xfrm>
          <a:prstGeom prst="rect">
            <a:avLst/>
          </a:prstGeom>
          <a:solidFill>
            <a:srgbClr val="FEBE8F"/>
          </a:solidFill>
          <a:ln w="9525" cap="flat" cmpd="sng">
            <a:solidFill>
              <a:srgbClr val="FEBE8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Climate hazards assessed</a:t>
            </a:r>
            <a:endParaRPr/>
          </a:p>
        </p:txBody>
      </p:sp>
      <p:sp>
        <p:nvSpPr>
          <p:cNvPr id="265" name="Google Shape;265;p9"/>
          <p:cNvSpPr/>
          <p:nvPr/>
        </p:nvSpPr>
        <p:spPr>
          <a:xfrm>
            <a:off x="685800" y="3611880"/>
            <a:ext cx="1531620" cy="731520"/>
          </a:xfrm>
          <a:prstGeom prst="rect">
            <a:avLst/>
          </a:prstGeom>
          <a:solidFill>
            <a:srgbClr val="FEBE8F"/>
          </a:solidFill>
          <a:ln w="9525" cap="flat" cmpd="sng">
            <a:solidFill>
              <a:srgbClr val="FEBE8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Adaptation priorities set</a:t>
            </a:r>
            <a:endParaRPr/>
          </a:p>
        </p:txBody>
      </p:sp>
      <p:sp>
        <p:nvSpPr>
          <p:cNvPr id="266" name="Google Shape;266;p9"/>
          <p:cNvSpPr/>
          <p:nvPr/>
        </p:nvSpPr>
        <p:spPr>
          <a:xfrm>
            <a:off x="2354580" y="340614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67" name="Google Shape;267;p9"/>
          <p:cNvSpPr/>
          <p:nvPr/>
        </p:nvSpPr>
        <p:spPr>
          <a:xfrm>
            <a:off x="2766060" y="2240280"/>
            <a:ext cx="1531620" cy="731520"/>
          </a:xfrm>
          <a:prstGeom prst="rect">
            <a:avLst/>
          </a:prstGeom>
          <a:solidFill>
            <a:srgbClr val="FEBE8F"/>
          </a:solidFill>
          <a:ln w="9525" cap="flat" cmpd="sng">
            <a:solidFill>
              <a:srgbClr val="FEBE8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Infrastructure resilience measures installed</a:t>
            </a:r>
            <a:endParaRPr/>
          </a:p>
        </p:txBody>
      </p:sp>
      <p:sp>
        <p:nvSpPr>
          <p:cNvPr id="268" name="Google Shape;268;p9"/>
          <p:cNvSpPr/>
          <p:nvPr/>
        </p:nvSpPr>
        <p:spPr>
          <a:xfrm>
            <a:off x="2766060" y="3154680"/>
            <a:ext cx="1531620" cy="731520"/>
          </a:xfrm>
          <a:prstGeom prst="rect">
            <a:avLst/>
          </a:prstGeom>
          <a:solidFill>
            <a:srgbClr val="FEBE8F"/>
          </a:solidFill>
          <a:ln w="9525" cap="flat" cmpd="sng">
            <a:solidFill>
              <a:srgbClr val="FEBE8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At-risk species translocation executed</a:t>
            </a:r>
            <a:endParaRPr/>
          </a:p>
        </p:txBody>
      </p:sp>
      <p:sp>
        <p:nvSpPr>
          <p:cNvPr id="269" name="Google Shape;269;p9"/>
          <p:cNvSpPr/>
          <p:nvPr/>
        </p:nvSpPr>
        <p:spPr>
          <a:xfrm>
            <a:off x="2766060" y="4069080"/>
            <a:ext cx="1531620" cy="731520"/>
          </a:xfrm>
          <a:prstGeom prst="rect">
            <a:avLst/>
          </a:prstGeom>
          <a:solidFill>
            <a:srgbClr val="FEBE8F"/>
          </a:solidFill>
          <a:ln w="9525" cap="flat" cmpd="sng">
            <a:solidFill>
              <a:srgbClr val="FEBE8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Carbon-sequestration projects initiated</a:t>
            </a:r>
            <a:endParaRPr/>
          </a:p>
        </p:txBody>
      </p:sp>
      <p:sp>
        <p:nvSpPr>
          <p:cNvPr id="270" name="Google Shape;270;p9"/>
          <p:cNvSpPr/>
          <p:nvPr/>
        </p:nvSpPr>
        <p:spPr>
          <a:xfrm>
            <a:off x="4434840" y="340614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71" name="Google Shape;271;p9"/>
          <p:cNvSpPr/>
          <p:nvPr/>
        </p:nvSpPr>
        <p:spPr>
          <a:xfrm>
            <a:off x="4846320" y="2697480"/>
            <a:ext cx="1531620" cy="731520"/>
          </a:xfrm>
          <a:prstGeom prst="rect">
            <a:avLst/>
          </a:prstGeom>
          <a:solidFill>
            <a:srgbClr val="FEBE8F"/>
          </a:solidFill>
          <a:ln w="9525" cap="flat" cmpd="sng">
            <a:solidFill>
              <a:srgbClr val="FEBE8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Ecosystem resilience increased</a:t>
            </a:r>
            <a:endParaRPr/>
          </a:p>
        </p:txBody>
      </p:sp>
      <p:sp>
        <p:nvSpPr>
          <p:cNvPr id="272" name="Google Shape;272;p9"/>
          <p:cNvSpPr/>
          <p:nvPr/>
        </p:nvSpPr>
        <p:spPr>
          <a:xfrm>
            <a:off x="4846320" y="3611880"/>
            <a:ext cx="1531620" cy="731520"/>
          </a:xfrm>
          <a:prstGeom prst="rect">
            <a:avLst/>
          </a:prstGeom>
          <a:solidFill>
            <a:srgbClr val="FEBE8F"/>
          </a:solidFill>
          <a:ln w="9525" cap="flat" cmpd="sng">
            <a:solidFill>
              <a:srgbClr val="FEBE8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Operational emissions reduced</a:t>
            </a:r>
            <a:endParaRPr/>
          </a:p>
        </p:txBody>
      </p:sp>
      <p:sp>
        <p:nvSpPr>
          <p:cNvPr id="273" name="Google Shape;273;p9"/>
          <p:cNvSpPr/>
          <p:nvPr/>
        </p:nvSpPr>
        <p:spPr>
          <a:xfrm>
            <a:off x="6515100" y="340614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74" name="Google Shape;274;p9"/>
          <p:cNvSpPr/>
          <p:nvPr/>
        </p:nvSpPr>
        <p:spPr>
          <a:xfrm>
            <a:off x="6926580" y="2240280"/>
            <a:ext cx="1531620" cy="731520"/>
          </a:xfrm>
          <a:prstGeom prst="rect">
            <a:avLst/>
          </a:prstGeom>
          <a:solidFill>
            <a:srgbClr val="FEBE8F"/>
          </a:solidFill>
          <a:ln w="9525" cap="flat" cmpd="sng">
            <a:solidFill>
              <a:srgbClr val="FEBE8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Conservation estate climate-ready</a:t>
            </a:r>
            <a:endParaRPr/>
          </a:p>
        </p:txBody>
      </p:sp>
      <p:sp>
        <p:nvSpPr>
          <p:cNvPr id="275" name="Google Shape;275;p9"/>
          <p:cNvSpPr/>
          <p:nvPr/>
        </p:nvSpPr>
        <p:spPr>
          <a:xfrm>
            <a:off x="6926580" y="3154680"/>
            <a:ext cx="1531620" cy="731520"/>
          </a:xfrm>
          <a:prstGeom prst="rect">
            <a:avLst/>
          </a:prstGeom>
          <a:solidFill>
            <a:srgbClr val="FEBE8F"/>
          </a:solidFill>
          <a:ln w="9525" cap="flat" cmpd="sng">
            <a:solidFill>
              <a:srgbClr val="FEBE8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DOC assets climate-resilient</a:t>
            </a:r>
            <a:endParaRPr/>
          </a:p>
        </p:txBody>
      </p:sp>
      <p:sp>
        <p:nvSpPr>
          <p:cNvPr id="276" name="Google Shape;276;p9"/>
          <p:cNvSpPr/>
          <p:nvPr/>
        </p:nvSpPr>
        <p:spPr>
          <a:xfrm>
            <a:off x="6926580" y="4160520"/>
            <a:ext cx="1531620" cy="731520"/>
          </a:xfrm>
          <a:prstGeom prst="rect">
            <a:avLst/>
          </a:prstGeom>
          <a:solidFill>
            <a:srgbClr val="FEBE8F"/>
          </a:solidFill>
          <a:ln w="9525" cap="flat" cmpd="sng">
            <a:solidFill>
              <a:srgbClr val="FEBE8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Wildlife adaptive capacity enhanced</a:t>
            </a:r>
            <a:endParaRPr/>
          </a:p>
        </p:txBody>
      </p:sp>
      <p:sp>
        <p:nvSpPr>
          <p:cNvPr id="278" name="Google Shape;278;p9"/>
          <p:cNvSpPr txBox="1"/>
          <p:nvPr/>
        </p:nvSpPr>
        <p:spPr>
          <a:xfrm>
            <a:off x="6962575" y="6017175"/>
            <a:ext cx="18726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u="sng" dirty="0">
                <a:solidFill>
                  <a:srgbClr val="0000FF"/>
                </a:solidFill>
                <a:hlinkClick r:id="rId4">
                  <a:extLst>
                    <a:ext uri="{A12FA001-AC4F-418D-AE19-62706E023703}">
                      <ahyp:hlinkClr xmlns:ahyp="http://schemas.microsoft.com/office/drawing/2018/hyperlinkcolor" val="tx"/>
                    </a:ext>
                  </a:extLst>
                </a:hlinkClick>
              </a:rPr>
              <a:t>DoViewPlanning.Org</a:t>
            </a:r>
            <a:endParaRPr dirty="0"/>
          </a:p>
        </p:txBody>
      </p:sp>
      <p:pic>
        <p:nvPicPr>
          <p:cNvPr id="279" name="Google Shape;279;p9" title="Doview new.jpeg"/>
          <p:cNvPicPr preferRelativeResize="0"/>
          <p:nvPr/>
        </p:nvPicPr>
        <p:blipFill>
          <a:blip r:embed="rId5">
            <a:alphaModFix/>
          </a:blip>
          <a:stretch>
            <a:fillRect/>
          </a:stretch>
        </p:blipFill>
        <p:spPr>
          <a:xfrm>
            <a:off x="6635125" y="6017177"/>
            <a:ext cx="327447" cy="307800"/>
          </a:xfrm>
          <a:prstGeom prst="rect">
            <a:avLst/>
          </a:prstGeom>
          <a:noFill/>
          <a:ln>
            <a:noFill/>
          </a:ln>
        </p:spPr>
      </p:pic>
      <p:sp>
        <p:nvSpPr>
          <p:cNvPr id="3" name="TextBox 2">
            <a:extLst>
              <a:ext uri="{FF2B5EF4-FFF2-40B4-BE49-F238E27FC236}">
                <a16:creationId xmlns:a16="http://schemas.microsoft.com/office/drawing/2014/main" id="{B47A4A1D-0452-0805-8774-68091746FA7B}"/>
              </a:ext>
            </a:extLst>
          </p:cNvPr>
          <p:cNvSpPr txBox="1"/>
          <p:nvPr/>
        </p:nvSpPr>
        <p:spPr>
          <a:xfrm>
            <a:off x="883019" y="6590291"/>
            <a:ext cx="8042856" cy="246221"/>
          </a:xfrm>
          <a:prstGeom prst="rect">
            <a:avLst/>
          </a:prstGeom>
          <a:noFill/>
        </p:spPr>
        <p:txBody>
          <a:bodyPr wrap="square">
            <a:spAutoFit/>
          </a:bodyPr>
          <a:lstStyle/>
          <a:p>
            <a:r>
              <a:rPr lang="en-NZ" sz="1000" kern="100" dirty="0">
                <a:solidFill>
                  <a:srgbClr val="5A5A5A"/>
                </a:solidFill>
                <a:latin typeface="Calibri" panose="020F0502020204030204" pitchFamily="34" charset="0"/>
                <a:cs typeface="Times New Roman" panose="02020603050405020304" pitchFamily="18" charset="0"/>
              </a:rPr>
              <a:t>Not endorsed. From online info via free ChatGPT prompt. Use at own risk re IP &amp; accuracy. Dr Paul Duignan </a:t>
            </a:r>
            <a:r>
              <a:rPr lang="en-NZ" sz="1000" kern="100" dirty="0" err="1">
                <a:solidFill>
                  <a:srgbClr val="5A5A5A"/>
                </a:solidFill>
                <a:latin typeface="Calibri" panose="020F0502020204030204" pitchFamily="34" charset="0"/>
                <a:cs typeface="Times New Roman" panose="02020603050405020304" pitchFamily="18" charset="0"/>
              </a:rPr>
              <a:t>DoViewPlanning.org</a:t>
            </a:r>
            <a:r>
              <a:rPr lang="en-NZ" sz="1000" kern="100" dirty="0">
                <a:solidFill>
                  <a:srgbClr val="5A5A5A"/>
                </a:solidFill>
                <a:latin typeface="Calibri" panose="020F0502020204030204" pitchFamily="34" charset="0"/>
                <a:cs typeface="Times New Roman" panose="02020603050405020304" pitchFamily="18" charset="0"/>
              </a:rPr>
              <a:t> </a:t>
            </a:r>
            <a:r>
              <a:rPr lang="en-US" sz="1000" dirty="0">
                <a:solidFill>
                  <a:srgbClr val="5A5A5A"/>
                </a:solidFill>
                <a:latin typeface="Calibri"/>
                <a:ea typeface="Calibri"/>
                <a:cs typeface="Calibri"/>
                <a:sym typeface="Calibri"/>
              </a:rPr>
              <a:t>2025-06-21 19:07</a:t>
            </a:r>
            <a:endParaRPr lang="en-NZ" sz="1000" kern="100" dirty="0">
              <a:solidFill>
                <a:srgbClr val="5A5A5A"/>
              </a:solidFill>
              <a:latin typeface="Calibri" panose="020F0502020204030204" pitchFamily="34" charset="0"/>
              <a:cs typeface="Times New Roman" panose="02020603050405020304" pitchFamily="18" charset="0"/>
            </a:endParaRPr>
          </a:p>
        </p:txBody>
      </p:sp>
      <p:sp>
        <p:nvSpPr>
          <p:cNvPr id="4" name="Google Shape;126;p2">
            <a:extLst>
              <a:ext uri="{FF2B5EF4-FFF2-40B4-BE49-F238E27FC236}">
                <a16:creationId xmlns:a16="http://schemas.microsoft.com/office/drawing/2014/main" id="{EA49ACC0-9531-203A-3B91-915061773532}"/>
              </a:ext>
            </a:extLst>
          </p:cNvPr>
          <p:cNvSpPr txBox="1"/>
          <p:nvPr/>
        </p:nvSpPr>
        <p:spPr>
          <a:xfrm>
            <a:off x="7271400" y="21488"/>
            <a:ext cx="1872600" cy="646290"/>
          </a:xfrm>
          <a:prstGeom prst="rect">
            <a:avLst/>
          </a:prstGeom>
          <a:noFill/>
          <a:ln>
            <a:noFill/>
          </a:ln>
        </p:spPr>
        <p:txBody>
          <a:bodyPr spcFirstLastPara="1" wrap="square" lIns="91425" tIns="45700" rIns="91425" bIns="45700" anchor="t" anchorCtr="0">
            <a:spAutoFit/>
          </a:bodyPr>
          <a:lstStyle/>
          <a:p>
            <a:pPr lvl="0" algn="ctr"/>
            <a:r>
              <a:rPr lang="en-US" sz="1200" dirty="0">
                <a:solidFill>
                  <a:srgbClr val="999999"/>
                </a:solidFill>
                <a:latin typeface="Calibri"/>
                <a:cs typeface="Calibri"/>
                <a:sym typeface="Calibri"/>
              </a:rPr>
              <a:t>Illustrative only </a:t>
            </a:r>
          </a:p>
          <a:p>
            <a:pPr lvl="0" algn="ctr"/>
            <a:r>
              <a:rPr lang="en-US" sz="1200" dirty="0">
                <a:solidFill>
                  <a:srgbClr val="999999"/>
                </a:solidFill>
                <a:latin typeface="Calibri"/>
                <a:cs typeface="Calibri"/>
                <a:sym typeface="Calibri"/>
              </a:rPr>
              <a:t>Not created or endorsed by DOC</a:t>
            </a:r>
            <a:endParaRPr sz="1200" dirty="0">
              <a:solidFill>
                <a:srgbClr val="999999"/>
              </a:solidFill>
              <a:latin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TotalTime>
  <Words>1395</Words>
  <Application>Microsoft Macintosh PowerPoint</Application>
  <PresentationFormat>On-screen Show (4:3)</PresentationFormat>
  <Paragraphs>217</Paragraphs>
  <Slides>15</Slides>
  <Notes>15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Paul Duignan</cp:lastModifiedBy>
  <cp:revision>6</cp:revision>
  <dcterms:created xsi:type="dcterms:W3CDTF">2013-01-27T09:14:16Z</dcterms:created>
  <dcterms:modified xsi:type="dcterms:W3CDTF">2025-11-21T23:41:04Z</dcterms:modified>
</cp:coreProperties>
</file>