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91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301" r:id="rId23"/>
    <p:sldId id="277" r:id="rId24"/>
    <p:sldId id="278" r:id="rId25"/>
    <p:sldId id="280" r:id="rId26"/>
    <p:sldId id="295" r:id="rId27"/>
    <p:sldId id="299" r:id="rId28"/>
    <p:sldId id="300" r:id="rId29"/>
    <p:sldId id="279" r:id="rId30"/>
  </p:sldIdLst>
  <p:sldSz cx="12188825" cy="6858000"/>
  <p:notesSz cx="6858000" cy="9144000"/>
  <p:embeddedFontLst>
    <p:embeddedFont>
      <p:font typeface="Grandstander" pitchFamily="2" charset="0"/>
      <p:regular r:id="rId32"/>
      <p:bold r:id="rId33"/>
      <p:italic r:id="rId34"/>
      <p:boldItalic r:id="rId35"/>
    </p:embeddedFont>
    <p:embeddedFont>
      <p:font typeface="Grandstander Medium" pitchFamily="2" charset="0"/>
      <p:regular r:id="rId36"/>
      <p:bold r:id="rId37"/>
      <p:italic r:id="rId38"/>
      <p:boldItalic r:id="rId39"/>
    </p:embeddedFont>
    <p:embeddedFont>
      <p:font typeface="Grandstander SemiBold" pitchFamily="2" charset="0"/>
      <p:regular r:id="rId40"/>
      <p:bold r:id="rId41"/>
      <p:italic r:id="rId42"/>
      <p:boldItalic r:id="rId43"/>
    </p:embeddedFont>
    <p:embeddedFont>
      <p:font typeface="Lato" panose="020F0502020204030203" pitchFamily="34" charset="0"/>
      <p:regular r:id="rId44"/>
      <p:bold r:id="rId45"/>
      <p:italic r:id="rId46"/>
      <p:boldItalic r:id="rId4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489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489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489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489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489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489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489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489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489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2" orient="horz" pos="3951" userDrawn="1">
          <p15:clr>
            <a:srgbClr val="A4A3A4"/>
          </p15:clr>
        </p15:guide>
        <p15:guide id="3" pos="3839" userDrawn="1">
          <p15:clr>
            <a:srgbClr val="A4A3A4"/>
          </p15:clr>
        </p15:guide>
        <p15:guide id="4" pos="728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62" roundtripDataSignature="AMtx7mhfynb5S2sJGIGK8JeMGEk6pBVX1A==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5DB6679-594B-6F1B-AC99-12BCF871885E}" name="Luis Felipe Gilberti Padial" initials="LF" userId="S::luis_padial@vanzolini-ead.org.br::02e162fd-d323-4666-a0cb-b14fecd7559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5B1251C-D99C-B5CC-93AC-69A34913902D}" v="161" dt="2025-08-06T18:03:45.773"/>
    <p1510:client id="{60C2B582-4775-3E98-74C6-310D19707740}" v="12" dt="2025-08-05T20:17:31.371"/>
  </p1510:revLst>
</p1510:revInfo>
</file>

<file path=ppt/tableStyles.xml><?xml version="1.0" encoding="utf-8"?>
<a:tblStyleLst xmlns:a="http://schemas.openxmlformats.org/drawingml/2006/main" def="{BF908CEC-2446-4E87-9B7E-0EDB4B4AAEE3}">
  <a:tblStyle styleId="{BF908CEC-2446-4E87-9B7E-0EDB4B4AAEE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58FC52F7-A468-4AAE-A662-B5375E6B0899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55" autoAdjust="0"/>
    <p:restoredTop sz="89760" autoAdjust="0"/>
  </p:normalViewPr>
  <p:slideViewPr>
    <p:cSldViewPr snapToGrid="0">
      <p:cViewPr varScale="1">
        <p:scale>
          <a:sx n="87" d="100"/>
          <a:sy n="87" d="100"/>
        </p:scale>
        <p:origin x="1620" y="300"/>
      </p:cViewPr>
      <p:guideLst>
        <p:guide orient="horz" pos="3951"/>
        <p:guide pos="3839"/>
        <p:guide pos="7285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8.fntdata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42" Type="http://schemas.openxmlformats.org/officeDocument/2006/relationships/font" Target="fonts/font11.fntdata"/><Relationship Id="rId47" Type="http://schemas.openxmlformats.org/officeDocument/2006/relationships/font" Target="fonts/font16.fntdata"/><Relationship Id="rId63" Type="http://schemas.openxmlformats.org/officeDocument/2006/relationships/presProps" Target="presProps.xml"/><Relationship Id="rId68" Type="http://schemas.microsoft.com/office/2018/10/relationships/authors" Target="author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font" Target="fonts/font9.fntdata"/><Relationship Id="rId45" Type="http://schemas.openxmlformats.org/officeDocument/2006/relationships/font" Target="fonts/font14.fntdata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4" Type="http://schemas.openxmlformats.org/officeDocument/2006/relationships/font" Target="fonts/font13.fntdata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Relationship Id="rId43" Type="http://schemas.openxmlformats.org/officeDocument/2006/relationships/font" Target="fonts/font12.fntdata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46" Type="http://schemas.openxmlformats.org/officeDocument/2006/relationships/font" Target="fonts/font15.fntdata"/><Relationship Id="rId67" Type="http://schemas.microsoft.com/office/2015/10/relationships/revisionInfo" Target="revisionInfo.xml"/><Relationship Id="rId20" Type="http://schemas.openxmlformats.org/officeDocument/2006/relationships/slide" Target="slides/slide19.xml"/><Relationship Id="rId41" Type="http://schemas.openxmlformats.org/officeDocument/2006/relationships/font" Target="fonts/font10.fntdata"/><Relationship Id="rId62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ettyimages.com.br/detail/foto/north-american-opossum-imagem-royalty-free/950975044?phrase=Didelphis%2Bvirginiana" TargetMode="External"/><Relationship Id="rId13" Type="http://schemas.openxmlformats.org/officeDocument/2006/relationships/hyperlink" Target="https://www.gettyimages.com.br/detail/foto/rhinella-marina-cururu-toad-imagem-royalty-free/1332002018" TargetMode="External"/><Relationship Id="rId18" Type="http://schemas.openxmlformats.org/officeDocument/2006/relationships/hyperlink" Target="https://www.gettyimages.com.br/detail/foto/happy-sloth-hanging-from-a-tree-in-costa-rica-imagem-royalty-free/1290105028?phrase=BICHO+PREGUI%C3%87A&amp;adppopup=true" TargetMode="External"/><Relationship Id="rId3" Type="http://schemas.openxmlformats.org/officeDocument/2006/relationships/hyperlink" Target="https://www.gettyimages.com.br/detail/foto/close-up-female-of-spider-tarantula-in-threatening-imagem-royalty-free/1139891627?phrase=ARANHA++CARANGUEJEIRA+BRASIL&amp;adppopup=true" TargetMode="External"/><Relationship Id="rId7" Type="http://schemas.openxmlformats.org/officeDocument/2006/relationships/hyperlink" Target="https://www.gettyimages.com.br/detail/foto/jaguar-in-the-amazon-jungle-imagem-royalty-free/1184043574?phrase=ANIMAIS+BRASIL&amp;adppopup=true" TargetMode="External"/><Relationship Id="rId12" Type="http://schemas.openxmlformats.org/officeDocument/2006/relationships/hyperlink" Target="https://www.gettyimages.com.br/detail/foto/aotus-trivirgatus-adult-imagem-royalty-free/1248896698?phrase=Aotus+infulatus+macaco&amp;adppopup=true" TargetMode="External"/><Relationship Id="rId17" Type="http://schemas.openxmlformats.org/officeDocument/2006/relationships/hyperlink" Target="https://www.gettyimages.com.br/detail/foto/house-gecko-on-wall-imagem-royalty-free/614230186?phrase=LAGARTIXA%20DE%20PAREDE" TargetMode="External"/><Relationship Id="rId2" Type="http://schemas.openxmlformats.org/officeDocument/2006/relationships/slide" Target="../slides/slide24.xml"/><Relationship Id="rId16" Type="http://schemas.openxmlformats.org/officeDocument/2006/relationships/hyperlink" Target="https://www.gettyimages.com.br/detail/foto/spotlight-on-a-cockroach-imagem-royalty-free/157505372?phrase=Cockroach%20" TargetMode="Externa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www.gettyimages.com.br/detail/foto/great-horned-owl-perched-on-a-tree-on-a-full-moon-imagem-royalty-free/1591814846?phrase=lobo+brazil+noite&amp;adppopup=true" TargetMode="External"/><Relationship Id="rId11" Type="http://schemas.openxmlformats.org/officeDocument/2006/relationships/hyperlink" Target="https://www.gettyimages.com.br/detail/foto/rhinella-marina-cururu-toad-imagem-royalty-free/1332002018?phrase=SAPO%20CURURU&amp;adppopup=true" TargetMode="External"/><Relationship Id="rId5" Type="http://schemas.openxmlformats.org/officeDocument/2006/relationships/hyperlink" Target="https://www.gettyimages.com.br/detail/foto/cute-sloth-hanging-on-branch-in-evening-imagem-royalty-free/1210859821?phrase=bicho+pregui%C3%A7a+a+noite" TargetMode="External"/><Relationship Id="rId15" Type="http://schemas.openxmlformats.org/officeDocument/2006/relationships/hyperlink" Target="https://www.gettyimages.com.br/detail/foto/southern-three-banded-armadillo-imagem-royalty-free/942177850?adppopup=true" TargetMode="External"/><Relationship Id="rId10" Type="http://schemas.openxmlformats.org/officeDocument/2006/relationships/hyperlink" Target="https://www.gettyimages.com.br/detail/foto/tropical-screech-owl-imagem-royalty-free/1339657906?phrase=CORUJA+BRAZIL&amp;adppopup=true" TargetMode="External"/><Relationship Id="rId19" Type="http://schemas.openxmlformats.org/officeDocument/2006/relationships/hyperlink" Target="https://www.gettyimages.com.br/detail/foto/rhinella-marina-cururu-toad-imagem-royalty-free/1332002018?adppopup=true" TargetMode="External"/><Relationship Id="rId4" Type="http://schemas.openxmlformats.org/officeDocument/2006/relationships/hyperlink" Target="https://www.gettyimages.com.br/detail/foto/jaguar-in-water-at-night-imagem-royalty-free/1813545709?phrase=on%C3%A7a+pintada+a+noite&amp;adppopup=true" TargetMode="External"/><Relationship Id="rId9" Type="http://schemas.openxmlformats.org/officeDocument/2006/relationships/hyperlink" Target="https://www.gettyimages.com.br/detail/foto/maned-wolf-imagem-royalty-free/480724644?phrase=lobo+brazil&amp;adppopup=true" TargetMode="External"/><Relationship Id="rId14" Type="http://schemas.openxmlformats.org/officeDocument/2006/relationships/hyperlink" Target="https://www.gettyimages.com.br/detail/foto/female-of-giant-peacock-moth-on-a-branch-imagem-royalty-free/531418749?phrase=mariposa" TargetMode="Externa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" name="Google Shape;6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8" name="Google Shape;7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f3241fd84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g2f3241fd84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6" name="Google Shape;9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2f3241fd84a_0_1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" name="Google Shape;106;g2f3241fd84a_0_1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5" name="Google Shape;115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5" name="Google Shape;125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" name="Google Shape;13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3" name="Google Shape;14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0" name="Google Shape;160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6" name="Google Shape;176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6307eb4e58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36307eb4e58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36307eb4e58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36307eb4e58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7" name="Google Shape;207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lang="pt-BR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6" name="Google Shape;216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6" name="Google Shape;226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pt-BR" u="sng" dirty="0">
              <a:solidFill>
                <a:schemeClr val="hlink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br>
              <a:rPr lang="pt-BR" u="sng" dirty="0">
                <a:solidFill>
                  <a:schemeClr val="hlink"/>
                </a:solidFill>
              </a:rPr>
            </a:b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3" name="Google Shape;233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2" name="Google Shape;242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7" name="Google Shape;247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0" name="Google Shape;260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3" name="Google Shape;283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8925272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3" name="Google Shape;283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9" name="Google Shape;289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r>
              <a:rPr lang="en-U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Slide 3 – </a:t>
            </a:r>
            <a:r>
              <a:rPr lang="pt-BR" sz="1100" b="0" i="0" u="sng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  <a:hlinkClick r:id="rId3"/>
              </a:rPr>
              <a:t>https://www.gettyimages.com.br/detail/foto/close-up-female-of-spider-tarantula-in-threatening-imagem-royalty-free/1139891627?phrase=ARANHA++CARANGUEJEIRA+BRASIL&amp;adppopup=true</a:t>
            </a:r>
            <a:r>
              <a:rPr lang="pt-BR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marL="0" indent="0">
              <a:buNone/>
            </a:pPr>
            <a:r>
              <a:rPr lang="pt-BR" sz="1100" b="0" i="0" u="sng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  <a:hlinkClick r:id="rId4"/>
              </a:rPr>
              <a:t>https://www.gettyimages.com.br/detail/foto/jaguar-in-water-at-night-imagem-royalty-free/1813545709?phrase=on%C3%A7a+pintada+a+noite&amp;adppopup=true</a:t>
            </a:r>
            <a:endParaRPr lang="pt-BR" sz="11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marL="0" indent="0">
              <a:buNone/>
            </a:pPr>
            <a:r>
              <a:rPr lang="pt-BR" sz="1100" b="0" i="0" u="sng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  <a:hlinkClick r:id="rId5"/>
              </a:rPr>
              <a:t>https://www.gettyimages.com.br/detail/foto/cute-sloth-hanging-on-branch-in-evening-imagem-royalty-free/1210859821?phrase=bicho+pregui%C3%A7a+a+noite</a:t>
            </a:r>
            <a:endParaRPr lang="pt-BR" sz="11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marL="0" indent="0">
              <a:buNone/>
            </a:pPr>
            <a:r>
              <a:rPr lang="pt-BR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4 – </a:t>
            </a:r>
            <a:r>
              <a:rPr lang="pt-BR" sz="1100" b="0" i="0" u="sng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  <a:hlinkClick r:id="rId6"/>
              </a:rPr>
              <a:t>https://www.gettyimages.com.br/detail/foto/great-horned-owl-perched-on-a-tree-on-a-full-moon-imagem-royalty-free/1591814846?phrase=lobo+brazil+noite&amp;adppopup=true</a:t>
            </a:r>
            <a:r>
              <a:rPr lang="pt-BR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IMAGEM DO ID 119273</a:t>
            </a:r>
          </a:p>
          <a:p>
            <a:pPr marL="0" indent="0">
              <a:buNone/>
            </a:pPr>
            <a:r>
              <a:rPr lang="pt-BR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5 – </a:t>
            </a:r>
            <a:r>
              <a:rPr lang="pt-BR" sz="1100" b="0" i="0" u="sng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  <a:hlinkClick r:id="rId7"/>
              </a:rPr>
              <a:t>https://www.gettyimages.com.br/detail/foto/jaguar-in-the-amazon-jungle-imagem-royalty-free/1184043574?phrase=ANIMAIS+BRASIL&amp;adppopup=true</a:t>
            </a:r>
            <a:r>
              <a:rPr lang="pt-BR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IMAGEM DO ID 119273</a:t>
            </a:r>
          </a:p>
          <a:p>
            <a:pPr marL="0" indent="0">
              <a:buNone/>
            </a:pPr>
            <a:r>
              <a:rPr lang="pt-BR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6 – </a:t>
            </a:r>
            <a:r>
              <a:rPr lang="pt-BR" sz="1100" b="0" i="0" u="sng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  <a:hlinkClick r:id="rId8"/>
              </a:rPr>
              <a:t>https://www.gettyimages.com.br/detail/foto/north-american-opossum-imagem-royalty-free/950975044?phrase=Didelphis%2Bvirginiana</a:t>
            </a:r>
            <a:r>
              <a:rPr lang="pt-BR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IMAGEM DO ID 119273</a:t>
            </a:r>
          </a:p>
          <a:p>
            <a:pPr marL="0" indent="0">
              <a:buNone/>
            </a:pPr>
            <a:r>
              <a:rPr lang="pt-BR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7 – </a:t>
            </a:r>
            <a:r>
              <a:rPr lang="pt-BR" sz="1100" b="0" i="0" u="sng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  <a:hlinkClick r:id="rId9"/>
              </a:rPr>
              <a:t>https://www.gettyimages.com.br/detail/foto/maned-wolf-imagem-royalty-free/480724644?phrase=lobo+brazil&amp;adppopup=true</a:t>
            </a:r>
            <a:r>
              <a:rPr lang="pt-BR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IMAGEM DO ID 119273</a:t>
            </a:r>
          </a:p>
          <a:p>
            <a:pPr marL="0" indent="0">
              <a:buNone/>
            </a:pPr>
            <a:r>
              <a:rPr lang="pt-BR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8 – </a:t>
            </a:r>
            <a:r>
              <a:rPr lang="pt-BR" sz="1100" b="0" i="0" u="sng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  <a:hlinkClick r:id="rId10"/>
              </a:rPr>
              <a:t>https://www.gettyimages.com.br/detail/foto/tropical-screech-owl-imagem-royalty-free/1339657906?phrase=CORUJA+BRAZIL&amp;adppopup=true</a:t>
            </a:r>
            <a:r>
              <a:rPr lang="pt-BR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IMAGEM DO ID 119273</a:t>
            </a:r>
          </a:p>
          <a:p>
            <a:pPr marL="0" indent="0">
              <a:buNone/>
            </a:pPr>
            <a:r>
              <a:rPr lang="pt-BR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9 – </a:t>
            </a:r>
            <a:r>
              <a:rPr lang="pt-BR" sz="1100" b="0" i="0" u="sng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  <a:hlinkClick r:id="rId11"/>
              </a:rPr>
              <a:t>https://www.gettyimages.com.br/detail/foto/rhinella-marina-cururu-toad-imagem-royalty-free/1332002018?phrase=SAPO%20CURURU&amp;adppopup=true</a:t>
            </a:r>
            <a:r>
              <a:rPr lang="pt-BR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marL="0" indent="0">
              <a:buNone/>
            </a:pPr>
            <a:r>
              <a:rPr lang="pt-BR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10 – </a:t>
            </a:r>
            <a:r>
              <a:rPr lang="pt-BR" sz="1100" b="0" i="0" u="sng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  <a:hlinkClick r:id="rId12"/>
              </a:rPr>
              <a:t>https://www.gettyimages.com.br/detail/foto/aotus-trivirgatus-adult-imagem-royalty-free/1248896698?phrase=Aotus+infulatus+macaco&amp;adppopup=true</a:t>
            </a:r>
            <a:endParaRPr lang="pt-BR" sz="11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marL="0" indent="0">
              <a:buNone/>
            </a:pPr>
            <a:r>
              <a:rPr lang="pt-BR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11 – </a:t>
            </a:r>
            <a:r>
              <a:rPr lang="pt-BR" sz="1100" b="0" i="0" u="sng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  <a:hlinkClick r:id="rId13"/>
              </a:rPr>
              <a:t>https://www.gettyimages.com.br/detail/foto/rhinella-marina-cururu-toad-imagem-royalty-free/1332002018</a:t>
            </a:r>
            <a:r>
              <a:rPr lang="pt-BR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marL="0" indent="0">
              <a:buNone/>
            </a:pPr>
            <a:r>
              <a:rPr lang="pt-BR" sz="1100" b="0" i="0" u="sng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  <a:hlinkClick r:id="rId14"/>
              </a:rPr>
              <a:t>https://www.gettyimages.com.br/detail/foto/female-of-giant-peacock-moth-on-a-branch-imagem-royalty-free/531418749?phrase=mariposa</a:t>
            </a:r>
            <a:r>
              <a:rPr lang="pt-BR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marL="0" indent="0">
              <a:buNone/>
            </a:pPr>
            <a:r>
              <a:rPr lang="pt-BR" sz="1100" b="0" i="0" u="sng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  <a:hlinkClick r:id="rId15"/>
              </a:rPr>
              <a:t>https://www.gettyimages.com.br/detail/foto/southern-three-banded-armadillo-imagem-royalty-free/942177850?adppopup=true</a:t>
            </a:r>
            <a:endParaRPr lang="pt-BR" sz="11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marL="0" indent="0">
              <a:buNone/>
            </a:pPr>
            <a:r>
              <a:rPr lang="pt-BR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12 – </a:t>
            </a:r>
            <a:r>
              <a:rPr lang="pt-BR" sz="1100" b="0" i="0" u="sng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  <a:hlinkClick r:id="rId16"/>
              </a:rPr>
              <a:t>https://www.gettyimages.com.br/detail/foto/spotlight-on-a-cockroach-imagem-royalty-free/157505372?phrase=Cockroach%20</a:t>
            </a:r>
            <a:r>
              <a:rPr lang="pt-BR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marL="0" indent="0">
              <a:buNone/>
            </a:pPr>
            <a:r>
              <a:rPr lang="pt-BR" sz="1100" b="0" i="0" u="sng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  <a:hlinkClick r:id="rId17"/>
              </a:rPr>
              <a:t>https://www.gettyimages.com.br/detail/foto/house-gecko-on-wall-imagem-royalty-free/614230186?phrase=LAGARTIXA%20DE%20PAREDE</a:t>
            </a:r>
            <a:endParaRPr lang="pt-BR" sz="11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marL="0" indent="0">
              <a:buNone/>
            </a:pPr>
            <a:r>
              <a:rPr lang="pt-BR" sz="1100" b="0" i="0" u="sng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  <a:hlinkClick r:id="rId18"/>
              </a:rPr>
              <a:t>https://www.gettyimages.com.br/detail/foto/happy-sloth-hanging-from-a-tree-in-costa-rica-imagem-royalty-free/1290105028?phrase=BICHO+PREGUI%C3%87A&amp;adppopup=true</a:t>
            </a:r>
            <a:endParaRPr lang="pt-BR" sz="11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marL="0" indent="0">
              <a:buNone/>
            </a:pPr>
            <a:r>
              <a:rPr lang="pt-BR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15, 16 – </a:t>
            </a:r>
            <a:r>
              <a:rPr lang="pt-BR" sz="1100" b="0" i="0" u="sng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  <a:hlinkClick r:id="rId9"/>
              </a:rPr>
              <a:t>https://www.gettyimages.com.br/detail/foto/maned-wolf-imagem-royalty-free/480724644?phrase=lobo+brazil&amp;adppopup=true</a:t>
            </a:r>
            <a:r>
              <a:rPr lang="pt-BR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marL="0" indent="0">
              <a:buNone/>
            </a:pPr>
            <a:r>
              <a:rPr lang="pt-BR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17, 18 – </a:t>
            </a:r>
            <a:r>
              <a:rPr lang="pt-BR" sz="1100" b="0" i="0" u="sng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  <a:hlinkClick r:id="rId19"/>
              </a:rPr>
              <a:t>https://www.gettyimages.com.br/detail/foto/rhinella-marina-cururu-toad-imagem-royalty-free/1332002018?adppopup=true</a:t>
            </a:r>
            <a:endParaRPr lang="pt-BR" sz="11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3" name="Google Shape;14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>
          <a:extLst>
            <a:ext uri="{FF2B5EF4-FFF2-40B4-BE49-F238E27FC236}">
              <a16:creationId xmlns:a16="http://schemas.microsoft.com/office/drawing/2014/main" id="{857FEFEB-B2DC-2EFF-B863-84A57C70A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0:notes">
            <a:extLst>
              <a:ext uri="{FF2B5EF4-FFF2-40B4-BE49-F238E27FC236}">
                <a16:creationId xmlns:a16="http://schemas.microsoft.com/office/drawing/2014/main" id="{8829EEAF-2B16-1D07-B754-9F88C288811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1" name="Google Shape;191;p10:notes">
            <a:extLst>
              <a:ext uri="{FF2B5EF4-FFF2-40B4-BE49-F238E27FC236}">
                <a16:creationId xmlns:a16="http://schemas.microsoft.com/office/drawing/2014/main" id="{D6C6A492-A05F-0476-B09E-165968D3CA9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2399030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>
          <a:extLst>
            <a:ext uri="{FF2B5EF4-FFF2-40B4-BE49-F238E27FC236}">
              <a16:creationId xmlns:a16="http://schemas.microsoft.com/office/drawing/2014/main" id="{35BEA805-CC24-6634-8C5F-E1086CD2BE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0:notes">
            <a:extLst>
              <a:ext uri="{FF2B5EF4-FFF2-40B4-BE49-F238E27FC236}">
                <a16:creationId xmlns:a16="http://schemas.microsoft.com/office/drawing/2014/main" id="{9483DB08-AA09-9200-8801-F4E4B50E825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1" name="Google Shape;191;p10:notes">
            <a:extLst>
              <a:ext uri="{FF2B5EF4-FFF2-40B4-BE49-F238E27FC236}">
                <a16:creationId xmlns:a16="http://schemas.microsoft.com/office/drawing/2014/main" id="{F31F2C3B-F568-3E00-ED53-6481E0C7AAD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4854789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>
          <a:extLst>
            <a:ext uri="{FF2B5EF4-FFF2-40B4-BE49-F238E27FC236}">
              <a16:creationId xmlns:a16="http://schemas.microsoft.com/office/drawing/2014/main" id="{1B94298D-8A7D-6588-9293-C4C02C15B4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0:notes">
            <a:extLst>
              <a:ext uri="{FF2B5EF4-FFF2-40B4-BE49-F238E27FC236}">
                <a16:creationId xmlns:a16="http://schemas.microsoft.com/office/drawing/2014/main" id="{0CA2B525-AEF2-9FF6-0855-1202881E7B0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1" name="Google Shape;191;p10:notes">
            <a:extLst>
              <a:ext uri="{FF2B5EF4-FFF2-40B4-BE49-F238E27FC236}">
                <a16:creationId xmlns:a16="http://schemas.microsoft.com/office/drawing/2014/main" id="{0216BDC8-835B-2FE2-E6CC-8E47BF73C4F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0747241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5" name="Google Shape;295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1.jpeg"/><Relationship Id="rId7" Type="http://schemas.openxmlformats.org/officeDocument/2006/relationships/image" Target="../media/image15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. Capa - Ciências Humanas">
  <p:cSld name="1. Capa - Ciências Humana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8"/>
          <p:cNvSpPr txBox="1">
            <a:spLocks noGrp="1"/>
          </p:cNvSpPr>
          <p:nvPr>
            <p:ph type="sldNum" idx="12"/>
          </p:nvPr>
        </p:nvSpPr>
        <p:spPr>
          <a:xfrm>
            <a:off x="11293669" y="6248544"/>
            <a:ext cx="731409" cy="389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pic>
        <p:nvPicPr>
          <p:cNvPr id="12" name="Google Shape;12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3085" y="340600"/>
            <a:ext cx="1453288" cy="11571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29405" y="536802"/>
            <a:ext cx="1453288" cy="5459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457179" y="809985"/>
            <a:ext cx="1382373" cy="1338951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8"/>
          <p:cNvSpPr txBox="1"/>
          <p:nvPr/>
        </p:nvSpPr>
        <p:spPr>
          <a:xfrm rot="-5400000">
            <a:off x="11493153" y="1477365"/>
            <a:ext cx="1178800" cy="389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68" tIns="121868" rIns="121868" bIns="121868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pt-BR" sz="933" b="0" i="0" u="none" strike="noStrike" cap="none">
                <a:solidFill>
                  <a:srgbClr val="333333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2026_AI_V1</a:t>
            </a:r>
            <a:endParaRPr sz="933" b="0" i="0" u="none" strike="noStrike" cap="none">
              <a:solidFill>
                <a:srgbClr val="000000"/>
              </a:solidFill>
              <a:latin typeface="Grandstander Medium"/>
              <a:ea typeface="Grandstander Medium"/>
              <a:cs typeface="Grandstander Medium"/>
              <a:sym typeface="Grandstander Medium"/>
            </a:endParaRPr>
          </a:p>
        </p:txBody>
      </p:sp>
      <p:pic>
        <p:nvPicPr>
          <p:cNvPr id="5" name="Imagem 4" descr="Forma&#10;&#10;O conteúdo gerado por IA pode estar incorreto.">
            <a:extLst>
              <a:ext uri="{FF2B5EF4-FFF2-40B4-BE49-F238E27FC236}">
                <a16:creationId xmlns:a16="http://schemas.microsoft.com/office/drawing/2014/main" id="{A82A6499-AB05-3947-305A-D9083A2072A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56585" y="5943072"/>
            <a:ext cx="3340824" cy="833547"/>
          </a:xfrm>
          <a:prstGeom prst="rect">
            <a:avLst/>
          </a:prstGeom>
        </p:spPr>
      </p:pic>
      <p:pic>
        <p:nvPicPr>
          <p:cNvPr id="2" name="Google Shape;16;p10">
            <a:extLst>
              <a:ext uri="{FF2B5EF4-FFF2-40B4-BE49-F238E27FC236}">
                <a16:creationId xmlns:a16="http://schemas.microsoft.com/office/drawing/2014/main" id="{6984E61E-A2E0-7673-6D51-5D2289EFAE77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439549" y="340602"/>
            <a:ext cx="1382373" cy="135803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7;p10">
            <a:extLst>
              <a:ext uri="{FF2B5EF4-FFF2-40B4-BE49-F238E27FC236}">
                <a16:creationId xmlns:a16="http://schemas.microsoft.com/office/drawing/2014/main" id="{682E1B2D-9EB8-9321-DBCC-BEADE2F09307}"/>
              </a:ext>
            </a:extLst>
          </p:cNvPr>
          <p:cNvSpPr/>
          <p:nvPr/>
        </p:nvSpPr>
        <p:spPr>
          <a:xfrm rot="-48255" flipH="1">
            <a:off x="10673069" y="1045337"/>
            <a:ext cx="1082625" cy="565675"/>
          </a:xfrm>
          <a:prstGeom prst="roundRect">
            <a:avLst>
              <a:gd name="adj" fmla="val 7293"/>
            </a:avLst>
          </a:prstGeom>
          <a:noFill/>
          <a:ln>
            <a:noFill/>
          </a:ln>
        </p:spPr>
        <p:txBody>
          <a:bodyPr spcFirstLastPara="1" wrap="square" lIns="121868" tIns="121868" rIns="121868" bIns="121868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2666" b="0" i="0" u="none" strike="noStrike" cap="none">
                <a:solidFill>
                  <a:srgbClr val="FFFFFF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ANO</a:t>
            </a:r>
            <a:endParaRPr sz="2666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89871835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. Conteúdo/Objetivo de aprendizagem">
  <p:cSld name="2. Conteúdo/Objetivo de aprendizage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9"/>
          <p:cNvSpPr txBox="1">
            <a:spLocks noGrp="1"/>
          </p:cNvSpPr>
          <p:nvPr>
            <p:ph type="sldNum" idx="12"/>
          </p:nvPr>
        </p:nvSpPr>
        <p:spPr>
          <a:xfrm>
            <a:off x="11293669" y="6248544"/>
            <a:ext cx="731409" cy="389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20" name="Google Shape;20;p9"/>
          <p:cNvSpPr/>
          <p:nvPr/>
        </p:nvSpPr>
        <p:spPr>
          <a:xfrm>
            <a:off x="273062" y="300433"/>
            <a:ext cx="11672959" cy="6268000"/>
          </a:xfrm>
          <a:prstGeom prst="roundRect">
            <a:avLst>
              <a:gd name="adj" fmla="val 3153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121868" tIns="121868" rIns="121868" bIns="121868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6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9"/>
          <p:cNvSpPr/>
          <p:nvPr/>
        </p:nvSpPr>
        <p:spPr>
          <a:xfrm>
            <a:off x="6066053" y="300433"/>
            <a:ext cx="5880068" cy="6268000"/>
          </a:xfrm>
          <a:prstGeom prst="roundRect">
            <a:avLst>
              <a:gd name="adj" fmla="val 3153"/>
            </a:avLst>
          </a:prstGeom>
          <a:solidFill>
            <a:srgbClr val="F6EDE1"/>
          </a:solidFill>
          <a:ln>
            <a:noFill/>
          </a:ln>
        </p:spPr>
        <p:txBody>
          <a:bodyPr spcFirstLastPara="1" wrap="square" lIns="121868" tIns="121868" rIns="121868" bIns="121868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6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22;p9"/>
          <p:cNvSpPr txBox="1">
            <a:spLocks noGrp="1"/>
          </p:cNvSpPr>
          <p:nvPr>
            <p:ph type="body" idx="1"/>
          </p:nvPr>
        </p:nvSpPr>
        <p:spPr>
          <a:xfrm>
            <a:off x="6423493" y="987085"/>
            <a:ext cx="5183050" cy="4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360273" lvl="0" indent="-360273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4489D"/>
              </a:buClr>
              <a:buSzPts val="2000"/>
              <a:buFont typeface="Lato"/>
              <a:buChar char="●"/>
              <a:defRPr sz="2599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8866" lvl="1" indent="-47400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828297" lvl="2" indent="-47400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2437729" lvl="3" indent="-47400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3047162" lvl="4" indent="-47400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3656595" lvl="5" indent="-47400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4266027" lvl="6" indent="-47400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4875459" lvl="7" indent="-47400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5484891" lvl="8" indent="-47400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5" name="Google Shape;25;p9"/>
          <p:cNvSpPr txBox="1">
            <a:spLocks noGrp="1"/>
          </p:cNvSpPr>
          <p:nvPr>
            <p:ph type="body" idx="2"/>
          </p:nvPr>
        </p:nvSpPr>
        <p:spPr>
          <a:xfrm>
            <a:off x="579016" y="987085"/>
            <a:ext cx="5183050" cy="4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360273" lvl="0" indent="-360273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4489D"/>
              </a:buClr>
              <a:buSzPts val="2000"/>
              <a:buFont typeface="Lato"/>
              <a:buChar char="●"/>
              <a:tabLst/>
              <a:defRPr sz="2599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8866" lvl="1" indent="-47400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828297" lvl="2" indent="-47400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2437729" lvl="3" indent="-47400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3047162" lvl="4" indent="-47400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3656595" lvl="5" indent="-47400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4266027" lvl="6" indent="-47400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4875459" lvl="7" indent="-47400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5484891" lvl="8" indent="-47400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6" name="Google Shape;26;p9"/>
          <p:cNvSpPr txBox="1"/>
          <p:nvPr/>
        </p:nvSpPr>
        <p:spPr>
          <a:xfrm rot="-5400000">
            <a:off x="11493153" y="482900"/>
            <a:ext cx="1178800" cy="389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68" tIns="121868" rIns="121868" bIns="121868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pt-BR" sz="933" b="0" i="0" u="none" strike="noStrike" cap="none">
                <a:solidFill>
                  <a:srgbClr val="333333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2026_AI_V1</a:t>
            </a:r>
            <a:endParaRPr sz="933" b="0" i="0" u="none" strike="noStrike" cap="none">
              <a:solidFill>
                <a:srgbClr val="000000"/>
              </a:solidFill>
              <a:latin typeface="Grandstander Medium"/>
              <a:ea typeface="Grandstander Medium"/>
              <a:cs typeface="Grandstander Medium"/>
              <a:sym typeface="Grandstander Medium"/>
            </a:endParaRPr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4B10FC1C-865A-01E8-24DD-A1E5C6048F6E}"/>
              </a:ext>
            </a:extLst>
          </p:cNvPr>
          <p:cNvSpPr/>
          <p:nvPr/>
        </p:nvSpPr>
        <p:spPr>
          <a:xfrm rot="21480000">
            <a:off x="181617" y="211659"/>
            <a:ext cx="2000999" cy="489413"/>
          </a:xfrm>
          <a:prstGeom prst="roundRect">
            <a:avLst>
              <a:gd name="adj" fmla="val 50000"/>
            </a:avLst>
          </a:prstGeom>
          <a:solidFill>
            <a:srgbClr val="74489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2599" b="0" i="0" u="none" strike="noStrike" cap="none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randstander SemiBold"/>
                <a:ea typeface="Grandstander SemiBold"/>
                <a:cs typeface="Grandstander SemiBold"/>
                <a:sym typeface="Grandstander SemiBold"/>
              </a:rPr>
              <a:t>CONTEÚDO</a:t>
            </a:r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201820FF-F3F6-FB54-F855-00F92C10CF4C}"/>
              </a:ext>
            </a:extLst>
          </p:cNvPr>
          <p:cNvSpPr/>
          <p:nvPr/>
        </p:nvSpPr>
        <p:spPr>
          <a:xfrm rot="21540000">
            <a:off x="6030536" y="194776"/>
            <a:ext cx="5027536" cy="489413"/>
          </a:xfrm>
          <a:prstGeom prst="roundRect">
            <a:avLst>
              <a:gd name="adj" fmla="val 50000"/>
            </a:avLst>
          </a:prstGeom>
          <a:solidFill>
            <a:srgbClr val="74489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2599" b="0" i="0" u="none" strike="noStrike" cap="none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randstander SemiBold"/>
                <a:ea typeface="Grandstander SemiBold"/>
                <a:cs typeface="Grandstander SemiBold"/>
                <a:sym typeface="Grandstander SemiBold"/>
              </a:rPr>
              <a:t>OBJETIVOS DE APRENDIZAGEM</a:t>
            </a:r>
          </a:p>
        </p:txBody>
      </p:sp>
    </p:spTree>
    <p:extLst>
      <p:ext uri="{BB962C8B-B14F-4D97-AF65-F5344CB8AC3E}">
        <p14:creationId xmlns:p14="http://schemas.microsoft.com/office/powerpoint/2010/main" val="10937020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12" userDrawn="1">
          <p15:clr>
            <a:srgbClr val="FBAE40"/>
          </p15:clr>
        </p15:guide>
        <p15:guide id="2" pos="5119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. O que aprendemos hoje?">
  <p:cSld name="7. O que aprendemos hoje?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7"/>
          <p:cNvSpPr txBox="1">
            <a:spLocks noGrp="1"/>
          </p:cNvSpPr>
          <p:nvPr>
            <p:ph type="sldNum" idx="12"/>
          </p:nvPr>
        </p:nvSpPr>
        <p:spPr>
          <a:xfrm>
            <a:off x="11293669" y="6248544"/>
            <a:ext cx="731409" cy="389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29" name="Google Shape;29;p17"/>
          <p:cNvSpPr/>
          <p:nvPr/>
        </p:nvSpPr>
        <p:spPr>
          <a:xfrm>
            <a:off x="273062" y="300433"/>
            <a:ext cx="11672959" cy="6268000"/>
          </a:xfrm>
          <a:prstGeom prst="roundRect">
            <a:avLst>
              <a:gd name="adj" fmla="val 3153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121868" tIns="121868" rIns="121868" bIns="121868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6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" name="Google Shape;31;p17"/>
          <p:cNvPicPr preferRelativeResize="0"/>
          <p:nvPr/>
        </p:nvPicPr>
        <p:blipFill rotWithShape="1">
          <a:blip r:embed="rId3">
            <a:alphaModFix/>
          </a:blip>
          <a:srcRect l="15588" r="14095"/>
          <a:stretch/>
        </p:blipFill>
        <p:spPr>
          <a:xfrm>
            <a:off x="480743" y="673068"/>
            <a:ext cx="4000325" cy="5690667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17"/>
          <p:cNvSpPr txBox="1">
            <a:spLocks noGrp="1"/>
          </p:cNvSpPr>
          <p:nvPr>
            <p:ph type="body" idx="1"/>
          </p:nvPr>
        </p:nvSpPr>
        <p:spPr>
          <a:xfrm>
            <a:off x="4694295" y="987100"/>
            <a:ext cx="6912199" cy="4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360273" lvl="0" indent="-360273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4489D"/>
              </a:buClr>
              <a:buSzPts val="2000"/>
              <a:buFont typeface="Lato"/>
              <a:buChar char="●"/>
              <a:defRPr sz="2599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8866" lvl="1" indent="-47400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828297" lvl="2" indent="-47400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2437729" lvl="3" indent="-47400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3047162" lvl="4" indent="-47400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3656595" lvl="5" indent="-47400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4266027" lvl="6" indent="-47400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4875459" lvl="7" indent="-47400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5484891" lvl="8" indent="-47400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3" name="Google Shape;33;p17"/>
          <p:cNvSpPr txBox="1"/>
          <p:nvPr/>
        </p:nvSpPr>
        <p:spPr>
          <a:xfrm rot="-5400000">
            <a:off x="11493153" y="482900"/>
            <a:ext cx="1178800" cy="389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68" tIns="121868" rIns="121868" bIns="121868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pt-BR" sz="933" b="0" i="0" u="none" strike="noStrike" cap="none">
                <a:solidFill>
                  <a:srgbClr val="333333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2026_AI_V1</a:t>
            </a:r>
            <a:endParaRPr sz="933" b="0" i="0" u="none" strike="noStrike" cap="none">
              <a:solidFill>
                <a:srgbClr val="000000"/>
              </a:solidFill>
              <a:latin typeface="Grandstander Medium"/>
              <a:ea typeface="Grandstander Medium"/>
              <a:cs typeface="Grandstander Medium"/>
              <a:sym typeface="Grandstander Medium"/>
            </a:endParaRPr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D5648439-68FA-DAC8-4010-B02E882481DF}"/>
              </a:ext>
            </a:extLst>
          </p:cNvPr>
          <p:cNvSpPr/>
          <p:nvPr/>
        </p:nvSpPr>
        <p:spPr>
          <a:xfrm rot="21480000">
            <a:off x="174825" y="165464"/>
            <a:ext cx="4662096" cy="489413"/>
          </a:xfrm>
          <a:prstGeom prst="roundRect">
            <a:avLst>
              <a:gd name="adj" fmla="val 50000"/>
            </a:avLst>
          </a:prstGeom>
          <a:solidFill>
            <a:srgbClr val="74489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2599" b="0" i="0" u="none" strike="noStrike" cap="none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randstander SemiBold"/>
                <a:ea typeface="Grandstander SemiBold"/>
                <a:cs typeface="Grandstander SemiBold"/>
                <a:sym typeface="Grandstander SemiBold"/>
              </a:rPr>
              <a:t>O QUE APRENDEMOS HOJE?</a:t>
            </a:r>
          </a:p>
        </p:txBody>
      </p:sp>
    </p:spTree>
    <p:extLst>
      <p:ext uri="{BB962C8B-B14F-4D97-AF65-F5344CB8AC3E}">
        <p14:creationId xmlns:p14="http://schemas.microsoft.com/office/powerpoint/2010/main" val="2739444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. Contra capa">
  <p:cSld name="10. Contra cap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oogle Shape;35;p11"/>
          <p:cNvGrpSpPr/>
          <p:nvPr/>
        </p:nvGrpSpPr>
        <p:grpSpPr>
          <a:xfrm>
            <a:off x="4282919" y="1616689"/>
            <a:ext cx="4029284" cy="3987200"/>
            <a:chOff x="3060625" y="1076550"/>
            <a:chExt cx="3022750" cy="2990400"/>
          </a:xfrm>
        </p:grpSpPr>
        <p:pic>
          <p:nvPicPr>
            <p:cNvPr id="36" name="Google Shape;36;p1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060625" y="1076550"/>
              <a:ext cx="3022750" cy="2990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" name="Google Shape;37;p1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545350" y="2438712"/>
              <a:ext cx="2053300" cy="2660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8" name="Google Shape;38;p11"/>
          <p:cNvSpPr txBox="1"/>
          <p:nvPr/>
        </p:nvSpPr>
        <p:spPr>
          <a:xfrm rot="-5400000">
            <a:off x="11493153" y="482900"/>
            <a:ext cx="1178800" cy="389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68" tIns="121868" rIns="121868" bIns="121868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pt-BR" sz="933" b="0" i="0" u="none" strike="noStrike" cap="none">
                <a:solidFill>
                  <a:srgbClr val="333333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2026_AI_V1</a:t>
            </a:r>
            <a:endParaRPr sz="933" b="0" i="0" u="none" strike="noStrike" cap="none">
              <a:solidFill>
                <a:srgbClr val="000000"/>
              </a:solidFill>
              <a:latin typeface="Grandstander Medium"/>
              <a:ea typeface="Grandstander Medium"/>
              <a:cs typeface="Grandstander Medium"/>
              <a:sym typeface="Grandstander Medium"/>
            </a:endParaRPr>
          </a:p>
        </p:txBody>
      </p:sp>
    </p:spTree>
    <p:extLst>
      <p:ext uri="{BB962C8B-B14F-4D97-AF65-F5344CB8AC3E}">
        <p14:creationId xmlns:p14="http://schemas.microsoft.com/office/powerpoint/2010/main" val="23076607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. Contra capa" preserve="1">
  <p:cSld name="1_10. Contra capa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adrão do plano de fundo&#10;&#10;O conteúdo gerado por IA pode estar incorreto.">
            <a:extLst>
              <a:ext uri="{FF2B5EF4-FFF2-40B4-BE49-F238E27FC236}">
                <a16:creationId xmlns:a16="http://schemas.microsoft.com/office/drawing/2014/main" id="{58C136F2-D3CE-D984-534E-839A3DA455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"/>
            <a:ext cx="12188825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Gráfico 2">
            <a:extLst>
              <a:ext uri="{FF2B5EF4-FFF2-40B4-BE49-F238E27FC236}">
                <a16:creationId xmlns:a16="http://schemas.microsoft.com/office/drawing/2014/main" id="{031F1846-4908-7CC4-9C30-93D4772239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7826" y="662248"/>
            <a:ext cx="4047706" cy="1400928"/>
          </a:xfrm>
          <a:prstGeom prst="rect">
            <a:avLst/>
          </a:prstGeom>
        </p:spPr>
      </p:pic>
      <p:pic>
        <p:nvPicPr>
          <p:cNvPr id="4" name="Gráfico 3">
            <a:extLst>
              <a:ext uri="{FF2B5EF4-FFF2-40B4-BE49-F238E27FC236}">
                <a16:creationId xmlns:a16="http://schemas.microsoft.com/office/drawing/2014/main" id="{A5D695C8-4FDD-CC39-BB79-EE550F0AF2D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283259" y="1099786"/>
            <a:ext cx="7879987" cy="4815911"/>
          </a:xfrm>
          <a:prstGeom prst="rect">
            <a:avLst/>
          </a:prstGeom>
        </p:spPr>
      </p:pic>
      <p:sp>
        <p:nvSpPr>
          <p:cNvPr id="5" name="Google Shape;41;p6">
            <a:extLst>
              <a:ext uri="{FF2B5EF4-FFF2-40B4-BE49-F238E27FC236}">
                <a16:creationId xmlns:a16="http://schemas.microsoft.com/office/drawing/2014/main" id="{EF4751DE-85A4-D072-5AC1-1CAB1B41FF80}"/>
              </a:ext>
            </a:extLst>
          </p:cNvPr>
          <p:cNvSpPr txBox="1"/>
          <p:nvPr/>
        </p:nvSpPr>
        <p:spPr>
          <a:xfrm rot="-5400000">
            <a:off x="11493153" y="482900"/>
            <a:ext cx="1178800" cy="389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68" tIns="121868" rIns="121868" bIns="121868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pt-BR" sz="933" b="0" i="0" u="none" strike="noStrike" cap="none">
                <a:solidFill>
                  <a:srgbClr val="FFFFFF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2026_AI_V1</a:t>
            </a:r>
            <a:endParaRPr sz="933" b="0" i="0" u="none" strike="noStrike" cap="none">
              <a:solidFill>
                <a:srgbClr val="FFFFFF"/>
              </a:solidFill>
              <a:latin typeface="Grandstander Medium"/>
              <a:ea typeface="Grandstander Medium"/>
              <a:cs typeface="Grandstander Medium"/>
              <a:sym typeface="Grandstander Medium"/>
            </a:endParaRPr>
          </a:p>
        </p:txBody>
      </p:sp>
      <p:pic>
        <p:nvPicPr>
          <p:cNvPr id="6" name="Imagem 5" descr="Forma&#10;&#10;O conteúdo gerado por IA pode estar incorreto.">
            <a:extLst>
              <a:ext uri="{FF2B5EF4-FFF2-40B4-BE49-F238E27FC236}">
                <a16:creationId xmlns:a16="http://schemas.microsoft.com/office/drawing/2014/main" id="{FE572016-8A7E-F6E6-6D78-D2211D2EA12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56585" y="5943072"/>
            <a:ext cx="3340824" cy="833547"/>
          </a:xfrm>
          <a:prstGeom prst="rect">
            <a:avLst/>
          </a:prstGeom>
        </p:spPr>
      </p:pic>
      <p:sp>
        <p:nvSpPr>
          <p:cNvPr id="7" name="Google Shape;17;p10">
            <a:extLst>
              <a:ext uri="{FF2B5EF4-FFF2-40B4-BE49-F238E27FC236}">
                <a16:creationId xmlns:a16="http://schemas.microsoft.com/office/drawing/2014/main" id="{E577D0EB-9E78-7D6C-8622-964045259D11}"/>
              </a:ext>
            </a:extLst>
          </p:cNvPr>
          <p:cNvSpPr/>
          <p:nvPr/>
        </p:nvSpPr>
        <p:spPr>
          <a:xfrm rot="21551745" flipH="1">
            <a:off x="799839" y="1071805"/>
            <a:ext cx="4155961" cy="565675"/>
          </a:xfrm>
          <a:prstGeom prst="roundRect">
            <a:avLst>
              <a:gd name="adj" fmla="val 7293"/>
            </a:avLst>
          </a:prstGeom>
          <a:noFill/>
          <a:ln>
            <a:noFill/>
          </a:ln>
        </p:spPr>
        <p:txBody>
          <a:bodyPr spcFirstLastPara="1" wrap="square" lIns="121868" tIns="121868" rIns="121868" bIns="121868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3732" b="0" i="0" u="none" strike="noStrike" cap="none">
                <a:solidFill>
                  <a:srgbClr val="FFFFFF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PARA PROFESSORES</a:t>
            </a:r>
            <a:endParaRPr sz="3732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024514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. Não usar - Base para orientações internas">
  <p:cSld name="11. Não usar - Base para orientações internas"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"/>
          <p:cNvSpPr/>
          <p:nvPr/>
        </p:nvSpPr>
        <p:spPr>
          <a:xfrm>
            <a:off x="273062" y="300433"/>
            <a:ext cx="11672959" cy="1148400"/>
          </a:xfrm>
          <a:prstGeom prst="roundRect">
            <a:avLst>
              <a:gd name="adj" fmla="val 1629"/>
            </a:avLst>
          </a:prstGeom>
          <a:solidFill>
            <a:srgbClr val="FCFCFC"/>
          </a:solidFill>
          <a:ln>
            <a:noFill/>
          </a:ln>
        </p:spPr>
        <p:txBody>
          <a:bodyPr spcFirstLastPara="1" wrap="square" lIns="121868" tIns="121868" rIns="121868" bIns="121868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6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41;p6"/>
          <p:cNvSpPr txBox="1"/>
          <p:nvPr/>
        </p:nvSpPr>
        <p:spPr>
          <a:xfrm rot="-5400000">
            <a:off x="11493153" y="482900"/>
            <a:ext cx="1178800" cy="389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68" tIns="121868" rIns="121868" bIns="121868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pt-BR" sz="933" b="0" i="0" u="none" strike="noStrike" cap="none">
                <a:solidFill>
                  <a:srgbClr val="FFFFFF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2026_AI_V1</a:t>
            </a:r>
            <a:endParaRPr sz="933" b="0" i="0" u="none" strike="noStrike" cap="none">
              <a:solidFill>
                <a:srgbClr val="FFFFFF"/>
              </a:solidFill>
              <a:latin typeface="Grandstander Medium"/>
              <a:ea typeface="Grandstander Medium"/>
              <a:cs typeface="Grandstander Medium"/>
              <a:sym typeface="Grandstander Medium"/>
            </a:endParaRPr>
          </a:p>
        </p:txBody>
      </p:sp>
    </p:spTree>
    <p:extLst>
      <p:ext uri="{BB962C8B-B14F-4D97-AF65-F5344CB8AC3E}">
        <p14:creationId xmlns:p14="http://schemas.microsoft.com/office/powerpoint/2010/main" val="60984579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. Para começar">
  <p:cSld name="3. Para começa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3"/>
          <p:cNvSpPr txBox="1">
            <a:spLocks noGrp="1"/>
          </p:cNvSpPr>
          <p:nvPr>
            <p:ph type="sldNum" idx="12"/>
          </p:nvPr>
        </p:nvSpPr>
        <p:spPr>
          <a:xfrm>
            <a:off x="11293669" y="6248544"/>
            <a:ext cx="731409" cy="389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44" name="Google Shape;44;p13"/>
          <p:cNvSpPr/>
          <p:nvPr/>
        </p:nvSpPr>
        <p:spPr>
          <a:xfrm>
            <a:off x="273062" y="300433"/>
            <a:ext cx="11672959" cy="6268000"/>
          </a:xfrm>
          <a:prstGeom prst="roundRect">
            <a:avLst>
              <a:gd name="adj" fmla="val 3153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121868" tIns="121868" rIns="121868" bIns="121868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6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" name="Google Shape;46;p13"/>
          <p:cNvSpPr txBox="1">
            <a:spLocks noGrp="1"/>
          </p:cNvSpPr>
          <p:nvPr>
            <p:ph type="body" idx="1"/>
          </p:nvPr>
        </p:nvSpPr>
        <p:spPr>
          <a:xfrm>
            <a:off x="608442" y="1652833"/>
            <a:ext cx="11097909" cy="4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4489D"/>
              </a:buClr>
              <a:buSzPts val="2000"/>
              <a:buFont typeface="Lato"/>
              <a:buNone/>
              <a:defRPr sz="2599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8866" lvl="1" indent="-47400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828297" lvl="2" indent="-47400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2437729" lvl="3" indent="-47400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3047162" lvl="4" indent="-47400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3656595" lvl="5" indent="-47400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4266027" lvl="6" indent="-47400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4875459" lvl="7" indent="-47400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5484891" lvl="8" indent="-47400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7" name="Google Shape;47;p13"/>
          <p:cNvSpPr txBox="1">
            <a:spLocks noGrp="1"/>
          </p:cNvSpPr>
          <p:nvPr>
            <p:ph type="title"/>
          </p:nvPr>
        </p:nvSpPr>
        <p:spPr>
          <a:xfrm>
            <a:off x="608441" y="898168"/>
            <a:ext cx="11102988" cy="661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Lato"/>
              <a:buNone/>
              <a:defRPr sz="3099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rPr lang="pt-BR"/>
              <a:t>Clique para editar o título Mestre</a:t>
            </a:r>
            <a:endParaRPr/>
          </a:p>
        </p:txBody>
      </p:sp>
      <p:sp>
        <p:nvSpPr>
          <p:cNvPr id="48" name="Google Shape;48;p13"/>
          <p:cNvSpPr txBox="1"/>
          <p:nvPr/>
        </p:nvSpPr>
        <p:spPr>
          <a:xfrm rot="-5400000">
            <a:off x="11493153" y="482900"/>
            <a:ext cx="1178800" cy="389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68" tIns="121868" rIns="121868" bIns="121868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pt-BR" sz="933" b="0" i="0" u="none" strike="noStrike" cap="none">
                <a:solidFill>
                  <a:srgbClr val="333333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2026_AI_V1</a:t>
            </a:r>
            <a:endParaRPr sz="933" b="0" i="0" u="none" strike="noStrike" cap="none">
              <a:solidFill>
                <a:srgbClr val="000000"/>
              </a:solidFill>
              <a:latin typeface="Grandstander Medium"/>
              <a:ea typeface="Grandstander Medium"/>
              <a:cs typeface="Grandstander Medium"/>
              <a:sym typeface="Grandstander Medium"/>
            </a:endParaRPr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966BE5EA-81FE-09B6-F076-D3E338CC8EDF}"/>
              </a:ext>
            </a:extLst>
          </p:cNvPr>
          <p:cNvSpPr/>
          <p:nvPr/>
        </p:nvSpPr>
        <p:spPr>
          <a:xfrm rot="21480000">
            <a:off x="181351" y="165980"/>
            <a:ext cx="2871759" cy="489413"/>
          </a:xfrm>
          <a:prstGeom prst="roundRect">
            <a:avLst>
              <a:gd name="adj" fmla="val 50000"/>
            </a:avLst>
          </a:prstGeom>
          <a:solidFill>
            <a:srgbClr val="74489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2599" b="0" i="0" u="none" strike="noStrike" cap="none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randstander SemiBold"/>
                <a:ea typeface="Grandstander SemiBold"/>
                <a:cs typeface="Grandstander SemiBold"/>
                <a:sym typeface="Grandstander SemiBold"/>
              </a:rPr>
              <a:t>PARA COMEÇAR</a:t>
            </a:r>
          </a:p>
        </p:txBody>
      </p:sp>
    </p:spTree>
    <p:extLst>
      <p:ext uri="{BB962C8B-B14F-4D97-AF65-F5344CB8AC3E}">
        <p14:creationId xmlns:p14="http://schemas.microsoft.com/office/powerpoint/2010/main" val="1883637818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. O que é?">
  <p:cSld name="4. O que é?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4"/>
          <p:cNvSpPr txBox="1">
            <a:spLocks noGrp="1"/>
          </p:cNvSpPr>
          <p:nvPr>
            <p:ph type="sldNum" idx="12"/>
          </p:nvPr>
        </p:nvSpPr>
        <p:spPr>
          <a:xfrm>
            <a:off x="11293669" y="6248544"/>
            <a:ext cx="731409" cy="389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51" name="Google Shape;51;p14"/>
          <p:cNvSpPr/>
          <p:nvPr/>
        </p:nvSpPr>
        <p:spPr>
          <a:xfrm>
            <a:off x="273062" y="300433"/>
            <a:ext cx="11672959" cy="6268000"/>
          </a:xfrm>
          <a:prstGeom prst="roundRect">
            <a:avLst>
              <a:gd name="adj" fmla="val 3153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121868" tIns="121868" rIns="121868" bIns="121868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6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14"/>
          <p:cNvSpPr txBox="1"/>
          <p:nvPr/>
        </p:nvSpPr>
        <p:spPr>
          <a:xfrm rot="-5400000">
            <a:off x="11493153" y="482900"/>
            <a:ext cx="1178800" cy="389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68" tIns="121868" rIns="121868" bIns="121868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pt-BR" sz="933" b="0" i="0" u="none" strike="noStrike" cap="none">
                <a:solidFill>
                  <a:srgbClr val="333333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2026_AI_V1</a:t>
            </a:r>
            <a:endParaRPr sz="933" b="0" i="0" u="none" strike="noStrike" cap="none">
              <a:solidFill>
                <a:srgbClr val="000000"/>
              </a:solidFill>
              <a:latin typeface="Grandstander Medium"/>
              <a:ea typeface="Grandstander Medium"/>
              <a:cs typeface="Grandstander Medium"/>
              <a:sym typeface="Grandstander Medium"/>
            </a:endParaRPr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B879E52-792F-FFFE-4C45-34FFD7334EAD}"/>
              </a:ext>
            </a:extLst>
          </p:cNvPr>
          <p:cNvSpPr/>
          <p:nvPr/>
        </p:nvSpPr>
        <p:spPr>
          <a:xfrm rot="21480000">
            <a:off x="181666" y="183969"/>
            <a:ext cx="1841107" cy="489413"/>
          </a:xfrm>
          <a:prstGeom prst="roundRect">
            <a:avLst>
              <a:gd name="adj" fmla="val 50000"/>
            </a:avLst>
          </a:prstGeom>
          <a:solidFill>
            <a:srgbClr val="74489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2599" b="0" i="0" u="none" strike="noStrike" cap="none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randstander SemiBold"/>
                <a:ea typeface="Grandstander SemiBold"/>
                <a:cs typeface="Grandstander SemiBold"/>
                <a:sym typeface="Grandstander SemiBold"/>
              </a:rPr>
              <a:t>O QUE É?</a:t>
            </a:r>
          </a:p>
        </p:txBody>
      </p:sp>
      <p:sp>
        <p:nvSpPr>
          <p:cNvPr id="3" name="Google Shape;46;p13">
            <a:extLst>
              <a:ext uri="{FF2B5EF4-FFF2-40B4-BE49-F238E27FC236}">
                <a16:creationId xmlns:a16="http://schemas.microsoft.com/office/drawing/2014/main" id="{78444847-9E7C-28A5-DC59-74BBBC4DDF6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08442" y="1652833"/>
            <a:ext cx="11097909" cy="4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4489D"/>
              </a:buClr>
              <a:buSzPts val="2000"/>
              <a:buFont typeface="Lato"/>
              <a:buNone/>
              <a:defRPr sz="2599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8866" lvl="1" indent="-47400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828297" lvl="2" indent="-47400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2437729" lvl="3" indent="-47400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3047162" lvl="4" indent="-47400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3656595" lvl="5" indent="-47400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4266027" lvl="6" indent="-47400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4875459" lvl="7" indent="-47400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5484891" lvl="8" indent="-47400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Google Shape;47;p13">
            <a:extLst>
              <a:ext uri="{FF2B5EF4-FFF2-40B4-BE49-F238E27FC236}">
                <a16:creationId xmlns:a16="http://schemas.microsoft.com/office/drawing/2014/main" id="{D46D1324-9D4A-7B35-E8BE-0A7CB9C249C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8441" y="898168"/>
            <a:ext cx="11102988" cy="661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Lato"/>
              <a:buNone/>
              <a:defRPr sz="3099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rPr lang="pt-BR"/>
              <a:t>Clique para editar o título Mestre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348325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. Praticando">
  <p:cSld name="5. Pratican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5"/>
          <p:cNvSpPr txBox="1">
            <a:spLocks noGrp="1"/>
          </p:cNvSpPr>
          <p:nvPr>
            <p:ph type="sldNum" idx="12"/>
          </p:nvPr>
        </p:nvSpPr>
        <p:spPr>
          <a:xfrm>
            <a:off x="11293669" y="6248544"/>
            <a:ext cx="731409" cy="389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58" name="Google Shape;58;p15"/>
          <p:cNvSpPr/>
          <p:nvPr/>
        </p:nvSpPr>
        <p:spPr>
          <a:xfrm>
            <a:off x="273062" y="300433"/>
            <a:ext cx="11672959" cy="6268000"/>
          </a:xfrm>
          <a:prstGeom prst="roundRect">
            <a:avLst>
              <a:gd name="adj" fmla="val 3153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121868" tIns="121868" rIns="121868" bIns="121868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6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5"/>
          <p:cNvSpPr txBox="1"/>
          <p:nvPr/>
        </p:nvSpPr>
        <p:spPr>
          <a:xfrm rot="-5400000">
            <a:off x="11493153" y="482900"/>
            <a:ext cx="1178800" cy="389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68" tIns="121868" rIns="121868" bIns="121868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pt-BR" sz="933" b="0" i="0" u="none" strike="noStrike" cap="none">
                <a:solidFill>
                  <a:srgbClr val="333333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2026_AI_V1</a:t>
            </a:r>
            <a:endParaRPr sz="933" b="0" i="0" u="none" strike="noStrike" cap="none">
              <a:solidFill>
                <a:srgbClr val="000000"/>
              </a:solidFill>
              <a:latin typeface="Grandstander Medium"/>
              <a:ea typeface="Grandstander Medium"/>
              <a:cs typeface="Grandstander Medium"/>
              <a:sym typeface="Grandstander Medium"/>
            </a:endParaRPr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239F09A2-9BB2-8B76-B125-1A6948EABBE5}"/>
              </a:ext>
            </a:extLst>
          </p:cNvPr>
          <p:cNvSpPr/>
          <p:nvPr/>
        </p:nvSpPr>
        <p:spPr>
          <a:xfrm rot="21480000">
            <a:off x="181545" y="177047"/>
            <a:ext cx="2237712" cy="489413"/>
          </a:xfrm>
          <a:prstGeom prst="roundRect">
            <a:avLst>
              <a:gd name="adj" fmla="val 50000"/>
            </a:avLst>
          </a:prstGeom>
          <a:solidFill>
            <a:srgbClr val="74489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2599" b="0" i="0" u="none" strike="noStrike" cap="none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randstander SemiBold"/>
                <a:ea typeface="Grandstander SemiBold"/>
                <a:cs typeface="Grandstander SemiBold"/>
                <a:sym typeface="Grandstander SemiBold"/>
              </a:rPr>
              <a:t>PRATICANDO</a:t>
            </a:r>
          </a:p>
        </p:txBody>
      </p:sp>
      <p:sp>
        <p:nvSpPr>
          <p:cNvPr id="3" name="Google Shape;46;p13">
            <a:extLst>
              <a:ext uri="{FF2B5EF4-FFF2-40B4-BE49-F238E27FC236}">
                <a16:creationId xmlns:a16="http://schemas.microsoft.com/office/drawing/2014/main" id="{B93208F6-82CA-A44C-CA4F-47027F2E66C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08442" y="1652833"/>
            <a:ext cx="11097909" cy="4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4489D"/>
              </a:buClr>
              <a:buSzPts val="2000"/>
              <a:buFont typeface="Lato"/>
              <a:buNone/>
              <a:tabLst>
                <a:tab pos="1971182" algn="l"/>
              </a:tabLst>
              <a:defRPr sz="2599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8866" lvl="1" indent="-47400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828297" lvl="2" indent="-47400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2437729" lvl="3" indent="-47400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3047162" lvl="4" indent="-47400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3656595" lvl="5" indent="-47400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4266027" lvl="6" indent="-47400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4875459" lvl="7" indent="-47400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5484891" lvl="8" indent="-47400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Google Shape;47;p13">
            <a:extLst>
              <a:ext uri="{FF2B5EF4-FFF2-40B4-BE49-F238E27FC236}">
                <a16:creationId xmlns:a16="http://schemas.microsoft.com/office/drawing/2014/main" id="{F1E25A2E-E2F9-7058-C659-4388285451D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8441" y="898168"/>
            <a:ext cx="11102988" cy="661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Lato"/>
              <a:buNone/>
              <a:defRPr sz="3099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rPr lang="pt-BR"/>
              <a:t>Clique para editar o título Mestre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6227474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. Sistematizando">
  <p:cSld name="6. Sistematizan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6"/>
          <p:cNvSpPr txBox="1">
            <a:spLocks noGrp="1"/>
          </p:cNvSpPr>
          <p:nvPr>
            <p:ph type="sldNum" idx="12"/>
          </p:nvPr>
        </p:nvSpPr>
        <p:spPr>
          <a:xfrm>
            <a:off x="11293669" y="6248544"/>
            <a:ext cx="731409" cy="389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65" name="Google Shape;65;p16"/>
          <p:cNvSpPr/>
          <p:nvPr/>
        </p:nvSpPr>
        <p:spPr>
          <a:xfrm>
            <a:off x="273062" y="300433"/>
            <a:ext cx="11672959" cy="6268000"/>
          </a:xfrm>
          <a:prstGeom prst="roundRect">
            <a:avLst>
              <a:gd name="adj" fmla="val 3153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121868" tIns="121868" rIns="121868" bIns="121868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6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16"/>
          <p:cNvSpPr txBox="1"/>
          <p:nvPr/>
        </p:nvSpPr>
        <p:spPr>
          <a:xfrm rot="-5400000">
            <a:off x="11493153" y="482900"/>
            <a:ext cx="1178800" cy="389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68" tIns="121868" rIns="121868" bIns="121868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pt-BR" sz="933" b="0" i="0" u="none" strike="noStrike" cap="none">
                <a:solidFill>
                  <a:srgbClr val="333333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2026_AI_V1</a:t>
            </a:r>
            <a:endParaRPr sz="933" b="0" i="0" u="none" strike="noStrike" cap="none">
              <a:solidFill>
                <a:srgbClr val="000000"/>
              </a:solidFill>
              <a:latin typeface="Grandstander Medium"/>
              <a:ea typeface="Grandstander Medium"/>
              <a:cs typeface="Grandstander Medium"/>
              <a:sym typeface="Grandstander Medium"/>
            </a:endParaRPr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F64A1ED6-3E25-D15C-CD37-DD1818B59030}"/>
              </a:ext>
            </a:extLst>
          </p:cNvPr>
          <p:cNvSpPr/>
          <p:nvPr/>
        </p:nvSpPr>
        <p:spPr>
          <a:xfrm rot="21480000">
            <a:off x="181276" y="161688"/>
            <a:ext cx="3117731" cy="489413"/>
          </a:xfrm>
          <a:prstGeom prst="roundRect">
            <a:avLst>
              <a:gd name="adj" fmla="val 50000"/>
            </a:avLst>
          </a:prstGeom>
          <a:solidFill>
            <a:srgbClr val="74489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2599" b="0" i="0" u="none" strike="noStrike" cap="none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randstander SemiBold"/>
                <a:ea typeface="Grandstander SemiBold"/>
                <a:cs typeface="Grandstander SemiBold"/>
                <a:sym typeface="Grandstander SemiBold"/>
              </a:rPr>
              <a:t>SISTEMATIZANDO</a:t>
            </a:r>
          </a:p>
        </p:txBody>
      </p:sp>
      <p:sp>
        <p:nvSpPr>
          <p:cNvPr id="3" name="Google Shape;46;p13">
            <a:extLst>
              <a:ext uri="{FF2B5EF4-FFF2-40B4-BE49-F238E27FC236}">
                <a16:creationId xmlns:a16="http://schemas.microsoft.com/office/drawing/2014/main" id="{C1608F40-D541-727F-682D-81DA8A9E4E8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08442" y="1652833"/>
            <a:ext cx="11097909" cy="4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4489D"/>
              </a:buClr>
              <a:buSzPts val="2000"/>
              <a:buFont typeface="Lato"/>
              <a:buNone/>
              <a:defRPr sz="2599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8866" lvl="1" indent="-47400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828297" lvl="2" indent="-47400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2437729" lvl="3" indent="-47400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3047162" lvl="4" indent="-47400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3656595" lvl="5" indent="-47400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4266027" lvl="6" indent="-47400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4875459" lvl="7" indent="-47400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5484891" lvl="8" indent="-47400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Google Shape;47;p13">
            <a:extLst>
              <a:ext uri="{FF2B5EF4-FFF2-40B4-BE49-F238E27FC236}">
                <a16:creationId xmlns:a16="http://schemas.microsoft.com/office/drawing/2014/main" id="{F3E859FE-3917-2EB0-2F3B-1786EECE0ED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8441" y="898168"/>
            <a:ext cx="11102988" cy="661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Lato"/>
              <a:buNone/>
              <a:defRPr sz="3099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rPr lang="pt-BR"/>
              <a:t>Clique para editar o título Mestre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8534498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. Sistematizando" preserve="1">
  <p:cSld name="1_6. Sistematizan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6"/>
          <p:cNvSpPr txBox="1">
            <a:spLocks noGrp="1"/>
          </p:cNvSpPr>
          <p:nvPr>
            <p:ph type="sldNum" idx="12"/>
          </p:nvPr>
        </p:nvSpPr>
        <p:spPr>
          <a:xfrm>
            <a:off x="11293669" y="6248544"/>
            <a:ext cx="731409" cy="389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65" name="Google Shape;65;p16"/>
          <p:cNvSpPr/>
          <p:nvPr/>
        </p:nvSpPr>
        <p:spPr>
          <a:xfrm>
            <a:off x="273062" y="300433"/>
            <a:ext cx="11672959" cy="6268000"/>
          </a:xfrm>
          <a:prstGeom prst="roundRect">
            <a:avLst>
              <a:gd name="adj" fmla="val 3153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121868" tIns="121868" rIns="121868" bIns="121868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6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16"/>
          <p:cNvSpPr txBox="1"/>
          <p:nvPr/>
        </p:nvSpPr>
        <p:spPr>
          <a:xfrm rot="-5400000">
            <a:off x="11493153" y="482900"/>
            <a:ext cx="1178800" cy="389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68" tIns="121868" rIns="121868" bIns="121868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pt-BR" sz="933" b="0" i="0" u="none" strike="noStrike" cap="none">
                <a:solidFill>
                  <a:srgbClr val="333333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2026_AI_V1</a:t>
            </a:r>
            <a:endParaRPr sz="933" b="0" i="0" u="none" strike="noStrike" cap="none">
              <a:solidFill>
                <a:srgbClr val="000000"/>
              </a:solidFill>
              <a:latin typeface="Grandstander Medium"/>
              <a:ea typeface="Grandstander Medium"/>
              <a:cs typeface="Grandstander Medium"/>
              <a:sym typeface="Grandstander Medium"/>
            </a:endParaRPr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DFF75B10-175A-7B66-6BC1-214BBED91F13}"/>
              </a:ext>
            </a:extLst>
          </p:cNvPr>
          <p:cNvSpPr/>
          <p:nvPr/>
        </p:nvSpPr>
        <p:spPr>
          <a:xfrm rot="21480000">
            <a:off x="181655" y="183503"/>
            <a:ext cx="1867908" cy="489413"/>
          </a:xfrm>
          <a:prstGeom prst="roundRect">
            <a:avLst>
              <a:gd name="adj" fmla="val 50000"/>
            </a:avLst>
          </a:prstGeom>
          <a:solidFill>
            <a:srgbClr val="74489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lang="pt-BR" sz="2599" b="0" i="0" u="none" strike="noStrike" cap="none">
              <a:solidFill>
                <a:schemeClr val="l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randstander SemiBold"/>
              <a:ea typeface="Grandstander SemiBold"/>
              <a:cs typeface="Grandstander SemiBold"/>
              <a:sym typeface="Grandstander SemiBold"/>
            </a:endParaRPr>
          </a:p>
        </p:txBody>
      </p:sp>
      <p:sp>
        <p:nvSpPr>
          <p:cNvPr id="4" name="Google Shape;68;p17">
            <a:extLst>
              <a:ext uri="{FF2B5EF4-FFF2-40B4-BE49-F238E27FC236}">
                <a16:creationId xmlns:a16="http://schemas.microsoft.com/office/drawing/2014/main" id="{477EA449-2B3E-732B-1FAE-371F8B635E58}"/>
              </a:ext>
            </a:extLst>
          </p:cNvPr>
          <p:cNvSpPr txBox="1">
            <a:spLocks noGrp="1"/>
          </p:cNvSpPr>
          <p:nvPr>
            <p:ph type="subTitle" idx="26" hasCustomPrompt="1"/>
          </p:nvPr>
        </p:nvSpPr>
        <p:spPr>
          <a:xfrm rot="21480000">
            <a:off x="176454" y="172620"/>
            <a:ext cx="1662524" cy="545388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216000" tIns="72000" rIns="216000" bIns="72000" anchor="ctr" anchorCtr="0">
            <a:spAutoFit/>
          </a:bodyPr>
          <a:lstStyle>
            <a:lvl1pPr marL="0" lvl="0" indent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599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randstander" pitchFamily="2" charset="0"/>
                <a:cs typeface="Rubik Bold" pitchFamily="2" charset="-79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r>
              <a:rPr lang="pt-BR"/>
              <a:t>SLIDE X</a:t>
            </a:r>
          </a:p>
        </p:txBody>
      </p:sp>
    </p:spTree>
    <p:extLst>
      <p:ext uri="{BB962C8B-B14F-4D97-AF65-F5344CB8AC3E}">
        <p14:creationId xmlns:p14="http://schemas.microsoft.com/office/powerpoint/2010/main" val="3824230267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. Sistematizando" preserve="1">
  <p:cSld name="1_6. Sistematizan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6"/>
          <p:cNvSpPr txBox="1">
            <a:spLocks noGrp="1"/>
          </p:cNvSpPr>
          <p:nvPr>
            <p:ph type="sldNum" idx="12"/>
          </p:nvPr>
        </p:nvSpPr>
        <p:spPr>
          <a:xfrm>
            <a:off x="11293669" y="6248544"/>
            <a:ext cx="731409" cy="389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65" name="Google Shape;65;p16"/>
          <p:cNvSpPr/>
          <p:nvPr/>
        </p:nvSpPr>
        <p:spPr>
          <a:xfrm>
            <a:off x="273062" y="300433"/>
            <a:ext cx="11672959" cy="6268000"/>
          </a:xfrm>
          <a:prstGeom prst="roundRect">
            <a:avLst>
              <a:gd name="adj" fmla="val 3153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121868" tIns="121868" rIns="121868" bIns="121868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6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16"/>
          <p:cNvSpPr txBox="1"/>
          <p:nvPr/>
        </p:nvSpPr>
        <p:spPr>
          <a:xfrm rot="-5400000">
            <a:off x="11493153" y="482900"/>
            <a:ext cx="1178800" cy="389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68" tIns="121868" rIns="121868" bIns="121868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pt-BR" sz="933" b="0" i="0" u="none" strike="noStrike" cap="none">
                <a:solidFill>
                  <a:srgbClr val="333333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2026_AI_V1</a:t>
            </a:r>
            <a:endParaRPr sz="933" b="0" i="0" u="none" strike="noStrike" cap="none">
              <a:solidFill>
                <a:srgbClr val="000000"/>
              </a:solidFill>
              <a:latin typeface="Grandstander Medium"/>
              <a:ea typeface="Grandstander Medium"/>
              <a:cs typeface="Grandstander Medium"/>
              <a:sym typeface="Grandstander Medium"/>
            </a:endParaRPr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F64A1ED6-3E25-D15C-CD37-DD1818B59030}"/>
              </a:ext>
            </a:extLst>
          </p:cNvPr>
          <p:cNvSpPr/>
          <p:nvPr/>
        </p:nvSpPr>
        <p:spPr>
          <a:xfrm rot="21480000">
            <a:off x="181661" y="183772"/>
            <a:ext cx="1852415" cy="489413"/>
          </a:xfrm>
          <a:prstGeom prst="roundRect">
            <a:avLst>
              <a:gd name="adj" fmla="val 50000"/>
            </a:avLst>
          </a:prstGeom>
          <a:solidFill>
            <a:srgbClr val="74489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lang="pt-BR" sz="2599" b="0" i="0" u="none" strike="noStrike" cap="none">
              <a:solidFill>
                <a:schemeClr val="l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randstander SemiBold"/>
              <a:ea typeface="Grandstander SemiBold"/>
              <a:cs typeface="Grandstander SemiBold"/>
              <a:sym typeface="Grandstander SemiBold"/>
            </a:endParaRPr>
          </a:p>
        </p:txBody>
      </p:sp>
      <p:sp>
        <p:nvSpPr>
          <p:cNvPr id="5" name="CaixaDeTexto 7">
            <a:extLst>
              <a:ext uri="{FF2B5EF4-FFF2-40B4-BE49-F238E27FC236}">
                <a16:creationId xmlns:a16="http://schemas.microsoft.com/office/drawing/2014/main" id="{B43D708B-5853-1A55-8315-8E5E753121F8}"/>
              </a:ext>
            </a:extLst>
          </p:cNvPr>
          <p:cNvSpPr txBox="1"/>
          <p:nvPr/>
        </p:nvSpPr>
        <p:spPr>
          <a:xfrm>
            <a:off x="9692319" y="492692"/>
            <a:ext cx="2067696" cy="389513"/>
          </a:xfrm>
          <a:prstGeom prst="roundRect">
            <a:avLst>
              <a:gd name="adj" fmla="val 50000"/>
            </a:avLst>
          </a:prstGeom>
          <a:solidFill>
            <a:srgbClr val="74489D"/>
          </a:solidFill>
          <a:ln w="12700">
            <a:noFill/>
          </a:ln>
        </p:spPr>
        <p:txBody>
          <a:bodyPr wrap="square" lIns="71981" tIns="0" rIns="107972" bIns="0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1600"/>
            </a:pPr>
            <a:r>
              <a:rPr lang="pt-BR"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randstander" pitchFamily="2" charset="0"/>
              </a:rPr>
              <a:t>PRINT DO SLIDE</a:t>
            </a:r>
          </a:p>
        </p:txBody>
      </p:sp>
      <p:sp>
        <p:nvSpPr>
          <p:cNvPr id="3" name="Espaço Reservado para Imagem 28">
            <a:extLst>
              <a:ext uri="{FF2B5EF4-FFF2-40B4-BE49-F238E27FC236}">
                <a16:creationId xmlns:a16="http://schemas.microsoft.com/office/drawing/2014/main" id="{AFC7ADCE-A46F-B7EB-5BAB-A5E5672C2FE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5789692" y="826802"/>
            <a:ext cx="5912535" cy="3706935"/>
          </a:xfrm>
          <a:solidFill>
            <a:schemeClr val="tx2"/>
          </a:solidFill>
        </p:spPr>
        <p:txBody>
          <a:bodyPr/>
          <a:lstStyle/>
          <a:p>
            <a:r>
              <a:rPr lang="pt-BR"/>
              <a:t>Clique no ícone para adicionar uma imagem</a:t>
            </a:r>
          </a:p>
        </p:txBody>
      </p:sp>
      <p:sp>
        <p:nvSpPr>
          <p:cNvPr id="4" name="Google Shape;68;p17">
            <a:extLst>
              <a:ext uri="{FF2B5EF4-FFF2-40B4-BE49-F238E27FC236}">
                <a16:creationId xmlns:a16="http://schemas.microsoft.com/office/drawing/2014/main" id="{AF3CF0A2-E4A7-4EBD-EB9F-939338A895D6}"/>
              </a:ext>
            </a:extLst>
          </p:cNvPr>
          <p:cNvSpPr txBox="1">
            <a:spLocks noGrp="1"/>
          </p:cNvSpPr>
          <p:nvPr>
            <p:ph type="subTitle" idx="26" hasCustomPrompt="1"/>
          </p:nvPr>
        </p:nvSpPr>
        <p:spPr>
          <a:xfrm rot="21480000">
            <a:off x="176454" y="172620"/>
            <a:ext cx="1662524" cy="545388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216000" tIns="72000" rIns="216000" bIns="72000" anchor="ctr" anchorCtr="0">
            <a:spAutoFit/>
          </a:bodyPr>
          <a:lstStyle>
            <a:lvl1pPr marL="0" lvl="0" indent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599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randstander" pitchFamily="2" charset="0"/>
                <a:cs typeface="Rubik Bold" pitchFamily="2" charset="-79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r>
              <a:rPr lang="pt-BR"/>
              <a:t>SLIDE X</a:t>
            </a:r>
          </a:p>
        </p:txBody>
      </p:sp>
    </p:spTree>
    <p:extLst>
      <p:ext uri="{BB962C8B-B14F-4D97-AF65-F5344CB8AC3E}">
        <p14:creationId xmlns:p14="http://schemas.microsoft.com/office/powerpoint/2010/main" val="1747528381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39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. Agora é com você!">
  <p:cSld name="8. Agora é com você!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sldNum" idx="12"/>
          </p:nvPr>
        </p:nvSpPr>
        <p:spPr>
          <a:xfrm>
            <a:off x="11293669" y="6248544"/>
            <a:ext cx="731409" cy="389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72" name="Google Shape;72;p18"/>
          <p:cNvSpPr/>
          <p:nvPr/>
        </p:nvSpPr>
        <p:spPr>
          <a:xfrm>
            <a:off x="273062" y="300433"/>
            <a:ext cx="11672959" cy="6268000"/>
          </a:xfrm>
          <a:prstGeom prst="roundRect">
            <a:avLst>
              <a:gd name="adj" fmla="val 3153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121868" tIns="121868" rIns="121868" bIns="121868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6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18"/>
          <p:cNvSpPr txBox="1"/>
          <p:nvPr/>
        </p:nvSpPr>
        <p:spPr>
          <a:xfrm rot="-5400000">
            <a:off x="11493153" y="482900"/>
            <a:ext cx="1178800" cy="389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68" tIns="121868" rIns="121868" bIns="121868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pt-BR" sz="933" b="0" i="0" u="none" strike="noStrike" cap="none">
                <a:solidFill>
                  <a:srgbClr val="333333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2026_AI_V1</a:t>
            </a:r>
            <a:endParaRPr sz="933" b="0" i="0" u="none" strike="noStrike" cap="none">
              <a:solidFill>
                <a:srgbClr val="000000"/>
              </a:solidFill>
              <a:latin typeface="Grandstander Medium"/>
              <a:ea typeface="Grandstander Medium"/>
              <a:cs typeface="Grandstander Medium"/>
              <a:sym typeface="Grandstander Medium"/>
            </a:endParaRPr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8497B96F-B2C2-A01F-72FF-C195B3C6B65C}"/>
              </a:ext>
            </a:extLst>
          </p:cNvPr>
          <p:cNvSpPr/>
          <p:nvPr/>
        </p:nvSpPr>
        <p:spPr>
          <a:xfrm rot="21480000">
            <a:off x="181088" y="150954"/>
            <a:ext cx="3732657" cy="489413"/>
          </a:xfrm>
          <a:prstGeom prst="roundRect">
            <a:avLst>
              <a:gd name="adj" fmla="val 50000"/>
            </a:avLst>
          </a:prstGeom>
          <a:solidFill>
            <a:srgbClr val="74489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2599" b="0" i="0" u="none" strike="noStrike" cap="none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randstander SemiBold"/>
                <a:ea typeface="Grandstander SemiBold"/>
                <a:cs typeface="Grandstander SemiBold"/>
                <a:sym typeface="Grandstander SemiBold"/>
              </a:rPr>
              <a:t>AGORA É COM VOCÊ!</a:t>
            </a:r>
          </a:p>
        </p:txBody>
      </p:sp>
      <p:sp>
        <p:nvSpPr>
          <p:cNvPr id="3" name="Google Shape;46;p13">
            <a:extLst>
              <a:ext uri="{FF2B5EF4-FFF2-40B4-BE49-F238E27FC236}">
                <a16:creationId xmlns:a16="http://schemas.microsoft.com/office/drawing/2014/main" id="{20CFD660-59C4-766F-A13F-B4F7CAD2657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08442" y="1652833"/>
            <a:ext cx="11097909" cy="4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4489D"/>
              </a:buClr>
              <a:buSzPts val="2000"/>
              <a:buFont typeface="Lato"/>
              <a:buNone/>
              <a:defRPr sz="2599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8866" lvl="1" indent="-47400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828297" lvl="2" indent="-47400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2437729" lvl="3" indent="-47400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3047162" lvl="4" indent="-47400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3656595" lvl="5" indent="-47400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4266027" lvl="6" indent="-47400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4875459" lvl="7" indent="-47400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5484891" lvl="8" indent="-47400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Google Shape;47;p13">
            <a:extLst>
              <a:ext uri="{FF2B5EF4-FFF2-40B4-BE49-F238E27FC236}">
                <a16:creationId xmlns:a16="http://schemas.microsoft.com/office/drawing/2014/main" id="{FD9845AF-DA81-7941-7B2E-1B348689260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8441" y="898168"/>
            <a:ext cx="11102988" cy="661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Lato"/>
              <a:buNone/>
              <a:defRPr sz="3099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rPr lang="pt-BR"/>
              <a:t>Clique para editar o título Mestre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066119148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. Aprofundando">
  <p:cSld name="8. Aprofundan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29c09b808c8_0_134"/>
          <p:cNvSpPr txBox="1">
            <a:spLocks noGrp="1"/>
          </p:cNvSpPr>
          <p:nvPr>
            <p:ph type="sldNum" idx="12"/>
          </p:nvPr>
        </p:nvSpPr>
        <p:spPr>
          <a:xfrm>
            <a:off x="11293669" y="6248544"/>
            <a:ext cx="731409" cy="389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79" name="Google Shape;79;g29c09b808c8_0_134"/>
          <p:cNvSpPr/>
          <p:nvPr/>
        </p:nvSpPr>
        <p:spPr>
          <a:xfrm>
            <a:off x="273062" y="300433"/>
            <a:ext cx="11672959" cy="6268000"/>
          </a:xfrm>
          <a:prstGeom prst="roundRect">
            <a:avLst>
              <a:gd name="adj" fmla="val 3153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121868" tIns="121868" rIns="121868" bIns="121868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6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g29c09b808c8_0_134"/>
          <p:cNvSpPr txBox="1"/>
          <p:nvPr/>
        </p:nvSpPr>
        <p:spPr>
          <a:xfrm rot="-5400000">
            <a:off x="11493153" y="482900"/>
            <a:ext cx="1178800" cy="389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68" tIns="121868" rIns="121868" bIns="121868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pt-BR" sz="933" b="0" i="0" u="none" strike="noStrike" cap="none">
                <a:solidFill>
                  <a:srgbClr val="333333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2026_AI_V1</a:t>
            </a:r>
            <a:endParaRPr sz="933" b="0" i="0" u="none" strike="noStrike" cap="none">
              <a:solidFill>
                <a:srgbClr val="000000"/>
              </a:solidFill>
              <a:latin typeface="Grandstander Medium"/>
              <a:ea typeface="Grandstander Medium"/>
              <a:cs typeface="Grandstander Medium"/>
              <a:sym typeface="Grandstander Medium"/>
            </a:endParaRPr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AB36C466-7F54-0B8A-3E6D-BD0B4140E68F}"/>
              </a:ext>
            </a:extLst>
          </p:cNvPr>
          <p:cNvSpPr/>
          <p:nvPr/>
        </p:nvSpPr>
        <p:spPr>
          <a:xfrm rot="21480000">
            <a:off x="165488" y="150380"/>
            <a:ext cx="4929721" cy="489413"/>
          </a:xfrm>
          <a:prstGeom prst="roundRect">
            <a:avLst>
              <a:gd name="adj" fmla="val 50000"/>
            </a:avLst>
          </a:prstGeom>
          <a:solidFill>
            <a:srgbClr val="74489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lang="pt-BR" sz="2399" b="0" i="0" u="none" strike="noStrike" cap="none">
              <a:solidFill>
                <a:schemeClr val="l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randstander SemiBold"/>
              <a:ea typeface="Grandstander SemiBold"/>
              <a:cs typeface="Grandstander SemiBold"/>
              <a:sym typeface="Grandstander SemiBold"/>
            </a:endParaRPr>
          </a:p>
        </p:txBody>
      </p:sp>
      <p:sp>
        <p:nvSpPr>
          <p:cNvPr id="3" name="Google Shape;46;p13">
            <a:extLst>
              <a:ext uri="{FF2B5EF4-FFF2-40B4-BE49-F238E27FC236}">
                <a16:creationId xmlns:a16="http://schemas.microsoft.com/office/drawing/2014/main" id="{5BB6CEE5-1FEB-651B-E564-17C9FBB3C81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08442" y="1652833"/>
            <a:ext cx="11097909" cy="4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4489D"/>
              </a:buClr>
              <a:buSzPts val="2000"/>
              <a:buFont typeface="Lato"/>
              <a:buNone/>
              <a:defRPr sz="2599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8866" lvl="1" indent="-47400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828297" lvl="2" indent="-47400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2437729" lvl="3" indent="-47400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3047162" lvl="4" indent="-47400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3656595" lvl="5" indent="-47400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4266027" lvl="6" indent="-47400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4875459" lvl="7" indent="-47400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5484891" lvl="8" indent="-47400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Google Shape;47;p13">
            <a:extLst>
              <a:ext uri="{FF2B5EF4-FFF2-40B4-BE49-F238E27FC236}">
                <a16:creationId xmlns:a16="http://schemas.microsoft.com/office/drawing/2014/main" id="{DE87AC6A-4CAA-7905-8B00-88D6468AA65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8441" y="898168"/>
            <a:ext cx="11102988" cy="661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Lato"/>
              <a:buNone/>
              <a:defRPr sz="3099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rPr lang="pt-BR"/>
              <a:t>Clique para editar o título Mestre</a:t>
            </a:r>
            <a:endParaRPr/>
          </a:p>
        </p:txBody>
      </p:sp>
      <p:sp>
        <p:nvSpPr>
          <p:cNvPr id="8" name="Google Shape;46;p13">
            <a:extLst>
              <a:ext uri="{FF2B5EF4-FFF2-40B4-BE49-F238E27FC236}">
                <a16:creationId xmlns:a16="http://schemas.microsoft.com/office/drawing/2014/main" id="{39F46BBE-7C15-ACA7-5600-E3B8B04E913B}"/>
              </a:ext>
            </a:extLst>
          </p:cNvPr>
          <p:cNvSpPr txBox="1">
            <a:spLocks noGrp="1"/>
          </p:cNvSpPr>
          <p:nvPr>
            <p:ph type="body" idx="13"/>
          </p:nvPr>
        </p:nvSpPr>
        <p:spPr>
          <a:xfrm rot="21480000">
            <a:off x="308890" y="128954"/>
            <a:ext cx="4761496" cy="450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4489D"/>
              </a:buClr>
              <a:buSzPts val="2000"/>
              <a:buFont typeface="Lato"/>
              <a:buNone/>
              <a:defRPr sz="2599" b="0" i="0" u="none" strike="noStrike" cap="all" baseline="0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randstander SemiBold"/>
                <a:ea typeface="Grandstander SemiBold"/>
                <a:cs typeface="Grandstander SemiBold"/>
                <a:sym typeface="Arial"/>
              </a:defRPr>
            </a:lvl1pPr>
            <a:lvl2pPr marL="1218866" lvl="1" indent="-47400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828297" lvl="2" indent="-47400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2437729" lvl="3" indent="-47400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3047162" lvl="4" indent="-47400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3656595" lvl="5" indent="-47400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4266027" lvl="6" indent="-47400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4875459" lvl="7" indent="-47400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5484891" lvl="8" indent="-47400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3600782811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. Agora é com você mesmo!">
  <p:cSld name="8. Agora é com você mesmo!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9c09b808c8_0_143"/>
          <p:cNvSpPr txBox="1">
            <a:spLocks noGrp="1"/>
          </p:cNvSpPr>
          <p:nvPr>
            <p:ph type="sldNum" idx="12"/>
          </p:nvPr>
        </p:nvSpPr>
        <p:spPr>
          <a:xfrm>
            <a:off x="11293669" y="6248544"/>
            <a:ext cx="731409" cy="389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86" name="Google Shape;86;g29c09b808c8_0_143"/>
          <p:cNvSpPr/>
          <p:nvPr/>
        </p:nvSpPr>
        <p:spPr>
          <a:xfrm>
            <a:off x="273062" y="300433"/>
            <a:ext cx="11672959" cy="6268000"/>
          </a:xfrm>
          <a:prstGeom prst="roundRect">
            <a:avLst>
              <a:gd name="adj" fmla="val 3153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121868" tIns="121868" rIns="121868" bIns="121868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6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g29c09b808c8_0_143"/>
          <p:cNvSpPr txBox="1"/>
          <p:nvPr/>
        </p:nvSpPr>
        <p:spPr>
          <a:xfrm rot="-5400000">
            <a:off x="11493153" y="482900"/>
            <a:ext cx="1178800" cy="389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68" tIns="121868" rIns="121868" bIns="121868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pt-BR" sz="933" b="0" i="0" u="none" strike="noStrike" cap="none">
                <a:solidFill>
                  <a:srgbClr val="333333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2026_AI_V1</a:t>
            </a:r>
            <a:endParaRPr sz="933" b="0" i="0" u="none" strike="noStrike" cap="none">
              <a:solidFill>
                <a:srgbClr val="000000"/>
              </a:solidFill>
              <a:latin typeface="Grandstander Medium"/>
              <a:ea typeface="Grandstander Medium"/>
              <a:cs typeface="Grandstander Medium"/>
              <a:sym typeface="Grandstander Medium"/>
            </a:endParaRPr>
          </a:p>
        </p:txBody>
      </p:sp>
      <p:sp>
        <p:nvSpPr>
          <p:cNvPr id="2" name="Google Shape;46;p13">
            <a:extLst>
              <a:ext uri="{FF2B5EF4-FFF2-40B4-BE49-F238E27FC236}">
                <a16:creationId xmlns:a16="http://schemas.microsoft.com/office/drawing/2014/main" id="{1D48EBD7-F218-05F4-D970-D725607A80B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08442" y="1652833"/>
            <a:ext cx="11097909" cy="4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4489D"/>
              </a:buClr>
              <a:buSzPts val="2000"/>
              <a:buFont typeface="Lato"/>
              <a:buNone/>
              <a:defRPr sz="2599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8866" lvl="1" indent="-47400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828297" lvl="2" indent="-47400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2437729" lvl="3" indent="-47400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3047162" lvl="4" indent="-47400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3656595" lvl="5" indent="-47400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4266027" lvl="6" indent="-47400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4875459" lvl="7" indent="-47400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5484891" lvl="8" indent="-47400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Google Shape;47;p13">
            <a:extLst>
              <a:ext uri="{FF2B5EF4-FFF2-40B4-BE49-F238E27FC236}">
                <a16:creationId xmlns:a16="http://schemas.microsoft.com/office/drawing/2014/main" id="{B16372B1-07F0-6A28-36D7-C13E2AC198B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8441" y="898168"/>
            <a:ext cx="11102988" cy="661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Lato"/>
              <a:buNone/>
              <a:defRPr sz="3099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rPr lang="pt-BR"/>
              <a:t>Clique para editar o título Mestre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855074057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. Referências ">
  <p:cSld name="9. Referências 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>
            <a:spLocks noGrp="1"/>
          </p:cNvSpPr>
          <p:nvPr>
            <p:ph type="sldNum" idx="12"/>
          </p:nvPr>
        </p:nvSpPr>
        <p:spPr>
          <a:xfrm>
            <a:off x="11293669" y="6248544"/>
            <a:ext cx="731409" cy="389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92" name="Google Shape;92;p19"/>
          <p:cNvSpPr/>
          <p:nvPr/>
        </p:nvSpPr>
        <p:spPr>
          <a:xfrm>
            <a:off x="273062" y="300433"/>
            <a:ext cx="11672959" cy="6268000"/>
          </a:xfrm>
          <a:prstGeom prst="roundRect">
            <a:avLst>
              <a:gd name="adj" fmla="val 3153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121868" tIns="121868" rIns="121868" bIns="121868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6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19"/>
          <p:cNvSpPr txBox="1">
            <a:spLocks noGrp="1"/>
          </p:cNvSpPr>
          <p:nvPr>
            <p:ph type="body" idx="1"/>
          </p:nvPr>
        </p:nvSpPr>
        <p:spPr>
          <a:xfrm>
            <a:off x="495431" y="1063567"/>
            <a:ext cx="11236313" cy="51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4489D"/>
              </a:buClr>
              <a:buSzPts val="1600"/>
              <a:buFont typeface="Lato"/>
              <a:buNone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8866" lvl="1" indent="-44014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6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828297" lvl="2" indent="-42321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2437729" lvl="3" indent="-42321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3047162" lvl="4" indent="-42321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3656595" lvl="5" indent="-42321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4266027" lvl="6" indent="-42321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4875459" lvl="7" indent="-42321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5484891" lvl="8" indent="-42321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95" name="Google Shape;95;p19"/>
          <p:cNvSpPr txBox="1"/>
          <p:nvPr/>
        </p:nvSpPr>
        <p:spPr>
          <a:xfrm rot="-5400000">
            <a:off x="11493153" y="482900"/>
            <a:ext cx="1178800" cy="389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68" tIns="121868" rIns="121868" bIns="121868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pt-BR" sz="933" b="0" i="0" u="none" strike="noStrike" cap="none">
                <a:solidFill>
                  <a:srgbClr val="333333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2026_AI_V1</a:t>
            </a:r>
            <a:endParaRPr sz="933" b="0" i="0" u="none" strike="noStrike" cap="none">
              <a:solidFill>
                <a:srgbClr val="000000"/>
              </a:solidFill>
              <a:latin typeface="Grandstander Medium"/>
              <a:ea typeface="Grandstander Medium"/>
              <a:cs typeface="Grandstander Medium"/>
              <a:sym typeface="Grandstander Medium"/>
            </a:endParaRPr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52D36B78-4558-F5FB-4AC5-60000A0A6B41}"/>
              </a:ext>
            </a:extLst>
          </p:cNvPr>
          <p:cNvSpPr/>
          <p:nvPr/>
        </p:nvSpPr>
        <p:spPr>
          <a:xfrm rot="21480000">
            <a:off x="181436" y="170887"/>
            <a:ext cx="2590651" cy="489413"/>
          </a:xfrm>
          <a:prstGeom prst="roundRect">
            <a:avLst>
              <a:gd name="adj" fmla="val 50000"/>
            </a:avLst>
          </a:prstGeom>
          <a:solidFill>
            <a:srgbClr val="74489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2599" b="0" i="0" u="none" strike="noStrike" cap="none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randstander SemiBold"/>
                <a:ea typeface="Grandstander SemiBold"/>
                <a:cs typeface="Grandstander SemiBold"/>
                <a:sym typeface="Grandstander SemiBold"/>
              </a:rPr>
              <a:t>REFERÊNCIAS</a:t>
            </a:r>
          </a:p>
        </p:txBody>
      </p:sp>
    </p:spTree>
    <p:extLst>
      <p:ext uri="{BB962C8B-B14F-4D97-AF65-F5344CB8AC3E}">
        <p14:creationId xmlns:p14="http://schemas.microsoft.com/office/powerpoint/2010/main" val="1330544061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. Capa - Ciências da Natureza">
  <p:cSld name="1. Capa - Ciências da Natureza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39"/>
          <p:cNvSpPr txBox="1">
            <a:spLocks noGrp="1"/>
          </p:cNvSpPr>
          <p:nvPr>
            <p:ph type="sldNum" idx="12"/>
          </p:nvPr>
        </p:nvSpPr>
        <p:spPr>
          <a:xfrm>
            <a:off x="11293669" y="6248544"/>
            <a:ext cx="731409" cy="389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279961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. O que é? 1">
  <p:cSld name="4. O que é? 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g2f3241fd84a_0_105"/>
          <p:cNvSpPr txBox="1">
            <a:spLocks noGrp="1"/>
          </p:cNvSpPr>
          <p:nvPr>
            <p:ph type="sldNum" idx="12"/>
          </p:nvPr>
        </p:nvSpPr>
        <p:spPr>
          <a:xfrm>
            <a:off x="11293669" y="6248544"/>
            <a:ext cx="731409" cy="389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27" name="Google Shape;27;g2f3241fd84a_0_105"/>
          <p:cNvSpPr txBox="1">
            <a:spLocks noGrp="1"/>
          </p:cNvSpPr>
          <p:nvPr>
            <p:ph type="body" idx="1"/>
          </p:nvPr>
        </p:nvSpPr>
        <p:spPr>
          <a:xfrm>
            <a:off x="608442" y="1652833"/>
            <a:ext cx="11008732" cy="4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448" lvl="0" indent="-30472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None/>
              <a:defRPr sz="2666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8895" lvl="1" indent="-47401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828343" lvl="2" indent="-47401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2437790" lvl="3" indent="-47401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3047238" lvl="4" indent="-47401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3656686" lvl="5" indent="-47401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4266133" lvl="6" indent="-47401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4875581" lvl="7" indent="-47401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5485028" lvl="8" indent="-47401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28" name="Google Shape;28;g2f3241fd84a_0_105"/>
          <p:cNvSpPr txBox="1">
            <a:spLocks noGrp="1"/>
          </p:cNvSpPr>
          <p:nvPr>
            <p:ph type="title"/>
          </p:nvPr>
        </p:nvSpPr>
        <p:spPr>
          <a:xfrm>
            <a:off x="608441" y="898167"/>
            <a:ext cx="11165092" cy="717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Lato"/>
              <a:buNone/>
              <a:defRPr sz="3466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62706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7"/>
          <p:cNvSpPr txBox="1">
            <a:spLocks noGrp="1"/>
          </p:cNvSpPr>
          <p:nvPr>
            <p:ph type="title"/>
          </p:nvPr>
        </p:nvSpPr>
        <p:spPr>
          <a:xfrm>
            <a:off x="415492" y="593369"/>
            <a:ext cx="11357841" cy="584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Lato"/>
              <a:buNone/>
              <a:defRPr sz="26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7" name="Google Shape;7;p7"/>
          <p:cNvSpPr txBox="1">
            <a:spLocks noGrp="1"/>
          </p:cNvSpPr>
          <p:nvPr>
            <p:ph type="sldNum" idx="12"/>
          </p:nvPr>
        </p:nvSpPr>
        <p:spPr>
          <a:xfrm>
            <a:off x="11293669" y="6248544"/>
            <a:ext cx="731409" cy="389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8" name="Google Shape;8;p7"/>
          <p:cNvSpPr txBox="1">
            <a:spLocks noGrp="1"/>
          </p:cNvSpPr>
          <p:nvPr>
            <p:ph type="body" idx="1"/>
          </p:nvPr>
        </p:nvSpPr>
        <p:spPr>
          <a:xfrm>
            <a:off x="415492" y="1536633"/>
            <a:ext cx="11357841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600"/>
              <a:buFont typeface="Lato"/>
              <a:buChar char="●"/>
              <a:defRPr sz="16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600"/>
              <a:buFont typeface="Lato"/>
              <a:buChar char="○"/>
              <a:defRPr sz="16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2468407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  <p:sldLayoutId id="2147483704" r:id="rId13"/>
    <p:sldLayoutId id="2147483705" r:id="rId14"/>
    <p:sldLayoutId id="2147483706" r:id="rId15"/>
    <p:sldLayoutId id="2147483707" r:id="rId16"/>
    <p:sldLayoutId id="2147483708" r:id="rId17"/>
    <p:sldLayoutId id="2147483709" r:id="rId1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6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6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6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6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6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6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6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6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6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6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6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6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6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6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6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6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6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6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6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6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6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6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6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6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6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6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6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7" Type="http://schemas.openxmlformats.org/officeDocument/2006/relationships/image" Target="../media/image21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2.jpg"/><Relationship Id="rId4" Type="http://schemas.openxmlformats.org/officeDocument/2006/relationships/image" Target="../media/image3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5.jpg"/><Relationship Id="rId4" Type="http://schemas.openxmlformats.org/officeDocument/2006/relationships/image" Target="../media/image3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6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v.br/iec/pt-br/centro-nacional-de-primatas/assuntos/guia-de-especies/macaco-da-noite-feline-nigth-monkey-ing#:~:text=S%C3%A3o%20os%20%C3%BAnicos%20antrop%C3%B3ides%20atuais,grande%20parte%20da%20caixa%20craniana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chc.org.br/acervo/nas-asas-das-aves-de-rapina/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6.xml"/><Relationship Id="rId5" Type="http://schemas.openxmlformats.org/officeDocument/2006/relationships/hyperlink" Target="http://www.escoladeformacao.sp.gov.br/portais/portals/84/docs/pdf/curriculo_paulista_26_07_2019.pdf" TargetMode="External"/><Relationship Id="rId4" Type="http://schemas.openxmlformats.org/officeDocument/2006/relationships/hyperlink" Target="https://www.noclimadacaatinga.org.br/conheca-o-tatu-bola-o-menor-tatu-do-brasil/#:~:text=O%20Tatu%2DBola%20tem%20h%C3%A1bitos,por%20mais%20de%20um%20macho" TargetMode="Externa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sv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1.png"/><Relationship Id="rId5" Type="http://schemas.openxmlformats.org/officeDocument/2006/relationships/image" Target="../media/image40.svg"/><Relationship Id="rId4" Type="http://schemas.openxmlformats.org/officeDocument/2006/relationships/image" Target="../media/image39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3.png"/><Relationship Id="rId7" Type="http://schemas.openxmlformats.org/officeDocument/2006/relationships/image" Target="../media/image45.sv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4.png"/><Relationship Id="rId5" Type="http://schemas.openxmlformats.org/officeDocument/2006/relationships/image" Target="../media/image40.svg"/><Relationship Id="rId4" Type="http://schemas.openxmlformats.org/officeDocument/2006/relationships/image" Target="../media/image39.png"/><Relationship Id="rId9" Type="http://schemas.openxmlformats.org/officeDocument/2006/relationships/image" Target="../media/image47.sv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8.png"/><Relationship Id="rId7" Type="http://schemas.openxmlformats.org/officeDocument/2006/relationships/image" Target="../media/image45.sv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4.png"/><Relationship Id="rId5" Type="http://schemas.openxmlformats.org/officeDocument/2006/relationships/image" Target="../media/image40.svg"/><Relationship Id="rId4" Type="http://schemas.openxmlformats.org/officeDocument/2006/relationships/image" Target="../media/image39.png"/><Relationship Id="rId9" Type="http://schemas.openxmlformats.org/officeDocument/2006/relationships/image" Target="../media/image47.sv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"/>
          <p:cNvSpPr txBox="1"/>
          <p:nvPr/>
        </p:nvSpPr>
        <p:spPr>
          <a:xfrm>
            <a:off x="616467" y="2346995"/>
            <a:ext cx="10955893" cy="1973371"/>
          </a:xfrm>
          <a:prstGeom prst="rect">
            <a:avLst/>
          </a:prstGeom>
          <a:noFill/>
          <a:ln>
            <a:noFill/>
          </a:ln>
          <a:effectLst>
            <a:outerShdw dist="47625" dir="5400000" algn="bl" rotWithShape="0">
              <a:srgbClr val="000000">
                <a:alpha val="23137"/>
              </a:srgbClr>
            </a:outerShdw>
          </a:effectLst>
        </p:spPr>
        <p:txBody>
          <a:bodyPr spcFirstLastPara="1" wrap="square" lIns="119935" tIns="23960" rIns="121835" bIns="23960" anchor="ctr" anchorCtr="0">
            <a:normAutofit/>
          </a:bodyPr>
          <a:lstStyle/>
          <a:p>
            <a:pPr algn="ctr"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pt-BR" sz="4799" b="1" dirty="0">
                <a:latin typeface="Grandstander"/>
                <a:ea typeface="Grandstander"/>
                <a:cs typeface="Grandstander"/>
                <a:sym typeface="Grandstander"/>
              </a:rPr>
              <a:t>ANIMAIS DE HÁBITOS NOTURNOS</a:t>
            </a:r>
            <a:endParaRPr sz="4799" b="1" dirty="0">
              <a:latin typeface="Grandstander"/>
              <a:ea typeface="Grandstander"/>
              <a:cs typeface="Grandstander"/>
              <a:sym typeface="Grandstander"/>
            </a:endParaRPr>
          </a:p>
        </p:txBody>
      </p:sp>
      <p:sp>
        <p:nvSpPr>
          <p:cNvPr id="72" name="Google Shape;72;p1"/>
          <p:cNvSpPr/>
          <p:nvPr/>
        </p:nvSpPr>
        <p:spPr>
          <a:xfrm rot="-48481" flipH="1">
            <a:off x="10626956" y="398450"/>
            <a:ext cx="1190699" cy="914451"/>
          </a:xfrm>
          <a:prstGeom prst="roundRect">
            <a:avLst>
              <a:gd name="adj" fmla="val 7293"/>
            </a:avLst>
          </a:prstGeom>
          <a:noFill/>
          <a:ln>
            <a:noFill/>
          </a:ln>
        </p:spPr>
        <p:txBody>
          <a:bodyPr spcFirstLastPara="1" wrap="square" lIns="121835" tIns="121835" rIns="121835" bIns="121835" anchor="ctr" anchorCtr="0">
            <a:noAutofit/>
          </a:bodyPr>
          <a:lstStyle/>
          <a:p>
            <a:pPr algn="ctr">
              <a:buClr>
                <a:schemeClr val="lt1"/>
              </a:buClr>
              <a:buSzPts val="1200"/>
            </a:pPr>
            <a:r>
              <a:rPr lang="pt-BR" sz="5597">
                <a:solidFill>
                  <a:schemeClr val="lt1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1</a:t>
            </a:r>
            <a:r>
              <a:rPr lang="pt-BR" sz="5597" u="sng" baseline="30000">
                <a:solidFill>
                  <a:schemeClr val="lt1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o</a:t>
            </a:r>
            <a:endParaRPr sz="2931" u="sng" baseline="30000">
              <a:solidFill>
                <a:schemeClr val="lt1"/>
              </a:solidFill>
            </a:endParaRPr>
          </a:p>
        </p:txBody>
      </p:sp>
      <p:sp>
        <p:nvSpPr>
          <p:cNvPr id="2" name="Google Shape;100;p1">
            <a:extLst>
              <a:ext uri="{FF2B5EF4-FFF2-40B4-BE49-F238E27FC236}">
                <a16:creationId xmlns:a16="http://schemas.microsoft.com/office/drawing/2014/main" id="{270DD65C-2DC8-ED7D-6D6E-63185628B922}"/>
              </a:ext>
            </a:extLst>
          </p:cNvPr>
          <p:cNvSpPr/>
          <p:nvPr/>
        </p:nvSpPr>
        <p:spPr>
          <a:xfrm flipH="1">
            <a:off x="315420" y="5453843"/>
            <a:ext cx="1932479" cy="440047"/>
          </a:xfrm>
          <a:prstGeom prst="roundRect">
            <a:avLst>
              <a:gd name="adj" fmla="val 43258"/>
            </a:avLst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buSzPts val="1200"/>
            </a:pPr>
            <a:r>
              <a:rPr lang="pt-BR" sz="2133" dirty="0">
                <a:latin typeface="Grandstander Medium"/>
                <a:ea typeface="Grandstander Medium"/>
                <a:cs typeface="Grandstander Medium"/>
                <a:sym typeface="Grandstander Medium"/>
              </a:rPr>
              <a:t>1</a:t>
            </a:r>
            <a:r>
              <a:rPr lang="pt-BR" sz="2133" u="sng" baseline="30000" dirty="0">
                <a:latin typeface="Grandstander Medium"/>
                <a:ea typeface="Grandstander Medium"/>
                <a:cs typeface="Grandstander Medium"/>
                <a:sym typeface="Grandstander Medium"/>
              </a:rPr>
              <a:t>o</a:t>
            </a:r>
            <a:r>
              <a:rPr lang="pt-BR" sz="2133" dirty="0">
                <a:latin typeface="Grandstander Medium"/>
                <a:ea typeface="Grandstander Medium"/>
                <a:cs typeface="Grandstander Medium"/>
                <a:sym typeface="Grandstander Medium"/>
              </a:rPr>
              <a:t> BIMESTRE</a:t>
            </a:r>
            <a:endParaRPr sz="2133" dirty="0"/>
          </a:p>
        </p:txBody>
      </p:sp>
      <p:sp>
        <p:nvSpPr>
          <p:cNvPr id="3" name="Google Shape;101;p1">
            <a:extLst>
              <a:ext uri="{FF2B5EF4-FFF2-40B4-BE49-F238E27FC236}">
                <a16:creationId xmlns:a16="http://schemas.microsoft.com/office/drawing/2014/main" id="{C5F701EA-3808-A4F7-FE08-25232A840209}"/>
              </a:ext>
            </a:extLst>
          </p:cNvPr>
          <p:cNvSpPr/>
          <p:nvPr/>
        </p:nvSpPr>
        <p:spPr>
          <a:xfrm>
            <a:off x="280432" y="6070178"/>
            <a:ext cx="4922504" cy="440047"/>
          </a:xfrm>
          <a:prstGeom prst="roundRect">
            <a:avLst>
              <a:gd name="adj" fmla="val 49047"/>
            </a:avLst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buSzPts val="1200"/>
            </a:pPr>
            <a:r>
              <a:rPr lang="pt-BR" sz="2133" dirty="0">
                <a:latin typeface="Grandstander Medium"/>
                <a:ea typeface="Grandstander Medium"/>
                <a:cs typeface="Grandstander Medium"/>
                <a:sym typeface="Grandstander Medium"/>
              </a:rPr>
              <a:t>ENSINO FUNDAMENTAL: ANOS INICIAIS</a:t>
            </a:r>
            <a:endParaRPr sz="2133" dirty="0"/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CC43294C-CA78-1177-79F0-44C77D355FDB}"/>
              </a:ext>
            </a:extLst>
          </p:cNvPr>
          <p:cNvSpPr/>
          <p:nvPr/>
        </p:nvSpPr>
        <p:spPr>
          <a:xfrm rot="21480000">
            <a:off x="5340441" y="2271653"/>
            <a:ext cx="1504060" cy="478564"/>
          </a:xfrm>
          <a:prstGeom prst="roundRect">
            <a:avLst>
              <a:gd name="adj" fmla="val 47917"/>
            </a:avLst>
          </a:prstGeom>
          <a:solidFill>
            <a:srgbClr val="74489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SzPts val="1600"/>
            </a:pPr>
            <a:r>
              <a:rPr lang="pt-BR" sz="2400" dirty="0">
                <a:solidFill>
                  <a:srgbClr val="FFFFFF"/>
                </a:solidFill>
                <a:latin typeface="Grandstander SemiBold"/>
                <a:ea typeface="Grandstander SemiBold"/>
                <a:cs typeface="Grandstander SemiBold"/>
                <a:sym typeface="Grandstander SemiBold"/>
              </a:rPr>
              <a:t>AULA 08</a:t>
            </a:r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62551BD6-49A7-C591-D372-B2564CECF9F6}"/>
              </a:ext>
            </a:extLst>
          </p:cNvPr>
          <p:cNvSpPr/>
          <p:nvPr/>
        </p:nvSpPr>
        <p:spPr>
          <a:xfrm rot="21540000">
            <a:off x="4286167" y="4638200"/>
            <a:ext cx="3633824" cy="828901"/>
          </a:xfrm>
          <a:prstGeom prst="roundRect">
            <a:avLst>
              <a:gd name="adj" fmla="val 30970"/>
            </a:avLst>
          </a:prstGeom>
          <a:solidFill>
            <a:srgbClr val="74489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SzPts val="1600"/>
            </a:pPr>
            <a:r>
              <a:rPr lang="pt-BR" sz="2400" dirty="0">
                <a:solidFill>
                  <a:srgbClr val="FFFFFF"/>
                </a:solidFill>
                <a:latin typeface="Grandstander SemiBold"/>
                <a:ea typeface="Grandstander SemiBold"/>
                <a:cs typeface="Grandstander SemiBold"/>
                <a:sym typeface="Grandstander SemiBold"/>
              </a:rPr>
              <a:t>CIÊNCIAS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"/>
          <p:cNvSpPr/>
          <p:nvPr/>
        </p:nvSpPr>
        <p:spPr>
          <a:xfrm>
            <a:off x="496847" y="1314018"/>
            <a:ext cx="4958022" cy="6150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68" tIns="121868" rIns="121868" bIns="121868" anchor="t" anchorCtr="0">
            <a:noAutofit/>
          </a:bodyPr>
          <a:lstStyle/>
          <a:p>
            <a:pPr marL="533370" indent="-457200">
              <a:buClr>
                <a:srgbClr val="74489D"/>
              </a:buClr>
              <a:buSzPct val="100000"/>
              <a:buFont typeface="Fonte do Sistema Regular"/>
              <a:buChar char="●"/>
            </a:pPr>
            <a:r>
              <a:rPr lang="pt-BR" sz="2800" dirty="0"/>
              <a:t>ANIMAIS DE HÁBITOS NOTURNOS.</a:t>
            </a:r>
            <a:endParaRPr sz="2600" dirty="0"/>
          </a:p>
        </p:txBody>
      </p:sp>
      <p:sp>
        <p:nvSpPr>
          <p:cNvPr id="83" name="Google Shape;83;p2"/>
          <p:cNvSpPr/>
          <p:nvPr/>
        </p:nvSpPr>
        <p:spPr>
          <a:xfrm>
            <a:off x="6366399" y="1314018"/>
            <a:ext cx="5100233" cy="1661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76" tIns="91376" rIns="91376" bIns="91376" anchor="t" anchorCtr="0">
            <a:noAutofit/>
          </a:bodyPr>
          <a:lstStyle/>
          <a:p>
            <a:pPr marL="533370" indent="-457200">
              <a:lnSpc>
                <a:spcPct val="114000"/>
              </a:lnSpc>
              <a:buClr>
                <a:srgbClr val="74489D"/>
              </a:buClr>
              <a:buSzPct val="100000"/>
              <a:buFont typeface="Fonte do Sistema Regular"/>
              <a:buChar char="●"/>
            </a:pPr>
            <a:r>
              <a:rPr lang="pt-BR" sz="2600" dirty="0"/>
              <a:t>ENTENDER COMO A NOITE ORIENTA ALGUMAS ATIVIDADES REALIZADAS PELOS ANIMAIS.</a:t>
            </a:r>
            <a:endParaRPr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g2f3241fd84a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14254" y="2825428"/>
            <a:ext cx="2592722" cy="1728482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g2f3241fd84a_0_0"/>
          <p:cNvSpPr txBox="1"/>
          <p:nvPr/>
        </p:nvSpPr>
        <p:spPr>
          <a:xfrm>
            <a:off x="606187" y="1217861"/>
            <a:ext cx="7051117" cy="4308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68" tIns="121868" rIns="121868" bIns="121868" anchor="t" anchorCtr="0">
            <a:spAutoFit/>
          </a:bodyPr>
          <a:lstStyle/>
          <a:p>
            <a:pPr marL="342000" indent="-342000">
              <a:spcAft>
                <a:spcPts val="1200"/>
              </a:spcAft>
              <a:buClr>
                <a:srgbClr val="74489D"/>
              </a:buClr>
              <a:buSzPts val="1900"/>
              <a:buFont typeface="Arial"/>
              <a:buChar char="●"/>
            </a:pPr>
            <a:r>
              <a:rPr lang="pt-BR" sz="2600" dirty="0">
                <a:solidFill>
                  <a:schemeClr val="dk1"/>
                </a:solidFill>
              </a:rPr>
              <a:t>VOCÊ JÁ VIU OU OUVIU ALGUM ANIMAL DURANTE O PERÍODO NOTURNO?</a:t>
            </a:r>
            <a:endParaRPr sz="2600" dirty="0">
              <a:solidFill>
                <a:schemeClr val="dk1"/>
              </a:solidFill>
            </a:endParaRPr>
          </a:p>
          <a:p>
            <a:pPr marL="342000" indent="-342000">
              <a:spcAft>
                <a:spcPts val="1200"/>
              </a:spcAft>
              <a:buClr>
                <a:srgbClr val="74489D"/>
              </a:buClr>
              <a:buSzPts val="1900"/>
              <a:buFont typeface="Arial"/>
              <a:buChar char="●"/>
            </a:pPr>
            <a:r>
              <a:rPr lang="pt-BR" sz="2600" dirty="0">
                <a:solidFill>
                  <a:schemeClr val="dk1"/>
                </a:solidFill>
              </a:rPr>
              <a:t>QUAIS DIFERENÇAS PODEM SER PERCEBIDAS EM RELAÇÃO AOS ANIMAIS DIURNOS? </a:t>
            </a:r>
            <a:endParaRPr sz="2600" dirty="0">
              <a:solidFill>
                <a:schemeClr val="dk1"/>
              </a:solidFill>
            </a:endParaRPr>
          </a:p>
          <a:p>
            <a:pPr marL="342000" indent="-342000">
              <a:spcAft>
                <a:spcPts val="1200"/>
              </a:spcAft>
              <a:buClr>
                <a:srgbClr val="74489D"/>
              </a:buClr>
              <a:buSzPts val="1900"/>
              <a:buFont typeface="Arial"/>
              <a:buChar char="●"/>
            </a:pPr>
            <a:r>
              <a:rPr lang="pt-BR" sz="2600" dirty="0">
                <a:solidFill>
                  <a:schemeClr val="dk1"/>
                </a:solidFill>
              </a:rPr>
              <a:t>OBSERVE AS IMAGENS AO LADO. QUAIS CARACTERÍSTICAS DESSES ANIMAIS VOCÊ ACHOU INTERESSANTES?</a:t>
            </a:r>
            <a:endParaRPr sz="2600" dirty="0"/>
          </a:p>
        </p:txBody>
      </p:sp>
      <p:pic>
        <p:nvPicPr>
          <p:cNvPr id="91" name="Google Shape;91;g2f3241fd84a_0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07565" y="804066"/>
            <a:ext cx="2692591" cy="2021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g2f3241fd84a_0_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410615" y="4531975"/>
            <a:ext cx="2459594" cy="188051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9CA014C4-3AF4-262E-6B25-DB069E57528B}"/>
              </a:ext>
            </a:extLst>
          </p:cNvPr>
          <p:cNvGrpSpPr/>
          <p:nvPr/>
        </p:nvGrpSpPr>
        <p:grpSpPr>
          <a:xfrm>
            <a:off x="5951114" y="551327"/>
            <a:ext cx="2415646" cy="415517"/>
            <a:chOff x="289560" y="3851596"/>
            <a:chExt cx="2415646" cy="415517"/>
          </a:xfrm>
        </p:grpSpPr>
        <p:sp>
          <p:nvSpPr>
            <p:cNvPr id="3" name="CaixaDeTexto 7">
              <a:extLst>
                <a:ext uri="{FF2B5EF4-FFF2-40B4-BE49-F238E27FC236}">
                  <a16:creationId xmlns:a16="http://schemas.microsoft.com/office/drawing/2014/main" id="{E12A10AC-3146-55B4-A1DC-AD42088DD823}"/>
                </a:ext>
              </a:extLst>
            </p:cNvPr>
            <p:cNvSpPr txBox="1"/>
            <p:nvPr/>
          </p:nvSpPr>
          <p:spPr>
            <a:xfrm>
              <a:off x="532705" y="3910261"/>
              <a:ext cx="2172501" cy="302955"/>
            </a:xfrm>
            <a:prstGeom prst="roundRect">
              <a:avLst>
                <a:gd name="adj" fmla="val 50000"/>
              </a:avLst>
            </a:prstGeom>
            <a:solidFill>
              <a:srgbClr val="BD68C1"/>
            </a:solidFill>
            <a:ln w="19050">
              <a:solidFill>
                <a:srgbClr val="A839AD"/>
              </a:solidFill>
            </a:ln>
          </p:spPr>
          <p:txBody>
            <a:bodyPr wrap="square" lIns="72000" tIns="0" rIns="108000" bIns="0" rtlCol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algn="r"/>
              <a:r>
                <a:rPr lang="pt-BR" b="1" dirty="0">
                  <a:solidFill>
                    <a:schemeClr val="bg1"/>
                  </a:solidFill>
                  <a:latin typeface="Grandstander" pitchFamily="2" charset="0"/>
                  <a:cs typeface="Rubik Bold" panose="020B0604020202020204" charset="-79"/>
                </a:rPr>
                <a:t>VIREM E CONVERSEM</a:t>
              </a:r>
            </a:p>
          </p:txBody>
        </p:sp>
        <p:pic>
          <p:nvPicPr>
            <p:cNvPr id="4" name="Gráfico 3">
              <a:extLst>
                <a:ext uri="{FF2B5EF4-FFF2-40B4-BE49-F238E27FC236}">
                  <a16:creationId xmlns:a16="http://schemas.microsoft.com/office/drawing/2014/main" id="{CAF9FC6D-194B-5D47-1A99-79D3DD4FE5B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89560" y="3851596"/>
              <a:ext cx="558800" cy="41551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"/>
          <p:cNvSpPr/>
          <p:nvPr/>
        </p:nvSpPr>
        <p:spPr>
          <a:xfrm>
            <a:off x="478406" y="1494304"/>
            <a:ext cx="6076940" cy="2994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68" tIns="121868" rIns="121868" bIns="121868" anchor="t" anchorCtr="0">
            <a:noAutofit/>
          </a:bodyPr>
          <a:lstStyle/>
          <a:p>
            <a:pPr>
              <a:lnSpc>
                <a:spcPct val="114000"/>
              </a:lnSpc>
              <a:buClr>
                <a:schemeClr val="dk1"/>
              </a:buClr>
              <a:buSzPts val="1100"/>
            </a:pPr>
            <a:r>
              <a:rPr lang="pt-BR" sz="2600" dirty="0">
                <a:solidFill>
                  <a:schemeClr val="dk1"/>
                </a:solidFill>
              </a:rPr>
              <a:t>SÃO ANIMAIS QUE TÊM VIDA ATIVA À NOITE E DESCANSAM DURANTE O DIA. DURANTE A NOITE, ELES COSTUMAM BUSCAR ALIMENTOS, SE REPRODUZIR E SE DESLOCAR. ESSES ANIMAIS SÃO ADAPTADOS A VIVER EM AMBIENTES COM</a:t>
            </a:r>
            <a:endParaRPr sz="2600" dirty="0">
              <a:solidFill>
                <a:schemeClr val="dk1"/>
              </a:solidFill>
            </a:endParaRPr>
          </a:p>
          <a:p>
            <a:pPr>
              <a:lnSpc>
                <a:spcPct val="114000"/>
              </a:lnSpc>
              <a:buClr>
                <a:schemeClr val="dk1"/>
              </a:buClr>
              <a:buSzPts val="1100"/>
            </a:pPr>
            <a:r>
              <a:rPr lang="pt-BR" sz="2600" dirty="0">
                <a:solidFill>
                  <a:schemeClr val="dk1"/>
                </a:solidFill>
              </a:rPr>
              <a:t>POUCA OU NENHUMA LUZ.</a:t>
            </a:r>
            <a:endParaRPr sz="2600" dirty="0">
              <a:solidFill>
                <a:schemeClr val="dk1"/>
              </a:solidFill>
            </a:endParaRPr>
          </a:p>
          <a:p>
            <a:pPr>
              <a:lnSpc>
                <a:spcPct val="114000"/>
              </a:lnSpc>
              <a:buClr>
                <a:schemeClr val="dk1"/>
              </a:buClr>
              <a:buSzPts val="2000"/>
            </a:pPr>
            <a:endParaRPr sz="2600" dirty="0">
              <a:solidFill>
                <a:schemeClr val="dk1"/>
              </a:solidFill>
            </a:endParaRPr>
          </a:p>
        </p:txBody>
      </p:sp>
      <p:sp>
        <p:nvSpPr>
          <p:cNvPr id="101" name="Google Shape;101;p4"/>
          <p:cNvSpPr txBox="1"/>
          <p:nvPr/>
        </p:nvSpPr>
        <p:spPr>
          <a:xfrm>
            <a:off x="478405" y="837675"/>
            <a:ext cx="11134836" cy="600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68" tIns="60917" rIns="121868" bIns="60917" anchor="t" anchorCtr="0">
            <a:spAutoFit/>
          </a:bodyPr>
          <a:lstStyle/>
          <a:p>
            <a:pPr>
              <a:buClr>
                <a:schemeClr val="dk1"/>
              </a:buClr>
              <a:buSzPts val="2600"/>
            </a:pPr>
            <a:r>
              <a:rPr lang="pt-BR" sz="3100" b="1" dirty="0">
                <a:solidFill>
                  <a:srgbClr val="7030A0"/>
                </a:solidFill>
              </a:rPr>
              <a:t>ANIMAIS NOTURNOS</a:t>
            </a:r>
            <a:endParaRPr sz="3100" dirty="0">
              <a:solidFill>
                <a:srgbClr val="7030A0"/>
              </a:solidFill>
            </a:endParaRPr>
          </a:p>
        </p:txBody>
      </p:sp>
      <p:pic>
        <p:nvPicPr>
          <p:cNvPr id="102" name="Google Shape;102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30960" y="1494304"/>
            <a:ext cx="4069319" cy="2708993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156;p5">
            <a:extLst>
              <a:ext uri="{FF2B5EF4-FFF2-40B4-BE49-F238E27FC236}">
                <a16:creationId xmlns:a16="http://schemas.microsoft.com/office/drawing/2014/main" id="{E53E81C1-2543-2692-C98D-79320C046A5C}"/>
              </a:ext>
            </a:extLst>
          </p:cNvPr>
          <p:cNvSpPr txBox="1">
            <a:spLocks/>
          </p:cNvSpPr>
          <p:nvPr/>
        </p:nvSpPr>
        <p:spPr>
          <a:xfrm rot="897">
            <a:off x="7231023" y="4268577"/>
            <a:ext cx="4069256" cy="48120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16000" tIns="96000" rIns="121900" bIns="960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600"/>
              <a:buFont typeface="Lato"/>
              <a:buChar char="●"/>
              <a:defRPr sz="16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600"/>
              <a:buFont typeface="Lato"/>
              <a:buChar char="○"/>
              <a:defRPr sz="16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127000" indent="0" algn="ctr">
              <a:buSzPts val="1100"/>
              <a:buNone/>
            </a:pPr>
            <a:r>
              <a:rPr lang="pt-BR" sz="1600" b="1" dirty="0">
                <a:solidFill>
                  <a:srgbClr val="666666"/>
                </a:solidFill>
                <a:latin typeface="+mn-lt"/>
              </a:rPr>
              <a:t>A MAIORIA DAS CORUJAS SÃO ANIMAIS NOTURNOS.</a:t>
            </a:r>
            <a:endParaRPr lang="pt-BR" sz="1600" b="1" dirty="0">
              <a:latin typeface="+mn-lt"/>
            </a:endParaRPr>
          </a:p>
        </p:txBody>
      </p:sp>
      <p:grpSp>
        <p:nvGrpSpPr>
          <p:cNvPr id="6" name="Agrupar 5">
            <a:extLst>
              <a:ext uri="{FF2B5EF4-FFF2-40B4-BE49-F238E27FC236}">
                <a16:creationId xmlns:a16="http://schemas.microsoft.com/office/drawing/2014/main" id="{F83C9199-C9DE-EAE4-66ED-E4FBB76CEE42}"/>
              </a:ext>
            </a:extLst>
          </p:cNvPr>
          <p:cNvGrpSpPr/>
          <p:nvPr/>
        </p:nvGrpSpPr>
        <p:grpSpPr>
          <a:xfrm>
            <a:off x="10195560" y="6400848"/>
            <a:ext cx="1879398" cy="472392"/>
            <a:chOff x="10195560" y="6400848"/>
            <a:chExt cx="1879398" cy="472392"/>
          </a:xfrm>
        </p:grpSpPr>
        <p:pic>
          <p:nvPicPr>
            <p:cNvPr id="7" name="Imagem 6">
              <a:extLst>
                <a:ext uri="{FF2B5EF4-FFF2-40B4-BE49-F238E27FC236}">
                  <a16:creationId xmlns:a16="http://schemas.microsoft.com/office/drawing/2014/main" id="{173076E8-EF77-FCC3-99F0-01AD05C8F91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/>
          </p:blipFill>
          <p:spPr>
            <a:xfrm>
              <a:off x="10195560" y="6400848"/>
              <a:ext cx="1879398" cy="457151"/>
            </a:xfrm>
            <a:prstGeom prst="rect">
              <a:avLst/>
            </a:prstGeom>
          </p:spPr>
        </p:pic>
        <p:sp>
          <p:nvSpPr>
            <p:cNvPr id="8" name="CaixaDeTexto 7">
              <a:extLst>
                <a:ext uri="{FF2B5EF4-FFF2-40B4-BE49-F238E27FC236}">
                  <a16:creationId xmlns:a16="http://schemas.microsoft.com/office/drawing/2014/main" id="{E15BE939-AB3C-3885-79F7-6610C3321EE3}"/>
                </a:ext>
              </a:extLst>
            </p:cNvPr>
            <p:cNvSpPr txBox="1"/>
            <p:nvPr/>
          </p:nvSpPr>
          <p:spPr>
            <a:xfrm>
              <a:off x="10347960" y="6493584"/>
              <a:ext cx="1275080" cy="379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8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randstander" pitchFamily="2" charset="0"/>
                </a:rPr>
                <a:t>CONTINUA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2f3241fd84a_0_122"/>
          <p:cNvSpPr/>
          <p:nvPr/>
        </p:nvSpPr>
        <p:spPr>
          <a:xfrm>
            <a:off x="461645" y="1092335"/>
            <a:ext cx="6660372" cy="38116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68" tIns="121868" rIns="121868" bIns="121868" anchor="t" anchorCtr="0">
            <a:noAutofit/>
          </a:bodyPr>
          <a:lstStyle/>
          <a:p>
            <a:pPr>
              <a:spcAft>
                <a:spcPts val="1200"/>
              </a:spcAft>
            </a:pPr>
            <a:r>
              <a:rPr lang="pt-BR" sz="2600" dirty="0"/>
              <a:t>ALGUMAS ESPÉCIES DE ANIMAIS DESENVOLVERAM HÁBITOS NOTURNOS COMO ESTRATÉGIA DE PROTEÇÃO, EVITANDO ASSIM SEREM CAPTURADAS POR PREDADORES, QUE SÃO ATIVOS DE DIA.</a:t>
            </a:r>
            <a:endParaRPr sz="2600" dirty="0"/>
          </a:p>
          <a:p>
            <a:pPr>
              <a:spcAft>
                <a:spcPts val="1200"/>
              </a:spcAft>
              <a:buSzPts val="2000"/>
            </a:pPr>
            <a:r>
              <a:rPr lang="pt-BR" sz="2600" dirty="0"/>
              <a:t>OUTROS ANIMAIS, COMO PREDADORES CARNÍVOROS (QUE SE ALIMENTAM DE CARNE), APROVEITAM A ESCURIDÃO DA NOITE PARA CAÇAR COM MAIS FACILIDADE.</a:t>
            </a:r>
            <a:endParaRPr sz="2600" dirty="0"/>
          </a:p>
        </p:txBody>
      </p:sp>
      <p:pic>
        <p:nvPicPr>
          <p:cNvPr id="110" name="Google Shape;110;g2f3241fd84a_0_1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07391" y="603539"/>
            <a:ext cx="4027929" cy="2656595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g2f3241fd84a_0_122"/>
          <p:cNvSpPr/>
          <p:nvPr/>
        </p:nvSpPr>
        <p:spPr>
          <a:xfrm>
            <a:off x="7898358" y="3921048"/>
            <a:ext cx="3275469" cy="2214551"/>
          </a:xfrm>
          <a:prstGeom prst="wedgeEllipseCallout">
            <a:avLst>
              <a:gd name="adj1" fmla="val -20833"/>
              <a:gd name="adj2" fmla="val 62500"/>
            </a:avLst>
          </a:prstGeom>
          <a:solidFill>
            <a:srgbClr val="FFFF00"/>
          </a:solidFill>
          <a:ln w="25400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68" tIns="60917" rIns="121868" bIns="60917" anchor="ctr" anchorCtr="0">
            <a:noAutofit/>
          </a:bodyPr>
          <a:lstStyle/>
          <a:p>
            <a:pPr algn="ctr"/>
            <a:r>
              <a:rPr lang="pt-BR" sz="2200" b="1" dirty="0">
                <a:solidFill>
                  <a:schemeClr val="dk1"/>
                </a:solidFill>
              </a:rPr>
              <a:t>PREDADOR: ANIMAL QUE SE ALIMENTA DE OUTRO (DE UMA PRESA).</a:t>
            </a:r>
            <a:endParaRPr sz="2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Google Shape;156;p5">
            <a:extLst>
              <a:ext uri="{FF2B5EF4-FFF2-40B4-BE49-F238E27FC236}">
                <a16:creationId xmlns:a16="http://schemas.microsoft.com/office/drawing/2014/main" id="{5D35C2BB-703C-31ED-A028-E0709FFCEBF6}"/>
              </a:ext>
            </a:extLst>
          </p:cNvPr>
          <p:cNvSpPr txBox="1">
            <a:spLocks/>
          </p:cNvSpPr>
          <p:nvPr/>
        </p:nvSpPr>
        <p:spPr>
          <a:xfrm rot="897">
            <a:off x="7507454" y="3349991"/>
            <a:ext cx="4069256" cy="48120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16000" tIns="96000" rIns="121900" bIns="960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600"/>
              <a:buFont typeface="Lato"/>
              <a:buChar char="●"/>
              <a:defRPr sz="16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600"/>
              <a:buFont typeface="Lato"/>
              <a:buChar char="○"/>
              <a:defRPr sz="16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127000" indent="0" algn="ctr">
              <a:buSzPts val="1100"/>
              <a:buNone/>
            </a:pPr>
            <a:r>
              <a:rPr lang="pt-BR" sz="1600" b="1" dirty="0">
                <a:solidFill>
                  <a:srgbClr val="666666"/>
                </a:solidFill>
                <a:latin typeface="+mn-lt"/>
              </a:rPr>
              <a:t>ONÇA-PINTADA.</a:t>
            </a:r>
            <a:endParaRPr lang="pt-BR" sz="1600" b="1" dirty="0">
              <a:latin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6"/>
          <p:cNvSpPr/>
          <p:nvPr/>
        </p:nvSpPr>
        <p:spPr>
          <a:xfrm>
            <a:off x="10735313" y="737170"/>
            <a:ext cx="1209202" cy="55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76" tIns="91376" rIns="91376" bIns="91376" anchor="t" anchorCtr="0">
            <a:noAutofit/>
          </a:bodyPr>
          <a:lstStyle/>
          <a:p>
            <a:pPr>
              <a:buSzPts val="1800"/>
            </a:pPr>
            <a:endParaRPr sz="2399"/>
          </a:p>
        </p:txBody>
      </p:sp>
      <p:sp>
        <p:nvSpPr>
          <p:cNvPr id="119" name="Google Shape;119;p6"/>
          <p:cNvSpPr/>
          <p:nvPr/>
        </p:nvSpPr>
        <p:spPr>
          <a:xfrm>
            <a:off x="507871" y="875229"/>
            <a:ext cx="10832042" cy="830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76" tIns="45688" rIns="91376" bIns="45688" anchor="t" anchorCtr="0">
            <a:noAutofit/>
          </a:bodyPr>
          <a:lstStyle/>
          <a:p>
            <a:pPr>
              <a:spcAft>
                <a:spcPts val="1200"/>
              </a:spcAft>
              <a:buSzPts val="2000"/>
            </a:pPr>
            <a:r>
              <a:rPr lang="pt-BR" sz="2600" dirty="0"/>
              <a:t>VAMOS CONHECER ALGUMAS CARACTERÍSTICAS DE ALGUNS ANIMAIS DE HÁBITOS NOTURNOS.</a:t>
            </a:r>
            <a:endParaRPr sz="2600" b="1" dirty="0">
              <a:solidFill>
                <a:srgbClr val="7030A0"/>
              </a:solidFill>
            </a:endParaRPr>
          </a:p>
        </p:txBody>
      </p:sp>
      <p:sp>
        <p:nvSpPr>
          <p:cNvPr id="120" name="Google Shape;120;p6"/>
          <p:cNvSpPr/>
          <p:nvPr/>
        </p:nvSpPr>
        <p:spPr>
          <a:xfrm>
            <a:off x="3926599" y="2222994"/>
            <a:ext cx="7319016" cy="32902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76" tIns="45688" rIns="91376" bIns="45688" anchor="t" anchorCtr="0">
            <a:noAutofit/>
          </a:bodyPr>
          <a:lstStyle/>
          <a:p>
            <a:pPr>
              <a:spcAft>
                <a:spcPts val="1200"/>
              </a:spcAft>
              <a:buClr>
                <a:schemeClr val="dk1"/>
              </a:buClr>
              <a:buSzPts val="2600"/>
            </a:pPr>
            <a:r>
              <a:rPr lang="pt-BR" sz="3100" b="1" dirty="0">
                <a:solidFill>
                  <a:srgbClr val="7030A0"/>
                </a:solidFill>
              </a:rPr>
              <a:t>GAMBÁ</a:t>
            </a:r>
            <a:endParaRPr sz="2600" b="1" dirty="0"/>
          </a:p>
          <a:p>
            <a:pPr>
              <a:spcAft>
                <a:spcPts val="1200"/>
              </a:spcAft>
              <a:buSzPts val="2000"/>
            </a:pPr>
            <a:r>
              <a:rPr lang="pt-BR" sz="2600" dirty="0"/>
              <a:t>É UM MAMÍFERO DE HÁBITOS NOTURNOS. COMEÇA A CAÇAR E COLETAR ALIMENTOS DURANTE O PERÍODO DA NOITE. É ONÍVORO, OU SEJA, SE ALIMENTA DE FRUTAS E PEQUENOS INSETOS.</a:t>
            </a:r>
            <a:endParaRPr sz="2600" b="1" dirty="0"/>
          </a:p>
        </p:txBody>
      </p:sp>
      <p:pic>
        <p:nvPicPr>
          <p:cNvPr id="121" name="Google Shape;121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8494" y="1982405"/>
            <a:ext cx="2828715" cy="418905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7D9AB205-1BF6-4C56-C0FC-FBDEFE14FA2A}"/>
              </a:ext>
            </a:extLst>
          </p:cNvPr>
          <p:cNvGrpSpPr/>
          <p:nvPr/>
        </p:nvGrpSpPr>
        <p:grpSpPr>
          <a:xfrm>
            <a:off x="10195560" y="6400848"/>
            <a:ext cx="1879398" cy="472392"/>
            <a:chOff x="10195560" y="6400848"/>
            <a:chExt cx="1879398" cy="472392"/>
          </a:xfrm>
        </p:grpSpPr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D902F31A-BAA1-F37B-E7D8-B17A891BBD0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/>
          </p:blipFill>
          <p:spPr>
            <a:xfrm>
              <a:off x="10195560" y="6400848"/>
              <a:ext cx="1879398" cy="457151"/>
            </a:xfrm>
            <a:prstGeom prst="rect">
              <a:avLst/>
            </a:prstGeom>
          </p:spPr>
        </p:pic>
        <p:sp>
          <p:nvSpPr>
            <p:cNvPr id="4" name="CaixaDeTexto 3">
              <a:extLst>
                <a:ext uri="{FF2B5EF4-FFF2-40B4-BE49-F238E27FC236}">
                  <a16:creationId xmlns:a16="http://schemas.microsoft.com/office/drawing/2014/main" id="{515895B6-3EAB-8AE2-56BE-956A1DFB7D77}"/>
                </a:ext>
              </a:extLst>
            </p:cNvPr>
            <p:cNvSpPr txBox="1"/>
            <p:nvPr/>
          </p:nvSpPr>
          <p:spPr>
            <a:xfrm>
              <a:off x="10347960" y="6493584"/>
              <a:ext cx="1275080" cy="379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8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randstander" pitchFamily="2" charset="0"/>
                </a:rPr>
                <a:t>CONTINUA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7"/>
          <p:cNvSpPr/>
          <p:nvPr/>
        </p:nvSpPr>
        <p:spPr>
          <a:xfrm>
            <a:off x="10735313" y="737170"/>
            <a:ext cx="1209202" cy="55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76" tIns="91376" rIns="91376" bIns="91376" anchor="t" anchorCtr="0">
            <a:noAutofit/>
          </a:bodyPr>
          <a:lstStyle/>
          <a:p>
            <a:pPr>
              <a:buSzPts val="1800"/>
            </a:pPr>
            <a:endParaRPr sz="2399"/>
          </a:p>
        </p:txBody>
      </p:sp>
      <p:pic>
        <p:nvPicPr>
          <p:cNvPr id="130" name="Google Shape;130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8242" y="1290675"/>
            <a:ext cx="5033819" cy="3816266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7"/>
          <p:cNvSpPr txBox="1"/>
          <p:nvPr/>
        </p:nvSpPr>
        <p:spPr>
          <a:xfrm>
            <a:off x="5828987" y="2019786"/>
            <a:ext cx="6032697" cy="2344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68" tIns="121868" rIns="121868" bIns="121868" anchor="t" anchorCtr="0">
            <a:noAutofit/>
          </a:bodyPr>
          <a:lstStyle/>
          <a:p>
            <a:pPr>
              <a:buSzPts val="2000"/>
            </a:pPr>
            <a:r>
              <a:rPr lang="pt-BR" sz="2600" dirty="0"/>
              <a:t>É UM ANIMAL DE HÁBITO SOLITÁRIO. PERTENCE AO GRUPO DOS MAMÍFEROS. DURANTE A NOITE, REALIZA SUAS CAÇAS DE ANIMAIS DE PEQUENO PORTE, MAS TAMBÉM SE ALIMENTA DE FRUTAS, COMO AS LOBEIRAS.</a:t>
            </a:r>
            <a:endParaRPr sz="2600" dirty="0"/>
          </a:p>
        </p:txBody>
      </p:sp>
      <p:sp>
        <p:nvSpPr>
          <p:cNvPr id="132" name="Google Shape;132;p7"/>
          <p:cNvSpPr txBox="1"/>
          <p:nvPr/>
        </p:nvSpPr>
        <p:spPr>
          <a:xfrm>
            <a:off x="5828987" y="1101774"/>
            <a:ext cx="5427486" cy="553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68" tIns="121868" rIns="121868" bIns="121868" anchor="t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pt-BR" sz="3100" b="1" dirty="0">
                <a:solidFill>
                  <a:srgbClr val="7030A0"/>
                </a:solidFill>
              </a:rPr>
              <a:t>LOBO-GUARÁ</a:t>
            </a:r>
            <a:endParaRPr sz="3100" b="1" dirty="0">
              <a:solidFill>
                <a:srgbClr val="7030A0"/>
              </a:solidFill>
            </a:endParaRP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94499D5B-D6C6-8945-74AF-F314664E36D2}"/>
              </a:ext>
            </a:extLst>
          </p:cNvPr>
          <p:cNvGrpSpPr/>
          <p:nvPr/>
        </p:nvGrpSpPr>
        <p:grpSpPr>
          <a:xfrm>
            <a:off x="10195560" y="6400848"/>
            <a:ext cx="1879398" cy="472392"/>
            <a:chOff x="10195560" y="6400848"/>
            <a:chExt cx="1879398" cy="472392"/>
          </a:xfrm>
        </p:grpSpPr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6121C361-3D38-F2F9-BD76-7B18AD1DA12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/>
          </p:blipFill>
          <p:spPr>
            <a:xfrm>
              <a:off x="10195560" y="6400848"/>
              <a:ext cx="1879398" cy="457151"/>
            </a:xfrm>
            <a:prstGeom prst="rect">
              <a:avLst/>
            </a:prstGeom>
          </p:spPr>
        </p:pic>
        <p:sp>
          <p:nvSpPr>
            <p:cNvPr id="4" name="CaixaDeTexto 3">
              <a:extLst>
                <a:ext uri="{FF2B5EF4-FFF2-40B4-BE49-F238E27FC236}">
                  <a16:creationId xmlns:a16="http://schemas.microsoft.com/office/drawing/2014/main" id="{5F075219-1CD2-B3ED-E98C-0B03BEE86CAC}"/>
                </a:ext>
              </a:extLst>
            </p:cNvPr>
            <p:cNvSpPr txBox="1"/>
            <p:nvPr/>
          </p:nvSpPr>
          <p:spPr>
            <a:xfrm>
              <a:off x="10347960" y="6493584"/>
              <a:ext cx="1275080" cy="379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8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randstander" pitchFamily="2" charset="0"/>
                </a:rPr>
                <a:t>CONTINUA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8"/>
          <p:cNvSpPr/>
          <p:nvPr/>
        </p:nvSpPr>
        <p:spPr>
          <a:xfrm>
            <a:off x="5359253" y="1500303"/>
            <a:ext cx="6452319" cy="3857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76" tIns="45688" rIns="91376" bIns="45688" anchor="t" anchorCtr="0">
            <a:noAutofit/>
          </a:bodyPr>
          <a:lstStyle/>
          <a:p>
            <a:pPr>
              <a:buClr>
                <a:schemeClr val="dk1"/>
              </a:buClr>
              <a:buSzPts val="2600"/>
            </a:pPr>
            <a:r>
              <a:rPr lang="pt-BR" sz="3100" b="1" dirty="0">
                <a:solidFill>
                  <a:srgbClr val="7030A0"/>
                </a:solidFill>
              </a:rPr>
              <a:t>CORUJA</a:t>
            </a:r>
            <a:endParaRPr sz="3100" dirty="0">
              <a:solidFill>
                <a:srgbClr val="7030A0"/>
              </a:solidFill>
            </a:endParaRPr>
          </a:p>
          <a:p>
            <a:pPr>
              <a:buSzPts val="1800"/>
            </a:pPr>
            <a:endParaRPr sz="2399" b="1" dirty="0">
              <a:solidFill>
                <a:schemeClr val="dk1"/>
              </a:solidFill>
            </a:endParaRPr>
          </a:p>
          <a:p>
            <a:pPr>
              <a:buClr>
                <a:schemeClr val="dk1"/>
              </a:buClr>
              <a:buSzPts val="2000"/>
            </a:pPr>
            <a:r>
              <a:rPr lang="pt-BR" sz="2600" dirty="0">
                <a:solidFill>
                  <a:schemeClr val="dk1"/>
                </a:solidFill>
              </a:rPr>
              <a:t>A MAIORIA DAS CORUJAS TEM HÁBITOS NOTURNOS. ESSE ANIMAL TEM UMA VISÃO MUITO BOA E ENXERGA MESMO EM LOCAIS COM POUCA LUZ. AS CORUJAS SÃO EXCELENTES CAÇADORAS, ALIMENTANDO-SE DA CARNE DOS ANIMAIS QUE CAPTURA</a:t>
            </a:r>
            <a:r>
              <a:rPr lang="pt-BR" sz="2666" dirty="0">
                <a:solidFill>
                  <a:schemeClr val="dk1"/>
                </a:solidFill>
              </a:rPr>
              <a:t>.</a:t>
            </a:r>
            <a:endParaRPr sz="1866" dirty="0">
              <a:solidFill>
                <a:schemeClr val="dk1"/>
              </a:solidFill>
            </a:endParaRPr>
          </a:p>
        </p:txBody>
      </p:sp>
      <p:pic>
        <p:nvPicPr>
          <p:cNvPr id="140" name="Google Shape;140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4649" y="1665001"/>
            <a:ext cx="4168649" cy="38401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3"/>
          <p:cNvSpPr/>
          <p:nvPr/>
        </p:nvSpPr>
        <p:spPr>
          <a:xfrm>
            <a:off x="10735313" y="737170"/>
            <a:ext cx="1209202" cy="55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76" tIns="91376" rIns="91376" bIns="91376" anchor="t" anchorCtr="0">
            <a:noAutofit/>
          </a:bodyPr>
          <a:lstStyle/>
          <a:p>
            <a:pPr>
              <a:buSzPts val="1800"/>
            </a:pPr>
            <a:endParaRPr sz="2399"/>
          </a:p>
        </p:txBody>
      </p:sp>
      <p:sp>
        <p:nvSpPr>
          <p:cNvPr id="147" name="Google Shape;147;p3"/>
          <p:cNvSpPr/>
          <p:nvPr/>
        </p:nvSpPr>
        <p:spPr>
          <a:xfrm>
            <a:off x="5109210" y="1414378"/>
            <a:ext cx="6452319" cy="3857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76" tIns="45688" rIns="91376" bIns="45688" anchor="t" anchorCtr="0">
            <a:noAutofit/>
          </a:bodyPr>
          <a:lstStyle/>
          <a:p>
            <a:pPr>
              <a:spcAft>
                <a:spcPts val="1200"/>
              </a:spcAft>
              <a:buClr>
                <a:schemeClr val="dk1"/>
              </a:buClr>
              <a:buSzPts val="2600"/>
            </a:pPr>
            <a:r>
              <a:rPr lang="pt-BR" sz="3100" b="1" dirty="0">
                <a:solidFill>
                  <a:srgbClr val="7030A0"/>
                </a:solidFill>
              </a:rPr>
              <a:t>SAPO-CURURU</a:t>
            </a:r>
            <a:endParaRPr sz="3100" dirty="0"/>
          </a:p>
          <a:p>
            <a:pPr>
              <a:spcAft>
                <a:spcPts val="1200"/>
              </a:spcAft>
              <a:buClr>
                <a:schemeClr val="dk1"/>
              </a:buClr>
              <a:buSzPts val="2600"/>
            </a:pPr>
            <a:r>
              <a:rPr lang="pt-BR" sz="2600" dirty="0"/>
              <a:t>É UMA ESPÉCIE DE SAPO DE GRANDES DIMENSÕES. O SAPO-CURURU É MAIS ATIVO DURANTE A NOITE E PODE VIVER LONGE DA ÁGUA. ALIMENTA-SE DE PLANTAS E OUTROS ANIMAIS.</a:t>
            </a:r>
            <a:endParaRPr sz="2600" dirty="0">
              <a:solidFill>
                <a:schemeClr val="dk1"/>
              </a:solidFill>
            </a:endParaRPr>
          </a:p>
        </p:txBody>
      </p:sp>
      <p:pic>
        <p:nvPicPr>
          <p:cNvPr id="148" name="Google Shape;148;p3" descr="Sapo em cima de gramado&#10;&#10;Descrição gerada automaticamen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7296" y="2037767"/>
            <a:ext cx="4165516" cy="27824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9"/>
          <p:cNvSpPr/>
          <p:nvPr/>
        </p:nvSpPr>
        <p:spPr>
          <a:xfrm>
            <a:off x="10735313" y="737170"/>
            <a:ext cx="1209202" cy="55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76" tIns="91376" rIns="91376" bIns="91376" anchor="t" anchorCtr="0">
            <a:noAutofit/>
          </a:bodyPr>
          <a:lstStyle/>
          <a:p>
            <a:pPr>
              <a:buSzPts val="1800"/>
            </a:pPr>
            <a:endParaRPr sz="2399"/>
          </a:p>
        </p:txBody>
      </p:sp>
      <p:sp>
        <p:nvSpPr>
          <p:cNvPr id="155" name="Google Shape;155;p9"/>
          <p:cNvSpPr/>
          <p:nvPr/>
        </p:nvSpPr>
        <p:spPr>
          <a:xfrm>
            <a:off x="10701919" y="1420010"/>
            <a:ext cx="1209202" cy="55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76" tIns="91376" rIns="91376" bIns="91376" anchor="t" anchorCtr="0">
            <a:noAutofit/>
          </a:bodyPr>
          <a:lstStyle/>
          <a:p>
            <a:pPr>
              <a:buSzPts val="1800"/>
            </a:pPr>
            <a:endParaRPr sz="2399"/>
          </a:p>
        </p:txBody>
      </p:sp>
      <p:sp>
        <p:nvSpPr>
          <p:cNvPr id="156" name="Google Shape;156;p9"/>
          <p:cNvSpPr/>
          <p:nvPr/>
        </p:nvSpPr>
        <p:spPr>
          <a:xfrm>
            <a:off x="435967" y="1013923"/>
            <a:ext cx="6434097" cy="52946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76" tIns="45688" rIns="91376" bIns="45688" anchor="t" anchorCtr="0">
            <a:noAutofit/>
          </a:bodyPr>
          <a:lstStyle/>
          <a:p>
            <a:pPr>
              <a:spcAft>
                <a:spcPts val="1200"/>
              </a:spcAft>
              <a:buClr>
                <a:schemeClr val="dk1"/>
              </a:buClr>
              <a:buSzPts val="2600"/>
            </a:pPr>
            <a:r>
              <a:rPr lang="pt-BR" sz="3100" b="1" dirty="0">
                <a:solidFill>
                  <a:srgbClr val="7030A0"/>
                </a:solidFill>
              </a:rPr>
              <a:t>VOCÊ SABIA QUE…</a:t>
            </a:r>
            <a:endParaRPr sz="3100" b="1" dirty="0">
              <a:solidFill>
                <a:srgbClr val="7030A0"/>
              </a:solidFill>
            </a:endParaRPr>
          </a:p>
          <a:p>
            <a:pPr>
              <a:spcAft>
                <a:spcPts val="1200"/>
              </a:spcAft>
            </a:pPr>
            <a:r>
              <a:rPr lang="pt-BR" sz="2600" b="1" dirty="0">
                <a:solidFill>
                  <a:srgbClr val="7030A0"/>
                </a:solidFill>
              </a:rPr>
              <a:t>NEM TODOS OS MACACOS APRESENTAM HÁBITOS DIURNOS?</a:t>
            </a:r>
            <a:r>
              <a:rPr lang="pt-BR" sz="2600" dirty="0">
                <a:solidFill>
                  <a:schemeClr val="dk1"/>
                </a:solidFill>
              </a:rPr>
              <a:t> </a:t>
            </a:r>
            <a:endParaRPr sz="2600" dirty="0">
              <a:solidFill>
                <a:schemeClr val="dk1"/>
              </a:solidFill>
            </a:endParaRPr>
          </a:p>
          <a:p>
            <a:pPr>
              <a:spcAft>
                <a:spcPts val="1200"/>
              </a:spcAft>
            </a:pPr>
            <a:r>
              <a:rPr lang="pt-BR" sz="2600" b="1" dirty="0">
                <a:solidFill>
                  <a:schemeClr val="dk1"/>
                </a:solidFill>
              </a:rPr>
              <a:t>O MACACO-CORUJA</a:t>
            </a:r>
            <a:r>
              <a:rPr lang="pt-BR" sz="2600" dirty="0">
                <a:solidFill>
                  <a:schemeClr val="dk1"/>
                </a:solidFill>
              </a:rPr>
              <a:t>, POR EXEMPLO, REALIZA A MAIOR PARTE DE SUAS ATIVIDADES NO PERÍODO NOTURNO. ELE É ONÍVORO, ALIMENTANDO-SE DE FOLHAS, FRUTOS E PEQUENOS INSETOS.</a:t>
            </a:r>
            <a:endParaRPr sz="2600" b="1" dirty="0"/>
          </a:p>
        </p:txBody>
      </p:sp>
      <p:pic>
        <p:nvPicPr>
          <p:cNvPr id="157" name="Google Shape;157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36276" y="2235512"/>
            <a:ext cx="4629847" cy="31493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2"/>
          <p:cNvSpPr/>
          <p:nvPr/>
        </p:nvSpPr>
        <p:spPr>
          <a:xfrm>
            <a:off x="10735313" y="737170"/>
            <a:ext cx="1209202" cy="55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76" tIns="91376" rIns="91376" bIns="91376" anchor="t" anchorCtr="0">
            <a:noAutofit/>
          </a:bodyPr>
          <a:lstStyle/>
          <a:p>
            <a:pPr>
              <a:buSzPts val="1800"/>
            </a:pPr>
            <a:endParaRPr sz="2399"/>
          </a:p>
        </p:txBody>
      </p:sp>
      <p:sp>
        <p:nvSpPr>
          <p:cNvPr id="164" name="Google Shape;164;p12"/>
          <p:cNvSpPr/>
          <p:nvPr/>
        </p:nvSpPr>
        <p:spPr>
          <a:xfrm>
            <a:off x="499253" y="947220"/>
            <a:ext cx="10681807" cy="7078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76" tIns="45688" rIns="91376" bIns="45688" anchor="t" anchorCtr="0">
            <a:noAutofit/>
          </a:bodyPr>
          <a:lstStyle/>
          <a:p>
            <a:pPr>
              <a:spcAft>
                <a:spcPts val="1200"/>
              </a:spcAft>
              <a:buSzPts val="2000"/>
            </a:pPr>
            <a:r>
              <a:rPr lang="pt-BR" sz="2600" dirty="0"/>
              <a:t>VOCÊ CONHECE ESSES ANIMAIS NOTURNOS? </a:t>
            </a:r>
            <a:endParaRPr sz="2600" dirty="0"/>
          </a:p>
          <a:p>
            <a:pPr>
              <a:spcAft>
                <a:spcPts val="1200"/>
              </a:spcAft>
              <a:buSzPts val="2000"/>
            </a:pPr>
            <a:r>
              <a:rPr lang="pt-BR" sz="2600" dirty="0"/>
              <a:t>CONVERSE COM SEUS COLEGAS.</a:t>
            </a:r>
            <a:endParaRPr sz="2600" dirty="0"/>
          </a:p>
        </p:txBody>
      </p:sp>
      <p:pic>
        <p:nvPicPr>
          <p:cNvPr id="165" name="Google Shape;165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31461" y="3504735"/>
            <a:ext cx="3056710" cy="2040727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12"/>
          <p:cNvSpPr/>
          <p:nvPr/>
        </p:nvSpPr>
        <p:spPr>
          <a:xfrm>
            <a:off x="689763" y="3808155"/>
            <a:ext cx="3061409" cy="399893"/>
          </a:xfrm>
          <a:prstGeom prst="rect">
            <a:avLst/>
          </a:prstGeom>
          <a:solidFill>
            <a:schemeClr val="lt1">
              <a:alpha val="49019"/>
            </a:schemeClr>
          </a:solidFill>
          <a:ln>
            <a:noFill/>
          </a:ln>
        </p:spPr>
        <p:txBody>
          <a:bodyPr spcFirstLastPara="1" wrap="square" lIns="91376" tIns="45688" rIns="91376" bIns="45688" anchor="t" anchorCtr="0">
            <a:noAutofit/>
          </a:bodyPr>
          <a:lstStyle/>
          <a:p>
            <a:pPr algn="ctr">
              <a:buClr>
                <a:schemeClr val="lt1"/>
              </a:buClr>
              <a:buSzPts val="1500"/>
            </a:pPr>
            <a:r>
              <a:rPr lang="pt-BR" sz="2000" b="1">
                <a:solidFill>
                  <a:schemeClr val="lt1"/>
                </a:solidFill>
              </a:rPr>
              <a:t>VAGA-LUME</a:t>
            </a:r>
            <a:endParaRPr sz="1866"/>
          </a:p>
        </p:txBody>
      </p:sp>
      <p:sp>
        <p:nvSpPr>
          <p:cNvPr id="168" name="Google Shape;168;p12"/>
          <p:cNvSpPr/>
          <p:nvPr/>
        </p:nvSpPr>
        <p:spPr>
          <a:xfrm>
            <a:off x="7792047" y="4371180"/>
            <a:ext cx="1862315" cy="707816"/>
          </a:xfrm>
          <a:prstGeom prst="rect">
            <a:avLst/>
          </a:prstGeom>
          <a:solidFill>
            <a:schemeClr val="lt1">
              <a:alpha val="49019"/>
            </a:schemeClr>
          </a:solidFill>
          <a:ln>
            <a:noFill/>
          </a:ln>
        </p:spPr>
        <p:txBody>
          <a:bodyPr spcFirstLastPara="1" wrap="square" lIns="91376" tIns="45688" rIns="91376" bIns="45688" anchor="t" anchorCtr="0">
            <a:noAutofit/>
          </a:bodyPr>
          <a:lstStyle/>
          <a:p>
            <a:pPr algn="ctr">
              <a:buClr>
                <a:schemeClr val="lt1"/>
              </a:buClr>
              <a:buSzPts val="1500"/>
            </a:pPr>
            <a:r>
              <a:rPr lang="pt-BR" sz="2000" b="1">
                <a:solidFill>
                  <a:schemeClr val="lt1"/>
                </a:solidFill>
              </a:rPr>
              <a:t>LAGARTIXA DE PAREDE</a:t>
            </a:r>
            <a:endParaRPr sz="1866"/>
          </a:p>
        </p:txBody>
      </p:sp>
      <p:pic>
        <p:nvPicPr>
          <p:cNvPr id="169" name="Google Shape;169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64214" y="2276304"/>
            <a:ext cx="2839195" cy="18927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086669" y="2128132"/>
            <a:ext cx="2721158" cy="204072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56;p5">
            <a:extLst>
              <a:ext uri="{FF2B5EF4-FFF2-40B4-BE49-F238E27FC236}">
                <a16:creationId xmlns:a16="http://schemas.microsoft.com/office/drawing/2014/main" id="{9603A4C3-894F-C22A-753B-0E10F92AD4D4}"/>
              </a:ext>
            </a:extLst>
          </p:cNvPr>
          <p:cNvSpPr txBox="1">
            <a:spLocks/>
          </p:cNvSpPr>
          <p:nvPr/>
        </p:nvSpPr>
        <p:spPr>
          <a:xfrm rot="897">
            <a:off x="8086733" y="4240822"/>
            <a:ext cx="2721073" cy="48120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16000" tIns="96000" rIns="121900" bIns="960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600"/>
              <a:buFont typeface="Lato"/>
              <a:buChar char="●"/>
              <a:defRPr sz="16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600"/>
              <a:buFont typeface="Lato"/>
              <a:buChar char="○"/>
              <a:defRPr sz="16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127000" indent="0" algn="ctr">
              <a:buSzPts val="1100"/>
              <a:buNone/>
            </a:pPr>
            <a:r>
              <a:rPr lang="pt-BR" sz="1600" b="1" dirty="0">
                <a:solidFill>
                  <a:srgbClr val="666666"/>
                </a:solidFill>
                <a:latin typeface="+mn-lt"/>
              </a:rPr>
              <a:t>TATU-BOLA.</a:t>
            </a:r>
            <a:endParaRPr lang="pt-BR" sz="1600" b="1" dirty="0">
              <a:latin typeface="+mn-lt"/>
            </a:endParaRPr>
          </a:p>
        </p:txBody>
      </p:sp>
      <p:sp>
        <p:nvSpPr>
          <p:cNvPr id="3" name="Google Shape;156;p5">
            <a:extLst>
              <a:ext uri="{FF2B5EF4-FFF2-40B4-BE49-F238E27FC236}">
                <a16:creationId xmlns:a16="http://schemas.microsoft.com/office/drawing/2014/main" id="{9694BB0E-31B0-A9EA-A8CB-A879DDBDD55C}"/>
              </a:ext>
            </a:extLst>
          </p:cNvPr>
          <p:cNvSpPr txBox="1">
            <a:spLocks/>
          </p:cNvSpPr>
          <p:nvPr/>
        </p:nvSpPr>
        <p:spPr>
          <a:xfrm rot="897">
            <a:off x="4631525" y="5593205"/>
            <a:ext cx="3056639" cy="48120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16000" tIns="96000" rIns="121900" bIns="960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600"/>
              <a:buFont typeface="Lato"/>
              <a:buChar char="●"/>
              <a:defRPr sz="16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600"/>
              <a:buFont typeface="Lato"/>
              <a:buChar char="○"/>
              <a:defRPr sz="16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127000" indent="0" algn="ctr">
              <a:buSzPts val="1100"/>
              <a:buNone/>
            </a:pPr>
            <a:r>
              <a:rPr lang="pt-BR" sz="1600" b="1" dirty="0">
                <a:solidFill>
                  <a:srgbClr val="666666"/>
                </a:solidFill>
                <a:latin typeface="+mn-lt"/>
              </a:rPr>
              <a:t>SAPO.</a:t>
            </a:r>
            <a:endParaRPr lang="pt-BR" sz="1600" b="1" dirty="0">
              <a:latin typeface="+mn-lt"/>
            </a:endParaRPr>
          </a:p>
        </p:txBody>
      </p:sp>
      <p:sp>
        <p:nvSpPr>
          <p:cNvPr id="4" name="Google Shape;156;p5">
            <a:extLst>
              <a:ext uri="{FF2B5EF4-FFF2-40B4-BE49-F238E27FC236}">
                <a16:creationId xmlns:a16="http://schemas.microsoft.com/office/drawing/2014/main" id="{EA05BA11-3111-664C-905C-BB8F1B6163B7}"/>
              </a:ext>
            </a:extLst>
          </p:cNvPr>
          <p:cNvSpPr txBox="1">
            <a:spLocks/>
          </p:cNvSpPr>
          <p:nvPr/>
        </p:nvSpPr>
        <p:spPr>
          <a:xfrm rot="897">
            <a:off x="1264277" y="4240838"/>
            <a:ext cx="2839143" cy="48120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16000" tIns="96000" rIns="121900" bIns="960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600"/>
              <a:buFont typeface="Lato"/>
              <a:buChar char="●"/>
              <a:defRPr sz="16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600"/>
              <a:buFont typeface="Lato"/>
              <a:buChar char="○"/>
              <a:defRPr sz="16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127000" indent="0" algn="ctr">
              <a:buSzPts val="1100"/>
              <a:buNone/>
            </a:pPr>
            <a:r>
              <a:rPr lang="pt-BR" sz="1600" b="1" dirty="0">
                <a:solidFill>
                  <a:srgbClr val="666666"/>
                </a:solidFill>
                <a:latin typeface="+mn-lt"/>
              </a:rPr>
              <a:t>MARIPOSA.</a:t>
            </a:r>
            <a:endParaRPr lang="pt-BR" sz="1600" b="1" dirty="0">
              <a:latin typeface="+mn-l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0"/>
          <p:cNvSpPr/>
          <p:nvPr/>
        </p:nvSpPr>
        <p:spPr>
          <a:xfrm>
            <a:off x="10735313" y="737170"/>
            <a:ext cx="1209202" cy="55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76" tIns="91376" rIns="91376" bIns="91376" anchor="t" anchorCtr="0">
            <a:noAutofit/>
          </a:bodyPr>
          <a:lstStyle/>
          <a:p>
            <a:pPr>
              <a:buSzPts val="1800"/>
            </a:pPr>
            <a:endParaRPr sz="2399"/>
          </a:p>
        </p:txBody>
      </p:sp>
      <p:sp>
        <p:nvSpPr>
          <p:cNvPr id="180" name="Google Shape;180;p10"/>
          <p:cNvSpPr/>
          <p:nvPr/>
        </p:nvSpPr>
        <p:spPr>
          <a:xfrm>
            <a:off x="537254" y="961994"/>
            <a:ext cx="10681807" cy="7078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76" tIns="45688" rIns="91376" bIns="45688" anchor="t" anchorCtr="0">
            <a:noAutofit/>
          </a:bodyPr>
          <a:lstStyle/>
          <a:p>
            <a:pPr>
              <a:spcAft>
                <a:spcPts val="1200"/>
              </a:spcAft>
              <a:buSzPts val="2000"/>
            </a:pPr>
            <a:r>
              <a:rPr lang="pt-BR" sz="2600" dirty="0"/>
              <a:t>VOCÊ CONHECE ESSES ANIMAIS NOTURNOS? </a:t>
            </a:r>
            <a:endParaRPr sz="2600" dirty="0"/>
          </a:p>
          <a:p>
            <a:pPr>
              <a:spcAft>
                <a:spcPts val="1200"/>
              </a:spcAft>
              <a:buSzPts val="2000"/>
            </a:pPr>
            <a:r>
              <a:rPr lang="pt-BR" sz="2600" dirty="0"/>
              <a:t>CONVERSE COM SEUS COLEGAS.</a:t>
            </a:r>
            <a:endParaRPr sz="2600" dirty="0"/>
          </a:p>
        </p:txBody>
      </p:sp>
      <p:pic>
        <p:nvPicPr>
          <p:cNvPr id="181" name="Google Shape;181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05796" y="1948682"/>
            <a:ext cx="2998252" cy="19988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6092" y="2656501"/>
            <a:ext cx="3057380" cy="1998831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10"/>
          <p:cNvSpPr/>
          <p:nvPr/>
        </p:nvSpPr>
        <p:spPr>
          <a:xfrm>
            <a:off x="4802241" y="3808155"/>
            <a:ext cx="1452312" cy="399893"/>
          </a:xfrm>
          <a:prstGeom prst="rect">
            <a:avLst/>
          </a:prstGeom>
          <a:solidFill>
            <a:schemeClr val="lt1">
              <a:alpha val="49019"/>
            </a:schemeClr>
          </a:solidFill>
          <a:ln>
            <a:noFill/>
          </a:ln>
        </p:spPr>
        <p:txBody>
          <a:bodyPr spcFirstLastPara="1" wrap="square" lIns="91376" tIns="45688" rIns="91376" bIns="45688" anchor="t" anchorCtr="0">
            <a:noAutofit/>
          </a:bodyPr>
          <a:lstStyle/>
          <a:p>
            <a:pPr algn="ctr">
              <a:buClr>
                <a:schemeClr val="lt1"/>
              </a:buClr>
              <a:buSzPts val="1500"/>
            </a:pPr>
            <a:r>
              <a:rPr lang="pt-BR" sz="2000" b="1">
                <a:solidFill>
                  <a:schemeClr val="lt1"/>
                </a:solidFill>
              </a:rPr>
              <a:t>SAPO</a:t>
            </a:r>
            <a:endParaRPr sz="1866"/>
          </a:p>
        </p:txBody>
      </p:sp>
      <p:pic>
        <p:nvPicPr>
          <p:cNvPr id="184" name="Google Shape;184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67351" y="4003664"/>
            <a:ext cx="3021614" cy="189234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56;p5">
            <a:extLst>
              <a:ext uri="{FF2B5EF4-FFF2-40B4-BE49-F238E27FC236}">
                <a16:creationId xmlns:a16="http://schemas.microsoft.com/office/drawing/2014/main" id="{50D63BE9-C418-6F9F-571C-3280002150EF}"/>
              </a:ext>
            </a:extLst>
          </p:cNvPr>
          <p:cNvSpPr txBox="1">
            <a:spLocks/>
          </p:cNvSpPr>
          <p:nvPr/>
        </p:nvSpPr>
        <p:spPr>
          <a:xfrm rot="897">
            <a:off x="7823927" y="4004053"/>
            <a:ext cx="2980140" cy="553109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16000" tIns="96000" rIns="121900" bIns="960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600"/>
              <a:buFont typeface="Lato"/>
              <a:buChar char="●"/>
              <a:defRPr sz="16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600"/>
              <a:buFont typeface="Lato"/>
              <a:buChar char="○"/>
              <a:defRPr sz="16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127000" indent="0" algn="ctr">
              <a:buSzPts val="1100"/>
              <a:buNone/>
            </a:pPr>
            <a:r>
              <a:rPr lang="pt-BR" sz="1600" b="1" dirty="0">
                <a:solidFill>
                  <a:srgbClr val="666666"/>
                </a:solidFill>
                <a:latin typeface="+mn-lt"/>
              </a:rPr>
              <a:t>LAGARTIXA DE PAREDE.</a:t>
            </a:r>
            <a:endParaRPr lang="pt-BR" sz="1600" b="1" dirty="0">
              <a:latin typeface="+mn-lt"/>
            </a:endParaRPr>
          </a:p>
        </p:txBody>
      </p:sp>
      <p:sp>
        <p:nvSpPr>
          <p:cNvPr id="3" name="Google Shape;156;p5">
            <a:extLst>
              <a:ext uri="{FF2B5EF4-FFF2-40B4-BE49-F238E27FC236}">
                <a16:creationId xmlns:a16="http://schemas.microsoft.com/office/drawing/2014/main" id="{ED605872-D4C2-DA30-D8F1-65E07DFE6282}"/>
              </a:ext>
            </a:extLst>
          </p:cNvPr>
          <p:cNvSpPr txBox="1">
            <a:spLocks/>
          </p:cNvSpPr>
          <p:nvPr/>
        </p:nvSpPr>
        <p:spPr>
          <a:xfrm rot="897">
            <a:off x="4367413" y="5971161"/>
            <a:ext cx="3056639" cy="48120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16000" tIns="96000" rIns="121900" bIns="960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600"/>
              <a:buFont typeface="Lato"/>
              <a:buChar char="●"/>
              <a:defRPr sz="16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600"/>
              <a:buFont typeface="Lato"/>
              <a:buChar char="○"/>
              <a:defRPr sz="16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127000" indent="0" algn="ctr">
              <a:buSzPts val="1100"/>
              <a:buNone/>
            </a:pPr>
            <a:r>
              <a:rPr lang="pt-BR" sz="1600" b="1" dirty="0">
                <a:solidFill>
                  <a:srgbClr val="666666"/>
                </a:solidFill>
                <a:latin typeface="+mn-lt"/>
              </a:rPr>
              <a:t>BICHO-PREGUIÇA.</a:t>
            </a:r>
            <a:endParaRPr lang="pt-BR" sz="1600" b="1" dirty="0">
              <a:latin typeface="+mn-lt"/>
            </a:endParaRPr>
          </a:p>
        </p:txBody>
      </p:sp>
      <p:sp>
        <p:nvSpPr>
          <p:cNvPr id="4" name="Google Shape;156;p5">
            <a:extLst>
              <a:ext uri="{FF2B5EF4-FFF2-40B4-BE49-F238E27FC236}">
                <a16:creationId xmlns:a16="http://schemas.microsoft.com/office/drawing/2014/main" id="{948CB1EE-55C1-EC6F-6900-230AF6252B1D}"/>
              </a:ext>
            </a:extLst>
          </p:cNvPr>
          <p:cNvSpPr txBox="1">
            <a:spLocks/>
          </p:cNvSpPr>
          <p:nvPr/>
        </p:nvSpPr>
        <p:spPr>
          <a:xfrm rot="897">
            <a:off x="786155" y="4709258"/>
            <a:ext cx="3021574" cy="48120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16000" tIns="96000" rIns="121900" bIns="960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600"/>
              <a:buFont typeface="Lato"/>
              <a:buChar char="●"/>
              <a:defRPr sz="16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600"/>
              <a:buFont typeface="Lato"/>
              <a:buChar char="○"/>
              <a:defRPr sz="16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127000" indent="0" algn="ctr">
              <a:buSzPts val="1100"/>
              <a:buNone/>
            </a:pPr>
            <a:r>
              <a:rPr lang="pt-BR" sz="1600" b="1" dirty="0">
                <a:solidFill>
                  <a:srgbClr val="666666"/>
                </a:solidFill>
                <a:latin typeface="+mn-lt"/>
              </a:rPr>
              <a:t>BARATA.</a:t>
            </a:r>
            <a:endParaRPr lang="pt-BR" sz="1600" b="1" dirty="0">
              <a:latin typeface="+mn-l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6307eb4e58_0_9"/>
          <p:cNvSpPr txBox="1">
            <a:spLocks noGrp="1"/>
          </p:cNvSpPr>
          <p:nvPr>
            <p:ph type="body" idx="1"/>
          </p:nvPr>
        </p:nvSpPr>
        <p:spPr>
          <a:xfrm>
            <a:off x="590046" y="874033"/>
            <a:ext cx="11008732" cy="1315376"/>
          </a:xfrm>
          <a:prstGeom prst="rect">
            <a:avLst/>
          </a:prstGeom>
        </p:spPr>
        <p:txBody>
          <a:bodyPr spcFirstLastPara="1" wrap="square" lIns="121868" tIns="121868" rIns="121868" bIns="121868" anchor="t" anchorCtr="0">
            <a:noAutofit/>
          </a:bodyPr>
          <a:lstStyle/>
          <a:p>
            <a:pPr>
              <a:spcAft>
                <a:spcPts val="1200"/>
              </a:spcAft>
            </a:pPr>
            <a:r>
              <a:rPr lang="pt-BR" b="1" dirty="0">
                <a:solidFill>
                  <a:srgbClr val="7030A0"/>
                </a:solidFill>
              </a:rPr>
              <a:t>1. </a:t>
            </a:r>
            <a:r>
              <a:rPr lang="pt-BR" dirty="0"/>
              <a:t>DESENHE UM ANIMAL QUE APRESENTE HÁBITOS DIURNOS E OUTRO QUE APRESENTE HÁBITOS NOTURNOS E ESCREVA TAMBÉM OS SEUS NOMES, NOS QUADROS ABAIXO.</a:t>
            </a:r>
            <a:endParaRPr dirty="0"/>
          </a:p>
        </p:txBody>
      </p:sp>
      <p:pic>
        <p:nvPicPr>
          <p:cNvPr id="193" name="Google Shape;193;g36307eb4e58_0_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06284" y="422513"/>
            <a:ext cx="392490" cy="4515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94" name="Google Shape;194;g36307eb4e58_0_9"/>
          <p:cNvGraphicFramePr/>
          <p:nvPr>
            <p:extLst>
              <p:ext uri="{D42A27DB-BD31-4B8C-83A1-F6EECF244321}">
                <p14:modId xmlns:p14="http://schemas.microsoft.com/office/powerpoint/2010/main" val="1370334935"/>
              </p:ext>
            </p:extLst>
          </p:nvPr>
        </p:nvGraphicFramePr>
        <p:xfrm>
          <a:off x="309980" y="2381606"/>
          <a:ext cx="5746636" cy="4109130"/>
        </p:xfrm>
        <a:graphic>
          <a:graphicData uri="http://schemas.openxmlformats.org/drawingml/2006/table">
            <a:tbl>
              <a:tblPr>
                <a:noFill/>
                <a:tableStyleId>{BF908CEC-2446-4E87-9B7E-0EDB4B4AAEE3}</a:tableStyleId>
              </a:tblPr>
              <a:tblGrid>
                <a:gridCol w="57466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94886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500" dirty="0">
                          <a:solidFill>
                            <a:schemeClr val="lt1"/>
                          </a:solidFill>
                        </a:rPr>
                        <a:t>ANIMAIS DE HÁBITOS DIURNOS</a:t>
                      </a:r>
                      <a:endParaRPr sz="2500" dirty="0">
                        <a:solidFill>
                          <a:schemeClr val="lt1"/>
                        </a:solidFill>
                      </a:endParaRPr>
                    </a:p>
                  </a:txBody>
                  <a:tcPr marL="121868" marR="121868" marT="121868" marB="121868">
                    <a:lnL w="9525" cap="flat" cmpd="sng">
                      <a:solidFill>
                        <a:srgbClr val="74489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4489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4489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4489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448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1424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500" dirty="0"/>
                    </a:p>
                  </a:txBody>
                  <a:tcPr marL="121868" marR="121868" marT="121868" marB="121868">
                    <a:lnL w="9525" cap="flat" cmpd="sng">
                      <a:solidFill>
                        <a:srgbClr val="74489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4489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4489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4489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95" name="Google Shape;195;g36307eb4e58_0_9"/>
          <p:cNvGraphicFramePr/>
          <p:nvPr>
            <p:extLst>
              <p:ext uri="{D42A27DB-BD31-4B8C-83A1-F6EECF244321}">
                <p14:modId xmlns:p14="http://schemas.microsoft.com/office/powerpoint/2010/main" val="467909239"/>
              </p:ext>
            </p:extLst>
          </p:nvPr>
        </p:nvGraphicFramePr>
        <p:xfrm>
          <a:off x="6080407" y="2381606"/>
          <a:ext cx="5826582" cy="4109130"/>
        </p:xfrm>
        <a:graphic>
          <a:graphicData uri="http://schemas.openxmlformats.org/drawingml/2006/table">
            <a:tbl>
              <a:tblPr>
                <a:noFill/>
                <a:tableStyleId>{BF908CEC-2446-4E87-9B7E-0EDB4B4AAEE3}</a:tableStyleId>
              </a:tblPr>
              <a:tblGrid>
                <a:gridCol w="58265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94886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500" dirty="0">
                          <a:solidFill>
                            <a:schemeClr val="lt1"/>
                          </a:solidFill>
                        </a:rPr>
                        <a:t>ANIMAIS DE HÁBITOS NOTURNOS</a:t>
                      </a:r>
                      <a:endParaRPr sz="2500" dirty="0">
                        <a:solidFill>
                          <a:schemeClr val="lt1"/>
                        </a:solidFill>
                      </a:endParaRPr>
                    </a:p>
                  </a:txBody>
                  <a:tcPr marL="121868" marR="121868" marT="121868" marB="121868">
                    <a:lnL w="9525" cap="flat" cmpd="sng">
                      <a:solidFill>
                        <a:srgbClr val="74489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4489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4489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4489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448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1424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500" dirty="0"/>
                    </a:p>
                  </a:txBody>
                  <a:tcPr marL="121868" marR="121868" marT="121868" marB="121868">
                    <a:lnL w="9525" cap="flat" cmpd="sng">
                      <a:solidFill>
                        <a:srgbClr val="74489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4489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4489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4489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1" name="Google Shape;201;g36307eb4e58_0_17"/>
          <p:cNvGraphicFramePr/>
          <p:nvPr>
            <p:extLst>
              <p:ext uri="{D42A27DB-BD31-4B8C-83A1-F6EECF244321}">
                <p14:modId xmlns:p14="http://schemas.microsoft.com/office/powerpoint/2010/main" val="1389294675"/>
              </p:ext>
            </p:extLst>
          </p:nvPr>
        </p:nvGraphicFramePr>
        <p:xfrm>
          <a:off x="323985" y="2377060"/>
          <a:ext cx="5746636" cy="4109130"/>
        </p:xfrm>
        <a:graphic>
          <a:graphicData uri="http://schemas.openxmlformats.org/drawingml/2006/table">
            <a:tbl>
              <a:tblPr>
                <a:noFill/>
                <a:tableStyleId>{BF908CEC-2446-4E87-9B7E-0EDB4B4AAEE3}</a:tableStyleId>
              </a:tblPr>
              <a:tblGrid>
                <a:gridCol w="57466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94886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500" dirty="0">
                          <a:solidFill>
                            <a:schemeClr val="lt1"/>
                          </a:solidFill>
                        </a:rPr>
                        <a:t>ANIMAIS DE HÁBITOS DIURNOS</a:t>
                      </a:r>
                      <a:endParaRPr sz="2500" dirty="0">
                        <a:solidFill>
                          <a:schemeClr val="lt1"/>
                        </a:solidFill>
                      </a:endParaRPr>
                    </a:p>
                  </a:txBody>
                  <a:tcPr marL="121868" marR="121868" marT="121868" marB="121868">
                    <a:lnL w="9525" cap="flat" cmpd="sng">
                      <a:solidFill>
                        <a:srgbClr val="74489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4489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4489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4489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448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14244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Arial"/>
                        <a:buNone/>
                      </a:pPr>
                      <a:r>
                        <a:rPr lang="pt-BR" sz="2500" b="1" dirty="0">
                          <a:solidFill>
                            <a:schemeClr val="dk1"/>
                          </a:solidFill>
                        </a:rPr>
                        <a:t>RESPOSTA PESSOAL.</a:t>
                      </a:r>
                      <a:endParaRPr sz="2500" b="1" dirty="0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500" dirty="0"/>
                    </a:p>
                  </a:txBody>
                  <a:tcPr marL="121868" marR="121868" marT="121868" marB="121868">
                    <a:lnL w="9525" cap="flat" cmpd="sng">
                      <a:solidFill>
                        <a:srgbClr val="74489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4489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4489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4489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02" name="Google Shape;202;g36307eb4e58_0_17"/>
          <p:cNvGraphicFramePr/>
          <p:nvPr>
            <p:extLst>
              <p:ext uri="{D42A27DB-BD31-4B8C-83A1-F6EECF244321}">
                <p14:modId xmlns:p14="http://schemas.microsoft.com/office/powerpoint/2010/main" val="3023782520"/>
              </p:ext>
            </p:extLst>
          </p:nvPr>
        </p:nvGraphicFramePr>
        <p:xfrm>
          <a:off x="6094412" y="2377060"/>
          <a:ext cx="5826582" cy="4109130"/>
        </p:xfrm>
        <a:graphic>
          <a:graphicData uri="http://schemas.openxmlformats.org/drawingml/2006/table">
            <a:tbl>
              <a:tblPr>
                <a:noFill/>
                <a:tableStyleId>{BF908CEC-2446-4E87-9B7E-0EDB4B4AAEE3}</a:tableStyleId>
              </a:tblPr>
              <a:tblGrid>
                <a:gridCol w="58265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94886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500">
                          <a:solidFill>
                            <a:schemeClr val="lt1"/>
                          </a:solidFill>
                        </a:rPr>
                        <a:t>ANIMAIS DE HÁBITOS NOTURNOS</a:t>
                      </a:r>
                      <a:endParaRPr sz="2500">
                        <a:solidFill>
                          <a:schemeClr val="lt1"/>
                        </a:solidFill>
                      </a:endParaRPr>
                    </a:p>
                  </a:txBody>
                  <a:tcPr marL="121868" marR="121868" marT="121868" marB="121868">
                    <a:lnL w="9525" cap="flat" cmpd="sng">
                      <a:solidFill>
                        <a:srgbClr val="74489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4489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4489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4489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448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14244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Arial"/>
                        <a:buNone/>
                      </a:pPr>
                      <a:r>
                        <a:rPr lang="pt-BR" sz="2500" b="1" dirty="0">
                          <a:solidFill>
                            <a:schemeClr val="dk1"/>
                          </a:solidFill>
                        </a:rPr>
                        <a:t>RESPOSTA PESSOAL.</a:t>
                      </a:r>
                      <a:endParaRPr sz="2500" b="1" dirty="0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500" dirty="0"/>
                    </a:p>
                  </a:txBody>
                  <a:tcPr marL="121868" marR="121868" marT="121868" marB="121868">
                    <a:lnL w="9525" cap="flat" cmpd="sng">
                      <a:solidFill>
                        <a:srgbClr val="74489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4489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4489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4489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Google Shape;192;g36307eb4e58_0_9">
            <a:extLst>
              <a:ext uri="{FF2B5EF4-FFF2-40B4-BE49-F238E27FC236}">
                <a16:creationId xmlns:a16="http://schemas.microsoft.com/office/drawing/2014/main" id="{4C428AA6-819D-CB29-D076-61C62A623BE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90046" y="874033"/>
            <a:ext cx="11008732" cy="1315376"/>
          </a:xfrm>
          <a:prstGeom prst="rect">
            <a:avLst/>
          </a:prstGeom>
        </p:spPr>
        <p:txBody>
          <a:bodyPr spcFirstLastPara="1" wrap="square" lIns="121868" tIns="121868" rIns="121868" bIns="121868" anchor="t" anchorCtr="0">
            <a:noAutofit/>
          </a:bodyPr>
          <a:lstStyle/>
          <a:p>
            <a:pPr>
              <a:spcAft>
                <a:spcPts val="1200"/>
              </a:spcAft>
            </a:pPr>
            <a:r>
              <a:rPr lang="pt-BR" b="1" dirty="0">
                <a:solidFill>
                  <a:srgbClr val="7030A0"/>
                </a:solidFill>
              </a:rPr>
              <a:t>1. </a:t>
            </a:r>
            <a:r>
              <a:rPr lang="pt-BR" dirty="0"/>
              <a:t>DESENHE UM ANIMAL QUE APRESENTE HÁBITOS DIURNOS E OUTRO QUE APRESENTE HÁBITOS NOTURNOS E ESCREVA TAMBÉM OS SEUS NOMES, NOS QUADROS ABAIXO.</a:t>
            </a:r>
            <a:endParaRPr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C902793E-D344-4A56-1058-DD3E479F6F8E}"/>
              </a:ext>
            </a:extLst>
          </p:cNvPr>
          <p:cNvSpPr txBox="1"/>
          <p:nvPr/>
        </p:nvSpPr>
        <p:spPr>
          <a:xfrm>
            <a:off x="9357360" y="422253"/>
            <a:ext cx="23918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1600" rtl="0"/>
            <a:r>
              <a:rPr lang="pt-BR" sz="2800" b="1" i="0" strike="noStrike" dirty="0">
                <a:solidFill>
                  <a:schemeClr val="tx1"/>
                </a:solidFill>
                <a:latin typeface="Arial" panose="020B0604020202020204" pitchFamily="34" charset="0"/>
              </a:rPr>
              <a:t>CORREÇÃO</a:t>
            </a:r>
            <a:endParaRPr lang="pt-BR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5"/>
          <p:cNvSpPr/>
          <p:nvPr/>
        </p:nvSpPr>
        <p:spPr>
          <a:xfrm>
            <a:off x="720443" y="2358174"/>
            <a:ext cx="11120855" cy="461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68" tIns="121868" rIns="121868" bIns="121868" anchor="t" anchorCtr="0">
            <a:noAutofit/>
          </a:bodyPr>
          <a:lstStyle/>
          <a:p>
            <a:pPr>
              <a:lnSpc>
                <a:spcPct val="120000"/>
              </a:lnSpc>
              <a:buSzPts val="787"/>
            </a:pPr>
            <a:endParaRPr sz="1049"/>
          </a:p>
        </p:txBody>
      </p:sp>
      <p:pic>
        <p:nvPicPr>
          <p:cNvPr id="210" name="Google Shape;210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052324" y="424013"/>
            <a:ext cx="392490" cy="4515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495758" y="3112223"/>
            <a:ext cx="4766067" cy="3321764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15"/>
          <p:cNvSpPr txBox="1"/>
          <p:nvPr/>
        </p:nvSpPr>
        <p:spPr>
          <a:xfrm>
            <a:off x="347527" y="1055653"/>
            <a:ext cx="11646277" cy="1877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68" tIns="60917" rIns="121868" bIns="60917" anchor="t" anchorCtr="0">
            <a:spAutoFit/>
          </a:bodyPr>
          <a:lstStyle/>
          <a:p>
            <a:pPr>
              <a:spcAft>
                <a:spcPts val="1200"/>
              </a:spcAft>
            </a:pPr>
            <a:r>
              <a:rPr lang="pt-BR" sz="2600" b="1" dirty="0">
                <a:solidFill>
                  <a:srgbClr val="7030A0"/>
                </a:solidFill>
              </a:rPr>
              <a:t>2. </a:t>
            </a:r>
            <a:r>
              <a:rPr lang="pt-BR" sz="2600" dirty="0"/>
              <a:t>JUNTO COM UM COLEGA, LEIA AS INFORMAÇÕES QUE APARECEM NO TEXTO DA SEÇÃO “O QUE É?”, SOBRE O LOBO-GUARÁ. EM SEGUIDA, ESCREVA AS ATIVIDADES QUE ELE REALIZA NO PERÍODO DO DIA EM QUE É MAIS ATIVO.</a:t>
            </a:r>
            <a:endParaRPr sz="2600" dirty="0"/>
          </a:p>
        </p:txBody>
      </p:sp>
      <p:sp>
        <p:nvSpPr>
          <p:cNvPr id="213" name="Google Shape;213;p15"/>
          <p:cNvSpPr txBox="1"/>
          <p:nvPr/>
        </p:nvSpPr>
        <p:spPr>
          <a:xfrm>
            <a:off x="5817384" y="3275943"/>
            <a:ext cx="5410991" cy="2994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68" tIns="60917" rIns="121868" bIns="60917" anchor="t" anchorCtr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pt-BR" sz="1866" dirty="0"/>
              <a:t>___________________________________________________________________________________________________________________________________________________________________________________________________</a:t>
            </a:r>
            <a:endParaRPr sz="331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7"/>
          <p:cNvSpPr/>
          <p:nvPr/>
        </p:nvSpPr>
        <p:spPr>
          <a:xfrm>
            <a:off x="720443" y="2358174"/>
            <a:ext cx="11120855" cy="461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68" tIns="121868" rIns="121868" bIns="121868" anchor="t" anchorCtr="0">
            <a:noAutofit/>
          </a:bodyPr>
          <a:lstStyle/>
          <a:p>
            <a:pPr>
              <a:lnSpc>
                <a:spcPct val="120000"/>
              </a:lnSpc>
              <a:buSzPts val="787"/>
            </a:pPr>
            <a:endParaRPr sz="1049"/>
          </a:p>
        </p:txBody>
      </p:sp>
      <p:sp>
        <p:nvSpPr>
          <p:cNvPr id="221" name="Google Shape;221;p17"/>
          <p:cNvSpPr txBox="1"/>
          <p:nvPr/>
        </p:nvSpPr>
        <p:spPr>
          <a:xfrm>
            <a:off x="5588223" y="3043183"/>
            <a:ext cx="5946672" cy="2174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68" tIns="60917" rIns="121868" bIns="60917" anchor="t" anchorCtr="0">
            <a:spAutoFit/>
          </a:bodyPr>
          <a:lstStyle/>
          <a:p>
            <a:r>
              <a:rPr lang="pt-BR" sz="2600" b="1" dirty="0"/>
              <a:t>POSSÍVEL RESPOSTA: DURANTE A NOITE, REALIZA SUAS CAÇAS DE ANIMAIS DE PEQUENO PORTE, MAS TAMBÉM COME FRUTAS, COMO AS LOBEIRAS.</a:t>
            </a:r>
            <a:endParaRPr sz="2600" b="1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94DA99E2-0696-7EA5-B64C-C737E2780437}"/>
              </a:ext>
            </a:extLst>
          </p:cNvPr>
          <p:cNvSpPr txBox="1"/>
          <p:nvPr/>
        </p:nvSpPr>
        <p:spPr>
          <a:xfrm>
            <a:off x="9357360" y="422253"/>
            <a:ext cx="23918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1600" rtl="0"/>
            <a:r>
              <a:rPr lang="pt-BR" sz="2800" b="1" i="0" strike="noStrike" dirty="0">
                <a:solidFill>
                  <a:schemeClr val="tx1"/>
                </a:solidFill>
                <a:latin typeface="Arial" panose="020B0604020202020204" pitchFamily="34" charset="0"/>
              </a:rPr>
              <a:t>CORREÇÃO</a:t>
            </a:r>
            <a:endParaRPr lang="pt-BR" sz="2800" dirty="0">
              <a:solidFill>
                <a:schemeClr val="tx1"/>
              </a:solidFill>
            </a:endParaRPr>
          </a:p>
        </p:txBody>
      </p:sp>
      <p:pic>
        <p:nvPicPr>
          <p:cNvPr id="6" name="Google Shape;211;p15">
            <a:extLst>
              <a:ext uri="{FF2B5EF4-FFF2-40B4-BE49-F238E27FC236}">
                <a16:creationId xmlns:a16="http://schemas.microsoft.com/office/drawing/2014/main" id="{906F5E15-B53E-9A66-5F1F-89088D838A5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484742" y="3112223"/>
            <a:ext cx="4777084" cy="3321764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212;p15">
            <a:extLst>
              <a:ext uri="{FF2B5EF4-FFF2-40B4-BE49-F238E27FC236}">
                <a16:creationId xmlns:a16="http://schemas.microsoft.com/office/drawing/2014/main" id="{659ECC32-426D-FA31-70BB-CA39921ACD5B}"/>
              </a:ext>
            </a:extLst>
          </p:cNvPr>
          <p:cNvSpPr txBox="1"/>
          <p:nvPr/>
        </p:nvSpPr>
        <p:spPr>
          <a:xfrm>
            <a:off x="347527" y="1055653"/>
            <a:ext cx="11646277" cy="1877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68" tIns="60917" rIns="121868" bIns="60917" anchor="t" anchorCtr="0">
            <a:spAutoFit/>
          </a:bodyPr>
          <a:lstStyle/>
          <a:p>
            <a:pPr>
              <a:spcAft>
                <a:spcPts val="1200"/>
              </a:spcAft>
            </a:pPr>
            <a:r>
              <a:rPr lang="pt-BR" sz="2600" b="1" dirty="0">
                <a:solidFill>
                  <a:srgbClr val="7030A0"/>
                </a:solidFill>
              </a:rPr>
              <a:t>2. </a:t>
            </a:r>
            <a:r>
              <a:rPr lang="pt-BR" sz="2600" dirty="0"/>
              <a:t>JUNTO COM UM COLEGA, LEIA AS INFORMAÇÕES QUE APARECEM NO TEXTO DA SEÇÃO “O QUE É?”, SOBRE O LOBO-GUARÁ. EM SEGUIDA, ESCREVA AS ATIVIDADES QUE ELE REALIZA NO PERÍODO DO DIA EM QUE É MAIS ATIVO.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6"/>
          <p:cNvSpPr txBox="1"/>
          <p:nvPr/>
        </p:nvSpPr>
        <p:spPr>
          <a:xfrm>
            <a:off x="666032" y="1219913"/>
            <a:ext cx="11017826" cy="943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68" tIns="60917" rIns="121868" bIns="60917" anchor="t" anchorCtr="0">
            <a:spAutoFit/>
          </a:bodyPr>
          <a:lstStyle/>
          <a:p>
            <a:r>
              <a:rPr lang="pt-BR" sz="2600" dirty="0"/>
              <a:t>JUNTO COM UM COLEGA, RETOME AS INFORMAÇÕES DO ANIMAL QUE APARECE NA IMAGEM E COMPLETE A FICHA.</a:t>
            </a:r>
            <a:endParaRPr sz="2600" dirty="0"/>
          </a:p>
        </p:txBody>
      </p:sp>
      <p:pic>
        <p:nvPicPr>
          <p:cNvPr id="229" name="Google Shape;229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05163" y="2581867"/>
            <a:ext cx="3569877" cy="2782110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16"/>
          <p:cNvSpPr txBox="1"/>
          <p:nvPr/>
        </p:nvSpPr>
        <p:spPr>
          <a:xfrm>
            <a:off x="4823292" y="2581867"/>
            <a:ext cx="6860566" cy="2584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68" tIns="60917" rIns="121868" bIns="60917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666" dirty="0"/>
              <a:t>NOME: ___________________________</a:t>
            </a:r>
            <a:endParaRPr sz="3318" dirty="0"/>
          </a:p>
          <a:p>
            <a:pPr>
              <a:lnSpc>
                <a:spcPct val="150000"/>
              </a:lnSpc>
            </a:pPr>
            <a:r>
              <a:rPr lang="pt-BR" sz="2666" dirty="0"/>
              <a:t>ALIMENTAÇÃO: ____________________ ___________________________________HÁBITOS: (  ) DIURNOS (  ) NOTURNOS</a:t>
            </a:r>
            <a:endParaRPr sz="331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Google Shape;236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05163" y="2581867"/>
            <a:ext cx="3569877" cy="2782110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18"/>
          <p:cNvSpPr txBox="1"/>
          <p:nvPr/>
        </p:nvSpPr>
        <p:spPr>
          <a:xfrm>
            <a:off x="4823292" y="2581866"/>
            <a:ext cx="6860566" cy="2584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68" tIns="60917" rIns="121868" bIns="60917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666" dirty="0"/>
              <a:t>NOME: </a:t>
            </a:r>
            <a:r>
              <a:rPr lang="pt-BR" sz="2666" b="1" dirty="0"/>
              <a:t>SAPO-CURURU</a:t>
            </a:r>
            <a:endParaRPr sz="3318" dirty="0"/>
          </a:p>
          <a:p>
            <a:pPr>
              <a:lnSpc>
                <a:spcPct val="150000"/>
              </a:lnSpc>
            </a:pPr>
            <a:r>
              <a:rPr lang="pt-BR" sz="2666" dirty="0"/>
              <a:t>ALIMENTAÇÃO: </a:t>
            </a:r>
            <a:r>
              <a:rPr lang="pt-BR" sz="2666" b="1" dirty="0"/>
              <a:t>ALIMENTA-SE DE PLANTAS E OUTROS ANIMAIS.</a:t>
            </a:r>
            <a:endParaRPr sz="3318" dirty="0"/>
          </a:p>
          <a:p>
            <a:pPr>
              <a:lnSpc>
                <a:spcPct val="150000"/>
              </a:lnSpc>
            </a:pPr>
            <a:r>
              <a:rPr lang="pt-BR" sz="2666" dirty="0"/>
              <a:t>HÁBITOS: (  ) DIURNOS ( </a:t>
            </a:r>
            <a:r>
              <a:rPr lang="pt-BR" sz="2666" b="1" dirty="0" err="1"/>
              <a:t>X</a:t>
            </a:r>
            <a:r>
              <a:rPr lang="pt-BR" sz="2666" dirty="0"/>
              <a:t>) NOTURNOS</a:t>
            </a:r>
            <a:endParaRPr sz="3318" dirty="0"/>
          </a:p>
        </p:txBody>
      </p:sp>
      <p:sp>
        <p:nvSpPr>
          <p:cNvPr id="2" name="Google Shape;228;p16">
            <a:extLst>
              <a:ext uri="{FF2B5EF4-FFF2-40B4-BE49-F238E27FC236}">
                <a16:creationId xmlns:a16="http://schemas.microsoft.com/office/drawing/2014/main" id="{7EDDDDAF-BE94-39A7-924F-FC0BD06EED35}"/>
              </a:ext>
            </a:extLst>
          </p:cNvPr>
          <p:cNvSpPr txBox="1"/>
          <p:nvPr/>
        </p:nvSpPr>
        <p:spPr>
          <a:xfrm>
            <a:off x="666032" y="1219913"/>
            <a:ext cx="11017826" cy="943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68" tIns="60917" rIns="121868" bIns="60917" anchor="t" anchorCtr="0">
            <a:spAutoFit/>
          </a:bodyPr>
          <a:lstStyle/>
          <a:p>
            <a:r>
              <a:rPr lang="pt-BR" sz="2600" dirty="0"/>
              <a:t>JUNTO COM UM COLEGA, RETOME AS INFORMAÇÕES DO ANIMAL QUE APARECE NA IMAGEM E COMPLETE A FICHA.</a:t>
            </a:r>
            <a:endParaRPr sz="2600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13887936-C8BA-B2C6-07FF-41E5398F2BD5}"/>
              </a:ext>
            </a:extLst>
          </p:cNvPr>
          <p:cNvSpPr txBox="1"/>
          <p:nvPr/>
        </p:nvSpPr>
        <p:spPr>
          <a:xfrm>
            <a:off x="9357360" y="422253"/>
            <a:ext cx="23918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1600" rtl="0"/>
            <a:r>
              <a:rPr lang="pt-BR" sz="2800" b="1" i="0" strike="noStrike" dirty="0">
                <a:solidFill>
                  <a:schemeClr val="tx1"/>
                </a:solidFill>
                <a:latin typeface="Arial" panose="020B0604020202020204" pitchFamily="34" charset="0"/>
              </a:rPr>
              <a:t>CORREÇÃO</a:t>
            </a:r>
            <a:endParaRPr lang="pt-BR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3;p2">
            <a:extLst>
              <a:ext uri="{FF2B5EF4-FFF2-40B4-BE49-F238E27FC236}">
                <a16:creationId xmlns:a16="http://schemas.microsoft.com/office/drawing/2014/main" id="{0845507A-E4DA-2D47-5381-92E14F98B206}"/>
              </a:ext>
            </a:extLst>
          </p:cNvPr>
          <p:cNvSpPr/>
          <p:nvPr/>
        </p:nvSpPr>
        <p:spPr>
          <a:xfrm>
            <a:off x="4966298" y="2130929"/>
            <a:ext cx="6755720" cy="1661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76" tIns="91376" rIns="91376" bIns="91376" anchor="t" anchorCtr="0">
            <a:noAutofit/>
          </a:bodyPr>
          <a:lstStyle/>
          <a:p>
            <a:pPr marL="533370" indent="-457200">
              <a:buClr>
                <a:srgbClr val="74489D"/>
              </a:buClr>
              <a:buSzPct val="80000"/>
              <a:buFont typeface="Fonte do Sistema Regular"/>
              <a:buChar char="●"/>
            </a:pPr>
            <a:r>
              <a:rPr lang="pt-BR" sz="2600" dirty="0"/>
              <a:t>ENTENDEMOS COMO A NOITE ORIENTA ALGUMAS ATIVIDADES REALIZADAS PELOS ANIMAIS.</a:t>
            </a:r>
            <a:endParaRPr sz="2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6"/>
          <p:cNvSpPr/>
          <p:nvPr/>
        </p:nvSpPr>
        <p:spPr>
          <a:xfrm>
            <a:off x="355936" y="1420266"/>
            <a:ext cx="11208635" cy="2149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68" tIns="121868" rIns="121868" bIns="121868" anchor="t" anchorCtr="0">
            <a:noAutofit/>
          </a:bodyPr>
          <a:lstStyle/>
          <a:p>
            <a:pPr>
              <a:lnSpc>
                <a:spcPct val="115000"/>
              </a:lnSpc>
              <a:buClr>
                <a:srgbClr val="7030A0"/>
              </a:buClr>
              <a:buSzPts val="2000"/>
            </a:pPr>
            <a:endParaRPr sz="2666">
              <a:solidFill>
                <a:schemeClr val="dk1"/>
              </a:solidFill>
            </a:endParaRPr>
          </a:p>
        </p:txBody>
      </p:sp>
      <p:sp>
        <p:nvSpPr>
          <p:cNvPr id="253" name="Google Shape;253;p26"/>
          <p:cNvSpPr txBox="1"/>
          <p:nvPr/>
        </p:nvSpPr>
        <p:spPr>
          <a:xfrm>
            <a:off x="624254" y="1443607"/>
            <a:ext cx="10985548" cy="943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68" tIns="60917" rIns="121868" bIns="60917" anchor="t" anchorCtr="0">
            <a:spAutoFit/>
          </a:bodyPr>
          <a:lstStyle/>
          <a:p>
            <a:r>
              <a:rPr lang="pt-BR" sz="2600" dirty="0"/>
              <a:t>SIGA AS COORDENADAS, ESCREVA AS PALAVRAS DENTRO DE CADA RETÂNGULO E DESCUBRA A FRASE.</a:t>
            </a:r>
            <a:endParaRPr sz="2600" dirty="0"/>
          </a:p>
        </p:txBody>
      </p:sp>
      <p:graphicFrame>
        <p:nvGraphicFramePr>
          <p:cNvPr id="254" name="Google Shape;254;p26"/>
          <p:cNvGraphicFramePr/>
          <p:nvPr/>
        </p:nvGraphicFramePr>
        <p:xfrm>
          <a:off x="1558629" y="2777264"/>
          <a:ext cx="9116792" cy="2451492"/>
        </p:xfrm>
        <a:graphic>
          <a:graphicData uri="http://schemas.openxmlformats.org/drawingml/2006/table">
            <a:tbl>
              <a:tblPr firstRow="1" bandRow="1">
                <a:noFill/>
                <a:tableStyleId>{58FC52F7-A468-4AAE-A662-B5375E6B0899}</a:tableStyleId>
              </a:tblPr>
              <a:tblGrid>
                <a:gridCol w="9970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01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108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887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0845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700" u="none" strike="noStrike" cap="none"/>
                        <a:t>A</a:t>
                      </a:r>
                      <a:endParaRPr sz="2500"/>
                    </a:p>
                  </a:txBody>
                  <a:tcPr marL="121902" marR="121902" marT="60951" marB="60951">
                    <a:lnL w="12700" cap="flat" cmpd="sng">
                      <a:solidFill>
                        <a:srgbClr val="7030A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7030A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7030A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7030A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700" u="none" strike="noStrike" cap="none"/>
                    </a:p>
                  </a:txBody>
                  <a:tcPr marL="121902" marR="121902" marT="60951" marB="60951">
                    <a:lnL w="12700" cap="flat" cmpd="sng">
                      <a:solidFill>
                        <a:srgbClr val="7030A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7030A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7030A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7030A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700" u="none" strike="noStrike" cap="none"/>
                        <a:t>ANIMAIS</a:t>
                      </a:r>
                      <a:endParaRPr sz="2500"/>
                    </a:p>
                  </a:txBody>
                  <a:tcPr marL="121902" marR="121902" marT="60951" marB="60951">
                    <a:lnL w="12700" cap="flat" cmpd="sng">
                      <a:solidFill>
                        <a:srgbClr val="7030A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7030A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7030A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7030A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700" u="none" strike="noStrike" cap="none"/>
                    </a:p>
                  </a:txBody>
                  <a:tcPr marL="121902" marR="121902" marT="60951" marB="60951">
                    <a:lnL w="12700" cap="flat" cmpd="sng">
                      <a:solidFill>
                        <a:srgbClr val="7030A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7030A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7030A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7030A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845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700" u="none" strike="noStrike" cap="none"/>
                        <a:t>B</a:t>
                      </a:r>
                      <a:endParaRPr sz="2500"/>
                    </a:p>
                  </a:txBody>
                  <a:tcPr marL="121902" marR="121902" marT="60951" marB="60951">
                    <a:lnL w="12700" cap="flat" cmpd="sng">
                      <a:solidFill>
                        <a:srgbClr val="7030A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7030A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7030A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7030A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700" u="none" strike="noStrike" cap="none" dirty="0"/>
                        <a:t>HÁBITOS</a:t>
                      </a:r>
                      <a:endParaRPr sz="2500" dirty="0"/>
                    </a:p>
                  </a:txBody>
                  <a:tcPr marL="121902" marR="121902" marT="60951" marB="60951">
                    <a:lnL w="12700" cap="flat" cmpd="sng">
                      <a:solidFill>
                        <a:srgbClr val="7030A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7030A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7030A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7030A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700" u="none" strike="noStrike" cap="none"/>
                        <a:t>E</a:t>
                      </a:r>
                      <a:endParaRPr sz="2500"/>
                    </a:p>
                  </a:txBody>
                  <a:tcPr marL="121902" marR="121902" marT="60951" marB="60951">
                    <a:lnL w="12700" cap="flat" cmpd="sng">
                      <a:solidFill>
                        <a:srgbClr val="7030A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7030A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7030A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7030A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700" u="none" strike="noStrike" cap="none"/>
                        <a:t>POSSUEM</a:t>
                      </a:r>
                      <a:endParaRPr sz="2500"/>
                    </a:p>
                  </a:txBody>
                  <a:tcPr marL="121902" marR="121902" marT="60951" marB="60951">
                    <a:lnL w="12700" cap="flat" cmpd="sng">
                      <a:solidFill>
                        <a:srgbClr val="7030A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7030A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7030A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7030A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845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700" u="none" strike="noStrike" cap="none"/>
                        <a:t>C</a:t>
                      </a:r>
                      <a:endParaRPr sz="2500"/>
                    </a:p>
                  </a:txBody>
                  <a:tcPr marL="121902" marR="121902" marT="60951" marB="60951">
                    <a:lnL w="12700" cap="flat" cmpd="sng">
                      <a:solidFill>
                        <a:srgbClr val="7030A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7030A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7030A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7030A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700" u="none" strike="noStrike" cap="none"/>
                        <a:t>NOTURNOS.</a:t>
                      </a:r>
                      <a:endParaRPr sz="2500"/>
                    </a:p>
                  </a:txBody>
                  <a:tcPr marL="121902" marR="121902" marT="60951" marB="60951">
                    <a:lnL w="12700" cap="flat" cmpd="sng">
                      <a:solidFill>
                        <a:srgbClr val="7030A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7030A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7030A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7030A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700" u="none" strike="noStrike" cap="none"/>
                        <a:t>OS</a:t>
                      </a:r>
                      <a:endParaRPr sz="2500"/>
                    </a:p>
                  </a:txBody>
                  <a:tcPr marL="121902" marR="121902" marT="60951" marB="60951">
                    <a:lnL w="12700" cap="flat" cmpd="sng">
                      <a:solidFill>
                        <a:srgbClr val="7030A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7030A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7030A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7030A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700" u="none" strike="noStrike" cap="none" dirty="0"/>
                        <a:t>DIURNOS</a:t>
                      </a:r>
                      <a:endParaRPr sz="2500" dirty="0"/>
                    </a:p>
                  </a:txBody>
                  <a:tcPr marL="121902" marR="121902" marT="60951" marB="60951">
                    <a:lnL w="12700" cap="flat" cmpd="sng">
                      <a:solidFill>
                        <a:srgbClr val="7030A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7030A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7030A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7030A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55" name="Google Shape;255;p26"/>
          <p:cNvSpPr txBox="1"/>
          <p:nvPr/>
        </p:nvSpPr>
        <p:spPr>
          <a:xfrm>
            <a:off x="3518883" y="5356378"/>
            <a:ext cx="484674" cy="533264"/>
          </a:xfrm>
          <a:prstGeom prst="rect">
            <a:avLst/>
          </a:prstGeom>
          <a:noFill/>
          <a:ln w="9525" cap="flat" cmpd="sng">
            <a:solidFill>
              <a:srgbClr val="7030A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68" tIns="60917" rIns="121868" bIns="60917" anchor="t" anchorCtr="0">
            <a:spAutoFit/>
          </a:bodyPr>
          <a:lstStyle/>
          <a:p>
            <a:r>
              <a:rPr lang="pt-BR" sz="2666" dirty="0"/>
              <a:t>1</a:t>
            </a:r>
            <a:endParaRPr sz="3318" dirty="0"/>
          </a:p>
        </p:txBody>
      </p:sp>
      <p:sp>
        <p:nvSpPr>
          <p:cNvPr id="256" name="Google Shape;256;p26"/>
          <p:cNvSpPr txBox="1"/>
          <p:nvPr/>
        </p:nvSpPr>
        <p:spPr>
          <a:xfrm>
            <a:off x="6345152" y="5352276"/>
            <a:ext cx="484674" cy="533264"/>
          </a:xfrm>
          <a:prstGeom prst="rect">
            <a:avLst/>
          </a:prstGeom>
          <a:noFill/>
          <a:ln w="9525" cap="flat" cmpd="sng">
            <a:solidFill>
              <a:srgbClr val="7030A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68" tIns="60917" rIns="121868" bIns="60917" anchor="t" anchorCtr="0">
            <a:spAutoFit/>
          </a:bodyPr>
          <a:lstStyle/>
          <a:p>
            <a:r>
              <a:rPr lang="pt-BR" sz="2666"/>
              <a:t>2</a:t>
            </a:r>
            <a:endParaRPr sz="3318"/>
          </a:p>
        </p:txBody>
      </p:sp>
      <p:sp>
        <p:nvSpPr>
          <p:cNvPr id="257" name="Google Shape;257;p26"/>
          <p:cNvSpPr txBox="1"/>
          <p:nvPr/>
        </p:nvSpPr>
        <p:spPr>
          <a:xfrm>
            <a:off x="9171421" y="5352276"/>
            <a:ext cx="484674" cy="533264"/>
          </a:xfrm>
          <a:prstGeom prst="rect">
            <a:avLst/>
          </a:prstGeom>
          <a:noFill/>
          <a:ln w="9525" cap="flat" cmpd="sng">
            <a:solidFill>
              <a:srgbClr val="7030A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68" tIns="60917" rIns="121868" bIns="60917" anchor="t" anchorCtr="0">
            <a:spAutoFit/>
          </a:bodyPr>
          <a:lstStyle/>
          <a:p>
            <a:r>
              <a:rPr lang="pt-BR" sz="2666"/>
              <a:t>3</a:t>
            </a:r>
            <a:endParaRPr sz="3318"/>
          </a:p>
        </p:txBody>
      </p:sp>
      <p:pic>
        <p:nvPicPr>
          <p:cNvPr id="2" name="Google Shape;188;p6">
            <a:extLst>
              <a:ext uri="{FF2B5EF4-FFF2-40B4-BE49-F238E27FC236}">
                <a16:creationId xmlns:a16="http://schemas.microsoft.com/office/drawing/2014/main" id="{F1C56BBE-EBDD-E971-494C-8AD840B16E5D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048715" y="585455"/>
            <a:ext cx="453125" cy="46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9"/>
          <p:cNvSpPr/>
          <p:nvPr/>
        </p:nvSpPr>
        <p:spPr>
          <a:xfrm>
            <a:off x="355936" y="1420267"/>
            <a:ext cx="11208635" cy="1698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68" tIns="121868" rIns="121868" bIns="121868" anchor="t" anchorCtr="0">
            <a:noAutofit/>
          </a:bodyPr>
          <a:lstStyle/>
          <a:p>
            <a:pPr>
              <a:lnSpc>
                <a:spcPct val="115000"/>
              </a:lnSpc>
              <a:buClr>
                <a:srgbClr val="7030A0"/>
              </a:buClr>
              <a:buSzPts val="2000"/>
            </a:pPr>
            <a:endParaRPr sz="2666">
              <a:solidFill>
                <a:schemeClr val="dk1"/>
              </a:solidFill>
            </a:endParaRPr>
          </a:p>
        </p:txBody>
      </p:sp>
      <p:sp>
        <p:nvSpPr>
          <p:cNvPr id="266" name="Google Shape;266;p19"/>
          <p:cNvSpPr txBox="1"/>
          <p:nvPr/>
        </p:nvSpPr>
        <p:spPr>
          <a:xfrm>
            <a:off x="624253" y="1150054"/>
            <a:ext cx="10985548" cy="943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68" tIns="60917" rIns="121868" bIns="60917" anchor="t" anchorCtr="0">
            <a:spAutoFit/>
          </a:bodyPr>
          <a:lstStyle/>
          <a:p>
            <a:r>
              <a:rPr lang="pt-BR" sz="2600" dirty="0"/>
              <a:t>SIGA AS COORDENADAS, ESCREVA AS PALAVRAS DENTRO DE CADA RETÂNGULO E DESCUBRA A FRASE.</a:t>
            </a:r>
            <a:endParaRPr sz="2600" dirty="0"/>
          </a:p>
        </p:txBody>
      </p:sp>
      <p:sp>
        <p:nvSpPr>
          <p:cNvPr id="267" name="Google Shape;267;p19"/>
          <p:cNvSpPr/>
          <p:nvPr/>
        </p:nvSpPr>
        <p:spPr>
          <a:xfrm>
            <a:off x="2492700" y="2459099"/>
            <a:ext cx="1079581" cy="659949"/>
          </a:xfrm>
          <a:prstGeom prst="roundRect">
            <a:avLst>
              <a:gd name="adj" fmla="val 16667"/>
            </a:avLst>
          </a:prstGeom>
          <a:noFill/>
          <a:ln w="25400" cap="flat" cmpd="sng">
            <a:solidFill>
              <a:srgbClr val="7030A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68" tIns="60917" rIns="121868" bIns="60917" anchor="ctr" anchorCtr="0">
            <a:noAutofit/>
          </a:bodyPr>
          <a:lstStyle/>
          <a:p>
            <a:pPr algn="ctr"/>
            <a:endParaRPr sz="1866">
              <a:solidFill>
                <a:schemeClr val="lt1"/>
              </a:solidFill>
            </a:endParaRPr>
          </a:p>
        </p:txBody>
      </p:sp>
      <p:sp>
        <p:nvSpPr>
          <p:cNvPr id="268" name="Google Shape;268;p19"/>
          <p:cNvSpPr/>
          <p:nvPr/>
        </p:nvSpPr>
        <p:spPr>
          <a:xfrm>
            <a:off x="3858242" y="2457368"/>
            <a:ext cx="2664129" cy="661680"/>
          </a:xfrm>
          <a:prstGeom prst="roundRect">
            <a:avLst>
              <a:gd name="adj" fmla="val 16667"/>
            </a:avLst>
          </a:prstGeom>
          <a:noFill/>
          <a:ln w="25400" cap="flat" cmpd="sng">
            <a:solidFill>
              <a:srgbClr val="7030A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68" tIns="60917" rIns="121868" bIns="60917" anchor="ctr" anchorCtr="0">
            <a:noAutofit/>
          </a:bodyPr>
          <a:lstStyle/>
          <a:p>
            <a:pPr algn="ctr"/>
            <a:r>
              <a:rPr lang="pt-BR" sz="1866">
                <a:solidFill>
                  <a:schemeClr val="lt1"/>
                </a:solidFill>
              </a:rPr>
              <a:t>V</a:t>
            </a:r>
            <a:endParaRPr sz="3318"/>
          </a:p>
        </p:txBody>
      </p:sp>
      <p:sp>
        <p:nvSpPr>
          <p:cNvPr id="269" name="Google Shape;269;p19"/>
          <p:cNvSpPr/>
          <p:nvPr/>
        </p:nvSpPr>
        <p:spPr>
          <a:xfrm>
            <a:off x="3705211" y="4497354"/>
            <a:ext cx="3238744" cy="661680"/>
          </a:xfrm>
          <a:prstGeom prst="roundRect">
            <a:avLst>
              <a:gd name="adj" fmla="val 16667"/>
            </a:avLst>
          </a:prstGeom>
          <a:noFill/>
          <a:ln w="25400" cap="flat" cmpd="sng">
            <a:solidFill>
              <a:srgbClr val="7030A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68" tIns="60917" rIns="121868" bIns="60917" anchor="ctr" anchorCtr="0">
            <a:noAutofit/>
          </a:bodyPr>
          <a:lstStyle/>
          <a:p>
            <a:pPr algn="ctr"/>
            <a:endParaRPr sz="1866">
              <a:solidFill>
                <a:schemeClr val="lt1"/>
              </a:solidFill>
            </a:endParaRPr>
          </a:p>
        </p:txBody>
      </p:sp>
      <p:sp>
        <p:nvSpPr>
          <p:cNvPr id="270" name="Google Shape;270;p19"/>
          <p:cNvSpPr/>
          <p:nvPr/>
        </p:nvSpPr>
        <p:spPr>
          <a:xfrm>
            <a:off x="740406" y="4497354"/>
            <a:ext cx="2704064" cy="661680"/>
          </a:xfrm>
          <a:prstGeom prst="roundRect">
            <a:avLst>
              <a:gd name="adj" fmla="val 16667"/>
            </a:avLst>
          </a:prstGeom>
          <a:noFill/>
          <a:ln w="25400" cap="flat" cmpd="sng">
            <a:solidFill>
              <a:srgbClr val="7030A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68" tIns="60917" rIns="121868" bIns="60917" anchor="ctr" anchorCtr="0">
            <a:noAutofit/>
          </a:bodyPr>
          <a:lstStyle/>
          <a:p>
            <a:pPr algn="ctr"/>
            <a:endParaRPr sz="1866">
              <a:solidFill>
                <a:schemeClr val="lt1"/>
              </a:solidFill>
            </a:endParaRPr>
          </a:p>
        </p:txBody>
      </p:sp>
      <p:sp>
        <p:nvSpPr>
          <p:cNvPr id="271" name="Google Shape;271;p19"/>
          <p:cNvSpPr/>
          <p:nvPr/>
        </p:nvSpPr>
        <p:spPr>
          <a:xfrm>
            <a:off x="7092050" y="4497354"/>
            <a:ext cx="1057054" cy="661680"/>
          </a:xfrm>
          <a:prstGeom prst="roundRect">
            <a:avLst>
              <a:gd name="adj" fmla="val 16667"/>
            </a:avLst>
          </a:prstGeom>
          <a:noFill/>
          <a:ln w="25400" cap="flat" cmpd="sng">
            <a:solidFill>
              <a:srgbClr val="7030A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68" tIns="60917" rIns="121868" bIns="60917" anchor="ctr" anchorCtr="0">
            <a:noAutofit/>
          </a:bodyPr>
          <a:lstStyle/>
          <a:p>
            <a:pPr algn="ctr"/>
            <a:endParaRPr sz="1866">
              <a:solidFill>
                <a:schemeClr val="lt1"/>
              </a:solidFill>
            </a:endParaRPr>
          </a:p>
        </p:txBody>
      </p:sp>
      <p:sp>
        <p:nvSpPr>
          <p:cNvPr id="272" name="Google Shape;272;p19"/>
          <p:cNvSpPr/>
          <p:nvPr/>
        </p:nvSpPr>
        <p:spPr>
          <a:xfrm>
            <a:off x="8297199" y="4497353"/>
            <a:ext cx="2552374" cy="661680"/>
          </a:xfrm>
          <a:prstGeom prst="roundRect">
            <a:avLst>
              <a:gd name="adj" fmla="val 16667"/>
            </a:avLst>
          </a:prstGeom>
          <a:noFill/>
          <a:ln w="25400" cap="flat" cmpd="sng">
            <a:solidFill>
              <a:srgbClr val="7030A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68" tIns="60917" rIns="121868" bIns="60917" anchor="ctr" anchorCtr="0">
            <a:noAutofit/>
          </a:bodyPr>
          <a:lstStyle/>
          <a:p>
            <a:pPr algn="ctr"/>
            <a:endParaRPr sz="1866">
              <a:solidFill>
                <a:schemeClr val="lt1"/>
              </a:solidFill>
            </a:endParaRPr>
          </a:p>
        </p:txBody>
      </p:sp>
      <p:sp>
        <p:nvSpPr>
          <p:cNvPr id="273" name="Google Shape;273;p19"/>
          <p:cNvSpPr/>
          <p:nvPr/>
        </p:nvSpPr>
        <p:spPr>
          <a:xfrm>
            <a:off x="6808332" y="2416897"/>
            <a:ext cx="2664129" cy="661680"/>
          </a:xfrm>
          <a:prstGeom prst="roundRect">
            <a:avLst>
              <a:gd name="adj" fmla="val 16667"/>
            </a:avLst>
          </a:prstGeom>
          <a:noFill/>
          <a:ln w="25400" cap="flat" cmpd="sng">
            <a:solidFill>
              <a:srgbClr val="7030A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68" tIns="60917" rIns="121868" bIns="60917" anchor="ctr" anchorCtr="0">
            <a:noAutofit/>
          </a:bodyPr>
          <a:lstStyle/>
          <a:p>
            <a:pPr algn="ctr"/>
            <a:r>
              <a:rPr lang="pt-BR" sz="1866">
                <a:solidFill>
                  <a:schemeClr val="lt1"/>
                </a:solidFill>
              </a:rPr>
              <a:t>V</a:t>
            </a:r>
            <a:endParaRPr sz="3318"/>
          </a:p>
        </p:txBody>
      </p:sp>
      <p:sp>
        <p:nvSpPr>
          <p:cNvPr id="274" name="Google Shape;274;p19"/>
          <p:cNvSpPr txBox="1"/>
          <p:nvPr/>
        </p:nvSpPr>
        <p:spPr>
          <a:xfrm>
            <a:off x="2769546" y="3122592"/>
            <a:ext cx="766155" cy="533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68" tIns="60917" rIns="121868" bIns="60917" anchor="t" anchorCtr="0">
            <a:spAutoFit/>
          </a:bodyPr>
          <a:lstStyle/>
          <a:p>
            <a:r>
              <a:rPr lang="pt-BR" sz="2666"/>
              <a:t>C2</a:t>
            </a:r>
            <a:endParaRPr sz="3318"/>
          </a:p>
        </p:txBody>
      </p:sp>
      <p:sp>
        <p:nvSpPr>
          <p:cNvPr id="275" name="Google Shape;275;p19"/>
          <p:cNvSpPr txBox="1"/>
          <p:nvPr/>
        </p:nvSpPr>
        <p:spPr>
          <a:xfrm>
            <a:off x="2005376" y="5157178"/>
            <a:ext cx="766155" cy="533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68" tIns="60917" rIns="121868" bIns="60917" anchor="t" anchorCtr="0">
            <a:spAutoFit/>
          </a:bodyPr>
          <a:lstStyle/>
          <a:p>
            <a:r>
              <a:rPr lang="pt-BR" sz="2666"/>
              <a:t>B1</a:t>
            </a:r>
            <a:endParaRPr sz="3318"/>
          </a:p>
        </p:txBody>
      </p:sp>
      <p:sp>
        <p:nvSpPr>
          <p:cNvPr id="276" name="Google Shape;276;p19"/>
          <p:cNvSpPr txBox="1"/>
          <p:nvPr/>
        </p:nvSpPr>
        <p:spPr>
          <a:xfrm>
            <a:off x="5000873" y="3162329"/>
            <a:ext cx="766155" cy="533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68" tIns="60917" rIns="121868" bIns="60917" anchor="t" anchorCtr="0">
            <a:spAutoFit/>
          </a:bodyPr>
          <a:lstStyle/>
          <a:p>
            <a:r>
              <a:rPr lang="pt-BR" sz="2666"/>
              <a:t>A2</a:t>
            </a:r>
            <a:endParaRPr sz="3318"/>
          </a:p>
        </p:txBody>
      </p:sp>
      <p:sp>
        <p:nvSpPr>
          <p:cNvPr id="277" name="Google Shape;277;p19"/>
          <p:cNvSpPr txBox="1"/>
          <p:nvPr/>
        </p:nvSpPr>
        <p:spPr>
          <a:xfrm>
            <a:off x="7892776" y="3099477"/>
            <a:ext cx="766155" cy="533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68" tIns="60917" rIns="121868" bIns="60917" anchor="t" anchorCtr="0">
            <a:spAutoFit/>
          </a:bodyPr>
          <a:lstStyle/>
          <a:p>
            <a:r>
              <a:rPr lang="pt-BR" sz="2666"/>
              <a:t>B3</a:t>
            </a:r>
            <a:endParaRPr sz="3318"/>
          </a:p>
        </p:txBody>
      </p:sp>
      <p:sp>
        <p:nvSpPr>
          <p:cNvPr id="278" name="Google Shape;278;p19"/>
          <p:cNvSpPr txBox="1"/>
          <p:nvPr/>
        </p:nvSpPr>
        <p:spPr>
          <a:xfrm>
            <a:off x="5062874" y="5179933"/>
            <a:ext cx="766155" cy="533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68" tIns="60917" rIns="121868" bIns="60917" anchor="t" anchorCtr="0">
            <a:spAutoFit/>
          </a:bodyPr>
          <a:lstStyle/>
          <a:p>
            <a:r>
              <a:rPr lang="pt-BR" sz="2666"/>
              <a:t>C3</a:t>
            </a:r>
            <a:endParaRPr sz="3318"/>
          </a:p>
        </p:txBody>
      </p:sp>
      <p:sp>
        <p:nvSpPr>
          <p:cNvPr id="279" name="Google Shape;279;p19"/>
          <p:cNvSpPr txBox="1"/>
          <p:nvPr/>
        </p:nvSpPr>
        <p:spPr>
          <a:xfrm>
            <a:off x="7318417" y="5159331"/>
            <a:ext cx="766155" cy="533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68" tIns="60917" rIns="121868" bIns="60917" anchor="t" anchorCtr="0">
            <a:spAutoFit/>
          </a:bodyPr>
          <a:lstStyle/>
          <a:p>
            <a:r>
              <a:rPr lang="pt-BR" sz="2666"/>
              <a:t>B2</a:t>
            </a:r>
            <a:endParaRPr sz="3318"/>
          </a:p>
        </p:txBody>
      </p:sp>
      <p:sp>
        <p:nvSpPr>
          <p:cNvPr id="280" name="Google Shape;280;p19"/>
          <p:cNvSpPr txBox="1"/>
          <p:nvPr/>
        </p:nvSpPr>
        <p:spPr>
          <a:xfrm>
            <a:off x="9319945" y="5179933"/>
            <a:ext cx="766155" cy="533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68" tIns="60917" rIns="121868" bIns="60917" anchor="t" anchorCtr="0">
            <a:spAutoFit/>
          </a:bodyPr>
          <a:lstStyle/>
          <a:p>
            <a:r>
              <a:rPr lang="pt-BR" sz="2666"/>
              <a:t>C1</a:t>
            </a:r>
            <a:endParaRPr sz="3318"/>
          </a:p>
        </p:txBody>
      </p:sp>
      <p:pic>
        <p:nvPicPr>
          <p:cNvPr id="3" name="Google Shape;188;p6">
            <a:extLst>
              <a:ext uri="{FF2B5EF4-FFF2-40B4-BE49-F238E27FC236}">
                <a16:creationId xmlns:a16="http://schemas.microsoft.com/office/drawing/2014/main" id="{EBFC06FD-B7B3-D9F6-AFAB-CEF70E15EE73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048715" y="585455"/>
            <a:ext cx="453125" cy="46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32"/>
          <p:cNvSpPr/>
          <p:nvPr/>
        </p:nvSpPr>
        <p:spPr>
          <a:xfrm>
            <a:off x="675222" y="770377"/>
            <a:ext cx="11170098" cy="5119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68" tIns="121868" rIns="121868" bIns="121868" anchor="t" anchorCtr="0">
            <a:noAutofit/>
          </a:bodyPr>
          <a:lstStyle/>
          <a:p>
            <a:pPr>
              <a:buSzPts val="1400"/>
            </a:pPr>
            <a:r>
              <a:rPr lang="pt-BR" sz="2000" dirty="0">
                <a:solidFill>
                  <a:schemeClr val="dk1"/>
                </a:solidFill>
              </a:rPr>
              <a:t>CENTRO NACIONAL DE PRIMATAS. </a:t>
            </a:r>
            <a:r>
              <a:rPr lang="pt-BR" sz="2000" b="1" dirty="0">
                <a:solidFill>
                  <a:schemeClr val="dk1"/>
                </a:solidFill>
              </a:rPr>
              <a:t>Guia de espécies</a:t>
            </a:r>
            <a:r>
              <a:rPr lang="pt-BR" sz="2000" dirty="0">
                <a:solidFill>
                  <a:schemeClr val="dk1"/>
                </a:solidFill>
              </a:rPr>
              <a:t>: macaco da noite (</a:t>
            </a:r>
            <a:r>
              <a:rPr lang="pt-BR" sz="2000" dirty="0" err="1">
                <a:solidFill>
                  <a:schemeClr val="dk1"/>
                </a:solidFill>
              </a:rPr>
              <a:t>Feline</a:t>
            </a:r>
            <a:r>
              <a:rPr lang="pt-BR" sz="2000" dirty="0">
                <a:solidFill>
                  <a:schemeClr val="dk1"/>
                </a:solidFill>
              </a:rPr>
              <a:t> </a:t>
            </a:r>
            <a:r>
              <a:rPr lang="pt-BR" sz="2000" dirty="0" err="1">
                <a:solidFill>
                  <a:schemeClr val="dk1"/>
                </a:solidFill>
              </a:rPr>
              <a:t>night</a:t>
            </a:r>
            <a:r>
              <a:rPr lang="pt-BR" sz="2000" dirty="0">
                <a:solidFill>
                  <a:schemeClr val="dk1"/>
                </a:solidFill>
              </a:rPr>
              <a:t> </a:t>
            </a:r>
            <a:r>
              <a:rPr lang="pt-BR" sz="2000" dirty="0" err="1">
                <a:solidFill>
                  <a:schemeClr val="dk1"/>
                </a:solidFill>
              </a:rPr>
              <a:t>monkey</a:t>
            </a:r>
            <a:r>
              <a:rPr lang="pt-BR" sz="2000" dirty="0">
                <a:solidFill>
                  <a:schemeClr val="dk1"/>
                </a:solidFill>
              </a:rPr>
              <a:t>). Instituto Evandro Chagas. Disponível em: </a:t>
            </a:r>
            <a:r>
              <a:rPr lang="pt-BR" sz="2000" u="sng" dirty="0">
                <a:solidFill>
                  <a:schemeClr val="dk1"/>
                </a:solidFill>
                <a:hlinkClick r:id="rId3"/>
              </a:rPr>
              <a:t>https://www.gov.br/iec/pt-br/centro-nacional-de-primatas/assuntos/guia-de-especies/macaco-da-noite-feline-nigth-monkey-ing#:~:text=S%C3%A3o%20os%20%C3%BAnicos%20antrop%C3%B3ides%20atuais,grande%20parte%20da%20caixa%20craniana</a:t>
            </a:r>
            <a:r>
              <a:rPr lang="pt-BR" sz="2000" dirty="0">
                <a:solidFill>
                  <a:schemeClr val="dk1"/>
                </a:solidFill>
              </a:rPr>
              <a:t>. Acesso em: 12 mai. 2025</a:t>
            </a:r>
            <a:endParaRPr sz="3318" dirty="0"/>
          </a:p>
          <a:p>
            <a:pPr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pt-BR" sz="2000" dirty="0"/>
              <a:t>LEMOV, Doug. </a:t>
            </a:r>
            <a:r>
              <a:rPr lang="pt-BR" sz="2000" b="1" dirty="0"/>
              <a:t>Aula nota 10 3.0</a:t>
            </a:r>
            <a:r>
              <a:rPr lang="pt-BR" sz="2000" dirty="0"/>
              <a:t>: 63 técnicas para melhorar a gestão da sala de aula / Doug </a:t>
            </a:r>
            <a:r>
              <a:rPr lang="pt-BR" sz="2000" dirty="0" err="1"/>
              <a:t>Lemov</a:t>
            </a:r>
            <a:r>
              <a:rPr lang="pt-BR" sz="2000" dirty="0"/>
              <a:t>; tradução: Daniel Vieira, Sandra Maria Mallmann da Rosa; revisão técnica: Fausta Camargo, </a:t>
            </a:r>
            <a:r>
              <a:rPr lang="pt-BR" sz="2000" dirty="0" err="1"/>
              <a:t>Thuinie</a:t>
            </a:r>
            <a:r>
              <a:rPr lang="pt-BR" sz="2000" dirty="0"/>
              <a:t> Daros. 3. ed. Porto Alegre: Penso, 2023.</a:t>
            </a:r>
          </a:p>
          <a:p>
            <a:pPr>
              <a:spcBef>
                <a:spcPts val="533"/>
              </a:spcBef>
              <a:spcAft>
                <a:spcPts val="533"/>
              </a:spcAft>
              <a:buSzPts val="1400"/>
            </a:pPr>
            <a:endParaRPr sz="2133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24839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32"/>
          <p:cNvSpPr/>
          <p:nvPr/>
        </p:nvSpPr>
        <p:spPr>
          <a:xfrm>
            <a:off x="675222" y="770377"/>
            <a:ext cx="11170098" cy="5119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68" tIns="121868" rIns="121868" bIns="121868" anchor="t" anchorCtr="0">
            <a:noAutofit/>
          </a:bodyPr>
          <a:lstStyle/>
          <a:p>
            <a:pPr>
              <a:spcBef>
                <a:spcPts val="533"/>
              </a:spcBef>
              <a:buSzPts val="1400"/>
            </a:pPr>
            <a:r>
              <a:rPr lang="pt-BR" sz="2000" dirty="0">
                <a:solidFill>
                  <a:schemeClr val="dk1"/>
                </a:solidFill>
              </a:rPr>
              <a:t>NAS ASAS DAS AVES DE RAPINA. </a:t>
            </a:r>
            <a:r>
              <a:rPr lang="pt-BR" sz="2000" b="1" dirty="0">
                <a:solidFill>
                  <a:schemeClr val="dk1"/>
                </a:solidFill>
              </a:rPr>
              <a:t>Ciência Hoje das Crianças</a:t>
            </a:r>
            <a:r>
              <a:rPr lang="pt-BR" sz="2000" b="1" i="1" dirty="0">
                <a:solidFill>
                  <a:schemeClr val="dk1"/>
                </a:solidFill>
              </a:rPr>
              <a:t>.</a:t>
            </a:r>
            <a:r>
              <a:rPr lang="pt-BR" sz="2000" dirty="0">
                <a:solidFill>
                  <a:schemeClr val="dk1"/>
                </a:solidFill>
              </a:rPr>
              <a:t> Disponível em:</a:t>
            </a:r>
            <a:r>
              <a:rPr lang="pt-BR" sz="2000" dirty="0">
                <a:solidFill>
                  <a:schemeClr val="dk1"/>
                </a:solidFill>
                <a:uFill>
                  <a:noFill/>
                </a:u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pt-BR" sz="2000" u="sng" dirty="0">
                <a:solidFill>
                  <a:srgbClr val="0197A8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https://chc.org.br/acervo/nas-asas-das-aves-de-rapina/</a:t>
            </a:r>
            <a:r>
              <a:rPr lang="pt-BR" sz="2000" dirty="0">
                <a:solidFill>
                  <a:srgbClr val="0197A8"/>
                </a:solidFill>
              </a:rPr>
              <a:t>. </a:t>
            </a:r>
            <a:r>
              <a:rPr lang="pt-BR" sz="2000" dirty="0">
                <a:solidFill>
                  <a:schemeClr val="dk1"/>
                </a:solidFill>
              </a:rPr>
              <a:t>Acesso em: 12 mai. 2025.</a:t>
            </a:r>
            <a:endParaRPr sz="3318" dirty="0"/>
          </a:p>
          <a:p>
            <a:pPr>
              <a:spcBef>
                <a:spcPts val="533"/>
              </a:spcBef>
              <a:buSzPts val="1400"/>
            </a:pPr>
            <a:r>
              <a:rPr lang="pt-BR" sz="2000" dirty="0">
                <a:solidFill>
                  <a:schemeClr val="dk1"/>
                </a:solidFill>
              </a:rPr>
              <a:t>NO CLIMA DA CAATINGA. </a:t>
            </a:r>
            <a:r>
              <a:rPr lang="pt-BR" sz="2000" b="1" dirty="0">
                <a:solidFill>
                  <a:schemeClr val="dk1"/>
                </a:solidFill>
              </a:rPr>
              <a:t>Conheça o tatu-bola, o menor tatu do Brasil</a:t>
            </a:r>
            <a:r>
              <a:rPr lang="pt-BR" sz="2000" dirty="0">
                <a:solidFill>
                  <a:schemeClr val="dk1"/>
                </a:solidFill>
              </a:rPr>
              <a:t>. Disponível em: </a:t>
            </a:r>
            <a:r>
              <a:rPr lang="pt-BR" sz="2000" u="sng" dirty="0">
                <a:solidFill>
                  <a:schemeClr val="dk1"/>
                </a:solidFill>
                <a:hlinkClick r:id="rId4"/>
              </a:rPr>
              <a:t>https://www.noclimadacaatinga.org.br/conheca-o-tatu-bola-o-menor-tatu-do-brasil/#:~:text=O%20Tatu%2DBola%20tem%20h%C3%A1bitos,por%20mais%20de%20um%20macho</a:t>
            </a:r>
            <a:r>
              <a:rPr lang="pt-BR" sz="2000" dirty="0">
                <a:solidFill>
                  <a:schemeClr val="dk1"/>
                </a:solidFill>
              </a:rPr>
              <a:t>. Acesso em: 12 mai. 2025.</a:t>
            </a:r>
          </a:p>
          <a:p>
            <a:pPr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pt-BR" sz="2000" dirty="0"/>
              <a:t>SÃO PAULO (Estado). Secretaria da Educação. </a:t>
            </a:r>
            <a:r>
              <a:rPr lang="pt-BR" sz="2000" b="1" dirty="0"/>
              <a:t>Currículo Paulista</a:t>
            </a:r>
            <a:r>
              <a:rPr lang="pt-BR" sz="2000" dirty="0"/>
              <a:t>, 2019. Disponível em: </a:t>
            </a:r>
            <a:r>
              <a:rPr lang="pt-BR" sz="2000" dirty="0">
                <a:solidFill>
                  <a:srgbClr val="9C75B9"/>
                </a:solidFill>
                <a:hlinkClick r:id="rId5"/>
              </a:rPr>
              <a:t>http://www.escoladeformacao.sp.gov.br/portais/</a:t>
            </a:r>
            <a:r>
              <a:rPr lang="pt-BR" sz="2000" dirty="0" err="1">
                <a:solidFill>
                  <a:srgbClr val="9C75B9"/>
                </a:solidFill>
                <a:hlinkClick r:id="rId5"/>
              </a:rPr>
              <a:t>portals</a:t>
            </a:r>
            <a:r>
              <a:rPr lang="pt-BR" sz="2000" dirty="0">
                <a:solidFill>
                  <a:srgbClr val="9C75B9"/>
                </a:solidFill>
                <a:hlinkClick r:id="rId5"/>
              </a:rPr>
              <a:t>/84/</a:t>
            </a:r>
            <a:r>
              <a:rPr lang="pt-BR" sz="2000" dirty="0" err="1">
                <a:solidFill>
                  <a:srgbClr val="9C75B9"/>
                </a:solidFill>
                <a:hlinkClick r:id="rId5"/>
              </a:rPr>
              <a:t>docs</a:t>
            </a:r>
            <a:r>
              <a:rPr lang="pt-BR" sz="2000" dirty="0">
                <a:solidFill>
                  <a:srgbClr val="9C75B9"/>
                </a:solidFill>
                <a:hlinkClick r:id="rId5"/>
              </a:rPr>
              <a:t>/</a:t>
            </a:r>
            <a:r>
              <a:rPr lang="pt-BR" sz="2000" dirty="0" err="1">
                <a:solidFill>
                  <a:srgbClr val="9C75B9"/>
                </a:solidFill>
                <a:hlinkClick r:id="rId5"/>
              </a:rPr>
              <a:t>pdf</a:t>
            </a:r>
            <a:r>
              <a:rPr lang="pt-BR" sz="2000" dirty="0">
                <a:solidFill>
                  <a:srgbClr val="9C75B9"/>
                </a:solidFill>
                <a:hlinkClick r:id="rId5"/>
              </a:rPr>
              <a:t>/curriculo_paulista_26_07_2019.pdf</a:t>
            </a:r>
            <a:r>
              <a:rPr lang="pt-BR" sz="2000" dirty="0">
                <a:solidFill>
                  <a:srgbClr val="9C75B9"/>
                </a:solidFill>
              </a:rPr>
              <a:t>. </a:t>
            </a:r>
            <a:r>
              <a:rPr lang="pt-BR" sz="2000" dirty="0"/>
              <a:t>Acesso em: 12 de maio, 2025.</a:t>
            </a:r>
          </a:p>
          <a:p>
            <a:pPr>
              <a:spcBef>
                <a:spcPts val="533"/>
              </a:spcBef>
              <a:buSzPts val="1400"/>
            </a:pPr>
            <a:endParaRPr sz="2000" dirty="0">
              <a:solidFill>
                <a:schemeClr val="dk1"/>
              </a:solidFill>
            </a:endParaRPr>
          </a:p>
          <a:p>
            <a:pPr>
              <a:spcBef>
                <a:spcPts val="533"/>
              </a:spcBef>
              <a:spcAft>
                <a:spcPts val="533"/>
              </a:spcAft>
              <a:buSzPts val="1400"/>
            </a:pPr>
            <a:endParaRPr sz="2133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33"/>
          <p:cNvSpPr/>
          <p:nvPr/>
        </p:nvSpPr>
        <p:spPr>
          <a:xfrm>
            <a:off x="619433" y="993631"/>
            <a:ext cx="10945506" cy="20903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68" tIns="121868" rIns="121868" bIns="121868" anchor="t" anchorCtr="0">
            <a:noAutofit/>
          </a:bodyPr>
          <a:lstStyle/>
          <a:p>
            <a:pPr>
              <a:spcAft>
                <a:spcPts val="1200"/>
              </a:spcAft>
            </a:pPr>
            <a:r>
              <a:rPr lang="pt-BR" sz="2000" b="1" dirty="0"/>
              <a:t>Lista de imagens e vídeos</a:t>
            </a:r>
            <a:r>
              <a:rPr lang="pt-BR" sz="2000" dirty="0"/>
              <a:t> </a:t>
            </a:r>
          </a:p>
          <a:p>
            <a:pPr>
              <a:spcAft>
                <a:spcPts val="1200"/>
              </a:spcAft>
            </a:pPr>
            <a:r>
              <a:rPr lang="pt-BR" sz="2000" b="1" dirty="0"/>
              <a:t>Slide 1</a:t>
            </a:r>
            <a:r>
              <a:rPr lang="pt-BR" sz="2000" dirty="0"/>
              <a:t> – Imagem da capa: SEDUC-SP. </a:t>
            </a:r>
          </a:p>
          <a:p>
            <a:pPr>
              <a:spcAft>
                <a:spcPts val="1200"/>
              </a:spcAft>
            </a:pPr>
            <a:r>
              <a:rPr lang="pt-BR" sz="2000" b="1" dirty="0"/>
              <a:t>Slides 3 a 12; 15 a 18</a:t>
            </a:r>
            <a:r>
              <a:rPr lang="pt-BR" sz="2000" dirty="0"/>
              <a:t> – © Getty Images.</a:t>
            </a:r>
          </a:p>
          <a:p>
            <a:pPr>
              <a:spcBef>
                <a:spcPts val="1600"/>
              </a:spcBef>
              <a:spcAft>
                <a:spcPts val="1200"/>
              </a:spcAft>
            </a:pPr>
            <a:endParaRPr sz="2000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>
          <a:extLst>
            <a:ext uri="{FF2B5EF4-FFF2-40B4-BE49-F238E27FC236}">
              <a16:creationId xmlns:a16="http://schemas.microsoft.com/office/drawing/2014/main" id="{0F984EB3-CBA1-58E8-B5E7-822D7D262D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ço Reservado para Texto 2">
            <a:extLst>
              <a:ext uri="{FF2B5EF4-FFF2-40B4-BE49-F238E27FC236}">
                <a16:creationId xmlns:a16="http://schemas.microsoft.com/office/drawing/2014/main" id="{4E3E4AE9-C29E-D008-5E68-4D8449FCD287}"/>
              </a:ext>
            </a:extLst>
          </p:cNvPr>
          <p:cNvSpPr txBox="1">
            <a:spLocks/>
          </p:cNvSpPr>
          <p:nvPr/>
        </p:nvSpPr>
        <p:spPr>
          <a:xfrm>
            <a:off x="1354165" y="945366"/>
            <a:ext cx="4153256" cy="3395406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ClrTx/>
              <a:buNone/>
            </a:pPr>
            <a:r>
              <a:rPr lang="pt-BR" sz="1600" b="1" dirty="0">
                <a:solidFill>
                  <a:srgbClr val="000000"/>
                </a:solidFill>
                <a:ea typeface="Aptos" panose="020B0004020202020204" pitchFamily="34" charset="0"/>
              </a:rPr>
              <a:t>Habilidade:</a:t>
            </a:r>
            <a:r>
              <a:rPr lang="pt-BR" sz="1600" dirty="0">
                <a:solidFill>
                  <a:srgbClr val="000000"/>
                </a:solidFill>
                <a:ea typeface="Aptos" panose="020B0004020202020204" pitchFamily="34" charset="0"/>
              </a:rPr>
              <a:t> </a:t>
            </a:r>
            <a:r>
              <a:rPr lang="pt-BR" sz="1600" dirty="0">
                <a:solidFill>
                  <a:srgbClr val="000000"/>
                </a:solidFill>
                <a:ea typeface="+mn-lt"/>
                <a:cs typeface="+mn-lt"/>
              </a:rPr>
              <a:t>(EF01CI06) Selecionar exemplos de como a sucessão de dias e noites orienta o ritmo de atividades diárias de seres humanos e de outros seres vivos.</a:t>
            </a:r>
            <a:endParaRPr lang="pt-BR" sz="1600" b="1" dirty="0">
              <a:solidFill>
                <a:srgbClr val="000000"/>
              </a:solidFill>
              <a:ea typeface="+mn-lt"/>
              <a:cs typeface="+mn-lt"/>
            </a:endParaRPr>
          </a:p>
          <a:p>
            <a:pPr marL="0" indent="0">
              <a:lnSpc>
                <a:spcPct val="100000"/>
              </a:lnSpc>
              <a:buClrTx/>
              <a:buNone/>
            </a:pPr>
            <a:endParaRPr lang="pt-BR" sz="1600" dirty="0"/>
          </a:p>
        </p:txBody>
      </p:sp>
      <p:pic>
        <p:nvPicPr>
          <p:cNvPr id="5" name="Espaço Reservado para Imagem 4">
            <a:extLst>
              <a:ext uri="{FF2B5EF4-FFF2-40B4-BE49-F238E27FC236}">
                <a16:creationId xmlns:a16="http://schemas.microsoft.com/office/drawing/2014/main" id="{C9C09F37-92A0-74ED-2E40-41C9B2DCD725}"/>
              </a:ext>
            </a:extLst>
          </p:cNvPr>
          <p:cNvPicPr>
            <a:picLocks noGrp="1" noChangeAspect="1"/>
          </p:cNvPicPr>
          <p:nvPr>
            <p:ph type="pic" sz="quarter" idx="27"/>
          </p:nvPr>
        </p:nvPicPr>
        <p:blipFill>
          <a:blip r:embed="rId3"/>
          <a:srcRect/>
          <a:stretch/>
        </p:blipFill>
        <p:spPr>
          <a:xfrm>
            <a:off x="5789692" y="826802"/>
            <a:ext cx="5912535" cy="3706935"/>
          </a:xfrm>
        </p:spPr>
      </p:pic>
      <p:sp>
        <p:nvSpPr>
          <p:cNvPr id="2" name="Subtítulo 1">
            <a:extLst>
              <a:ext uri="{FF2B5EF4-FFF2-40B4-BE49-F238E27FC236}">
                <a16:creationId xmlns:a16="http://schemas.microsoft.com/office/drawing/2014/main" id="{7E1A2D8F-9272-97DE-BF94-76C165297970}"/>
              </a:ext>
            </a:extLst>
          </p:cNvPr>
          <p:cNvSpPr>
            <a:spLocks noGrp="1"/>
          </p:cNvSpPr>
          <p:nvPr>
            <p:ph type="subTitle" idx="26"/>
          </p:nvPr>
        </p:nvSpPr>
        <p:spPr/>
        <p:txBody>
          <a:bodyPr/>
          <a:lstStyle/>
          <a:p>
            <a:r>
              <a:rPr lang="pt-BR" sz="2550" dirty="0">
                <a:latin typeface="Grandstander"/>
                <a:cs typeface="Rubik Bold"/>
              </a:rPr>
              <a:t>SLIDE 2</a:t>
            </a:r>
            <a:endParaRPr lang="pt-BR" dirty="0"/>
          </a:p>
        </p:txBody>
      </p:sp>
      <p:grpSp>
        <p:nvGrpSpPr>
          <p:cNvPr id="33" name="Agrupar 32">
            <a:extLst>
              <a:ext uri="{FF2B5EF4-FFF2-40B4-BE49-F238E27FC236}">
                <a16:creationId xmlns:a16="http://schemas.microsoft.com/office/drawing/2014/main" id="{6FD05014-A78D-2C0D-EB57-2D1FD6CAC0B7}"/>
              </a:ext>
            </a:extLst>
          </p:cNvPr>
          <p:cNvGrpSpPr/>
          <p:nvPr/>
        </p:nvGrpSpPr>
        <p:grpSpPr>
          <a:xfrm>
            <a:off x="512659" y="879927"/>
            <a:ext cx="692128" cy="719813"/>
            <a:chOff x="535436" y="747344"/>
            <a:chExt cx="692308" cy="720000"/>
          </a:xfrm>
        </p:grpSpPr>
        <p:pic>
          <p:nvPicPr>
            <p:cNvPr id="34" name="Gráfico 44">
              <a:extLst>
                <a:ext uri="{FF2B5EF4-FFF2-40B4-BE49-F238E27FC236}">
                  <a16:creationId xmlns:a16="http://schemas.microsoft.com/office/drawing/2014/main" id="{DEE69245-6487-36B7-4447-F89CC5E90DE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35436" y="747344"/>
              <a:ext cx="692308" cy="720000"/>
            </a:xfrm>
            <a:prstGeom prst="rect">
              <a:avLst/>
            </a:prstGeom>
          </p:spPr>
        </p:pic>
        <p:pic>
          <p:nvPicPr>
            <p:cNvPr id="35" name="Gráfico 34">
              <a:extLst>
                <a:ext uri="{FF2B5EF4-FFF2-40B4-BE49-F238E27FC236}">
                  <a16:creationId xmlns:a16="http://schemas.microsoft.com/office/drawing/2014/main" id="{B925E4D3-4C5A-751E-0516-4A8F8A0DEE9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98505" y="812800"/>
              <a:ext cx="375600" cy="5331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427596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>
          <a:extLst>
            <a:ext uri="{FF2B5EF4-FFF2-40B4-BE49-F238E27FC236}">
              <a16:creationId xmlns:a16="http://schemas.microsoft.com/office/drawing/2014/main" id="{71325AF0-566A-337A-C3DF-E651B901FA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Texto 2">
            <a:extLst>
              <a:ext uri="{FF2B5EF4-FFF2-40B4-BE49-F238E27FC236}">
                <a16:creationId xmlns:a16="http://schemas.microsoft.com/office/drawing/2014/main" id="{547E2874-F50E-AF4D-8982-0FC6CC1AD33C}"/>
              </a:ext>
            </a:extLst>
          </p:cNvPr>
          <p:cNvSpPr txBox="1">
            <a:spLocks/>
          </p:cNvSpPr>
          <p:nvPr/>
        </p:nvSpPr>
        <p:spPr>
          <a:xfrm>
            <a:off x="1286790" y="826803"/>
            <a:ext cx="4818735" cy="2010660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None/>
            </a:pPr>
            <a:r>
              <a:rPr lang="pt-BR" sz="1600" b="1" dirty="0">
                <a:solidFill>
                  <a:srgbClr val="000000"/>
                </a:solidFill>
                <a:ea typeface="Aptos" panose="020B0004020202020204" pitchFamily="34" charset="0"/>
              </a:rPr>
              <a:t>Dinâmica de condução: </a:t>
            </a:r>
            <a:r>
              <a:rPr lang="pt-BR" sz="1600" dirty="0">
                <a:solidFill>
                  <a:srgbClr val="000000"/>
                </a:solidFill>
                <a:ea typeface="+mn-lt"/>
                <a:cs typeface="+mn-lt"/>
              </a:rPr>
              <a:t>convide os estudantes a observarem as imagens dos animais e compartilhe com a turma perguntas que despertem memórias e curiosidades sobre animais que costumam aparecer à noite. Estimule relatos de experiências, como sons ou aparições noturnas de animais, e conduza a conversa destacando que, assim como as pessoas, os animais também têm seus próprios horários para realizar atividades.</a:t>
            </a:r>
            <a:endParaRPr lang="pt-BR" sz="1600" b="1" dirty="0">
              <a:solidFill>
                <a:srgbClr val="000000"/>
              </a:solidFill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None/>
            </a:pPr>
            <a:r>
              <a:rPr lang="pt-BR" sz="1600" dirty="0">
                <a:solidFill>
                  <a:srgbClr val="000000"/>
                </a:solidFill>
                <a:ea typeface="+mn-lt"/>
                <a:cs typeface="+mn-lt"/>
              </a:rPr>
              <a:t>Explore com a turma as diferenças entre animais diurnos e noturnos, guiando-os na identificação de características físicas observadas nas imagens. Valorize as hipóteses das crianças e, se necessário, nomeie os animais exibidos.</a:t>
            </a:r>
            <a:endParaRPr lang="pt-BR" dirty="0">
              <a:cs typeface="Arial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None/>
            </a:pPr>
            <a:r>
              <a:rPr lang="pt-BR" sz="1600" dirty="0">
                <a:solidFill>
                  <a:srgbClr val="000000"/>
                </a:solidFill>
                <a:ea typeface="+mn-lt"/>
                <a:cs typeface="+mn-lt"/>
              </a:rPr>
              <a:t>Finalize reforçando a ideia central da aula: o período do dia e da noite interfere nas atividades dos seres vivos, inclusive nos hábitos alimentares, de descanso e de locomoção dos animais.</a:t>
            </a:r>
            <a:r>
              <a:rPr lang="pt-BR" sz="1600" dirty="0">
                <a:solidFill>
                  <a:srgbClr val="000000"/>
                </a:solidFill>
                <a:latin typeface="Arial"/>
                <a:ea typeface="Aptos" panose="020B0004020202020204" pitchFamily="34" charset="0"/>
                <a:cs typeface="Arial"/>
              </a:rPr>
              <a:t> </a:t>
            </a:r>
            <a:endParaRPr lang="pt-BR" sz="1600" dirty="0">
              <a:latin typeface="Arial"/>
              <a:cs typeface="Arial"/>
            </a:endParaRPr>
          </a:p>
        </p:txBody>
      </p:sp>
      <p:sp>
        <p:nvSpPr>
          <p:cNvPr id="8" name="Espaço Reservado para Texto 2">
            <a:extLst>
              <a:ext uri="{FF2B5EF4-FFF2-40B4-BE49-F238E27FC236}">
                <a16:creationId xmlns:a16="http://schemas.microsoft.com/office/drawing/2014/main" id="{B35ACEA2-55D9-7907-DBF1-8717E19234DB}"/>
              </a:ext>
            </a:extLst>
          </p:cNvPr>
          <p:cNvSpPr txBox="1">
            <a:spLocks/>
          </p:cNvSpPr>
          <p:nvPr/>
        </p:nvSpPr>
        <p:spPr>
          <a:xfrm>
            <a:off x="1354164" y="5411755"/>
            <a:ext cx="10469974" cy="694755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ClrTx/>
              <a:buNone/>
            </a:pPr>
            <a:r>
              <a:rPr lang="pt-BR" sz="1600" b="1" dirty="0">
                <a:solidFill>
                  <a:srgbClr val="000000"/>
                </a:solidFill>
                <a:latin typeface="Arial"/>
                <a:ea typeface="Aptos" panose="020B0004020202020204" pitchFamily="34" charset="0"/>
                <a:cs typeface="Arial"/>
              </a:rPr>
              <a:t>Expectativas de respostas: </a:t>
            </a:r>
            <a:r>
              <a:rPr lang="pt-BR" sz="1600" dirty="0">
                <a:solidFill>
                  <a:srgbClr val="000000"/>
                </a:solidFill>
                <a:ea typeface="+mn-lt"/>
                <a:cs typeface="+mn-lt"/>
              </a:rPr>
              <a:t>espera-se que os estudantes reconheçam que alguns animais são ativos durante o dia e outros, à noite, e que isso está relacionado às suas características físicas e comportamentais. Espera-se também que comecem a perceber que a sucessão de dias e noites organiza os ritmos de vida dos seres vivos, incluindo os seres humanos.</a:t>
            </a:r>
            <a:endParaRPr lang="pt-BR" sz="1600" b="1" dirty="0">
              <a:solidFill>
                <a:srgbClr val="000000"/>
              </a:solidFill>
              <a:ea typeface="+mn-lt"/>
              <a:cs typeface="+mn-lt"/>
            </a:endParaRPr>
          </a:p>
          <a:p>
            <a:pPr marL="0" indent="0">
              <a:lnSpc>
                <a:spcPct val="100000"/>
              </a:lnSpc>
              <a:buClrTx/>
              <a:buNone/>
            </a:pPr>
            <a:endParaRPr lang="pt-BR" sz="1600" dirty="0"/>
          </a:p>
        </p:txBody>
      </p:sp>
      <p:pic>
        <p:nvPicPr>
          <p:cNvPr id="5" name="Espaço Reservado para Imagem 4">
            <a:extLst>
              <a:ext uri="{FF2B5EF4-FFF2-40B4-BE49-F238E27FC236}">
                <a16:creationId xmlns:a16="http://schemas.microsoft.com/office/drawing/2014/main" id="{D2004AC0-62E2-684F-8F55-568135189E7E}"/>
              </a:ext>
            </a:extLst>
          </p:cNvPr>
          <p:cNvPicPr>
            <a:picLocks noGrp="1" noChangeAspect="1"/>
          </p:cNvPicPr>
          <p:nvPr>
            <p:ph type="pic" sz="quarter" idx="27"/>
          </p:nvPr>
        </p:nvPicPr>
        <p:blipFill>
          <a:blip r:embed="rId3"/>
          <a:srcRect/>
          <a:stretch>
            <a:fillRect/>
          </a:stretch>
        </p:blipFill>
        <p:spPr>
          <a:xfrm>
            <a:off x="6105525" y="826803"/>
            <a:ext cx="5596702" cy="3223346"/>
          </a:xfrm>
        </p:spPr>
      </p:pic>
      <p:sp>
        <p:nvSpPr>
          <p:cNvPr id="2" name="Subtítulo 1">
            <a:extLst>
              <a:ext uri="{FF2B5EF4-FFF2-40B4-BE49-F238E27FC236}">
                <a16:creationId xmlns:a16="http://schemas.microsoft.com/office/drawing/2014/main" id="{0EB4277E-4E86-2319-FA8D-FFD841BE5402}"/>
              </a:ext>
            </a:extLst>
          </p:cNvPr>
          <p:cNvSpPr>
            <a:spLocks noGrp="1"/>
          </p:cNvSpPr>
          <p:nvPr>
            <p:ph type="subTitle" idx="26"/>
          </p:nvPr>
        </p:nvSpPr>
        <p:spPr/>
        <p:txBody>
          <a:bodyPr/>
          <a:lstStyle/>
          <a:p>
            <a:r>
              <a:rPr lang="pt-BR" sz="2550" dirty="0">
                <a:latin typeface="Grandstander"/>
                <a:cs typeface="Rubik Bold"/>
              </a:rPr>
              <a:t>SLIDE 3</a:t>
            </a:r>
            <a:endParaRPr lang="pt-BR" dirty="0"/>
          </a:p>
        </p:txBody>
      </p:sp>
      <p:grpSp>
        <p:nvGrpSpPr>
          <p:cNvPr id="48" name="Agrupar 47">
            <a:extLst>
              <a:ext uri="{FF2B5EF4-FFF2-40B4-BE49-F238E27FC236}">
                <a16:creationId xmlns:a16="http://schemas.microsoft.com/office/drawing/2014/main" id="{4EE3DCC8-8BD2-197E-7996-24C853C9ADDE}"/>
              </a:ext>
            </a:extLst>
          </p:cNvPr>
          <p:cNvGrpSpPr/>
          <p:nvPr/>
        </p:nvGrpSpPr>
        <p:grpSpPr>
          <a:xfrm>
            <a:off x="512659" y="826803"/>
            <a:ext cx="692128" cy="719813"/>
            <a:chOff x="10214397" y="3581043"/>
            <a:chExt cx="692308" cy="720000"/>
          </a:xfrm>
        </p:grpSpPr>
        <p:pic>
          <p:nvPicPr>
            <p:cNvPr id="49" name="Gráfico 48">
              <a:extLst>
                <a:ext uri="{FF2B5EF4-FFF2-40B4-BE49-F238E27FC236}">
                  <a16:creationId xmlns:a16="http://schemas.microsoft.com/office/drawing/2014/main" id="{646C2C88-2579-4E46-2327-07826109284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0214397" y="3581043"/>
              <a:ext cx="692308" cy="720000"/>
            </a:xfrm>
            <a:prstGeom prst="rect">
              <a:avLst/>
            </a:prstGeom>
          </p:spPr>
        </p:pic>
        <p:pic>
          <p:nvPicPr>
            <p:cNvPr id="50" name="Gráfico 49">
              <a:extLst>
                <a:ext uri="{FF2B5EF4-FFF2-40B4-BE49-F238E27FC236}">
                  <a16:creationId xmlns:a16="http://schemas.microsoft.com/office/drawing/2014/main" id="{02F9C2E1-441C-FAE6-5001-054A1076796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376429" y="3700857"/>
              <a:ext cx="450268" cy="450268"/>
            </a:xfrm>
            <a:prstGeom prst="rect">
              <a:avLst/>
            </a:prstGeom>
          </p:spPr>
        </p:pic>
      </p:grpSp>
      <p:grpSp>
        <p:nvGrpSpPr>
          <p:cNvPr id="51" name="Agrupar 50">
            <a:extLst>
              <a:ext uri="{FF2B5EF4-FFF2-40B4-BE49-F238E27FC236}">
                <a16:creationId xmlns:a16="http://schemas.microsoft.com/office/drawing/2014/main" id="{15F2FC52-D629-1716-DB6B-4E8F1D271D49}"/>
              </a:ext>
            </a:extLst>
          </p:cNvPr>
          <p:cNvGrpSpPr/>
          <p:nvPr/>
        </p:nvGrpSpPr>
        <p:grpSpPr>
          <a:xfrm>
            <a:off x="512659" y="5489339"/>
            <a:ext cx="692128" cy="719813"/>
            <a:chOff x="11307682" y="1353244"/>
            <a:chExt cx="692308" cy="720000"/>
          </a:xfrm>
        </p:grpSpPr>
        <p:pic>
          <p:nvPicPr>
            <p:cNvPr id="52" name="Gráfico 47">
              <a:extLst>
                <a:ext uri="{FF2B5EF4-FFF2-40B4-BE49-F238E27FC236}">
                  <a16:creationId xmlns:a16="http://schemas.microsoft.com/office/drawing/2014/main" id="{E583A104-0EA1-4D7C-D878-E8C0C8740CE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1307682" y="1353244"/>
              <a:ext cx="692308" cy="720000"/>
            </a:xfrm>
            <a:prstGeom prst="rect">
              <a:avLst/>
            </a:prstGeom>
          </p:spPr>
        </p:pic>
        <p:pic>
          <p:nvPicPr>
            <p:cNvPr id="53" name="Gráfico 52">
              <a:extLst>
                <a:ext uri="{FF2B5EF4-FFF2-40B4-BE49-F238E27FC236}">
                  <a16:creationId xmlns:a16="http://schemas.microsoft.com/office/drawing/2014/main" id="{6E034E2D-A10D-2C56-0C02-F864EA9CEAA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1418937" y="1447632"/>
              <a:ext cx="461913" cy="46191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099827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>
          <a:extLst>
            <a:ext uri="{FF2B5EF4-FFF2-40B4-BE49-F238E27FC236}">
              <a16:creationId xmlns:a16="http://schemas.microsoft.com/office/drawing/2014/main" id="{D5B3FAA8-AC76-EBFF-3736-6760FFF83E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Texto 2">
            <a:extLst>
              <a:ext uri="{FF2B5EF4-FFF2-40B4-BE49-F238E27FC236}">
                <a16:creationId xmlns:a16="http://schemas.microsoft.com/office/drawing/2014/main" id="{803E9A20-0BCE-4E96-BED1-DE17810A0822}"/>
              </a:ext>
            </a:extLst>
          </p:cNvPr>
          <p:cNvSpPr txBox="1">
            <a:spLocks/>
          </p:cNvSpPr>
          <p:nvPr/>
        </p:nvSpPr>
        <p:spPr>
          <a:xfrm>
            <a:off x="1366777" y="845491"/>
            <a:ext cx="4970961" cy="3233245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Clr>
                <a:srgbClr val="7030A0"/>
              </a:buClr>
              <a:buNone/>
            </a:pPr>
            <a:r>
              <a:rPr lang="pt-BR" sz="1600" b="1" dirty="0">
                <a:solidFill>
                  <a:srgbClr val="000000"/>
                </a:solidFill>
                <a:ea typeface="Aptos" panose="020B0004020202020204" pitchFamily="34" charset="0"/>
              </a:rPr>
              <a:t>Dinâmica de condução: </a:t>
            </a:r>
            <a:r>
              <a:rPr lang="pt-BR" sz="1600" dirty="0">
                <a:solidFill>
                  <a:srgbClr val="000000"/>
                </a:solidFill>
                <a:ea typeface="+mn-lt"/>
                <a:cs typeface="+mn-lt"/>
              </a:rPr>
              <a:t>convide os estudantes a escolherem dois animais que gostem, um com hábitos diurnos e outro noturnos, e os representarem com desenhos nos quadros. Incentive a reflexão sobre quais horários esses animais costumam estar ativos e como suas </a:t>
            </a:r>
            <a:r>
              <a:rPr lang="pt-BR" sz="1600" b="1" dirty="0">
                <a:solidFill>
                  <a:srgbClr val="000000"/>
                </a:solidFill>
                <a:ea typeface="+mn-lt"/>
                <a:cs typeface="+mn-lt"/>
              </a:rPr>
              <a:t>características físicas </a:t>
            </a:r>
            <a:r>
              <a:rPr lang="pt-BR" sz="1600" dirty="0">
                <a:solidFill>
                  <a:srgbClr val="000000"/>
                </a:solidFill>
                <a:ea typeface="+mn-lt"/>
                <a:cs typeface="+mn-lt"/>
              </a:rPr>
              <a:t>(como olhos grandes, orelhas, pelagem ou cores) ajudam em seus hábitos.</a:t>
            </a:r>
            <a:endParaRPr lang="pt-BR" sz="1600" b="1" dirty="0">
              <a:solidFill>
                <a:srgbClr val="000000"/>
              </a:solidFill>
              <a:ea typeface="+mn-lt"/>
              <a:cs typeface="+mn-lt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Clr>
                <a:srgbClr val="7030A0"/>
              </a:buClr>
              <a:buNone/>
            </a:pPr>
            <a:r>
              <a:rPr lang="pt-BR" sz="1600" dirty="0">
                <a:solidFill>
                  <a:srgbClr val="000000"/>
                </a:solidFill>
                <a:ea typeface="+mn-lt"/>
                <a:cs typeface="+mn-lt"/>
              </a:rPr>
              <a:t>Durante a socialização dos desenhos, estimule perguntas como:</a:t>
            </a:r>
            <a:endParaRPr lang="pt-BR" sz="1600" dirty="0">
              <a:ea typeface="+mn-lt"/>
              <a:cs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7030A0"/>
              </a:buClr>
            </a:pPr>
            <a:r>
              <a:rPr lang="pt-BR" sz="1600" dirty="0">
                <a:solidFill>
                  <a:srgbClr val="000000"/>
                </a:solidFill>
                <a:ea typeface="+mn-lt"/>
                <a:cs typeface="+mn-lt"/>
              </a:rPr>
              <a:t>O que esse animal costuma fazer durante o dia ou à noite?</a:t>
            </a:r>
            <a:endParaRPr lang="pt-BR" sz="1600" dirty="0">
              <a:ea typeface="+mn-lt"/>
              <a:cs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7030A0"/>
              </a:buClr>
            </a:pPr>
            <a:r>
              <a:rPr lang="pt-BR" sz="1600" dirty="0">
                <a:solidFill>
                  <a:srgbClr val="000000"/>
                </a:solidFill>
                <a:ea typeface="+mn-lt"/>
                <a:cs typeface="+mn-lt"/>
              </a:rPr>
              <a:t>Como ele enxerga no escuro?</a:t>
            </a:r>
            <a:endParaRPr lang="pt-BR" sz="1600" dirty="0">
              <a:ea typeface="+mn-lt"/>
              <a:cs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7030A0"/>
              </a:buClr>
            </a:pPr>
            <a:r>
              <a:rPr lang="pt-BR" sz="1600" dirty="0">
                <a:solidFill>
                  <a:srgbClr val="000000"/>
                </a:solidFill>
                <a:ea typeface="+mn-lt"/>
                <a:cs typeface="+mn-lt"/>
              </a:rPr>
              <a:t>Ele se camufla com facilidade? Por quê?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>
                <a:srgbClr val="7030A0"/>
              </a:buClr>
              <a:buNone/>
            </a:pPr>
            <a:r>
              <a:rPr lang="pt-BR" sz="1600" dirty="0">
                <a:solidFill>
                  <a:srgbClr val="000000"/>
                </a:solidFill>
                <a:ea typeface="+mn-lt"/>
                <a:cs typeface="+mn-lt"/>
              </a:rPr>
              <a:t>Aproveite para </a:t>
            </a:r>
            <a:r>
              <a:rPr lang="pt-BR" sz="1600" b="1" dirty="0">
                <a:solidFill>
                  <a:srgbClr val="000000"/>
                </a:solidFill>
                <a:ea typeface="+mn-lt"/>
                <a:cs typeface="+mn-lt"/>
              </a:rPr>
              <a:t>relacionar os hábitos dos animais com a sucessão de dias e noites</a:t>
            </a:r>
            <a:r>
              <a:rPr lang="pt-BR" sz="1600" dirty="0">
                <a:solidFill>
                  <a:srgbClr val="000000"/>
                </a:solidFill>
                <a:ea typeface="+mn-lt"/>
                <a:cs typeface="+mn-lt"/>
              </a:rPr>
              <a:t>, reforçando o conteúdo da aula de forma lúdica.</a:t>
            </a:r>
            <a:endParaRPr lang="pt-BR" sz="1600" dirty="0">
              <a:ea typeface="+mn-lt"/>
              <a:cs typeface="+mn-lt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Clr>
                <a:srgbClr val="7030A0"/>
              </a:buClr>
              <a:buNone/>
            </a:pPr>
            <a:endParaRPr lang="pt-BR" sz="1600" b="1" dirty="0">
              <a:solidFill>
                <a:srgbClr val="000000"/>
              </a:solidFill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Clr>
                <a:srgbClr val="7030A0"/>
              </a:buClr>
              <a:buNone/>
            </a:pPr>
            <a:r>
              <a:rPr lang="pt-BR" sz="1600" dirty="0">
                <a:solidFill>
                  <a:srgbClr val="000000"/>
                </a:solidFill>
                <a:ea typeface="Aptos" panose="020B0004020202020204" pitchFamily="34" charset="0"/>
                <a:cs typeface="Arial"/>
              </a:rPr>
              <a:t>   </a:t>
            </a:r>
            <a:endParaRPr lang="pt-BR" sz="1600" dirty="0">
              <a:cs typeface="Arial"/>
            </a:endParaRPr>
          </a:p>
        </p:txBody>
      </p:sp>
      <p:sp>
        <p:nvSpPr>
          <p:cNvPr id="8" name="Espaço Reservado para Texto 2">
            <a:extLst>
              <a:ext uri="{FF2B5EF4-FFF2-40B4-BE49-F238E27FC236}">
                <a16:creationId xmlns:a16="http://schemas.microsoft.com/office/drawing/2014/main" id="{DF74079E-CBCB-F089-3947-206D76310343}"/>
              </a:ext>
            </a:extLst>
          </p:cNvPr>
          <p:cNvSpPr txBox="1">
            <a:spLocks/>
          </p:cNvSpPr>
          <p:nvPr/>
        </p:nvSpPr>
        <p:spPr>
          <a:xfrm>
            <a:off x="1366776" y="4998349"/>
            <a:ext cx="10593995" cy="1591638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Clr>
                <a:srgbClr val="7030A0"/>
              </a:buClr>
              <a:buNone/>
            </a:pPr>
            <a:r>
              <a:rPr lang="pt-BR" sz="1600" b="1" dirty="0">
                <a:solidFill>
                  <a:srgbClr val="000000"/>
                </a:solidFill>
                <a:ea typeface="Aptos" panose="020B0004020202020204" pitchFamily="34" charset="0"/>
                <a:cs typeface="Arial"/>
              </a:rPr>
              <a:t>Expectativas de respostas: </a:t>
            </a:r>
            <a:r>
              <a:rPr lang="pt-BR" sz="1600" dirty="0">
                <a:solidFill>
                  <a:srgbClr val="000000"/>
                </a:solidFill>
                <a:ea typeface="+mn-lt"/>
                <a:cs typeface="+mn-lt"/>
              </a:rPr>
              <a:t>espera-se que os estudantes:</a:t>
            </a:r>
            <a:endParaRPr lang="pt-BR" sz="1600" b="1" dirty="0">
              <a:solidFill>
                <a:srgbClr val="000000"/>
              </a:solidFill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7030A0"/>
              </a:buClr>
            </a:pPr>
            <a:r>
              <a:rPr lang="pt-BR" sz="1600" dirty="0">
                <a:solidFill>
                  <a:srgbClr val="000000"/>
                </a:solidFill>
                <a:ea typeface="+mn-lt"/>
                <a:cs typeface="+mn-lt"/>
              </a:rPr>
              <a:t>Identifiquem um animal diurno e outro noturno;</a:t>
            </a:r>
            <a:endParaRPr lang="pt-BR" sz="1600" dirty="0">
              <a:cs typeface="Arial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7030A0"/>
              </a:buClr>
            </a:pPr>
            <a:r>
              <a:rPr lang="pt-BR" sz="1600" dirty="0">
                <a:solidFill>
                  <a:srgbClr val="000000"/>
                </a:solidFill>
                <a:ea typeface="+mn-lt"/>
                <a:cs typeface="+mn-lt"/>
              </a:rPr>
              <a:t>Relacionem o comportamento do animal ao período do dia em que ele é ativo;</a:t>
            </a:r>
            <a:endParaRPr lang="pt-BR" sz="1600" dirty="0">
              <a:cs typeface="Arial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7030A0"/>
              </a:buClr>
            </a:pPr>
            <a:r>
              <a:rPr lang="pt-BR" sz="1600" dirty="0">
                <a:solidFill>
                  <a:srgbClr val="000000"/>
                </a:solidFill>
                <a:ea typeface="+mn-lt"/>
                <a:cs typeface="+mn-lt"/>
              </a:rPr>
              <a:t>Reconheçam características físicas que favorecem esses hábitos (como visão noturna, pelagem escura, olhos grandes, etc.);</a:t>
            </a:r>
            <a:endParaRPr lang="pt-BR" sz="1600" dirty="0">
              <a:cs typeface="Arial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7030A0"/>
              </a:buClr>
            </a:pPr>
            <a:r>
              <a:rPr lang="pt-BR" sz="1600" dirty="0">
                <a:solidFill>
                  <a:srgbClr val="000000"/>
                </a:solidFill>
                <a:ea typeface="+mn-lt"/>
                <a:cs typeface="+mn-lt"/>
              </a:rPr>
              <a:t>Compreendam que os seres vivos organizam suas atividades conforme a alternância entre dia e noite.</a:t>
            </a:r>
            <a:endParaRPr lang="pt-BR" sz="1600" dirty="0">
              <a:solidFill>
                <a:srgbClr val="000000"/>
              </a:solidFill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Espaço Reservado para Imagem 4">
            <a:extLst>
              <a:ext uri="{FF2B5EF4-FFF2-40B4-BE49-F238E27FC236}">
                <a16:creationId xmlns:a16="http://schemas.microsoft.com/office/drawing/2014/main" id="{4C25A774-68AF-7770-51AE-323B0F7510B0}"/>
              </a:ext>
            </a:extLst>
          </p:cNvPr>
          <p:cNvPicPr>
            <a:picLocks noGrp="1" noChangeAspect="1"/>
          </p:cNvPicPr>
          <p:nvPr>
            <p:ph type="pic" sz="quarter" idx="27"/>
          </p:nvPr>
        </p:nvPicPr>
        <p:blipFill>
          <a:blip r:embed="rId3"/>
          <a:srcRect/>
          <a:stretch>
            <a:fillRect/>
          </a:stretch>
        </p:blipFill>
        <p:spPr>
          <a:xfrm>
            <a:off x="6337738" y="845491"/>
            <a:ext cx="5364489" cy="3233245"/>
          </a:xfrm>
        </p:spPr>
      </p:pic>
      <p:sp>
        <p:nvSpPr>
          <p:cNvPr id="2" name="Subtítulo 1">
            <a:extLst>
              <a:ext uri="{FF2B5EF4-FFF2-40B4-BE49-F238E27FC236}">
                <a16:creationId xmlns:a16="http://schemas.microsoft.com/office/drawing/2014/main" id="{8A875950-CB3E-8585-2D58-2F87CE4F9433}"/>
              </a:ext>
            </a:extLst>
          </p:cNvPr>
          <p:cNvSpPr>
            <a:spLocks noGrp="1"/>
          </p:cNvSpPr>
          <p:nvPr>
            <p:ph type="subTitle" idx="26"/>
          </p:nvPr>
        </p:nvSpPr>
        <p:spPr/>
        <p:txBody>
          <a:bodyPr/>
          <a:lstStyle/>
          <a:p>
            <a:r>
              <a:rPr lang="pt-BR" sz="2550" dirty="0">
                <a:latin typeface="Grandstander"/>
                <a:cs typeface="Rubik Bold"/>
              </a:rPr>
              <a:t>SLIDE 13</a:t>
            </a:r>
            <a:endParaRPr lang="pt-BR" dirty="0"/>
          </a:p>
        </p:txBody>
      </p:sp>
      <p:grpSp>
        <p:nvGrpSpPr>
          <p:cNvPr id="48" name="Agrupar 47">
            <a:extLst>
              <a:ext uri="{FF2B5EF4-FFF2-40B4-BE49-F238E27FC236}">
                <a16:creationId xmlns:a16="http://schemas.microsoft.com/office/drawing/2014/main" id="{459EABC1-BFB2-8B1C-6C13-FCB1F7112672}"/>
              </a:ext>
            </a:extLst>
          </p:cNvPr>
          <p:cNvGrpSpPr/>
          <p:nvPr/>
        </p:nvGrpSpPr>
        <p:grpSpPr>
          <a:xfrm>
            <a:off x="512659" y="845491"/>
            <a:ext cx="692128" cy="719813"/>
            <a:chOff x="10214397" y="3581043"/>
            <a:chExt cx="692308" cy="720000"/>
          </a:xfrm>
        </p:grpSpPr>
        <p:pic>
          <p:nvPicPr>
            <p:cNvPr id="49" name="Gráfico 48">
              <a:extLst>
                <a:ext uri="{FF2B5EF4-FFF2-40B4-BE49-F238E27FC236}">
                  <a16:creationId xmlns:a16="http://schemas.microsoft.com/office/drawing/2014/main" id="{61FADF39-9C2B-303A-2D35-351B9D058AE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0214397" y="3581043"/>
              <a:ext cx="692308" cy="720000"/>
            </a:xfrm>
            <a:prstGeom prst="rect">
              <a:avLst/>
            </a:prstGeom>
          </p:spPr>
        </p:pic>
        <p:pic>
          <p:nvPicPr>
            <p:cNvPr id="50" name="Gráfico 49">
              <a:extLst>
                <a:ext uri="{FF2B5EF4-FFF2-40B4-BE49-F238E27FC236}">
                  <a16:creationId xmlns:a16="http://schemas.microsoft.com/office/drawing/2014/main" id="{ECD63258-0E13-A41D-481F-7C86EF13E31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376429" y="3700857"/>
              <a:ext cx="450268" cy="450268"/>
            </a:xfrm>
            <a:prstGeom prst="rect">
              <a:avLst/>
            </a:prstGeom>
          </p:spPr>
        </p:pic>
      </p:grpSp>
      <p:grpSp>
        <p:nvGrpSpPr>
          <p:cNvPr id="51" name="Agrupar 50">
            <a:extLst>
              <a:ext uri="{FF2B5EF4-FFF2-40B4-BE49-F238E27FC236}">
                <a16:creationId xmlns:a16="http://schemas.microsoft.com/office/drawing/2014/main" id="{1834808D-6453-4D46-3A98-1E4AE9F26375}"/>
              </a:ext>
            </a:extLst>
          </p:cNvPr>
          <p:cNvGrpSpPr/>
          <p:nvPr/>
        </p:nvGrpSpPr>
        <p:grpSpPr>
          <a:xfrm>
            <a:off x="512659" y="4998349"/>
            <a:ext cx="692128" cy="719813"/>
            <a:chOff x="11307682" y="1353244"/>
            <a:chExt cx="692308" cy="720000"/>
          </a:xfrm>
        </p:grpSpPr>
        <p:pic>
          <p:nvPicPr>
            <p:cNvPr id="52" name="Gráfico 47">
              <a:extLst>
                <a:ext uri="{FF2B5EF4-FFF2-40B4-BE49-F238E27FC236}">
                  <a16:creationId xmlns:a16="http://schemas.microsoft.com/office/drawing/2014/main" id="{E3B6F300-5555-E9BA-86AD-BF5E3ED2307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1307682" y="1353244"/>
              <a:ext cx="692308" cy="720000"/>
            </a:xfrm>
            <a:prstGeom prst="rect">
              <a:avLst/>
            </a:prstGeom>
          </p:spPr>
        </p:pic>
        <p:pic>
          <p:nvPicPr>
            <p:cNvPr id="53" name="Gráfico 52">
              <a:extLst>
                <a:ext uri="{FF2B5EF4-FFF2-40B4-BE49-F238E27FC236}">
                  <a16:creationId xmlns:a16="http://schemas.microsoft.com/office/drawing/2014/main" id="{EF70DAC4-8889-A26E-7659-86C9CB08775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1418937" y="1447632"/>
              <a:ext cx="461913" cy="46191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57621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Ciências 2026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ências 2026" id="{3F290B49-4312-4A99-A041-0A21D409EA6F}" vid="{05E1DEAC-88FB-4095-A047-2E325C57B3E8}"/>
    </a:ext>
  </a:extLst>
</a:theme>
</file>

<file path=ppt/theme/theme2.xml><?xml version="1.0" encoding="utf-8"?>
<a:theme xmlns:a="http://schemas.openxmlformats.org/drawingml/2006/main" name="Presentation">
  <a:themeElements>
    <a:clrScheme name="Presentation 1">
      <a:dk1>
        <a:srgbClr val="000000"/>
      </a:dk1>
      <a:lt1>
        <a:srgbClr val="FFFFFF"/>
      </a:lt1>
      <a:dk2>
        <a:srgbClr val="F3F3F3"/>
      </a:dk2>
      <a:lt2>
        <a:srgbClr val="158158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Ciências 2026</Template>
  <TotalTime>136</TotalTime>
  <Words>2029</Words>
  <Application>Microsoft Office PowerPoint</Application>
  <PresentationFormat>Personalizar</PresentationFormat>
  <Paragraphs>146</Paragraphs>
  <Slides>29</Slides>
  <Notes>29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29</vt:i4>
      </vt:variant>
    </vt:vector>
  </HeadingPairs>
  <TitlesOfParts>
    <vt:vector size="38" baseType="lpstr">
      <vt:lpstr>Aptos</vt:lpstr>
      <vt:lpstr>Lato</vt:lpstr>
      <vt:lpstr>Fonte do Sistema Regular</vt:lpstr>
      <vt:lpstr>Grandstander</vt:lpstr>
      <vt:lpstr>Calibri</vt:lpstr>
      <vt:lpstr>Grandstander Medium</vt:lpstr>
      <vt:lpstr>Arial</vt:lpstr>
      <vt:lpstr>Grandstander SemiBold</vt:lpstr>
      <vt:lpstr>Ciências 2026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Eduardo Neto</dc:creator>
  <cp:lastModifiedBy>Guilherme Palomino</cp:lastModifiedBy>
  <cp:revision>72</cp:revision>
  <dcterms:created xsi:type="dcterms:W3CDTF">2024-03-20T08:16:00Z</dcterms:created>
  <dcterms:modified xsi:type="dcterms:W3CDTF">2025-08-26T20:35:24Z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0x0101007F21DD28DD41C34BB26B27A198B61028</vt:lpwstr>
  </property>
  <property fmtid="{D5CDD505-2E9C-101B-9397-08002B2CF9AE}" pid="3" name="MediaServiceImageTags">
    <vt:lpwstr/>
  </property>
</Properties>
</file>