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Lato"/>
      <p:regular r:id="rId50"/>
      <p:bold r:id="rId51"/>
      <p:italic r:id="rId52"/>
      <p:boldItalic r:id="rId53"/>
    </p:embeddedFont>
    <p:embeddedFont>
      <p:font typeface="Lato Light"/>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goihoq66o6KY7CU5d7VYgwQ6rv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922570-4968-440E-9D7F-987F622B0E32}">
  <a:tblStyle styleId="{07922570-4968-440E-9D7F-987F622B0E3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55" Type="http://schemas.openxmlformats.org/officeDocument/2006/relationships/font" Target="fonts/LatoLight-bold.fntdata"/><Relationship Id="rId10" Type="http://schemas.openxmlformats.org/officeDocument/2006/relationships/slide" Target="slides/slide4.xml"/><Relationship Id="rId54" Type="http://schemas.openxmlformats.org/officeDocument/2006/relationships/font" Target="fonts/LatoLight-regular.fntdata"/><Relationship Id="rId13" Type="http://schemas.openxmlformats.org/officeDocument/2006/relationships/slide" Target="slides/slide7.xml"/><Relationship Id="rId57" Type="http://schemas.openxmlformats.org/officeDocument/2006/relationships/font" Target="fonts/LatoLight-boldItalic.fntdata"/><Relationship Id="rId12" Type="http://schemas.openxmlformats.org/officeDocument/2006/relationships/slide" Target="slides/slide6.xml"/><Relationship Id="rId56" Type="http://schemas.openxmlformats.org/officeDocument/2006/relationships/font" Target="fonts/LatoLight-italic.fntdata"/><Relationship Id="rId15" Type="http://schemas.openxmlformats.org/officeDocument/2006/relationships/slide" Target="slides/slide9.xml"/><Relationship Id="rId59" Type="http://schemas.openxmlformats.org/officeDocument/2006/relationships/font" Target="fonts/LatoBlack-boldItalic.fntdata"/><Relationship Id="rId14" Type="http://schemas.openxmlformats.org/officeDocument/2006/relationships/slide" Target="slides/slide8.xml"/><Relationship Id="rId58" Type="http://schemas.openxmlformats.org/officeDocument/2006/relationships/font" Target="fonts/La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l.co.uk/partners/search/isa-ppc-calculator?theSource=PCGIL&amp;Override=1&amp;adg=G+ISAL+SAS+EP+FOS&amp;gad=1&amp;gclid=Cj0KCQjw2qKmBhCfARIsAFy8buI5w9eE-t0MVucW9q4D7xbfxfpEW8K29pLM3zZucahUao13EMOdALoaAu_VEALw_wcB"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Teacher advises that this session will be looking at a way to save money, unlike credit cards which are a form of borrowing money. They will mention that there are many ways to borrow money and that ISAs are just one way.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Students should listen to the clip and note down their responses to the 4 questions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Teacher then invites students to share their responses and discuss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now introduces that the information on the slide starts to explain how ISAs work.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verbally gap fill using the word bank of the left of the slide. Students also to refer to the clip they have just watched on the previous task too.</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t>
            </a:r>
            <a:r>
              <a:rPr lang="en-GB">
                <a:solidFill>
                  <a:schemeClr val="dk1"/>
                </a:solidFill>
                <a:latin typeface="Lato"/>
                <a:ea typeface="Lato"/>
                <a:cs typeface="Lato"/>
                <a:sym typeface="Lato"/>
              </a:rPr>
              <a:t>invites students to share their responses and addresses any questions from the students.</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definitions to the correct explanation.</a:t>
            </a:r>
            <a:r>
              <a:rPr lang="en-GB">
                <a:solidFill>
                  <a:schemeClr val="dk1"/>
                </a:solidFill>
                <a:latin typeface="Lato"/>
                <a:ea typeface="Lato"/>
                <a:cs typeface="Lato"/>
                <a:sym typeface="Lato"/>
              </a:rPr>
              <a:t>of the ISAs to the correct type of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asks students to read the information carefully and use the knowledge they have learnt from the previous tasks as well as looking for clues.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to refer to bolded information to prompt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9f5bf788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339f5bf788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to refer to bolded information to prompt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to refer to bolded information to prompt students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9f5bf788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39f5bf788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to refer to bolded information to prompt students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39f5bf788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39f5bf788d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9f5bf788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39f5bf788d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give their advice to Simon.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must use the information from the previous exercise and look at the figures carefully- draw students attentions to the ‘Note:Stocks &amp; Shares ISAs are made up of equity &amp; funds’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feeds back by</a:t>
            </a:r>
            <a:r>
              <a:rPr lang="en-GB">
                <a:solidFill>
                  <a:schemeClr val="dk1"/>
                </a:solidFill>
                <a:latin typeface="Lato"/>
                <a:ea typeface="Lato"/>
                <a:cs typeface="Lato"/>
                <a:sym typeface="Lato"/>
              </a:rPr>
              <a:t> focusing on the figures mentioned in the task to identify that Simon would not be able to invest £5,000 of the £25,000. (£25,000 - £20,000 maximum annual investment limit into an ISA). He’s likely to put the majority into Stocks and shares ISAs, and some into a Cash ISA.</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work in groups of three to read each case study - </a:t>
            </a:r>
            <a:r>
              <a:rPr i="1" lang="en-GB">
                <a:solidFill>
                  <a:schemeClr val="dk1"/>
                </a:solidFill>
                <a:latin typeface="Lato"/>
                <a:ea typeface="Lato"/>
                <a:cs typeface="Lato"/>
                <a:sym typeface="Lato"/>
              </a:rPr>
              <a:t> Resource 2 ‘Best ISA options’ </a:t>
            </a:r>
            <a:r>
              <a:rPr lang="en-GB">
                <a:solidFill>
                  <a:schemeClr val="dk1"/>
                </a:solidFill>
                <a:latin typeface="Lato"/>
                <a:ea typeface="Lato"/>
                <a:cs typeface="Lato"/>
                <a:sym typeface="Lato"/>
              </a:rPr>
              <a:t>worksheet and analyse the reasons why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should use the definitions from the previous task and apply here from Resource 3 ‘</a:t>
            </a:r>
            <a:r>
              <a:rPr i="1" lang="en-GB">
                <a:solidFill>
                  <a:schemeClr val="dk1"/>
                </a:solidFill>
                <a:latin typeface="Lato"/>
                <a:ea typeface="Lato"/>
                <a:cs typeface="Lato"/>
                <a:sym typeface="Lato"/>
              </a:rPr>
              <a:t>Types of ISAs’ - Matching activity</a:t>
            </a:r>
            <a:endParaRPr i="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Stretch: </a:t>
            </a:r>
            <a:r>
              <a:rPr lang="en-GB">
                <a:solidFill>
                  <a:schemeClr val="dk1"/>
                </a:solidFill>
                <a:latin typeface="Lato"/>
                <a:ea typeface="Lato"/>
                <a:cs typeface="Lato"/>
                <a:sym typeface="Lato"/>
              </a:rPr>
              <a:t>Students consider whether other ISAs may also be applicable for each case study and analyse why they may not be the best option in comparison to their first choice.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randomly selects a group for whole class feedback and discussion.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shares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shares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are also potential tax advantages. For example, if Miriam earns £55,000 a year and puts £1,000 a month into an ISA, then she won’t have to pay the higher rate tax on her money of 40%; instead she’ll be moved to a lower tax band of 20%. See an ISA tax savings calculator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rgbClr val="0B57D0"/>
                </a:solidFill>
                <a:latin typeface="Lato"/>
                <a:ea typeface="Lato"/>
                <a:cs typeface="Lato"/>
                <a:sym typeface="Lato"/>
                <a:hlinkClick r:id="rId2">
                  <a:extLst>
                    <a:ext uri="{A12FA001-AC4F-418D-AE19-62706E023703}">
                      <ahyp:hlinkClr val="tx"/>
                    </a:ext>
                  </a:extLst>
                </a:hlinkClick>
              </a:rPr>
              <a:t>https://www.hl.co.uk/partners/search/isa-ppc-calculator?theSource=PCGIL&amp;Override=1&amp;adg=G+ISAL+SAS+EP+FOS&amp;gad=1&amp;gclid=Cj0KCQjw2qKmBhCfARIsAFy8buI5w9eE-t0MVucW9q4D7xbfxfpEW8K29pLM3zZucahUao13EMOdALoaAu_VEALw_wcB</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statement, reminding students that they have covered this material in previous sessions.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discuss their answers in pairs, explaining the reasons for their responses.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then invites students to share their responses and gauges prior student knowledge of the topic.</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introduces the statement, reminding students that this is what they learnt a few lessons ago.</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p>
          <a:p>
            <a:pPr indent="0" lvl="0" marL="0" rtl="0" algn="l">
              <a:lnSpc>
                <a:spcPct val="100000"/>
              </a:lnSpc>
              <a:spcBef>
                <a:spcPts val="0"/>
              </a:spcBef>
              <a:spcAft>
                <a:spcPts val="0"/>
              </a:spcAft>
              <a:buSzPts val="1100"/>
              <a:buNone/>
            </a:pPr>
            <a:r>
              <a:rPr lang="en-GB"/>
              <a:t>Use this as a baseline assessment</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p>
          <a:p>
            <a:pPr indent="0" lvl="0" marL="0" rtl="0" algn="l">
              <a:lnSpc>
                <a:spcPct val="100000"/>
              </a:lnSpc>
              <a:spcBef>
                <a:spcPts val="0"/>
              </a:spcBef>
              <a:spcAft>
                <a:spcPts val="0"/>
              </a:spcAft>
              <a:buSzPts val="1100"/>
              <a:buNone/>
            </a:pPr>
            <a:r>
              <a:rPr lang="en-GB"/>
              <a:t>Students should listen to the clip and note down their responses to the 4 questions</a:t>
            </a:r>
            <a:endParaRPr/>
          </a:p>
          <a:p>
            <a:pPr indent="0" lvl="0" marL="0" rtl="0" algn="l">
              <a:lnSpc>
                <a:spcPct val="100000"/>
              </a:lnSpc>
              <a:spcBef>
                <a:spcPts val="0"/>
              </a:spcBef>
              <a:spcAft>
                <a:spcPts val="0"/>
              </a:spcAft>
              <a:buSzPts val="1100"/>
              <a:buNone/>
            </a:pPr>
            <a:r>
              <a:rPr lang="en-GB"/>
              <a:t>Teacher then invites students to share their responses and discuss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9f8c97c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89f8c97c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p>
          <a:p>
            <a:pPr indent="0" lvl="0" marL="0" rtl="0" algn="l">
              <a:lnSpc>
                <a:spcPct val="100000"/>
              </a:lnSpc>
              <a:spcBef>
                <a:spcPts val="0"/>
              </a:spcBef>
              <a:spcAft>
                <a:spcPts val="0"/>
              </a:spcAft>
              <a:buSzPts val="1100"/>
              <a:buNone/>
            </a:pPr>
            <a:r>
              <a:rPr lang="en-GB"/>
              <a:t>Teacher advises that this session will be looking at a way to save money, unlike credit cards which are a form of borrowing money. They will mention that there are many ways to borrow money and that ISAs are just one way.</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p>
          <a:p>
            <a:pPr indent="0" lvl="0" marL="0" rtl="0" algn="l">
              <a:lnSpc>
                <a:spcPct val="100000"/>
              </a:lnSpc>
              <a:spcBef>
                <a:spcPts val="0"/>
              </a:spcBef>
              <a:spcAft>
                <a:spcPts val="0"/>
              </a:spcAft>
              <a:buSzPts val="1100"/>
              <a:buNone/>
            </a:pPr>
            <a:r>
              <a:rPr lang="en-GB"/>
              <a:t>Students should listen to the clip and note down their responses to the 4 questions</a:t>
            </a:r>
            <a:endParaRPr/>
          </a:p>
          <a:p>
            <a:pPr indent="0" lvl="0" marL="0" rtl="0" algn="l">
              <a:lnSpc>
                <a:spcPct val="100000"/>
              </a:lnSpc>
              <a:spcBef>
                <a:spcPts val="0"/>
              </a:spcBef>
              <a:spcAft>
                <a:spcPts val="0"/>
              </a:spcAft>
              <a:buSzPts val="1100"/>
              <a:buNone/>
            </a:pPr>
            <a:r>
              <a:rPr lang="en-GB"/>
              <a:t>Teacher then invites students to share their responses and discuss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32ac6ca877b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32ac6ca877b_0_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32ac6ca877b_0_1"/>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32ac6ca877b_0_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FLIC Theme">
  <p:cSld name="TITLE_AND_TWO_COLUMNS_6">
    <p:spTree>
      <p:nvGrpSpPr>
        <p:cNvPr id="30" name="Shape 30"/>
        <p:cNvGrpSpPr/>
        <p:nvPr/>
      </p:nvGrpSpPr>
      <p:grpSpPr>
        <a:xfrm>
          <a:off x="0" y="0"/>
          <a:ext cx="0" cy="0"/>
          <a:chOff x="0" y="0"/>
          <a:chExt cx="0" cy="0"/>
        </a:xfrm>
      </p:grpSpPr>
      <p:sp>
        <p:nvSpPr>
          <p:cNvPr id="31" name="Google Shape;31;g32ac6ca877b_0_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32ac6ca877b_0_2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ac6ca877b_0_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ac6ca877b_0_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37" name="Shape 37"/>
        <p:cNvGrpSpPr/>
        <p:nvPr/>
      </p:nvGrpSpPr>
      <p:grpSpPr>
        <a:xfrm>
          <a:off x="0" y="0"/>
          <a:ext cx="0" cy="0"/>
          <a:chOff x="0" y="0"/>
          <a:chExt cx="0" cy="0"/>
        </a:xfrm>
      </p:grpSpPr>
      <p:sp>
        <p:nvSpPr>
          <p:cNvPr id="38" name="Google Shape;38;g32ac6ca877b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g32ac6ca877b_0_3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g32ac6ca877b_0_3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_1">
    <p:spTree>
      <p:nvGrpSpPr>
        <p:cNvPr id="42" name="Shape 42"/>
        <p:cNvGrpSpPr/>
        <p:nvPr/>
      </p:nvGrpSpPr>
      <p:grpSpPr>
        <a:xfrm>
          <a:off x="0" y="0"/>
          <a:ext cx="0" cy="0"/>
          <a:chOff x="0" y="0"/>
          <a:chExt cx="0" cy="0"/>
        </a:xfrm>
      </p:grpSpPr>
      <p:sp>
        <p:nvSpPr>
          <p:cNvPr id="43" name="Google Shape;43;g32ac6ca877b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32ac6ca877b_0_37"/>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
        <p:nvSpPr>
          <p:cNvPr id="45" name="Google Shape;45;g32ac6ca877b_0_37"/>
          <p:cNvSpPr txBox="1"/>
          <p:nvPr>
            <p:ph type="title"/>
          </p:nvPr>
        </p:nvSpPr>
        <p:spPr>
          <a:xfrm>
            <a:off x="378000" y="252000"/>
            <a:ext cx="8613600" cy="64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1pPr>
            <a:lvl2pPr lvl="1">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2pPr>
            <a:lvl3pPr lvl="2">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3pPr>
            <a:lvl4pPr lvl="3">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4pPr>
            <a:lvl5pPr lvl="4">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5pPr>
            <a:lvl6pPr lvl="5">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6pPr>
            <a:lvl7pPr lvl="6">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7pPr>
            <a:lvl8pPr lvl="7">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8pPr>
            <a:lvl9pPr lvl="8">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32ac6ca877b_0_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2ac6ca877b_0_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32ac6ca877b_0_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32ac6ca877b_0_1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32ac6ca877b_0_1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32ac6ca877b_0_1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32ac6ca877b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2ac6ca877b_0_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32ac6ca877b_0_2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32ac6ca877b_0_2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www.youtube.com/watch?v=O4IvZibewAY&amp;t=15s" TargetMode="External"/><Relationship Id="rId4" Type="http://schemas.openxmlformats.org/officeDocument/2006/relationships/image" Target="../media/image23.png"/><Relationship Id="rId5" Type="http://schemas.openxmlformats.org/officeDocument/2006/relationships/hyperlink" Target="http://www.youtube.com/watch?v=i_BBsR2atV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www.citizensadvice.org.uk/debt-and-money/" TargetMode="External"/><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resources.ftflic.com/" TargetMode="External"/><Relationship Id="rId4" Type="http://schemas.openxmlformats.org/officeDocument/2006/relationships/hyperlink" Target="https://www.moneyhelper.org.uk/en/everyday-money/types-of-credit/simple-guide-to-credit-cards" TargetMode="External"/><Relationship Id="rId5" Type="http://schemas.openxmlformats.org/officeDocument/2006/relationships/hyperlink" Target="https://www.money.co.uk/credit-cards/guides" TargetMode="External"/><Relationship Id="rId6" Type="http://schemas.openxmlformats.org/officeDocument/2006/relationships/hyperlink" Target="https://www.which.co.uk/money/savings-and-isas/isas/cash-isas/what-is-an-isa-aMsB46O009W4" TargetMode="External"/><Relationship Id="rId7" Type="http://schemas.openxmlformats.org/officeDocument/2006/relationships/hyperlink" Target="https://www.ft.com/jisa" TargetMode="External"/><Relationship Id="rId8" Type="http://schemas.openxmlformats.org/officeDocument/2006/relationships/hyperlink" Target="https://www.ft.com/content/10f88c07-c4cb-4dae-b586-4a04f5b8433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barclayslifeskills.com/help-others/lessons/money-skills-lesson-three-next-steps-in-your-financial-journey/"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9" name="Shape 49"/>
        <p:cNvGrpSpPr/>
        <p:nvPr/>
      </p:nvGrpSpPr>
      <p:grpSpPr>
        <a:xfrm>
          <a:off x="0" y="0"/>
          <a:ext cx="0" cy="0"/>
          <a:chOff x="0" y="0"/>
          <a:chExt cx="0" cy="0"/>
        </a:xfrm>
      </p:grpSpPr>
      <p:sp>
        <p:nvSpPr>
          <p:cNvPr id="50" name="Google Shape;50;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51" name="Google Shape;51;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52" name="Google Shape;52;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a:t>
            </a:r>
            <a:r>
              <a:rPr b="1" lang="en-GB" sz="1000">
                <a:solidFill>
                  <a:srgbClr val="FF8022"/>
                </a:solidFill>
              </a:rPr>
              <a:t>Key Stage 4 &amp; 5 </a:t>
            </a:r>
            <a:r>
              <a:rPr b="1" i="0" lang="en-GB" sz="1000" u="none" cap="none" strike="noStrike">
                <a:solidFill>
                  <a:srgbClr val="FF8022"/>
                </a:solidFill>
                <a:latin typeface="Arial"/>
                <a:ea typeface="Arial"/>
                <a:cs typeface="Arial"/>
                <a:sym typeface="Arial"/>
              </a:rPr>
              <a:t>(recommended for Year 12 and above)</a:t>
            </a:r>
            <a:endParaRPr b="1" i="0" sz="1000" u="none" cap="none" strike="noStrike">
              <a:solidFill>
                <a:srgbClr val="FF802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nvSpPr>
        <p:spPr>
          <a:xfrm>
            <a:off x="193475" y="1039950"/>
            <a:ext cx="59934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accent1"/>
                </a:solidFill>
                <a:latin typeface="Lato"/>
                <a:ea typeface="Lato"/>
                <a:cs typeface="Lato"/>
                <a:sym typeface="Lato"/>
                <a:hlinkClick r:id="rId3">
                  <a:extLst>
                    <a:ext uri="{A12FA001-AC4F-418D-AE19-62706E023703}">
                      <ahyp:hlinkClr val="tx"/>
                    </a:ext>
                  </a:extLst>
                </a:hlinkClick>
              </a:rPr>
              <a:t>ISAs explained</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Watch the video and respond to the following questions.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9"/>
          <p:cNvSpPr/>
          <p:nvPr/>
        </p:nvSpPr>
        <p:spPr>
          <a:xfrm>
            <a:off x="284175" y="2116525"/>
            <a:ext cx="4750800" cy="20991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Questions: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are ISAs?</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Why might ISAs be  known as </a:t>
            </a:r>
            <a:r>
              <a:rPr b="1" i="0" lang="en-GB" sz="1800" u="none" cap="none" strike="noStrike">
                <a:solidFill>
                  <a:schemeClr val="lt1"/>
                </a:solidFill>
                <a:latin typeface="Lato"/>
                <a:ea typeface="Lato"/>
                <a:cs typeface="Lato"/>
                <a:sym typeface="Lato"/>
              </a:rPr>
              <a:t>tax wrappers</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much is the </a:t>
            </a:r>
            <a:r>
              <a:rPr b="1" i="0" lang="en-GB" sz="1800" u="none" cap="none" strike="noStrike">
                <a:solidFill>
                  <a:schemeClr val="lt1"/>
                </a:solidFill>
                <a:latin typeface="Lato"/>
                <a:ea typeface="Lato"/>
                <a:cs typeface="Lato"/>
                <a:sym typeface="Lato"/>
              </a:rPr>
              <a:t>annual ISA allowance</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18" name="Google Shape;118;p9"/>
          <p:cNvPicPr preferRelativeResize="0"/>
          <p:nvPr/>
        </p:nvPicPr>
        <p:blipFill>
          <a:blip r:embed="rId4">
            <a:alphaModFix/>
          </a:blip>
          <a:stretch>
            <a:fillRect/>
          </a:stretch>
        </p:blipFill>
        <p:spPr>
          <a:xfrm>
            <a:off x="5638625" y="2116525"/>
            <a:ext cx="3283098" cy="1615900"/>
          </a:xfrm>
          <a:prstGeom prst="rect">
            <a:avLst/>
          </a:prstGeom>
          <a:noFill/>
          <a:ln>
            <a:noFill/>
          </a:ln>
        </p:spPr>
      </p:pic>
      <p:sp>
        <p:nvSpPr>
          <p:cNvPr id="119" name="Google Shape;119;p9"/>
          <p:cNvSpPr txBox="1"/>
          <p:nvPr/>
        </p:nvSpPr>
        <p:spPr>
          <a:xfrm>
            <a:off x="5638625" y="38154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Lato"/>
                <a:ea typeface="Lato"/>
                <a:cs typeface="Lato"/>
                <a:sym typeface="Lato"/>
              </a:rPr>
              <a:t>Video: </a:t>
            </a:r>
            <a:r>
              <a:rPr b="1" lang="en-GB" u="sng">
                <a:solidFill>
                  <a:schemeClr val="accent1"/>
                </a:solidFill>
                <a:latin typeface="Lato"/>
                <a:ea typeface="Lato"/>
                <a:cs typeface="Lato"/>
                <a:sym typeface="Lato"/>
                <a:hlinkClick r:id="rId5">
                  <a:extLst>
                    <a:ext uri="{A12FA001-AC4F-418D-AE19-62706E023703}">
                      <ahyp:hlinkClr val="tx"/>
                    </a:ext>
                  </a:extLst>
                </a:hlinkClick>
              </a:rPr>
              <a:t>What is an ISA?</a:t>
            </a:r>
            <a:endParaRPr b="1">
              <a:solidFill>
                <a:schemeClr val="accent1"/>
              </a:solidFill>
              <a:latin typeface="Lato"/>
              <a:ea typeface="Lato"/>
              <a:cs typeface="Lato"/>
              <a:sym typeface="Lato"/>
            </a:endParaRPr>
          </a:p>
        </p:txBody>
      </p:sp>
      <p:sp>
        <p:nvSpPr>
          <p:cNvPr id="120" name="Google Shape;120;p9"/>
          <p:cNvSpPr txBox="1"/>
          <p:nvPr>
            <p:ph type="ctrTitle"/>
          </p:nvPr>
        </p:nvSpPr>
        <p:spPr>
          <a:xfrm>
            <a:off x="360375" y="3026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And how do ISAs work?</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0"/>
          <p:cNvSpPr/>
          <p:nvPr/>
        </p:nvSpPr>
        <p:spPr>
          <a:xfrm>
            <a:off x="6724300" y="1708150"/>
            <a:ext cx="2235900" cy="23631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Word bank</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ISA</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Tax wrapper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Save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Grow </a:t>
            </a:r>
            <a:endParaRPr b="1" i="0" sz="15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1" i="0" lang="en-GB" sz="1400" u="none" cap="none" strike="noStrike">
                <a:solidFill>
                  <a:schemeClr val="lt1"/>
                </a:solidFill>
                <a:latin typeface="Lato"/>
                <a:ea typeface="Lato"/>
                <a:cs typeface="Lato"/>
                <a:sym typeface="Lato"/>
              </a:rPr>
              <a:t>Individual savings account</a:t>
            </a:r>
            <a:endParaRPr b="1" i="0" sz="14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Taxed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£20,000</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Interest </a:t>
            </a:r>
            <a:endParaRPr b="1" i="0" sz="1500" u="none" cap="none" strike="noStrike">
              <a:solidFill>
                <a:schemeClr val="lt1"/>
              </a:solidFill>
              <a:latin typeface="Lato"/>
              <a:ea typeface="Lato"/>
              <a:cs typeface="Lato"/>
              <a:sym typeface="Lato"/>
            </a:endParaRPr>
          </a:p>
        </p:txBody>
      </p:sp>
      <p:sp>
        <p:nvSpPr>
          <p:cNvPr id="126" name="Google Shape;126;p10"/>
          <p:cNvSpPr txBox="1"/>
          <p:nvPr/>
        </p:nvSpPr>
        <p:spPr>
          <a:xfrm>
            <a:off x="183300" y="4852375"/>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Resource 2 - What is an ISA? </a:t>
            </a:r>
            <a:endParaRPr b="0" i="0" sz="1100" u="none" cap="none" strike="noStrike">
              <a:solidFill>
                <a:schemeClr val="accent2"/>
              </a:solidFill>
              <a:latin typeface="Lato"/>
              <a:ea typeface="Lato"/>
              <a:cs typeface="Lato"/>
              <a:sym typeface="Lato"/>
            </a:endParaRPr>
          </a:p>
        </p:txBody>
      </p:sp>
      <p:sp>
        <p:nvSpPr>
          <p:cNvPr id="127" name="Google Shape;127;p10"/>
          <p:cNvSpPr txBox="1"/>
          <p:nvPr>
            <p:ph type="ctrTitle"/>
          </p:nvPr>
        </p:nvSpPr>
        <p:spPr>
          <a:xfrm>
            <a:off x="360375" y="3026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And how do ISAs work?</a:t>
            </a:r>
            <a:endParaRPr b="1" i="0" sz="2900" u="none" cap="none" strike="noStrike">
              <a:solidFill>
                <a:schemeClr val="lt1"/>
              </a:solidFill>
              <a:latin typeface="Lato"/>
              <a:ea typeface="Lato"/>
              <a:cs typeface="Lato"/>
              <a:sym typeface="Lato"/>
            </a:endParaRPr>
          </a:p>
        </p:txBody>
      </p:sp>
      <p:sp>
        <p:nvSpPr>
          <p:cNvPr id="128" name="Google Shape;128;p10"/>
          <p:cNvSpPr txBox="1"/>
          <p:nvPr/>
        </p:nvSpPr>
        <p:spPr>
          <a:xfrm>
            <a:off x="116200" y="1090675"/>
            <a:ext cx="6303300" cy="3879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 stands for an </a:t>
            </a:r>
            <a:r>
              <a:rPr b="0" i="0" lang="en-GB" sz="1600" u="none" cap="none" strike="noStrike">
                <a:solidFill>
                  <a:schemeClr val="accent1"/>
                </a:solidFill>
                <a:latin typeface="Lato"/>
                <a:ea typeface="Lato"/>
                <a:cs typeface="Lato"/>
                <a:sym typeface="Lato"/>
              </a:rPr>
              <a:t>(1)……………………...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ISAs are another way to </a:t>
            </a:r>
            <a:r>
              <a:rPr b="0" i="0" lang="en-GB" sz="1600" u="none" cap="none" strike="noStrike">
                <a:solidFill>
                  <a:schemeClr val="accent1"/>
                </a:solidFill>
                <a:latin typeface="Lato"/>
                <a:ea typeface="Lato"/>
                <a:cs typeface="Lato"/>
                <a:sym typeface="Lato"/>
              </a:rPr>
              <a:t>(2) …….... </a:t>
            </a:r>
            <a:r>
              <a:rPr b="0" i="0" lang="en-GB" sz="1600" u="none" cap="none" strike="noStrike">
                <a:solidFill>
                  <a:schemeClr val="dk1"/>
                </a:solidFill>
                <a:latin typeface="Lato"/>
                <a:ea typeface="Lato"/>
                <a:cs typeface="Lato"/>
                <a:sym typeface="Lato"/>
              </a:rPr>
              <a:t>money and earn </a:t>
            </a:r>
            <a:r>
              <a:rPr b="0" i="0" lang="en-GB" sz="1600" u="none" cap="none" strike="noStrike">
                <a:solidFill>
                  <a:schemeClr val="accent1"/>
                </a:solidFill>
                <a:latin typeface="Lato"/>
                <a:ea typeface="Lato"/>
                <a:cs typeface="Lato"/>
                <a:sym typeface="Lato"/>
              </a:rPr>
              <a:t>(3)…..…. </a:t>
            </a:r>
            <a:r>
              <a:rPr b="0" i="0" lang="en-GB" sz="1600" u="none" cap="none" strike="noStrike">
                <a:solidFill>
                  <a:schemeClr val="dk1"/>
                </a:solidFill>
                <a:latin typeface="Lato"/>
                <a:ea typeface="Lato"/>
                <a:cs typeface="Lato"/>
                <a:sym typeface="Lato"/>
              </a:rPr>
              <a:t>The interest rate that applies to the ISA will help the person opening and investing in the ISA </a:t>
            </a:r>
            <a:r>
              <a:rPr b="0" i="0" lang="en-GB" sz="1600" u="none" cap="none" strike="noStrike">
                <a:solidFill>
                  <a:schemeClr val="accent1"/>
                </a:solidFill>
                <a:latin typeface="Lato"/>
                <a:ea typeface="Lato"/>
                <a:cs typeface="Lato"/>
                <a:sym typeface="Lato"/>
              </a:rPr>
              <a:t>(4)…….. </a:t>
            </a:r>
            <a:r>
              <a:rPr b="0" i="0" lang="en-GB" sz="1600" u="none" cap="none" strike="noStrike">
                <a:solidFill>
                  <a:schemeClr val="dk1"/>
                </a:solidFill>
                <a:latin typeface="Lato"/>
                <a:ea typeface="Lato"/>
                <a:cs typeface="Lato"/>
                <a:sym typeface="Lato"/>
              </a:rPr>
              <a:t>their money.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Essentially ISAs are a way to invest money into a savings account without getting </a:t>
            </a:r>
            <a:r>
              <a:rPr b="0" i="0" lang="en-GB" sz="1600" u="none" cap="none" strike="noStrike">
                <a:solidFill>
                  <a:schemeClr val="accent1"/>
                </a:solidFill>
                <a:latin typeface="Lato"/>
                <a:ea typeface="Lato"/>
                <a:cs typeface="Lato"/>
                <a:sym typeface="Lato"/>
              </a:rPr>
              <a:t>(5)..........</a:t>
            </a:r>
            <a:r>
              <a:rPr b="0" i="0" lang="en-GB" sz="1600" u="none" cap="none" strike="noStrike">
                <a:solidFill>
                  <a:schemeClr val="dk1"/>
                </a:solidFill>
                <a:latin typeface="Lato"/>
                <a:ea typeface="Lato"/>
                <a:cs typeface="Lato"/>
                <a:sym typeface="Lato"/>
              </a:rPr>
              <a:t>(unlike other types of savings). For this reason they are referred to as a </a:t>
            </a:r>
            <a:r>
              <a:rPr b="0" i="0" lang="en-GB" sz="1600" u="none" cap="none" strike="noStrike">
                <a:solidFill>
                  <a:schemeClr val="accent1"/>
                </a:solidFill>
                <a:latin typeface="Lato"/>
                <a:ea typeface="Lato"/>
                <a:cs typeface="Lato"/>
                <a:sym typeface="Lato"/>
              </a:rPr>
              <a:t>(6).………..</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You can invest up to a set amount  in an ISA every financial year (April to April), this varies depending on the type of </a:t>
            </a:r>
            <a:r>
              <a:rPr b="0" i="0" lang="en-GB" sz="1600" u="none" cap="none" strike="noStrike">
                <a:solidFill>
                  <a:schemeClr val="accent1"/>
                </a:solidFill>
                <a:latin typeface="Lato"/>
                <a:ea typeface="Lato"/>
                <a:cs typeface="Lato"/>
                <a:sym typeface="Lato"/>
              </a:rPr>
              <a:t>(7) …..….</a:t>
            </a:r>
            <a:r>
              <a:rPr b="0" i="0" lang="en-GB" sz="1600" u="none" cap="none" strike="noStrike">
                <a:solidFill>
                  <a:schemeClr val="dk1"/>
                </a:solidFill>
                <a:latin typeface="Lato"/>
                <a:ea typeface="Lato"/>
                <a:cs typeface="Lato"/>
                <a:sym typeface="Lato"/>
              </a:rPr>
              <a:t>There are two ISAs that are commonly referred to: Cash ISAs and Stocks &amp; Shares ISAs. However there are  others and they all work slightly differently. You can invest in one or more, up to a maximum of</a:t>
            </a:r>
            <a:r>
              <a:rPr b="0" i="0" lang="en-GB" sz="1600" u="none" cap="none" strike="noStrike">
                <a:solidFill>
                  <a:schemeClr val="accent1"/>
                </a:solidFill>
                <a:latin typeface="Lato"/>
                <a:ea typeface="Lato"/>
                <a:cs typeface="Lato"/>
                <a:sym typeface="Lato"/>
              </a:rPr>
              <a:t> (8)...........</a:t>
            </a:r>
            <a:r>
              <a:rPr b="0" i="0" lang="en-GB" sz="1600" u="none" cap="none" strike="noStrike">
                <a:solidFill>
                  <a:schemeClr val="dk1"/>
                </a:solidFill>
                <a:latin typeface="Lato"/>
                <a:ea typeface="Lato"/>
                <a:cs typeface="Lato"/>
                <a:sym typeface="Lato"/>
              </a:rPr>
              <a:t> combined.</a:t>
            </a:r>
            <a:endParaRPr b="0" i="0" sz="15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ctrTitle"/>
          </p:nvPr>
        </p:nvSpPr>
        <p:spPr>
          <a:xfrm>
            <a:off x="360375" y="3026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And how do ISAs work? | ANSWERS</a:t>
            </a:r>
            <a:endParaRPr b="1" i="0" sz="2900" u="none" cap="none" strike="noStrike">
              <a:solidFill>
                <a:schemeClr val="lt1"/>
              </a:solidFill>
              <a:latin typeface="Lato"/>
              <a:ea typeface="Lato"/>
              <a:cs typeface="Lato"/>
              <a:sym typeface="Lato"/>
            </a:endParaRPr>
          </a:p>
        </p:txBody>
      </p:sp>
      <p:sp>
        <p:nvSpPr>
          <p:cNvPr id="134" name="Google Shape;134;p11"/>
          <p:cNvSpPr txBox="1"/>
          <p:nvPr/>
        </p:nvSpPr>
        <p:spPr>
          <a:xfrm>
            <a:off x="81625" y="1022475"/>
            <a:ext cx="78051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 stands for an</a:t>
            </a:r>
            <a:r>
              <a:rPr b="0" i="0" lang="en-GB" sz="1700" u="none" cap="none" strike="noStrike">
                <a:solidFill>
                  <a:schemeClr val="accent1"/>
                </a:solidFill>
                <a:latin typeface="Lato"/>
                <a:ea typeface="Lato"/>
                <a:cs typeface="Lato"/>
                <a:sym typeface="Lato"/>
              </a:rPr>
              <a:t> (1) </a:t>
            </a:r>
            <a:r>
              <a:rPr b="1" i="0" lang="en-GB" sz="1700" u="none" cap="none" strike="noStrike">
                <a:solidFill>
                  <a:schemeClr val="accent1"/>
                </a:solidFill>
                <a:latin typeface="Lato"/>
                <a:ea typeface="Lato"/>
                <a:cs typeface="Lato"/>
                <a:sym typeface="Lato"/>
              </a:rPr>
              <a:t>individual savings account.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ISAs are another way to </a:t>
            </a:r>
            <a:r>
              <a:rPr b="0" i="0" lang="en-GB" sz="1700" u="none" cap="none" strike="noStrike">
                <a:solidFill>
                  <a:schemeClr val="accent1"/>
                </a:solidFill>
                <a:latin typeface="Lato"/>
                <a:ea typeface="Lato"/>
                <a:cs typeface="Lato"/>
                <a:sym typeface="Lato"/>
              </a:rPr>
              <a:t>(2) </a:t>
            </a:r>
            <a:r>
              <a:rPr b="1" i="0" lang="en-GB" sz="1700" u="none" cap="none" strike="noStrike">
                <a:solidFill>
                  <a:srgbClr val="0543B3"/>
                </a:solidFill>
                <a:latin typeface="Lato"/>
                <a:ea typeface="Lato"/>
                <a:cs typeface="Lato"/>
                <a:sym typeface="Lato"/>
              </a:rPr>
              <a:t>save</a:t>
            </a:r>
            <a:r>
              <a:rPr b="1" i="0" lang="en-GB" sz="1700" u="none" cap="none" strike="noStrike">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money and earn</a:t>
            </a:r>
            <a:r>
              <a:rPr b="0" i="0" lang="en-GB" sz="1700" u="none" cap="none" strike="noStrike">
                <a:solidFill>
                  <a:schemeClr val="accent1"/>
                </a:solidFill>
                <a:latin typeface="Lato"/>
                <a:ea typeface="Lato"/>
                <a:cs typeface="Lato"/>
                <a:sym typeface="Lato"/>
              </a:rPr>
              <a:t> (3) </a:t>
            </a:r>
            <a:r>
              <a:rPr b="1" i="0" lang="en-GB" sz="1700" u="none" cap="none" strike="noStrike">
                <a:solidFill>
                  <a:schemeClr val="accent1"/>
                </a:solidFill>
                <a:latin typeface="Lato"/>
                <a:ea typeface="Lato"/>
                <a:cs typeface="Lato"/>
                <a:sym typeface="Lato"/>
              </a:rPr>
              <a:t>interest</a:t>
            </a:r>
            <a:r>
              <a:rPr b="0" i="0" lang="en-GB" sz="1700" u="none" cap="none" strike="noStrike">
                <a:solidFill>
                  <a:schemeClr val="dk1"/>
                </a:solidFill>
                <a:latin typeface="Lato"/>
                <a:ea typeface="Lato"/>
                <a:cs typeface="Lato"/>
                <a:sym typeface="Lato"/>
              </a:rPr>
              <a:t>. The interest rate that applies to the ISA will help the person opening and investing in the ISA </a:t>
            </a:r>
            <a:r>
              <a:rPr b="0" i="0" lang="en-GB" sz="1700" u="none" cap="none" strike="noStrike">
                <a:solidFill>
                  <a:schemeClr val="accent1"/>
                </a:solidFill>
                <a:latin typeface="Lato"/>
                <a:ea typeface="Lato"/>
                <a:cs typeface="Lato"/>
                <a:sym typeface="Lato"/>
              </a:rPr>
              <a:t>(4) </a:t>
            </a:r>
            <a:r>
              <a:rPr b="1" i="0" lang="en-GB" sz="1700" u="none" cap="none" strike="noStrike">
                <a:solidFill>
                  <a:schemeClr val="accent1"/>
                </a:solidFill>
                <a:latin typeface="Lato"/>
                <a:ea typeface="Lato"/>
                <a:cs typeface="Lato"/>
                <a:sym typeface="Lato"/>
              </a:rPr>
              <a:t>grow</a:t>
            </a:r>
            <a:r>
              <a:rPr b="0" i="0" lang="en-GB" sz="1700" u="none" cap="none" strike="noStrike">
                <a:solidFill>
                  <a:schemeClr val="dk1"/>
                </a:solidFill>
                <a:latin typeface="Lato"/>
                <a:ea typeface="Lato"/>
                <a:cs typeface="Lato"/>
                <a:sym typeface="Lato"/>
              </a:rPr>
              <a:t> their money.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Essentially ISAs are a way to invest money into a savings account without getting </a:t>
            </a:r>
            <a:r>
              <a:rPr b="0" i="0" lang="en-GB" sz="1700" u="none" cap="none" strike="noStrike">
                <a:solidFill>
                  <a:schemeClr val="accent1"/>
                </a:solidFill>
                <a:latin typeface="Lato"/>
                <a:ea typeface="Lato"/>
                <a:cs typeface="Lato"/>
                <a:sym typeface="Lato"/>
              </a:rPr>
              <a:t>(5) </a:t>
            </a:r>
            <a:r>
              <a:rPr b="1" i="0" lang="en-GB" sz="1700" u="none" cap="none" strike="noStrike">
                <a:solidFill>
                  <a:schemeClr val="accent1"/>
                </a:solidFill>
                <a:latin typeface="Lato"/>
                <a:ea typeface="Lato"/>
                <a:cs typeface="Lato"/>
                <a:sym typeface="Lato"/>
              </a:rPr>
              <a:t>taxed</a:t>
            </a:r>
            <a:r>
              <a:rPr b="0" i="0" lang="en-GB" sz="1700" u="none" cap="none" strike="noStrike">
                <a:solidFill>
                  <a:schemeClr val="dk1"/>
                </a:solidFill>
                <a:latin typeface="Lato"/>
                <a:ea typeface="Lato"/>
                <a:cs typeface="Lato"/>
                <a:sym typeface="Lato"/>
              </a:rPr>
              <a:t> (unlike other types of savings). For this reason they are referred to as a </a:t>
            </a:r>
            <a:r>
              <a:rPr b="0" i="0" lang="en-GB" sz="1700" u="none" cap="none" strike="noStrike">
                <a:solidFill>
                  <a:schemeClr val="accent1"/>
                </a:solidFill>
                <a:latin typeface="Lato"/>
                <a:ea typeface="Lato"/>
                <a:cs typeface="Lato"/>
                <a:sym typeface="Lato"/>
              </a:rPr>
              <a:t>(6) </a:t>
            </a:r>
            <a:r>
              <a:rPr b="1" i="0" lang="en-GB" sz="1700" u="none" cap="none" strike="noStrike">
                <a:solidFill>
                  <a:schemeClr val="accent1"/>
                </a:solidFill>
                <a:latin typeface="Lato"/>
                <a:ea typeface="Lato"/>
                <a:cs typeface="Lato"/>
                <a:sym typeface="Lato"/>
              </a:rPr>
              <a:t>tax wrapper.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You can invest up to a set amount in an ISA every financial year (April to April), this varies depending on the type of</a:t>
            </a:r>
            <a:r>
              <a:rPr b="0" i="0" lang="en-GB" sz="1700" u="none" cap="none" strike="noStrike">
                <a:solidFill>
                  <a:schemeClr val="accent1"/>
                </a:solidFill>
                <a:latin typeface="Lato"/>
                <a:ea typeface="Lato"/>
                <a:cs typeface="Lato"/>
                <a:sym typeface="Lato"/>
              </a:rPr>
              <a:t> (7) </a:t>
            </a:r>
            <a:r>
              <a:rPr b="1" i="0" lang="en-GB" sz="1700" u="none" cap="none" strike="noStrike">
                <a:solidFill>
                  <a:schemeClr val="accent1"/>
                </a:solidFill>
                <a:latin typeface="Lato"/>
                <a:ea typeface="Lato"/>
                <a:cs typeface="Lato"/>
                <a:sym typeface="Lato"/>
              </a:rPr>
              <a:t>ISA. </a:t>
            </a:r>
            <a:r>
              <a:rPr b="0" i="0" lang="en-GB" sz="1700" u="none" cap="none" strike="noStrike">
                <a:solidFill>
                  <a:schemeClr val="dk1"/>
                </a:solidFill>
                <a:latin typeface="Lato"/>
                <a:ea typeface="Lato"/>
                <a:cs typeface="Lato"/>
                <a:sym typeface="Lato"/>
              </a:rPr>
              <a:t>There are two ISAs that are commonly referred to: Cash ISAs and Stocks &amp; Shares ISAs. However, there are others and they all work slightly differently.</a:t>
            </a:r>
            <a:r>
              <a:rPr b="0" i="0" lang="en-GB" sz="1500" u="none" cap="none" strike="noStrike">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You can invest in one or more, up to a maximum of</a:t>
            </a:r>
            <a:r>
              <a:rPr b="0" i="0" lang="en-GB" sz="1700" u="none" cap="none" strike="noStrike">
                <a:solidFill>
                  <a:schemeClr val="accent1"/>
                </a:solidFill>
                <a:latin typeface="Lato"/>
                <a:ea typeface="Lato"/>
                <a:cs typeface="Lato"/>
                <a:sym typeface="Lato"/>
              </a:rPr>
              <a:t> (8) </a:t>
            </a:r>
            <a:r>
              <a:rPr b="1" i="0" lang="en-GB" sz="1700" u="none" cap="none" strike="noStrike">
                <a:solidFill>
                  <a:schemeClr val="accent1"/>
                </a:solidFill>
                <a:latin typeface="Lato"/>
                <a:ea typeface="Lato"/>
                <a:cs typeface="Lato"/>
                <a:sym typeface="Lato"/>
              </a:rPr>
              <a:t>£20,000</a:t>
            </a:r>
            <a:r>
              <a:rPr b="0" i="0" lang="en-GB" sz="1700" u="none" cap="none" strike="noStrike">
                <a:solidFill>
                  <a:schemeClr val="dk1"/>
                </a:solidFill>
                <a:latin typeface="Lato"/>
                <a:ea typeface="Lato"/>
                <a:cs typeface="Lato"/>
                <a:sym typeface="Lato"/>
              </a:rPr>
              <a:t> combined.</a:t>
            </a:r>
            <a:endParaRPr b="0" i="0" sz="17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41" name="Google Shape;141;p12"/>
          <p:cNvSpPr txBox="1"/>
          <p:nvPr/>
        </p:nvSpPr>
        <p:spPr>
          <a:xfrm>
            <a:off x="439450" y="1426475"/>
            <a:ext cx="8543700" cy="274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Describe different types of ISAs</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a:t>
            </a:r>
            <a:endParaRPr b="1" i="0" sz="2200" u="none" cap="none" strike="noStrike">
              <a:solidFill>
                <a:srgbClr val="00FF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3"/>
          <p:cNvSpPr txBox="1"/>
          <p:nvPr>
            <p:ph type="ctrTitle"/>
          </p:nvPr>
        </p:nvSpPr>
        <p:spPr>
          <a:xfrm>
            <a:off x="163925" y="267375"/>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Matching activity</a:t>
            </a:r>
            <a:endParaRPr b="1" i="0" sz="2900" u="none" cap="none" strike="noStrike">
              <a:solidFill>
                <a:schemeClr val="lt1"/>
              </a:solidFill>
              <a:latin typeface="Lato"/>
              <a:ea typeface="Lato"/>
              <a:cs typeface="Lato"/>
              <a:sym typeface="Lato"/>
            </a:endParaRPr>
          </a:p>
        </p:txBody>
      </p:sp>
      <p:sp>
        <p:nvSpPr>
          <p:cNvPr id="147" name="Google Shape;147;p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49" name="Google Shape;149;p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50" name="Google Shape;150;p13"/>
          <p:cNvSpPr txBox="1"/>
          <p:nvPr/>
        </p:nvSpPr>
        <p:spPr>
          <a:xfrm>
            <a:off x="239075" y="1187850"/>
            <a:ext cx="4394400" cy="2630100"/>
          </a:xfrm>
          <a:prstGeom prst="rect">
            <a:avLst/>
          </a:prstGeom>
          <a:noFill/>
          <a:ln>
            <a:noFill/>
          </a:ln>
        </p:spPr>
        <p:txBody>
          <a:bodyPr anchorCtr="0" anchor="t" bIns="91425" lIns="91425" spcFirstLastPara="1" rIns="91425" wrap="square" tIns="91425">
            <a:spAutoFit/>
          </a:bodyPr>
          <a:lstStyle/>
          <a:p>
            <a:pPr indent="0" lvl="0" marL="0" rtl="0" algn="l">
              <a:lnSpc>
                <a:spcPct val="143181"/>
              </a:lnSpc>
              <a:spcBef>
                <a:spcPts val="1200"/>
              </a:spcBef>
              <a:spcAft>
                <a:spcPts val="0"/>
              </a:spcAft>
              <a:buNone/>
            </a:pPr>
            <a:r>
              <a:rPr b="1" lang="en-GB" sz="1600">
                <a:latin typeface="Lato"/>
                <a:ea typeface="Lato"/>
                <a:cs typeface="Lato"/>
                <a:sym typeface="Lato"/>
              </a:rPr>
              <a:t>How well do you know the different types of ISAs?</a:t>
            </a:r>
            <a:endParaRPr b="1" sz="1600">
              <a:latin typeface="Lato"/>
              <a:ea typeface="Lato"/>
              <a:cs typeface="Lato"/>
              <a:sym typeface="Lato"/>
            </a:endParaRPr>
          </a:p>
          <a:p>
            <a:pPr indent="-330200" lvl="0" marL="457200" rtl="0" algn="l">
              <a:lnSpc>
                <a:spcPct val="143181"/>
              </a:lnSpc>
              <a:spcBef>
                <a:spcPts val="1200"/>
              </a:spcBef>
              <a:spcAft>
                <a:spcPts val="0"/>
              </a:spcAft>
              <a:buSzPts val="1600"/>
              <a:buFont typeface="Lato"/>
              <a:buAutoNum type="arabicPeriod"/>
            </a:pPr>
            <a:r>
              <a:rPr lang="en-GB" sz="1600">
                <a:latin typeface="Lato"/>
                <a:ea typeface="Lato"/>
                <a:cs typeface="Lato"/>
                <a:sym typeface="Lato"/>
              </a:rPr>
              <a:t>On your worksheet, read the descriptions of the different types of ISA. </a:t>
            </a:r>
            <a:endParaRPr sz="1600">
              <a:latin typeface="Lato"/>
              <a:ea typeface="Lato"/>
              <a:cs typeface="Lato"/>
              <a:sym typeface="Lato"/>
            </a:endParaRPr>
          </a:p>
          <a:p>
            <a:pPr indent="-330200" lvl="0" marL="457200" rtl="0" algn="l">
              <a:lnSpc>
                <a:spcPct val="143181"/>
              </a:lnSpc>
              <a:spcBef>
                <a:spcPts val="1000"/>
              </a:spcBef>
              <a:spcAft>
                <a:spcPts val="0"/>
              </a:spcAft>
              <a:buSzPts val="1600"/>
              <a:buFont typeface="Lato"/>
              <a:buAutoNum type="arabicPeriod"/>
            </a:pPr>
            <a:r>
              <a:rPr lang="en-GB" sz="1600">
                <a:latin typeface="Lato"/>
                <a:ea typeface="Lato"/>
                <a:cs typeface="Lato"/>
                <a:sym typeface="Lato"/>
              </a:rPr>
              <a:t>The names of ISAs are underneath. </a:t>
            </a:r>
            <a:endParaRPr sz="1600">
              <a:latin typeface="Lato"/>
              <a:ea typeface="Lato"/>
              <a:cs typeface="Lato"/>
              <a:sym typeface="Lato"/>
            </a:endParaRPr>
          </a:p>
          <a:p>
            <a:pPr indent="-330200" lvl="0" marL="457200" rtl="0" algn="l">
              <a:lnSpc>
                <a:spcPct val="143181"/>
              </a:lnSpc>
              <a:spcBef>
                <a:spcPts val="1200"/>
              </a:spcBef>
              <a:spcAft>
                <a:spcPts val="1000"/>
              </a:spcAft>
              <a:buSzPts val="1600"/>
              <a:buFont typeface="Lato"/>
              <a:buAutoNum type="arabicPeriod"/>
            </a:pPr>
            <a:r>
              <a:rPr lang="en-GB" sz="1600">
                <a:latin typeface="Lato"/>
                <a:ea typeface="Lato"/>
                <a:cs typeface="Lato"/>
                <a:sym typeface="Lato"/>
              </a:rPr>
              <a:t>Match each type of ISA to its description. </a:t>
            </a:r>
            <a:endParaRPr sz="1600">
              <a:latin typeface="Lato"/>
              <a:ea typeface="Lato"/>
              <a:cs typeface="Lato"/>
              <a:sym typeface="Lato"/>
            </a:endParaRPr>
          </a:p>
        </p:txBody>
      </p:sp>
      <p:sp>
        <p:nvSpPr>
          <p:cNvPr id="151" name="Google Shape;151;p13"/>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2"/>
                </a:solidFill>
                <a:latin typeface="Lato"/>
                <a:ea typeface="Lato"/>
                <a:cs typeface="Lato"/>
                <a:sym typeface="Lato"/>
              </a:rPr>
              <a:t>Resource 3 | Types of ISAs - Matching activity</a:t>
            </a:r>
            <a:endParaRPr b="0" i="0" sz="1200" u="none" cap="none" strike="noStrike">
              <a:solidFill>
                <a:schemeClr val="accent2"/>
              </a:solidFill>
              <a:latin typeface="Lato"/>
              <a:ea typeface="Lato"/>
              <a:cs typeface="Lato"/>
              <a:sym typeface="Lato"/>
            </a:endParaRPr>
          </a:p>
        </p:txBody>
      </p:sp>
      <p:pic>
        <p:nvPicPr>
          <p:cNvPr id="152" name="Google Shape;152;p13"/>
          <p:cNvPicPr preferRelativeResize="0"/>
          <p:nvPr/>
        </p:nvPicPr>
        <p:blipFill>
          <a:blip r:embed="rId3">
            <a:alphaModFix/>
          </a:blip>
          <a:stretch>
            <a:fillRect/>
          </a:stretch>
        </p:blipFill>
        <p:spPr>
          <a:xfrm>
            <a:off x="4966978" y="483358"/>
            <a:ext cx="2977026" cy="417679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158" name="Google Shape;158;p14"/>
          <p:cNvSpPr txBox="1"/>
          <p:nvPr/>
        </p:nvSpPr>
        <p:spPr>
          <a:xfrm>
            <a:off x="6068475" y="38409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59" name="Google Shape;159;p14"/>
          <p:cNvSpPr txBox="1"/>
          <p:nvPr/>
        </p:nvSpPr>
        <p:spPr>
          <a:xfrm>
            <a:off x="7521800" y="43206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60" name="Google Shape;160;p14"/>
          <p:cNvSpPr/>
          <p:nvPr/>
        </p:nvSpPr>
        <p:spPr>
          <a:xfrm>
            <a:off x="253240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161" name="Google Shape;161;p14"/>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62" name="Google Shape;162;p14"/>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63" name="Google Shape;163;p14"/>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164" name="Google Shape;164;p14"/>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700"/>
              <a:buFont typeface="Arial"/>
              <a:buNone/>
            </a:pPr>
            <a:r>
              <a:rPr b="0" i="0" lang="en-GB" sz="1800" u="none" cap="none" strike="noStrike">
                <a:solidFill>
                  <a:schemeClr val="dk1"/>
                </a:solidFill>
                <a:latin typeface="Lato"/>
                <a:ea typeface="Lato"/>
                <a:cs typeface="Lato"/>
                <a:sym typeface="Lato"/>
              </a:rPr>
              <a:t>Also known as an investment ISA. These can enable a person to make investments, such as in stocks (shares in a company or companies) and bonds (</a:t>
            </a:r>
            <a:r>
              <a:rPr b="0" i="0" lang="en-GB" sz="1800" u="none" cap="none" strike="noStrike">
                <a:solidFill>
                  <a:schemeClr val="dk1"/>
                </a:solidFill>
                <a:highlight>
                  <a:srgbClr val="FFFFFF"/>
                </a:highlight>
                <a:latin typeface="Lato"/>
                <a:ea typeface="Lato"/>
                <a:cs typeface="Lato"/>
                <a:sym typeface="Lato"/>
              </a:rPr>
              <a:t>a loan to a company or a government</a:t>
            </a:r>
            <a:r>
              <a:rPr b="0" i="0" lang="en-GB" sz="1800" u="none" cap="none" strike="noStrike">
                <a:solidFill>
                  <a:schemeClr val="dk1"/>
                </a:solidFill>
                <a:latin typeface="Lato"/>
                <a:ea typeface="Lato"/>
                <a:cs typeface="Lato"/>
                <a:sym typeface="Lato"/>
              </a:rPr>
              <a:t>), and </a:t>
            </a:r>
            <a:r>
              <a:rPr b="1" i="0" lang="en-GB" sz="1800" u="none" cap="none" strike="noStrike">
                <a:solidFill>
                  <a:schemeClr val="dk1"/>
                </a:solidFill>
                <a:latin typeface="Lato"/>
                <a:ea typeface="Lato"/>
                <a:cs typeface="Lato"/>
                <a:sym typeface="Lato"/>
              </a:rPr>
              <a:t>not have to pay tax on any profit made. </a:t>
            </a:r>
            <a:r>
              <a:rPr b="0" i="0" lang="en-GB" sz="1800" u="none" cap="none" strike="noStrike">
                <a:solidFill>
                  <a:schemeClr val="dk1"/>
                </a:solidFill>
                <a:latin typeface="Lato"/>
                <a:ea typeface="Lato"/>
                <a:cs typeface="Lato"/>
                <a:sym typeface="Lato"/>
              </a:rPr>
              <a:t>They help to make a </a:t>
            </a:r>
            <a:r>
              <a:rPr b="1" i="0" lang="en-GB" sz="1800" u="none" cap="none" strike="noStrike">
                <a:solidFill>
                  <a:schemeClr val="dk1"/>
                </a:solidFill>
                <a:latin typeface="Lato"/>
                <a:ea typeface="Lato"/>
                <a:cs typeface="Lato"/>
                <a:sym typeface="Lato"/>
              </a:rPr>
              <a:t>higher rate of interest return</a:t>
            </a:r>
            <a:r>
              <a:rPr b="0" i="0" lang="en-GB" sz="1800" u="none" cap="none" strike="noStrike">
                <a:solidFill>
                  <a:schemeClr val="dk1"/>
                </a:solidFill>
                <a:latin typeface="Lato"/>
                <a:ea typeface="Lato"/>
                <a:cs typeface="Lato"/>
                <a:sym typeface="Lato"/>
              </a:rPr>
              <a:t> on the money put into the ISA compared with other types of ISAs, but it is important to know that the </a:t>
            </a:r>
            <a:r>
              <a:rPr b="1" i="0" lang="en-GB" sz="1800" u="none" cap="none" strike="noStrike">
                <a:solidFill>
                  <a:schemeClr val="dk1"/>
                </a:solidFill>
                <a:latin typeface="Lato"/>
                <a:ea typeface="Lato"/>
                <a:cs typeface="Lato"/>
                <a:sym typeface="Lato"/>
              </a:rPr>
              <a:t>value of the investments can go down</a:t>
            </a:r>
            <a:r>
              <a:rPr b="0" i="0" lang="en-GB" sz="1800" u="none" cap="none" strike="noStrike">
                <a:solidFill>
                  <a:schemeClr val="dk1"/>
                </a:solidFill>
                <a:latin typeface="Lato"/>
                <a:ea typeface="Lato"/>
                <a:cs typeface="Lato"/>
                <a:sym typeface="Lato"/>
              </a:rPr>
              <a:t>, so money can be lost too. They should be viewed as a </a:t>
            </a:r>
            <a:r>
              <a:rPr b="1" i="0" lang="en-GB" sz="1800" u="none" cap="none" strike="noStrike">
                <a:solidFill>
                  <a:schemeClr val="dk1"/>
                </a:solidFill>
                <a:latin typeface="Lato"/>
                <a:ea typeface="Lato"/>
                <a:cs typeface="Lato"/>
                <a:sym typeface="Lato"/>
              </a:rPr>
              <a:t>medium to long term investment,</a:t>
            </a:r>
            <a:r>
              <a:rPr b="0" i="0" lang="en-GB" sz="1800" u="none" cap="none" strike="noStrike">
                <a:solidFill>
                  <a:schemeClr val="dk1"/>
                </a:solidFill>
                <a:latin typeface="Lato"/>
                <a:ea typeface="Lato"/>
                <a:cs typeface="Lato"/>
                <a:sym typeface="Lato"/>
              </a:rPr>
              <a:t> and ideally be held onto for at least 5-10 years before taking money out.</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39f5bf788d_0_2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170" name="Google Shape;170;g339f5bf788d_0_29"/>
          <p:cNvSpPr txBox="1"/>
          <p:nvPr/>
        </p:nvSpPr>
        <p:spPr>
          <a:xfrm>
            <a:off x="6068475" y="38409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71" name="Google Shape;171;g339f5bf788d_0_29"/>
          <p:cNvSpPr txBox="1"/>
          <p:nvPr/>
        </p:nvSpPr>
        <p:spPr>
          <a:xfrm>
            <a:off x="7521800" y="43206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72" name="Google Shape;172;g339f5bf788d_0_29"/>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73" name="Google Shape;173;g339f5bf788d_0_29"/>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74" name="Google Shape;174;g339f5bf788d_0_29"/>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175" name="Google Shape;175;g339f5bf788d_0_29"/>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700"/>
              <a:buFont typeface="Arial"/>
              <a:buNone/>
            </a:pPr>
            <a:r>
              <a:rPr b="0" i="0" lang="en-GB" sz="1800" u="none" cap="none" strike="noStrike">
                <a:solidFill>
                  <a:schemeClr val="dk1"/>
                </a:solidFill>
                <a:latin typeface="Lato"/>
                <a:ea typeface="Lato"/>
                <a:cs typeface="Lato"/>
                <a:sym typeface="Lato"/>
              </a:rPr>
              <a:t>Also known as an investment ISA. These can enable a person to make investments, such as in stocks (shares in a company or companies) and bonds (</a:t>
            </a:r>
            <a:r>
              <a:rPr b="0" i="0" lang="en-GB" sz="1800" u="none" cap="none" strike="noStrike">
                <a:solidFill>
                  <a:schemeClr val="dk1"/>
                </a:solidFill>
                <a:highlight>
                  <a:srgbClr val="FFFFFF"/>
                </a:highlight>
                <a:latin typeface="Lato"/>
                <a:ea typeface="Lato"/>
                <a:cs typeface="Lato"/>
                <a:sym typeface="Lato"/>
              </a:rPr>
              <a:t>a loan to a company or a government</a:t>
            </a:r>
            <a:r>
              <a:rPr b="0" i="0" lang="en-GB" sz="1800" u="none" cap="none" strike="noStrike">
                <a:solidFill>
                  <a:schemeClr val="dk1"/>
                </a:solidFill>
                <a:latin typeface="Lato"/>
                <a:ea typeface="Lato"/>
                <a:cs typeface="Lato"/>
                <a:sym typeface="Lato"/>
              </a:rPr>
              <a:t>), and </a:t>
            </a:r>
            <a:r>
              <a:rPr b="1" i="0" lang="en-GB" sz="1800" u="none" cap="none" strike="noStrike">
                <a:solidFill>
                  <a:schemeClr val="dk1"/>
                </a:solidFill>
                <a:latin typeface="Lato"/>
                <a:ea typeface="Lato"/>
                <a:cs typeface="Lato"/>
                <a:sym typeface="Lato"/>
              </a:rPr>
              <a:t>not have to pay tax on any profit made. </a:t>
            </a:r>
            <a:r>
              <a:rPr b="0" i="0" lang="en-GB" sz="1800" u="none" cap="none" strike="noStrike">
                <a:solidFill>
                  <a:schemeClr val="dk1"/>
                </a:solidFill>
                <a:latin typeface="Lato"/>
                <a:ea typeface="Lato"/>
                <a:cs typeface="Lato"/>
                <a:sym typeface="Lato"/>
              </a:rPr>
              <a:t>They help to make a </a:t>
            </a:r>
            <a:r>
              <a:rPr b="1" i="0" lang="en-GB" sz="1800" u="none" cap="none" strike="noStrike">
                <a:solidFill>
                  <a:schemeClr val="dk1"/>
                </a:solidFill>
                <a:latin typeface="Lato"/>
                <a:ea typeface="Lato"/>
                <a:cs typeface="Lato"/>
                <a:sym typeface="Lato"/>
              </a:rPr>
              <a:t>higher rate of interest return</a:t>
            </a:r>
            <a:r>
              <a:rPr b="0" i="0" lang="en-GB" sz="1800" u="none" cap="none" strike="noStrike">
                <a:solidFill>
                  <a:schemeClr val="dk1"/>
                </a:solidFill>
                <a:latin typeface="Lato"/>
                <a:ea typeface="Lato"/>
                <a:cs typeface="Lato"/>
                <a:sym typeface="Lato"/>
              </a:rPr>
              <a:t> on the money put into the ISA compared with other types of ISAs, but it is important to know that the </a:t>
            </a:r>
            <a:r>
              <a:rPr b="1" i="0" lang="en-GB" sz="1800" u="none" cap="none" strike="noStrike">
                <a:solidFill>
                  <a:schemeClr val="dk1"/>
                </a:solidFill>
                <a:latin typeface="Lato"/>
                <a:ea typeface="Lato"/>
                <a:cs typeface="Lato"/>
                <a:sym typeface="Lato"/>
              </a:rPr>
              <a:t>value of the investments can go down</a:t>
            </a:r>
            <a:r>
              <a:rPr b="0" i="0" lang="en-GB" sz="1800" u="none" cap="none" strike="noStrike">
                <a:solidFill>
                  <a:schemeClr val="dk1"/>
                </a:solidFill>
                <a:latin typeface="Lato"/>
                <a:ea typeface="Lato"/>
                <a:cs typeface="Lato"/>
                <a:sym typeface="Lato"/>
              </a:rPr>
              <a:t>, so money can be lost too. They should be viewed as a </a:t>
            </a:r>
            <a:r>
              <a:rPr b="1" i="0" lang="en-GB" sz="1800" u="none" cap="none" strike="noStrike">
                <a:solidFill>
                  <a:schemeClr val="dk1"/>
                </a:solidFill>
                <a:latin typeface="Lato"/>
                <a:ea typeface="Lato"/>
                <a:cs typeface="Lato"/>
                <a:sym typeface="Lato"/>
              </a:rPr>
              <a:t>medium to long term investment,</a:t>
            </a:r>
            <a:r>
              <a:rPr b="0" i="0" lang="en-GB" sz="1800" u="none" cap="none" strike="noStrike">
                <a:solidFill>
                  <a:schemeClr val="dk1"/>
                </a:solidFill>
                <a:latin typeface="Lato"/>
                <a:ea typeface="Lato"/>
                <a:cs typeface="Lato"/>
                <a:sym typeface="Lato"/>
              </a:rPr>
              <a:t> and ideally be held onto for at least 5-10 years before taking money out.</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Lato"/>
              <a:ea typeface="Lato"/>
              <a:cs typeface="Lato"/>
              <a:sym typeface="Lato"/>
            </a:endParaRPr>
          </a:p>
        </p:txBody>
      </p:sp>
      <p:sp>
        <p:nvSpPr>
          <p:cNvPr id="176" name="Google Shape;176;g339f5bf788d_0_29"/>
          <p:cNvSpPr/>
          <p:nvPr/>
        </p:nvSpPr>
        <p:spPr>
          <a:xfrm>
            <a:off x="2532400" y="37386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Stocks and shares ISA</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182" name="Google Shape;182;p16"/>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b="0"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b="0" i="0" lang="en-GB" sz="1900" u="none" cap="none" strike="noStrike">
                <a:solidFill>
                  <a:schemeClr val="dk1"/>
                </a:solidFill>
                <a:latin typeface="Lato"/>
                <a:ea typeface="Lato"/>
                <a:cs typeface="Lato"/>
                <a:sym typeface="Lato"/>
              </a:rPr>
              <a:t>. There are two types of interest you apply to this type of ISA: </a:t>
            </a:r>
            <a:r>
              <a:rPr b="1" i="0" lang="en-GB" sz="1900" u="none" cap="none" strike="noStrike">
                <a:solidFill>
                  <a:schemeClr val="dk1"/>
                </a:solidFill>
                <a:latin typeface="Lato"/>
                <a:ea typeface="Lato"/>
                <a:cs typeface="Lato"/>
                <a:sym typeface="Lato"/>
              </a:rPr>
              <a:t>fixed rate</a:t>
            </a:r>
            <a:r>
              <a:rPr b="0"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b="0" i="0" lang="en-GB" sz="1900" u="none" cap="none" strike="noStrike">
                <a:solidFill>
                  <a:schemeClr val="dk1"/>
                </a:solidFill>
                <a:latin typeface="Lato"/>
                <a:ea typeface="Lato"/>
                <a:cs typeface="Lato"/>
                <a:sym typeface="Lato"/>
              </a:rPr>
              <a:t> ISAs (interest rate changes over time).  </a:t>
            </a:r>
            <a:endParaRPr b="0"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183" name="Google Shape;183;p16"/>
          <p:cNvSpPr/>
          <p:nvPr/>
        </p:nvSpPr>
        <p:spPr>
          <a:xfrm>
            <a:off x="253240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184" name="Google Shape;184;p16"/>
          <p:cNvSpPr/>
          <p:nvPr/>
        </p:nvSpPr>
        <p:spPr>
          <a:xfrm>
            <a:off x="46358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85" name="Google Shape;185;p16"/>
          <p:cNvSpPr/>
          <p:nvPr/>
        </p:nvSpPr>
        <p:spPr>
          <a:xfrm>
            <a:off x="67504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86" name="Google Shape;186;p16"/>
          <p:cNvSpPr/>
          <p:nvPr/>
        </p:nvSpPr>
        <p:spPr>
          <a:xfrm>
            <a:off x="4289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39f5bf788d_0_4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192" name="Google Shape;192;g339f5bf788d_0_46"/>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b="0"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b="0" i="0" lang="en-GB" sz="1900" u="none" cap="none" strike="noStrike">
                <a:solidFill>
                  <a:schemeClr val="dk1"/>
                </a:solidFill>
                <a:latin typeface="Lato"/>
                <a:ea typeface="Lato"/>
                <a:cs typeface="Lato"/>
                <a:sym typeface="Lato"/>
              </a:rPr>
              <a:t>. There are two types of interest you apply to this type of ISA: </a:t>
            </a:r>
            <a:r>
              <a:rPr b="1" i="0" lang="en-GB" sz="1900" u="none" cap="none" strike="noStrike">
                <a:solidFill>
                  <a:schemeClr val="dk1"/>
                </a:solidFill>
                <a:latin typeface="Lato"/>
                <a:ea typeface="Lato"/>
                <a:cs typeface="Lato"/>
                <a:sym typeface="Lato"/>
              </a:rPr>
              <a:t>fixed rate</a:t>
            </a:r>
            <a:r>
              <a:rPr b="0"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b="0" i="0" lang="en-GB" sz="1900" u="none" cap="none" strike="noStrike">
                <a:solidFill>
                  <a:schemeClr val="dk1"/>
                </a:solidFill>
                <a:latin typeface="Lato"/>
                <a:ea typeface="Lato"/>
                <a:cs typeface="Lato"/>
                <a:sym typeface="Lato"/>
              </a:rPr>
              <a:t> ISAs (interest rate changes over time).  </a:t>
            </a:r>
            <a:endParaRPr b="0"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193" name="Google Shape;193;g339f5bf788d_0_46"/>
          <p:cNvSpPr/>
          <p:nvPr/>
        </p:nvSpPr>
        <p:spPr>
          <a:xfrm>
            <a:off x="253240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194" name="Google Shape;194;g339f5bf788d_0_46"/>
          <p:cNvSpPr/>
          <p:nvPr/>
        </p:nvSpPr>
        <p:spPr>
          <a:xfrm>
            <a:off x="46358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95" name="Google Shape;195;g339f5bf788d_0_46"/>
          <p:cNvSpPr/>
          <p:nvPr/>
        </p:nvSpPr>
        <p:spPr>
          <a:xfrm>
            <a:off x="67504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96" name="Google Shape;196;g339f5bf788d_0_46"/>
          <p:cNvSpPr/>
          <p:nvPr/>
        </p:nvSpPr>
        <p:spPr>
          <a:xfrm>
            <a:off x="428950" y="3586225"/>
            <a:ext cx="1986900" cy="10086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Lato"/>
                <a:ea typeface="Lato"/>
                <a:cs typeface="Lato"/>
                <a:sym typeface="Lato"/>
              </a:rPr>
              <a:t>Cash ISA</a:t>
            </a:r>
            <a:endParaRPr b="1" i="0" sz="1800" u="none" cap="none" strike="noStrike">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202" name="Google Shape;202;p18"/>
          <p:cNvSpPr/>
          <p:nvPr/>
        </p:nvSpPr>
        <p:spPr>
          <a:xfrm>
            <a:off x="2567675"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03" name="Google Shape;203;p18"/>
          <p:cNvSpPr/>
          <p:nvPr/>
        </p:nvSpPr>
        <p:spPr>
          <a:xfrm>
            <a:off x="67504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04" name="Google Shape;204;p18"/>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05" name="Google Shape;205;p18"/>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06" name="Google Shape;206;p18"/>
          <p:cNvSpPr txBox="1"/>
          <p:nvPr/>
        </p:nvSpPr>
        <p:spPr>
          <a:xfrm>
            <a:off x="289025" y="1168225"/>
            <a:ext cx="87213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rgbClr val="000000"/>
              </a:buClr>
              <a:buSzPts val="1100"/>
              <a:buFont typeface="Arial"/>
              <a:buNone/>
            </a:pPr>
            <a:r>
              <a:rPr b="1" lang="en-GB" sz="1900">
                <a:solidFill>
                  <a:schemeClr val="dk1"/>
                </a:solidFill>
                <a:latin typeface="Lato"/>
                <a:ea typeface="Lato"/>
                <a:cs typeface="Lato"/>
                <a:sym typeface="Lato"/>
              </a:rPr>
              <a:t>Parents/guardians can open an ISA on behalf of their child</a:t>
            </a:r>
            <a:r>
              <a:rPr lang="en-GB" sz="1900">
                <a:solidFill>
                  <a:schemeClr val="dk1"/>
                </a:solidFill>
                <a:latin typeface="Lato"/>
                <a:ea typeface="Lato"/>
                <a:cs typeface="Lato"/>
                <a:sym typeface="Lato"/>
              </a:rPr>
              <a:t> (the child must be under 18 years old and living in the UK) and manage the account but the money belongs to the child. The child can </a:t>
            </a:r>
            <a:r>
              <a:rPr b="1" lang="en-GB" sz="1900">
                <a:solidFill>
                  <a:schemeClr val="dk1"/>
                </a:solidFill>
                <a:latin typeface="Lato"/>
                <a:ea typeface="Lato"/>
                <a:cs typeface="Lato"/>
                <a:sym typeface="Lato"/>
              </a:rPr>
              <a:t>take control </a:t>
            </a:r>
            <a:r>
              <a:rPr lang="en-GB" sz="1900">
                <a:solidFill>
                  <a:schemeClr val="dk1"/>
                </a:solidFill>
                <a:latin typeface="Lato"/>
                <a:ea typeface="Lato"/>
                <a:cs typeface="Lato"/>
                <a:sym typeface="Lato"/>
              </a:rPr>
              <a:t>of the ISA when they turn </a:t>
            </a:r>
            <a:r>
              <a:rPr b="1" lang="en-GB" sz="1900">
                <a:solidFill>
                  <a:schemeClr val="dk1"/>
                </a:solidFill>
                <a:latin typeface="Lato"/>
                <a:ea typeface="Lato"/>
                <a:cs typeface="Lato"/>
                <a:sym typeface="Lato"/>
              </a:rPr>
              <a:t>16 years old</a:t>
            </a:r>
            <a:r>
              <a:rPr lang="en-GB" sz="1900">
                <a:solidFill>
                  <a:schemeClr val="dk1"/>
                </a:solidFill>
                <a:latin typeface="Lato"/>
                <a:ea typeface="Lato"/>
                <a:cs typeface="Lato"/>
                <a:sym typeface="Lato"/>
              </a:rPr>
              <a:t> but</a:t>
            </a:r>
            <a:r>
              <a:rPr b="1" lang="en-GB" sz="1900">
                <a:solidFill>
                  <a:schemeClr val="dk1"/>
                </a:solidFill>
                <a:latin typeface="Lato"/>
                <a:ea typeface="Lato"/>
                <a:cs typeface="Lato"/>
                <a:sym typeface="Lato"/>
              </a:rPr>
              <a:t> cannot withdraw cash until they are 18 years old.</a:t>
            </a:r>
            <a:r>
              <a:rPr lang="en-GB" sz="1900">
                <a:solidFill>
                  <a:schemeClr val="dk1"/>
                </a:solidFill>
                <a:latin typeface="Lato"/>
                <a:ea typeface="Lato"/>
                <a:cs typeface="Lato"/>
                <a:sym typeface="Lato"/>
              </a:rPr>
              <a:t> This can be a cash or stocks and shares ISA, or both. The maximum that can be saved in this type of ISA per year is £9,000</a:t>
            </a:r>
            <a:endParaRPr sz="19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8" name="Google Shape;58;p2"/>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9" name="Google Shape;59;p2"/>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39f5bf788d_0_6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212" name="Google Shape;212;g339f5bf788d_0_61"/>
          <p:cNvSpPr/>
          <p:nvPr/>
        </p:nvSpPr>
        <p:spPr>
          <a:xfrm>
            <a:off x="2567675"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13" name="Google Shape;213;g339f5bf788d_0_61"/>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14" name="Google Shape;214;g339f5bf788d_0_61"/>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15" name="Google Shape;215;g339f5bf788d_0_61"/>
          <p:cNvSpPr txBox="1"/>
          <p:nvPr/>
        </p:nvSpPr>
        <p:spPr>
          <a:xfrm>
            <a:off x="289025" y="1168225"/>
            <a:ext cx="87213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rgbClr val="000000"/>
              </a:buClr>
              <a:buSzPts val="1100"/>
              <a:buFont typeface="Arial"/>
              <a:buNone/>
            </a:pPr>
            <a:r>
              <a:rPr b="1" lang="en-GB" sz="1900">
                <a:solidFill>
                  <a:schemeClr val="dk1"/>
                </a:solidFill>
                <a:latin typeface="Lato"/>
                <a:ea typeface="Lato"/>
                <a:cs typeface="Lato"/>
                <a:sym typeface="Lato"/>
              </a:rPr>
              <a:t>Parents/guardians can open an ISA on behalf of their child</a:t>
            </a:r>
            <a:r>
              <a:rPr lang="en-GB" sz="1900">
                <a:solidFill>
                  <a:schemeClr val="dk1"/>
                </a:solidFill>
                <a:latin typeface="Lato"/>
                <a:ea typeface="Lato"/>
                <a:cs typeface="Lato"/>
                <a:sym typeface="Lato"/>
              </a:rPr>
              <a:t> (the child must be under 18 years old and living in the UK) and manage the account but the money belongs to the child. The child can </a:t>
            </a:r>
            <a:r>
              <a:rPr b="1" lang="en-GB" sz="1900">
                <a:solidFill>
                  <a:schemeClr val="dk1"/>
                </a:solidFill>
                <a:latin typeface="Lato"/>
                <a:ea typeface="Lato"/>
                <a:cs typeface="Lato"/>
                <a:sym typeface="Lato"/>
              </a:rPr>
              <a:t>take control </a:t>
            </a:r>
            <a:r>
              <a:rPr lang="en-GB" sz="1900">
                <a:solidFill>
                  <a:schemeClr val="dk1"/>
                </a:solidFill>
                <a:latin typeface="Lato"/>
                <a:ea typeface="Lato"/>
                <a:cs typeface="Lato"/>
                <a:sym typeface="Lato"/>
              </a:rPr>
              <a:t>of the ISA when they turn </a:t>
            </a:r>
            <a:r>
              <a:rPr b="1" lang="en-GB" sz="1900">
                <a:solidFill>
                  <a:schemeClr val="dk1"/>
                </a:solidFill>
                <a:latin typeface="Lato"/>
                <a:ea typeface="Lato"/>
                <a:cs typeface="Lato"/>
                <a:sym typeface="Lato"/>
              </a:rPr>
              <a:t>16 years old</a:t>
            </a:r>
            <a:r>
              <a:rPr lang="en-GB" sz="1900">
                <a:solidFill>
                  <a:schemeClr val="dk1"/>
                </a:solidFill>
                <a:latin typeface="Lato"/>
                <a:ea typeface="Lato"/>
                <a:cs typeface="Lato"/>
                <a:sym typeface="Lato"/>
              </a:rPr>
              <a:t> but</a:t>
            </a:r>
            <a:r>
              <a:rPr b="1" lang="en-GB" sz="1900">
                <a:solidFill>
                  <a:schemeClr val="dk1"/>
                </a:solidFill>
                <a:latin typeface="Lato"/>
                <a:ea typeface="Lato"/>
                <a:cs typeface="Lato"/>
                <a:sym typeface="Lato"/>
              </a:rPr>
              <a:t> cannot withdraw cash until they are 18 years old.</a:t>
            </a:r>
            <a:r>
              <a:rPr lang="en-GB" sz="1900">
                <a:solidFill>
                  <a:schemeClr val="dk1"/>
                </a:solidFill>
                <a:latin typeface="Lato"/>
                <a:ea typeface="Lato"/>
                <a:cs typeface="Lato"/>
                <a:sym typeface="Lato"/>
              </a:rPr>
              <a:t> This can be a cash or stocks and shares ISA, or both. The maximum that can be saved in this type of ISA per year is £9,000</a:t>
            </a:r>
            <a:endParaRPr sz="1900">
              <a:solidFill>
                <a:schemeClr val="dk1"/>
              </a:solidFill>
              <a:latin typeface="Lato"/>
              <a:ea typeface="Lato"/>
              <a:cs typeface="Lato"/>
              <a:sym typeface="Lato"/>
            </a:endParaRPr>
          </a:p>
        </p:txBody>
      </p:sp>
      <p:sp>
        <p:nvSpPr>
          <p:cNvPr id="216" name="Google Shape;216;g339f5bf788d_0_61"/>
          <p:cNvSpPr/>
          <p:nvPr/>
        </p:nvSpPr>
        <p:spPr>
          <a:xfrm>
            <a:off x="67504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Junior ISA</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222" name="Google Shape;222;p20"/>
          <p:cNvSpPr txBox="1"/>
          <p:nvPr/>
        </p:nvSpPr>
        <p:spPr>
          <a:xfrm>
            <a:off x="125175" y="1139750"/>
            <a:ext cx="8886900" cy="249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ISAs can help a person get on the </a:t>
            </a:r>
            <a:r>
              <a:rPr b="1" i="0" lang="en-GB" sz="1900" u="none" cap="none" strike="noStrike">
                <a:solidFill>
                  <a:schemeClr val="dk1"/>
                </a:solidFill>
                <a:latin typeface="Lato"/>
                <a:ea typeface="Lato"/>
                <a:cs typeface="Lato"/>
                <a:sym typeface="Lato"/>
              </a:rPr>
              <a:t>property ladder</a:t>
            </a:r>
            <a:r>
              <a:rPr b="0" i="0" lang="en-GB" sz="1900" u="none" cap="none" strike="noStrike">
                <a:solidFill>
                  <a:schemeClr val="dk1"/>
                </a:solidFill>
                <a:latin typeface="Lato"/>
                <a:ea typeface="Lato"/>
                <a:cs typeface="Lato"/>
                <a:sym typeface="Lato"/>
              </a:rPr>
              <a:t> to buy a home worth up to £450,000 (both inside or outside of London) or </a:t>
            </a:r>
            <a:r>
              <a:rPr b="1" i="0" lang="en-GB" sz="1900" u="none" cap="none" strike="noStrike">
                <a:solidFill>
                  <a:schemeClr val="dk1"/>
                </a:solidFill>
                <a:latin typeface="Lato"/>
                <a:ea typeface="Lato"/>
                <a:cs typeface="Lato"/>
                <a:sym typeface="Lato"/>
              </a:rPr>
              <a:t>save for their retirement.</a:t>
            </a:r>
            <a:r>
              <a:rPr b="0" i="0" lang="en-GB" sz="1900" u="none" cap="none" strike="noStrike">
                <a:solidFill>
                  <a:schemeClr val="dk1"/>
                </a:solidFill>
                <a:latin typeface="Lato"/>
                <a:ea typeface="Lato"/>
                <a:cs typeface="Lato"/>
                <a:sym typeface="Lato"/>
              </a:rPr>
              <a:t> Every tax year a person can pay </a:t>
            </a:r>
            <a:r>
              <a:rPr b="1" i="0" lang="en-GB" sz="1900" u="none" cap="none" strike="noStrike">
                <a:solidFill>
                  <a:schemeClr val="dk1"/>
                </a:solidFill>
                <a:latin typeface="Lato"/>
                <a:ea typeface="Lato"/>
                <a:cs typeface="Lato"/>
                <a:sym typeface="Lato"/>
              </a:rPr>
              <a:t>up to £4,000 </a:t>
            </a:r>
            <a:r>
              <a:rPr b="0" i="0" lang="en-GB" sz="1900" u="none" cap="none" strike="noStrike">
                <a:solidFill>
                  <a:schemeClr val="dk1"/>
                </a:solidFill>
                <a:latin typeface="Lato"/>
                <a:ea typeface="Lato"/>
                <a:cs typeface="Lato"/>
                <a:sym typeface="Lato"/>
              </a:rPr>
              <a:t>into this ISA account and receive a </a:t>
            </a:r>
            <a:r>
              <a:rPr b="1" i="0" lang="en-GB" sz="1900" u="none" cap="none" strike="noStrike">
                <a:solidFill>
                  <a:schemeClr val="dk1"/>
                </a:solidFill>
                <a:latin typeface="Lato"/>
                <a:ea typeface="Lato"/>
                <a:cs typeface="Lato"/>
                <a:sym typeface="Lato"/>
              </a:rPr>
              <a:t>25% bonus from the government.</a:t>
            </a:r>
            <a:r>
              <a:rPr b="0" i="0" lang="en-GB" sz="1900" u="none" cap="none" strike="noStrike">
                <a:solidFill>
                  <a:schemeClr val="dk1"/>
                </a:solidFill>
                <a:latin typeface="Lato"/>
                <a:ea typeface="Lato"/>
                <a:cs typeface="Lato"/>
                <a:sym typeface="Lato"/>
              </a:rPr>
              <a:t> This equates to £1 for every £4 paid into the ISA account. The person must be </a:t>
            </a:r>
            <a:r>
              <a:rPr b="1" i="0" lang="en-GB" sz="1900" u="none" cap="none" strike="noStrike">
                <a:solidFill>
                  <a:schemeClr val="dk1"/>
                </a:solidFill>
                <a:latin typeface="Lato"/>
                <a:ea typeface="Lato"/>
                <a:cs typeface="Lato"/>
                <a:sym typeface="Lato"/>
              </a:rPr>
              <a:t>over 18 years</a:t>
            </a:r>
            <a:r>
              <a:rPr b="0" i="0" lang="en-GB" sz="1900" u="none" cap="none" strike="noStrike">
                <a:solidFill>
                  <a:schemeClr val="dk1"/>
                </a:solidFill>
                <a:latin typeface="Lato"/>
                <a:ea typeface="Lato"/>
                <a:cs typeface="Lato"/>
                <a:sym typeface="Lato"/>
              </a:rPr>
              <a:t> and </a:t>
            </a:r>
            <a:r>
              <a:rPr b="1" i="0" lang="en-GB" sz="1900" u="none" cap="none" strike="noStrike">
                <a:solidFill>
                  <a:schemeClr val="dk1"/>
                </a:solidFill>
                <a:latin typeface="Lato"/>
                <a:ea typeface="Lato"/>
                <a:cs typeface="Lato"/>
                <a:sym typeface="Lato"/>
              </a:rPr>
              <a:t>under 40 years </a:t>
            </a:r>
            <a:r>
              <a:rPr b="0" i="0" lang="en-GB" sz="1900" u="none" cap="none" strike="noStrike">
                <a:solidFill>
                  <a:schemeClr val="dk1"/>
                </a:solidFill>
                <a:latin typeface="Lato"/>
                <a:ea typeface="Lato"/>
                <a:cs typeface="Lato"/>
                <a:sym typeface="Lato"/>
              </a:rPr>
              <a:t>of age to open this type of ISA. They can make their last payment into the ISA at the age of 50. They </a:t>
            </a:r>
            <a:r>
              <a:rPr b="1" i="0" lang="en-GB" sz="1900" u="none" cap="none" strike="noStrike">
                <a:solidFill>
                  <a:schemeClr val="dk1"/>
                </a:solidFill>
                <a:latin typeface="Lato"/>
                <a:ea typeface="Lato"/>
                <a:cs typeface="Lato"/>
                <a:sym typeface="Lato"/>
              </a:rPr>
              <a:t>can hold both cash and investment ISAs</a:t>
            </a:r>
            <a:r>
              <a:rPr b="0" i="0" lang="en-GB" sz="1900" u="none" cap="none" strike="noStrike">
                <a:solidFill>
                  <a:schemeClr val="dk1"/>
                </a:solidFill>
                <a:latin typeface="Lato"/>
                <a:ea typeface="Lato"/>
                <a:cs typeface="Lato"/>
                <a:sym typeface="Lato"/>
              </a:rPr>
              <a:t> within this ISA.</a:t>
            </a:r>
            <a:endParaRPr b="0" i="0" sz="1800" u="none" cap="none" strike="noStrike">
              <a:solidFill>
                <a:schemeClr val="dk1"/>
              </a:solidFill>
              <a:latin typeface="Lato"/>
              <a:ea typeface="Lato"/>
              <a:cs typeface="Lato"/>
              <a:sym typeface="Lato"/>
            </a:endParaRPr>
          </a:p>
        </p:txBody>
      </p:sp>
      <p:sp>
        <p:nvSpPr>
          <p:cNvPr id="223" name="Google Shape;223;p20"/>
          <p:cNvSpPr/>
          <p:nvPr/>
        </p:nvSpPr>
        <p:spPr>
          <a:xfrm>
            <a:off x="253240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24" name="Google Shape;224;p20"/>
          <p:cNvSpPr/>
          <p:nvPr/>
        </p:nvSpPr>
        <p:spPr>
          <a:xfrm>
            <a:off x="46358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25" name="Google Shape;225;p20"/>
          <p:cNvSpPr/>
          <p:nvPr/>
        </p:nvSpPr>
        <p:spPr>
          <a:xfrm>
            <a:off x="67504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26" name="Google Shape;226;p20"/>
          <p:cNvSpPr/>
          <p:nvPr/>
        </p:nvSpPr>
        <p:spPr>
          <a:xfrm>
            <a:off x="4289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39f5bf788d_0_7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Types of ISA</a:t>
            </a:r>
            <a:r>
              <a:rPr b="1" lang="en-GB" sz="2900">
                <a:solidFill>
                  <a:schemeClr val="lt1"/>
                </a:solidFill>
                <a:latin typeface="Lato"/>
                <a:ea typeface="Lato"/>
                <a:cs typeface="Lato"/>
                <a:sym typeface="Lato"/>
              </a:rPr>
              <a:t>s</a:t>
            </a:r>
            <a:endParaRPr b="0" i="0" sz="2900" u="none" cap="none" strike="noStrike">
              <a:solidFill>
                <a:schemeClr val="lt1"/>
              </a:solidFill>
              <a:latin typeface="Lato Black"/>
              <a:ea typeface="Lato Black"/>
              <a:cs typeface="Lato Black"/>
              <a:sym typeface="Lato Black"/>
            </a:endParaRPr>
          </a:p>
        </p:txBody>
      </p:sp>
      <p:sp>
        <p:nvSpPr>
          <p:cNvPr id="232" name="Google Shape;232;g339f5bf788d_0_76"/>
          <p:cNvSpPr txBox="1"/>
          <p:nvPr/>
        </p:nvSpPr>
        <p:spPr>
          <a:xfrm>
            <a:off x="125175" y="1139750"/>
            <a:ext cx="8886900" cy="249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ISAs can help a person get on the </a:t>
            </a:r>
            <a:r>
              <a:rPr b="1" i="0" lang="en-GB" sz="1900" u="none" cap="none" strike="noStrike">
                <a:solidFill>
                  <a:schemeClr val="dk1"/>
                </a:solidFill>
                <a:latin typeface="Lato"/>
                <a:ea typeface="Lato"/>
                <a:cs typeface="Lato"/>
                <a:sym typeface="Lato"/>
              </a:rPr>
              <a:t>property ladder</a:t>
            </a:r>
            <a:r>
              <a:rPr b="0" i="0" lang="en-GB" sz="1900" u="none" cap="none" strike="noStrike">
                <a:solidFill>
                  <a:schemeClr val="dk1"/>
                </a:solidFill>
                <a:latin typeface="Lato"/>
                <a:ea typeface="Lato"/>
                <a:cs typeface="Lato"/>
                <a:sym typeface="Lato"/>
              </a:rPr>
              <a:t> to buy a home worth up to £450,000 (both inside or outside of London) or </a:t>
            </a:r>
            <a:r>
              <a:rPr b="1" i="0" lang="en-GB" sz="1900" u="none" cap="none" strike="noStrike">
                <a:solidFill>
                  <a:schemeClr val="dk1"/>
                </a:solidFill>
                <a:latin typeface="Lato"/>
                <a:ea typeface="Lato"/>
                <a:cs typeface="Lato"/>
                <a:sym typeface="Lato"/>
              </a:rPr>
              <a:t>save for their retirement.</a:t>
            </a:r>
            <a:r>
              <a:rPr b="0" i="0" lang="en-GB" sz="1900" u="none" cap="none" strike="noStrike">
                <a:solidFill>
                  <a:schemeClr val="dk1"/>
                </a:solidFill>
                <a:latin typeface="Lato"/>
                <a:ea typeface="Lato"/>
                <a:cs typeface="Lato"/>
                <a:sym typeface="Lato"/>
              </a:rPr>
              <a:t> Every tax year a person can pay </a:t>
            </a:r>
            <a:r>
              <a:rPr b="1" i="0" lang="en-GB" sz="1900" u="none" cap="none" strike="noStrike">
                <a:solidFill>
                  <a:schemeClr val="dk1"/>
                </a:solidFill>
                <a:latin typeface="Lato"/>
                <a:ea typeface="Lato"/>
                <a:cs typeface="Lato"/>
                <a:sym typeface="Lato"/>
              </a:rPr>
              <a:t>up to £4,000 </a:t>
            </a:r>
            <a:r>
              <a:rPr b="0" i="0" lang="en-GB" sz="1900" u="none" cap="none" strike="noStrike">
                <a:solidFill>
                  <a:schemeClr val="dk1"/>
                </a:solidFill>
                <a:latin typeface="Lato"/>
                <a:ea typeface="Lato"/>
                <a:cs typeface="Lato"/>
                <a:sym typeface="Lato"/>
              </a:rPr>
              <a:t>into this ISA account and receive a </a:t>
            </a:r>
            <a:r>
              <a:rPr b="1" i="0" lang="en-GB" sz="1900" u="none" cap="none" strike="noStrike">
                <a:solidFill>
                  <a:schemeClr val="dk1"/>
                </a:solidFill>
                <a:latin typeface="Lato"/>
                <a:ea typeface="Lato"/>
                <a:cs typeface="Lato"/>
                <a:sym typeface="Lato"/>
              </a:rPr>
              <a:t>25% bonus from the government.</a:t>
            </a:r>
            <a:r>
              <a:rPr b="0" i="0" lang="en-GB" sz="1900" u="none" cap="none" strike="noStrike">
                <a:solidFill>
                  <a:schemeClr val="dk1"/>
                </a:solidFill>
                <a:latin typeface="Lato"/>
                <a:ea typeface="Lato"/>
                <a:cs typeface="Lato"/>
                <a:sym typeface="Lato"/>
              </a:rPr>
              <a:t> This equates to £1 for every £4 paid into the ISA account. The person must be </a:t>
            </a:r>
            <a:r>
              <a:rPr b="1" i="0" lang="en-GB" sz="1900" u="none" cap="none" strike="noStrike">
                <a:solidFill>
                  <a:schemeClr val="dk1"/>
                </a:solidFill>
                <a:latin typeface="Lato"/>
                <a:ea typeface="Lato"/>
                <a:cs typeface="Lato"/>
                <a:sym typeface="Lato"/>
              </a:rPr>
              <a:t>over 18 years</a:t>
            </a:r>
            <a:r>
              <a:rPr b="0" i="0" lang="en-GB" sz="1900" u="none" cap="none" strike="noStrike">
                <a:solidFill>
                  <a:schemeClr val="dk1"/>
                </a:solidFill>
                <a:latin typeface="Lato"/>
                <a:ea typeface="Lato"/>
                <a:cs typeface="Lato"/>
                <a:sym typeface="Lato"/>
              </a:rPr>
              <a:t> and </a:t>
            </a:r>
            <a:r>
              <a:rPr b="1" i="0" lang="en-GB" sz="1900" u="none" cap="none" strike="noStrike">
                <a:solidFill>
                  <a:schemeClr val="dk1"/>
                </a:solidFill>
                <a:latin typeface="Lato"/>
                <a:ea typeface="Lato"/>
                <a:cs typeface="Lato"/>
                <a:sym typeface="Lato"/>
              </a:rPr>
              <a:t>under 40 years </a:t>
            </a:r>
            <a:r>
              <a:rPr b="0" i="0" lang="en-GB" sz="1900" u="none" cap="none" strike="noStrike">
                <a:solidFill>
                  <a:schemeClr val="dk1"/>
                </a:solidFill>
                <a:latin typeface="Lato"/>
                <a:ea typeface="Lato"/>
                <a:cs typeface="Lato"/>
                <a:sym typeface="Lato"/>
              </a:rPr>
              <a:t>of age to open this type of ISA. They can make their last payment into the ISA at the age of 50. They </a:t>
            </a:r>
            <a:r>
              <a:rPr b="1" i="0" lang="en-GB" sz="1900" u="none" cap="none" strike="noStrike">
                <a:solidFill>
                  <a:schemeClr val="dk1"/>
                </a:solidFill>
                <a:latin typeface="Lato"/>
                <a:ea typeface="Lato"/>
                <a:cs typeface="Lato"/>
                <a:sym typeface="Lato"/>
              </a:rPr>
              <a:t>can hold both cash and investment ISAs</a:t>
            </a:r>
            <a:r>
              <a:rPr b="0" i="0" lang="en-GB" sz="1900" u="none" cap="none" strike="noStrike">
                <a:solidFill>
                  <a:schemeClr val="dk1"/>
                </a:solidFill>
                <a:latin typeface="Lato"/>
                <a:ea typeface="Lato"/>
                <a:cs typeface="Lato"/>
                <a:sym typeface="Lato"/>
              </a:rPr>
              <a:t> within this ISA.</a:t>
            </a:r>
            <a:endParaRPr b="0" i="0" sz="1800" u="none" cap="none" strike="noStrike">
              <a:solidFill>
                <a:schemeClr val="dk1"/>
              </a:solidFill>
              <a:latin typeface="Lato"/>
              <a:ea typeface="Lato"/>
              <a:cs typeface="Lato"/>
              <a:sym typeface="Lato"/>
            </a:endParaRPr>
          </a:p>
        </p:txBody>
      </p:sp>
      <p:sp>
        <p:nvSpPr>
          <p:cNvPr id="233" name="Google Shape;233;g339f5bf788d_0_76"/>
          <p:cNvSpPr/>
          <p:nvPr/>
        </p:nvSpPr>
        <p:spPr>
          <a:xfrm>
            <a:off x="253240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34" name="Google Shape;234;g339f5bf788d_0_76"/>
          <p:cNvSpPr/>
          <p:nvPr/>
        </p:nvSpPr>
        <p:spPr>
          <a:xfrm>
            <a:off x="67504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35" name="Google Shape;235;g339f5bf788d_0_76"/>
          <p:cNvSpPr/>
          <p:nvPr/>
        </p:nvSpPr>
        <p:spPr>
          <a:xfrm>
            <a:off x="4289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36" name="Google Shape;236;g339f5bf788d_0_76"/>
          <p:cNvSpPr/>
          <p:nvPr/>
        </p:nvSpPr>
        <p:spPr>
          <a:xfrm>
            <a:off x="46358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Lifetime ISA</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43" name="Google Shape;243;p22"/>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Describe different types of ISAs</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 </a:t>
            </a:r>
            <a:endParaRPr b="0" i="0" sz="2200" u="none" cap="none" strike="noStrike">
              <a:solidFill>
                <a:srgbClr val="00FF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nvSpPr>
        <p:spPr>
          <a:xfrm>
            <a:off x="55300" y="1914000"/>
            <a:ext cx="2797200" cy="329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Simon is 40 years old.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He works as a software engineer and has £25,000 in savings. He doesn’t have dependents and is looking to grow his money over the long run, while also having some savings that he can access more easily for some refurbishments.</a:t>
            </a:r>
            <a:endParaRPr b="1" i="0" sz="1200" cap="none" strike="noStrike">
              <a:solidFill>
                <a:srgbClr val="000000"/>
              </a:solidFill>
              <a:latin typeface="Lato"/>
              <a:ea typeface="Lato"/>
              <a:cs typeface="Lato"/>
              <a:sym typeface="Lato"/>
            </a:endParaRPr>
          </a:p>
        </p:txBody>
      </p:sp>
      <p:sp>
        <p:nvSpPr>
          <p:cNvPr id="249" name="Google Shape;249;p2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Discussion </a:t>
            </a:r>
            <a:endParaRPr b="1" i="0" sz="2900" u="none" cap="none" strike="noStrike">
              <a:solidFill>
                <a:schemeClr val="lt1"/>
              </a:solidFill>
              <a:latin typeface="Lato"/>
              <a:ea typeface="Lato"/>
              <a:cs typeface="Lato"/>
              <a:sym typeface="Lato"/>
            </a:endParaRPr>
          </a:p>
        </p:txBody>
      </p:sp>
      <p:pic>
        <p:nvPicPr>
          <p:cNvPr id="250" name="Google Shape;250;p23"/>
          <p:cNvPicPr preferRelativeResize="0"/>
          <p:nvPr/>
        </p:nvPicPr>
        <p:blipFill rotWithShape="1">
          <a:blip r:embed="rId3">
            <a:alphaModFix/>
          </a:blip>
          <a:srcRect b="0" l="0" r="0" t="0"/>
          <a:stretch/>
        </p:blipFill>
        <p:spPr>
          <a:xfrm>
            <a:off x="1003075" y="1858250"/>
            <a:ext cx="901662" cy="1287050"/>
          </a:xfrm>
          <a:prstGeom prst="rect">
            <a:avLst/>
          </a:prstGeom>
          <a:noFill/>
          <a:ln>
            <a:noFill/>
          </a:ln>
        </p:spPr>
      </p:pic>
      <p:graphicFrame>
        <p:nvGraphicFramePr>
          <p:cNvPr id="251" name="Google Shape;251;p23"/>
          <p:cNvGraphicFramePr/>
          <p:nvPr/>
        </p:nvGraphicFramePr>
        <p:xfrm>
          <a:off x="2819100" y="1674150"/>
          <a:ext cx="3000000" cy="3000000"/>
        </p:xfrm>
        <a:graphic>
          <a:graphicData uri="http://schemas.openxmlformats.org/drawingml/2006/table">
            <a:tbl>
              <a:tblPr>
                <a:noFill/>
                <a:tableStyleId>{07922570-4968-440E-9D7F-987F622B0E32}</a:tableStyleId>
              </a:tblPr>
              <a:tblGrid>
                <a:gridCol w="1207175"/>
                <a:gridCol w="1207175"/>
                <a:gridCol w="1207175"/>
                <a:gridCol w="1154325"/>
                <a:gridCol w="1343075"/>
              </a:tblGrid>
              <a:tr h="784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Age to open</a:t>
                      </a:r>
                      <a:endParaRPr b="1" sz="15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Annual deposit limit</a:t>
                      </a:r>
                      <a:endParaRPr b="1" sz="15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Savings at risk?</a:t>
                      </a:r>
                      <a:endParaRPr b="1" sz="15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Government bonus?</a:t>
                      </a:r>
                      <a:endParaRPr b="1" sz="1500" u="none" cap="none" strike="noStrike">
                        <a:solidFill>
                          <a:schemeClr val="dk1"/>
                        </a:solidFill>
                        <a:latin typeface="Lato"/>
                        <a:ea typeface="Lato"/>
                        <a:cs typeface="Lato"/>
                        <a:sym typeface="Lato"/>
                      </a:endParaRPr>
                    </a:p>
                  </a:txBody>
                  <a:tcPr marT="91425" marB="91425" marR="91425" marL="91425">
                    <a:solidFill>
                      <a:schemeClr val="accent2"/>
                    </a:solidFill>
                  </a:tcPr>
                </a:tc>
              </a:tr>
              <a:tr h="3579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Cash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16+</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£20,000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r h="5507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Stocks and shares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18+</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£20,000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Yes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r h="3579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Lifetime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18-39</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£4,000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Depends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Yes, 25%</a:t>
                      </a:r>
                      <a:endParaRPr sz="1400" u="none" cap="none" strike="noStrike">
                        <a:latin typeface="Lato"/>
                        <a:ea typeface="Lato"/>
                        <a:cs typeface="Lato"/>
                        <a:sym typeface="Lato"/>
                      </a:endParaRPr>
                    </a:p>
                  </a:txBody>
                  <a:tcPr marT="91425" marB="91425" marR="91425" marL="91425"/>
                </a:tc>
              </a:tr>
              <a:tr h="3579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Junior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0-17</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£9,000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Depends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bl>
          </a:graphicData>
        </a:graphic>
      </p:graphicFrame>
      <p:sp>
        <p:nvSpPr>
          <p:cNvPr id="252" name="Google Shape;252;p23"/>
          <p:cNvSpPr txBox="1"/>
          <p:nvPr/>
        </p:nvSpPr>
        <p:spPr>
          <a:xfrm>
            <a:off x="2819100" y="4399900"/>
            <a:ext cx="6172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a:solidFill>
                  <a:schemeClr val="dk1"/>
                </a:solidFill>
                <a:latin typeface="Lato"/>
                <a:ea typeface="Lato"/>
                <a:cs typeface="Lato"/>
                <a:sym typeface="Lato"/>
              </a:rPr>
              <a:t>(Note: Stocks &amp; Shares ISAs are made up of equity &amp; funds)</a:t>
            </a:r>
            <a:endParaRPr i="1" sz="800">
              <a:solidFill>
                <a:schemeClr val="dk1"/>
              </a:solidFill>
              <a:latin typeface="Lato"/>
              <a:ea typeface="Lato"/>
              <a:cs typeface="Lato"/>
              <a:sym typeface="Lato"/>
            </a:endParaRPr>
          </a:p>
          <a:p>
            <a:pPr indent="0" lvl="0" marL="0" rtl="0" algn="l">
              <a:spcBef>
                <a:spcPts val="0"/>
              </a:spcBef>
              <a:spcAft>
                <a:spcPts val="0"/>
              </a:spcAft>
              <a:buNone/>
            </a:pPr>
            <a:r>
              <a:t/>
            </a:r>
            <a:endParaRPr i="1" sz="8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rPr b="0" i="1" lang="en-GB" sz="800" u="none" cap="none" strike="noStrike">
                <a:solidFill>
                  <a:schemeClr val="accent2"/>
                </a:solidFill>
                <a:latin typeface="Lato"/>
                <a:ea typeface="Lato"/>
                <a:cs typeface="Lato"/>
                <a:sym typeface="Lato"/>
              </a:rPr>
              <a:t>Adapted from Money Saving Expert</a:t>
            </a:r>
            <a:endParaRPr b="0" i="1" sz="800" u="none" cap="none" strike="noStrike">
              <a:solidFill>
                <a:schemeClr val="accent2"/>
              </a:solidFill>
              <a:latin typeface="Lato"/>
              <a:ea typeface="Lato"/>
              <a:cs typeface="Lato"/>
              <a:sym typeface="Lato"/>
            </a:endParaRPr>
          </a:p>
        </p:txBody>
      </p:sp>
      <p:sp>
        <p:nvSpPr>
          <p:cNvPr id="253" name="Google Shape;253;p23"/>
          <p:cNvSpPr txBox="1"/>
          <p:nvPr/>
        </p:nvSpPr>
        <p:spPr>
          <a:xfrm>
            <a:off x="398100" y="1028575"/>
            <a:ext cx="806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Lato"/>
                <a:ea typeface="Lato"/>
                <a:cs typeface="Lato"/>
                <a:sym typeface="Lato"/>
              </a:rPr>
              <a:t>Read Simon’s scenario. </a:t>
            </a:r>
            <a:r>
              <a:rPr b="1" lang="en-GB">
                <a:solidFill>
                  <a:schemeClr val="accent1"/>
                </a:solidFill>
                <a:latin typeface="Lato"/>
                <a:ea typeface="Lato"/>
                <a:cs typeface="Lato"/>
                <a:sym typeface="Lato"/>
              </a:rPr>
              <a:t>How could he allocate his money to the various ISAs?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Activity | Case studies </a:t>
            </a:r>
            <a:endParaRPr b="1" i="0" sz="2900" u="none" cap="none" strike="noStrike">
              <a:solidFill>
                <a:schemeClr val="lt1"/>
              </a:solidFill>
              <a:latin typeface="Lato"/>
              <a:ea typeface="Lato"/>
              <a:cs typeface="Lato"/>
              <a:sym typeface="Lato"/>
            </a:endParaRPr>
          </a:p>
        </p:txBody>
      </p:sp>
      <p:sp>
        <p:nvSpPr>
          <p:cNvPr id="259" name="Google Shape;259;p24"/>
          <p:cNvSpPr txBox="1"/>
          <p:nvPr/>
        </p:nvSpPr>
        <p:spPr>
          <a:xfrm>
            <a:off x="281775" y="1110675"/>
            <a:ext cx="4702500" cy="369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900" u="none" cap="none" strike="noStrike">
                <a:solidFill>
                  <a:schemeClr val="dk2"/>
                </a:solidFill>
                <a:latin typeface="Lato"/>
                <a:ea typeface="Lato"/>
                <a:cs typeface="Lato"/>
                <a:sym typeface="Lato"/>
              </a:rPr>
              <a:t>Read each case study and advise on the best ISA for each person’s situation, explaining your reasons.</a:t>
            </a:r>
            <a:endParaRPr b="0"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900" u="none" cap="none" strike="noStrike">
                <a:solidFill>
                  <a:schemeClr val="dk2"/>
                </a:solidFill>
                <a:latin typeface="Lato"/>
                <a:ea typeface="Lato"/>
                <a:cs typeface="Lato"/>
                <a:sym typeface="Lato"/>
              </a:rPr>
              <a:t>Then have a go at allocating annual amounts of funds to the ISA or ISAs that you think would best meet the person’s financial goals.</a:t>
            </a:r>
            <a:endParaRPr b="0"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900">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900">
                <a:solidFill>
                  <a:schemeClr val="dk2"/>
                </a:solidFill>
                <a:latin typeface="Lato"/>
                <a:ea typeface="Lato"/>
                <a:cs typeface="Lato"/>
                <a:sym typeface="Lato"/>
              </a:rPr>
              <a:t>When the answers are shown, relevant personal financial details of scenario will be highlighted in </a:t>
            </a:r>
            <a:r>
              <a:rPr b="1" lang="en-GB" sz="1900">
                <a:solidFill>
                  <a:schemeClr val="dk2"/>
                </a:solidFill>
                <a:latin typeface="Lato"/>
                <a:ea typeface="Lato"/>
                <a:cs typeface="Lato"/>
                <a:sym typeface="Lato"/>
              </a:rPr>
              <a:t>bold</a:t>
            </a:r>
            <a:r>
              <a:rPr lang="en-GB" sz="1900">
                <a:solidFill>
                  <a:schemeClr val="dk2"/>
                </a:solidFill>
                <a:latin typeface="Lato"/>
                <a:ea typeface="Lato"/>
                <a:cs typeface="Lato"/>
                <a:sym typeface="Lato"/>
              </a:rPr>
              <a:t>. </a:t>
            </a:r>
            <a:endParaRPr sz="1900">
              <a:solidFill>
                <a:schemeClr val="dk2"/>
              </a:solidFill>
              <a:latin typeface="Lato"/>
              <a:ea typeface="Lato"/>
              <a:cs typeface="Lato"/>
              <a:sym typeface="Lato"/>
            </a:endParaRPr>
          </a:p>
        </p:txBody>
      </p:sp>
      <p:sp>
        <p:nvSpPr>
          <p:cNvPr id="260" name="Google Shape;260;p24"/>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2"/>
                </a:solidFill>
                <a:latin typeface="Lato"/>
                <a:ea typeface="Lato"/>
                <a:cs typeface="Lato"/>
                <a:sym typeface="Lato"/>
              </a:rPr>
              <a:t>Resource 4  | Best ISA options?</a:t>
            </a:r>
            <a:endParaRPr b="0" i="0" sz="1200" u="none" cap="none" strike="noStrike">
              <a:solidFill>
                <a:schemeClr val="accent2"/>
              </a:solidFill>
              <a:latin typeface="Lato"/>
              <a:ea typeface="Lato"/>
              <a:cs typeface="Lato"/>
              <a:sym typeface="Lato"/>
            </a:endParaRPr>
          </a:p>
        </p:txBody>
      </p:sp>
      <p:pic>
        <p:nvPicPr>
          <p:cNvPr id="261" name="Google Shape;261;p24"/>
          <p:cNvPicPr preferRelativeResize="0"/>
          <p:nvPr/>
        </p:nvPicPr>
        <p:blipFill rotWithShape="1">
          <a:blip r:embed="rId3">
            <a:alphaModFix/>
          </a:blip>
          <a:srcRect b="0" l="0" r="0" t="0"/>
          <a:stretch/>
        </p:blipFill>
        <p:spPr>
          <a:xfrm rot="-6">
            <a:off x="5377798" y="1792247"/>
            <a:ext cx="3370764" cy="1829848"/>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pic>
        <p:nvPicPr>
          <p:cNvPr id="267" name="Google Shape;267;p25"/>
          <p:cNvPicPr preferRelativeResize="0"/>
          <p:nvPr/>
        </p:nvPicPr>
        <p:blipFill rotWithShape="1">
          <a:blip r:embed="rId3">
            <a:alphaModFix/>
          </a:blip>
          <a:srcRect b="7731" l="8024"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
        <p:nvSpPr>
          <p:cNvPr id="268" name="Google Shape;268;p25"/>
          <p:cNvSpPr txBox="1"/>
          <p:nvPr/>
        </p:nvSpPr>
        <p:spPr>
          <a:xfrm>
            <a:off x="3601350" y="1437375"/>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i="0" lang="en-GB" sz="1900" u="none" cap="none" strike="noStrike">
                <a:solidFill>
                  <a:schemeClr val="dk1"/>
                </a:solidFill>
                <a:latin typeface="Lato"/>
                <a:ea typeface="Lato"/>
                <a:cs typeface="Lato"/>
                <a:sym typeface="Lato"/>
              </a:rPr>
              <a:t>Miriam is 30 years old and has been saving money in her current account but does not feel that she is earning enough interest on her money. Her current monthly salary is £4,300 and she thinks that she can save about £1,000 a month to put into an ISA, but she’s unsure what type of account. She pays reduced rent on her accommodation as she shares with a friend, and is willing to take some risk on her savings.</a:t>
            </a:r>
            <a:endParaRPr i="0" sz="1900" u="none" cap="none" strike="noStrike">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pic>
        <p:nvPicPr>
          <p:cNvPr id="274" name="Google Shape;274;p26"/>
          <p:cNvPicPr preferRelativeResize="0"/>
          <p:nvPr/>
        </p:nvPicPr>
        <p:blipFill rotWithShape="1">
          <a:blip r:embed="rId3">
            <a:alphaModFix/>
          </a:blip>
          <a:srcRect b="7731" l="8024"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
        <p:nvSpPr>
          <p:cNvPr id="275" name="Google Shape;275;p26"/>
          <p:cNvSpPr/>
          <p:nvPr/>
        </p:nvSpPr>
        <p:spPr>
          <a:xfrm>
            <a:off x="360375" y="1208775"/>
            <a:ext cx="2921400" cy="3597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She is likely to go for a Stocks and Shares ISA, but may split that with a Cash ISA so has some money that’s less risky. Overall, she can put away £</a:t>
            </a:r>
            <a:r>
              <a:rPr b="1" lang="en-GB" sz="1800">
                <a:solidFill>
                  <a:schemeClr val="lt1"/>
                </a:solidFill>
                <a:latin typeface="Lato"/>
                <a:ea typeface="Lato"/>
                <a:cs typeface="Lato"/>
                <a:sym typeface="Lato"/>
              </a:rPr>
              <a:t>20</a:t>
            </a:r>
            <a:r>
              <a:rPr b="1" i="0" lang="en-GB" sz="1800" u="none" cap="none" strike="noStrike">
                <a:solidFill>
                  <a:schemeClr val="lt1"/>
                </a:solidFill>
                <a:latin typeface="Lato"/>
                <a:ea typeface="Lato"/>
                <a:cs typeface="Lato"/>
                <a:sym typeface="Lato"/>
              </a:rPr>
              <a:t>,000 in ISAs over the year, where she doesn’t need to pay tax on her returns.</a:t>
            </a:r>
            <a:endParaRPr b="1" i="0" sz="1800" u="none" cap="none" strike="noStrike">
              <a:solidFill>
                <a:schemeClr val="lt1"/>
              </a:solidFill>
              <a:latin typeface="Lato"/>
              <a:ea typeface="Lato"/>
              <a:cs typeface="Lato"/>
              <a:sym typeface="Lato"/>
            </a:endParaRPr>
          </a:p>
        </p:txBody>
      </p:sp>
      <p:sp>
        <p:nvSpPr>
          <p:cNvPr id="276" name="Google Shape;276;p26"/>
          <p:cNvSpPr txBox="1"/>
          <p:nvPr/>
        </p:nvSpPr>
        <p:spPr>
          <a:xfrm>
            <a:off x="3601350" y="1437375"/>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Miriam is </a:t>
            </a:r>
            <a:r>
              <a:rPr b="1" i="0" lang="en-GB" sz="1900" u="none" cap="none" strike="noStrike">
                <a:solidFill>
                  <a:schemeClr val="accent2"/>
                </a:solidFill>
                <a:latin typeface="Lato"/>
                <a:ea typeface="Lato"/>
                <a:cs typeface="Lato"/>
                <a:sym typeface="Lato"/>
              </a:rPr>
              <a:t>30 years old</a:t>
            </a:r>
            <a:r>
              <a:rPr b="0" i="0" lang="en-GB" sz="1900" u="none" cap="none" strike="noStrike">
                <a:solidFill>
                  <a:srgbClr val="000000"/>
                </a:solidFill>
                <a:latin typeface="Lato"/>
                <a:ea typeface="Lato"/>
                <a:cs typeface="Lato"/>
                <a:sym typeface="Lato"/>
              </a:rPr>
              <a:t> and has been saving money in her current account but does not feel that she is earning enough interest on her money. Her current monthly salary is £4,300 and she thinks that she can </a:t>
            </a:r>
            <a:r>
              <a:rPr b="1" i="0" lang="en-GB" sz="1900" u="none" cap="none" strike="noStrike">
                <a:solidFill>
                  <a:schemeClr val="accent2"/>
                </a:solidFill>
                <a:latin typeface="Lato"/>
                <a:ea typeface="Lato"/>
                <a:cs typeface="Lato"/>
                <a:sym typeface="Lato"/>
              </a:rPr>
              <a:t>save about £1,000 a month</a:t>
            </a:r>
            <a:r>
              <a:rPr b="0" i="0" lang="en-GB" sz="1900" u="none" cap="none" strike="noStrike">
                <a:solidFill>
                  <a:srgbClr val="000000"/>
                </a:solidFill>
                <a:latin typeface="Lato"/>
                <a:ea typeface="Lato"/>
                <a:cs typeface="Lato"/>
                <a:sym typeface="Lato"/>
              </a:rPr>
              <a:t> to put into an ISA, but she’s unsure what type of account. She pays </a:t>
            </a:r>
            <a:r>
              <a:rPr b="1" i="0" lang="en-GB" sz="1900" u="none" cap="none" strike="noStrike">
                <a:solidFill>
                  <a:schemeClr val="accent2"/>
                </a:solidFill>
                <a:latin typeface="Lato"/>
                <a:ea typeface="Lato"/>
                <a:cs typeface="Lato"/>
                <a:sym typeface="Lato"/>
              </a:rPr>
              <a:t>reduced rent </a:t>
            </a:r>
            <a:r>
              <a:rPr b="0" i="0" lang="en-GB" sz="1900" u="none" cap="none" strike="noStrike">
                <a:solidFill>
                  <a:srgbClr val="000000"/>
                </a:solidFill>
                <a:latin typeface="Lato"/>
                <a:ea typeface="Lato"/>
                <a:cs typeface="Lato"/>
                <a:sym typeface="Lato"/>
              </a:rPr>
              <a:t>on her accommodation as she shares with a friend, and is willing to </a:t>
            </a:r>
            <a:r>
              <a:rPr b="1" i="0" lang="en-GB" sz="1900" u="none" cap="none" strike="noStrike">
                <a:solidFill>
                  <a:schemeClr val="accent2"/>
                </a:solidFill>
                <a:latin typeface="Lato"/>
                <a:ea typeface="Lato"/>
                <a:cs typeface="Lato"/>
                <a:sym typeface="Lato"/>
              </a:rPr>
              <a:t>take some risk</a:t>
            </a:r>
            <a:r>
              <a:rPr b="0" i="0" lang="en-GB" sz="1900" u="none" cap="none" strike="noStrike">
                <a:solidFill>
                  <a:srgbClr val="000000"/>
                </a:solidFill>
                <a:latin typeface="Lato"/>
                <a:ea typeface="Lato"/>
                <a:cs typeface="Lato"/>
                <a:sym typeface="Lato"/>
              </a:rPr>
              <a:t> on her savings.</a:t>
            </a:r>
            <a:endParaRPr b="0" i="0" sz="1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pic>
        <p:nvPicPr>
          <p:cNvPr id="282" name="Google Shape;282;p27"/>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283" name="Google Shape;283;p27"/>
          <p:cNvSpPr txBox="1"/>
          <p:nvPr/>
        </p:nvSpPr>
        <p:spPr>
          <a:xfrm>
            <a:off x="3143425" y="1141250"/>
            <a:ext cx="5913900" cy="32655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chemeClr val="dk1"/>
                </a:solidFill>
                <a:latin typeface="Lato"/>
                <a:ea typeface="Lato"/>
                <a:cs typeface="Lato"/>
                <a:sym typeface="Lato"/>
              </a:rPr>
              <a:t>Alison and Hakim have been married for 7 years and they have one child, Sarah, who is 6 years old. Most of their money has been put towards house bills and  childcare fees, but Alison got a job promotion which came with higher pay and they are thinking about saving for the future. They both would like to ensure they are putting some money aside for Sarah, who they hope can use the money for university or training when she finishes college. They are also keen to refurbish their living room in about 5 years time, and are looking for the best way to save money for that.</a:t>
            </a:r>
            <a:endParaRPr i="0" sz="1800" u="none" cap="none" strike="noStrik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pic>
        <p:nvPicPr>
          <p:cNvPr id="289" name="Google Shape;289;p28"/>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290" name="Google Shape;290;p28"/>
          <p:cNvSpPr/>
          <p:nvPr/>
        </p:nvSpPr>
        <p:spPr>
          <a:xfrm>
            <a:off x="118450" y="1198700"/>
            <a:ext cx="2948700" cy="3369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Alison and Hakim are likely to split the money between a Cash ISA and Junior ISA. We don’t know how much they earn so it’s difficult to put an exact amount on how much. If they can afford it, they may put the full £9,000 into a Junior ISA for Sarah and the rest into a Cash ISA.</a:t>
            </a:r>
            <a:endParaRPr b="1" i="0" sz="1800" u="none" cap="none" strike="noStrike">
              <a:solidFill>
                <a:schemeClr val="lt1"/>
              </a:solidFill>
              <a:latin typeface="Lato"/>
              <a:ea typeface="Lato"/>
              <a:cs typeface="Lato"/>
              <a:sym typeface="Lato"/>
            </a:endParaRPr>
          </a:p>
        </p:txBody>
      </p:sp>
      <p:sp>
        <p:nvSpPr>
          <p:cNvPr id="291" name="Google Shape;291;p28"/>
          <p:cNvSpPr txBox="1"/>
          <p:nvPr/>
        </p:nvSpPr>
        <p:spPr>
          <a:xfrm>
            <a:off x="3143425" y="1141250"/>
            <a:ext cx="5913900" cy="32655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Alison and Hakim have been </a:t>
            </a:r>
            <a:r>
              <a:rPr b="1" i="0" lang="en-GB" sz="1800" u="none" cap="none" strike="noStrike">
                <a:solidFill>
                  <a:schemeClr val="accent2"/>
                </a:solidFill>
                <a:latin typeface="Lato"/>
                <a:ea typeface="Lato"/>
                <a:cs typeface="Lato"/>
                <a:sym typeface="Lato"/>
              </a:rPr>
              <a:t>married for 7 years </a:t>
            </a:r>
            <a:r>
              <a:rPr b="0" i="0" lang="en-GB" sz="1800" u="none" cap="none" strike="noStrike">
                <a:solidFill>
                  <a:srgbClr val="000000"/>
                </a:solidFill>
                <a:latin typeface="Lato"/>
                <a:ea typeface="Lato"/>
                <a:cs typeface="Lato"/>
                <a:sym typeface="Lato"/>
              </a:rPr>
              <a:t>and they have </a:t>
            </a:r>
            <a:r>
              <a:rPr b="1" i="0" lang="en-GB" sz="1800" u="none" cap="none" strike="noStrike">
                <a:solidFill>
                  <a:schemeClr val="accent2"/>
                </a:solidFill>
                <a:latin typeface="Lato"/>
                <a:ea typeface="Lato"/>
                <a:cs typeface="Lato"/>
                <a:sym typeface="Lato"/>
              </a:rPr>
              <a:t>one child</a:t>
            </a:r>
            <a:r>
              <a:rPr b="0" i="0" lang="en-GB" sz="1800" u="none" cap="none" strike="noStrike">
                <a:solidFill>
                  <a:srgbClr val="000000"/>
                </a:solidFill>
                <a:latin typeface="Lato"/>
                <a:ea typeface="Lato"/>
                <a:cs typeface="Lato"/>
                <a:sym typeface="Lato"/>
              </a:rPr>
              <a:t>, Sarah, who is 6 years old. Most of their money has been put towards house bills and  childcare fees, but Alison got a </a:t>
            </a:r>
            <a:r>
              <a:rPr b="1" i="0" lang="en-GB" sz="1800" u="none" cap="none" strike="noStrike">
                <a:solidFill>
                  <a:schemeClr val="accent2"/>
                </a:solidFill>
                <a:latin typeface="Lato"/>
                <a:ea typeface="Lato"/>
                <a:cs typeface="Lato"/>
                <a:sym typeface="Lato"/>
              </a:rPr>
              <a:t>job promotion</a:t>
            </a:r>
            <a:r>
              <a:rPr b="0" i="0" lang="en-GB" sz="1800" u="none" cap="none" strike="noStrike">
                <a:solidFill>
                  <a:srgbClr val="000000"/>
                </a:solidFill>
                <a:latin typeface="Lato"/>
                <a:ea typeface="Lato"/>
                <a:cs typeface="Lato"/>
                <a:sym typeface="Lato"/>
              </a:rPr>
              <a:t> which came with </a:t>
            </a:r>
            <a:r>
              <a:rPr b="1" i="0" lang="en-GB" sz="1800" u="none" cap="none" strike="noStrike">
                <a:solidFill>
                  <a:schemeClr val="accent2"/>
                </a:solidFill>
                <a:latin typeface="Lato"/>
                <a:ea typeface="Lato"/>
                <a:cs typeface="Lato"/>
                <a:sym typeface="Lato"/>
              </a:rPr>
              <a:t>higher pay </a:t>
            </a:r>
            <a:r>
              <a:rPr b="0" i="0" lang="en-GB" sz="1800" u="none" cap="none" strike="noStrike">
                <a:solidFill>
                  <a:srgbClr val="000000"/>
                </a:solidFill>
                <a:latin typeface="Lato"/>
                <a:ea typeface="Lato"/>
                <a:cs typeface="Lato"/>
                <a:sym typeface="Lato"/>
              </a:rPr>
              <a:t>and they are thinking about saving for the future. They both would like to ensure they are putting some </a:t>
            </a:r>
            <a:r>
              <a:rPr b="1" i="0" lang="en-GB" sz="1800" u="none" cap="none" strike="noStrike">
                <a:solidFill>
                  <a:schemeClr val="accent2"/>
                </a:solidFill>
                <a:latin typeface="Lato"/>
                <a:ea typeface="Lato"/>
                <a:cs typeface="Lato"/>
                <a:sym typeface="Lato"/>
              </a:rPr>
              <a:t>money aside for Sarah,</a:t>
            </a:r>
            <a:r>
              <a:rPr b="0" i="0" lang="en-GB" sz="1800" u="none" cap="none" strike="noStrike">
                <a:solidFill>
                  <a:srgbClr val="000000"/>
                </a:solidFill>
                <a:latin typeface="Lato"/>
                <a:ea typeface="Lato"/>
                <a:cs typeface="Lato"/>
                <a:sym typeface="Lato"/>
              </a:rPr>
              <a:t> who they hope can use the money for university or training when she finishes college. They are also keen to </a:t>
            </a:r>
            <a:r>
              <a:rPr b="1" i="0" lang="en-GB" sz="1800" u="none" cap="none" strike="noStrike">
                <a:solidFill>
                  <a:schemeClr val="accent2"/>
                </a:solidFill>
                <a:latin typeface="Lato"/>
                <a:ea typeface="Lato"/>
                <a:cs typeface="Lato"/>
                <a:sym typeface="Lato"/>
              </a:rPr>
              <a:t>refurbish their living room</a:t>
            </a:r>
            <a:r>
              <a:rPr b="0" i="0" lang="en-GB" sz="1800" u="none" cap="none" strike="noStrike">
                <a:solidFill>
                  <a:srgbClr val="000000"/>
                </a:solidFill>
                <a:latin typeface="Lato"/>
                <a:ea typeface="Lato"/>
                <a:cs typeface="Lato"/>
                <a:sym typeface="Lato"/>
              </a:rPr>
              <a:t> in about </a:t>
            </a:r>
            <a:r>
              <a:rPr b="1" i="0" lang="en-GB" sz="1800" u="none" cap="none" strike="noStrike">
                <a:solidFill>
                  <a:schemeClr val="accent2"/>
                </a:solidFill>
                <a:latin typeface="Lato"/>
                <a:ea typeface="Lato"/>
                <a:cs typeface="Lato"/>
                <a:sym typeface="Lato"/>
              </a:rPr>
              <a:t>5 years time</a:t>
            </a:r>
            <a:r>
              <a:rPr b="0" i="0" lang="en-GB" sz="1800" u="none" cap="none" strike="noStrike">
                <a:solidFill>
                  <a:srgbClr val="000000"/>
                </a:solidFill>
                <a:latin typeface="Lato"/>
                <a:ea typeface="Lato"/>
                <a:cs typeface="Lato"/>
                <a:sym typeface="Lato"/>
              </a:rPr>
              <a:t>, and are looking for the </a:t>
            </a:r>
            <a:r>
              <a:rPr b="1" i="0" lang="en-GB" sz="1800" u="none" cap="none" strike="noStrike">
                <a:solidFill>
                  <a:schemeClr val="accent2"/>
                </a:solidFill>
                <a:latin typeface="Lato"/>
                <a:ea typeface="Lato"/>
                <a:cs typeface="Lato"/>
                <a:sym typeface="Lato"/>
              </a:rPr>
              <a:t>best way to save</a:t>
            </a:r>
            <a:r>
              <a:rPr b="0" i="0" lang="en-GB" sz="1800" u="none" cap="none" strike="noStrike">
                <a:solidFill>
                  <a:srgbClr val="000000"/>
                </a:solidFill>
                <a:latin typeface="Lato"/>
                <a:ea typeface="Lato"/>
                <a:cs typeface="Lato"/>
                <a:sym typeface="Lato"/>
              </a:rPr>
              <a:t> money for that.</a:t>
            </a:r>
            <a:endParaRPr b="0" i="0" sz="18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65" name="Google Shape;65;p3"/>
          <p:cNvGraphicFramePr/>
          <p:nvPr/>
        </p:nvGraphicFramePr>
        <p:xfrm>
          <a:off x="871975" y="1721850"/>
          <a:ext cx="3000000" cy="3000000"/>
        </p:xfrm>
        <a:graphic>
          <a:graphicData uri="http://schemas.openxmlformats.org/drawingml/2006/table">
            <a:tbl>
              <a:tblPr>
                <a:noFill/>
                <a:tableStyleId>{07922570-4968-440E-9D7F-987F622B0E32}</a:tableStyleId>
              </a:tblPr>
              <a:tblGrid>
                <a:gridCol w="1206500"/>
                <a:gridCol w="1206500"/>
                <a:gridCol w="1206500"/>
                <a:gridCol w="1206500"/>
                <a:gridCol w="1206500"/>
                <a:gridCol w="1206500"/>
              </a:tblGrid>
              <a:tr h="5390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3338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How the economy works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Mortgages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Credit cards</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Pensions </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ISAs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Financial decisions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sp>
        <p:nvSpPr>
          <p:cNvPr id="297" name="Google Shape;297;p29"/>
          <p:cNvSpPr txBox="1"/>
          <p:nvPr/>
        </p:nvSpPr>
        <p:spPr>
          <a:xfrm>
            <a:off x="3660350" y="1186850"/>
            <a:ext cx="54609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900"/>
              <a:buFont typeface="Arial"/>
              <a:buNone/>
            </a:pPr>
            <a:r>
              <a:rPr lang="en-GB" sz="1900">
                <a:solidFill>
                  <a:schemeClr val="dk1"/>
                </a:solidFill>
                <a:latin typeface="Lato"/>
                <a:ea typeface="Lato"/>
                <a:cs typeface="Lato"/>
                <a:sym typeface="Lato"/>
              </a:rPr>
              <a:t>Jenna is 33 years old and has recently been promoted to senior associate director at an architectural firm and is now on a salary of £70,000 per year.</a:t>
            </a:r>
            <a:endParaRPr sz="1900">
              <a:solidFill>
                <a:schemeClr val="dk1"/>
              </a:solidFill>
              <a:latin typeface="Lato"/>
              <a:ea typeface="Lato"/>
              <a:cs typeface="Lato"/>
              <a:sym typeface="Lato"/>
            </a:endParaRPr>
          </a:p>
          <a:p>
            <a:pPr indent="0" lvl="0" marL="0" rtl="0" algn="l">
              <a:spcBef>
                <a:spcPts val="0"/>
              </a:spcBef>
              <a:spcAft>
                <a:spcPts val="0"/>
              </a:spcAft>
              <a:buClr>
                <a:srgbClr val="000000"/>
              </a:buClr>
              <a:buSzPts val="1900"/>
              <a:buFont typeface="Arial"/>
              <a:buNone/>
            </a:pPr>
            <a:r>
              <a:t/>
            </a:r>
            <a:endParaRPr sz="1900">
              <a:solidFill>
                <a:schemeClr val="dk1"/>
              </a:solidFill>
              <a:latin typeface="Lato"/>
              <a:ea typeface="Lato"/>
              <a:cs typeface="Lato"/>
              <a:sym typeface="Lato"/>
            </a:endParaRPr>
          </a:p>
          <a:p>
            <a:pPr indent="0" lvl="0" marL="0" rtl="0" algn="l">
              <a:spcBef>
                <a:spcPts val="0"/>
              </a:spcBef>
              <a:spcAft>
                <a:spcPts val="0"/>
              </a:spcAft>
              <a:buClr>
                <a:srgbClr val="000000"/>
              </a:buClr>
              <a:buSzPts val="1900"/>
              <a:buFont typeface="Arial"/>
              <a:buNone/>
            </a:pPr>
            <a:r>
              <a:rPr lang="en-GB" sz="1900">
                <a:solidFill>
                  <a:schemeClr val="dk1"/>
                </a:solidFill>
                <a:latin typeface="Lato"/>
                <a:ea typeface="Lato"/>
                <a:cs typeface="Lato"/>
                <a:sym typeface="Lato"/>
              </a:rPr>
              <a:t>She is eager to start saving money for a deposit to buy her own apartment in the next 5 years. She does not want to pay tax on her savings and hasn’t yet made a savings plan. Jenna would like to save at least £10,000 a year and wants to make a good return.  </a:t>
            </a:r>
            <a:endParaRPr sz="1900">
              <a:solidFill>
                <a:schemeClr val="dk1"/>
              </a:solidFill>
              <a:latin typeface="Lato"/>
              <a:ea typeface="Lato"/>
              <a:cs typeface="Lato"/>
              <a:sym typeface="Lato"/>
            </a:endParaRPr>
          </a:p>
        </p:txBody>
      </p:sp>
      <p:pic>
        <p:nvPicPr>
          <p:cNvPr id="298" name="Google Shape;298;p29"/>
          <p:cNvPicPr preferRelativeResize="0"/>
          <p:nvPr/>
        </p:nvPicPr>
        <p:blipFill rotWithShape="1">
          <a:blip r:embed="rId3">
            <a:alphaModFix/>
          </a:blip>
          <a:srcRect b="3766" l="10880" r="8336" t="2053"/>
          <a:stretch/>
        </p:blipFill>
        <p:spPr>
          <a:xfrm>
            <a:off x="436575" y="1263050"/>
            <a:ext cx="2262125" cy="340890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pic>
        <p:nvPicPr>
          <p:cNvPr id="304" name="Google Shape;304;p30"/>
          <p:cNvPicPr preferRelativeResize="0"/>
          <p:nvPr/>
        </p:nvPicPr>
        <p:blipFill rotWithShape="1">
          <a:blip r:embed="rId3">
            <a:alphaModFix/>
          </a:blip>
          <a:srcRect b="3766" l="17975" r="12617" t="2053"/>
          <a:stretch/>
        </p:blipFill>
        <p:spPr>
          <a:xfrm>
            <a:off x="559000" y="1263050"/>
            <a:ext cx="1943575" cy="3408900"/>
          </a:xfrm>
          <a:prstGeom prst="rect">
            <a:avLst/>
          </a:prstGeom>
          <a:noFill/>
          <a:ln cap="flat" cmpd="sng" w="38100">
            <a:solidFill>
              <a:schemeClr val="accent2"/>
            </a:solidFill>
            <a:prstDash val="solid"/>
            <a:round/>
            <a:headEnd len="sm" w="sm" type="none"/>
            <a:tailEnd len="sm" w="sm" type="none"/>
          </a:ln>
        </p:spPr>
      </p:pic>
      <p:sp>
        <p:nvSpPr>
          <p:cNvPr id="305" name="Google Shape;305;p30"/>
          <p:cNvSpPr/>
          <p:nvPr/>
        </p:nvSpPr>
        <p:spPr>
          <a:xfrm>
            <a:off x="124150" y="1110875"/>
            <a:ext cx="3520200" cy="39417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Jenna would benefit from putting some of her savings aside into a Lifetime ISA. She can easily put £4,000 a year into this ISA and enjoy the 25% bonus of £1,000 each year from the government.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It’s important to note that she may have to pay a penalty if she removes money from the ISA in the first year, and she can only buy a property worth less than £450,000.</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The rest of the money she can put in a Stocks and Shares ISA, with maybe a little bit in a Cash ISA too.</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p:txBody>
      </p:sp>
      <p:sp>
        <p:nvSpPr>
          <p:cNvPr id="306" name="Google Shape;306;p30"/>
          <p:cNvSpPr txBox="1"/>
          <p:nvPr/>
        </p:nvSpPr>
        <p:spPr>
          <a:xfrm>
            <a:off x="3660350" y="1186850"/>
            <a:ext cx="54609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Jenna is </a:t>
            </a:r>
            <a:r>
              <a:rPr b="1" i="0" lang="en-GB" sz="1900" u="none" cap="none" strike="noStrike">
                <a:solidFill>
                  <a:schemeClr val="accent2"/>
                </a:solidFill>
                <a:latin typeface="Lato"/>
                <a:ea typeface="Lato"/>
                <a:cs typeface="Lato"/>
                <a:sym typeface="Lato"/>
              </a:rPr>
              <a:t>33 years old</a:t>
            </a:r>
            <a:r>
              <a:rPr b="0" i="0" lang="en-GB" sz="1900" u="none" cap="none" strike="noStrike">
                <a:solidFill>
                  <a:srgbClr val="000000"/>
                </a:solidFill>
                <a:latin typeface="Lato"/>
                <a:ea typeface="Lato"/>
                <a:cs typeface="Lato"/>
                <a:sym typeface="Lato"/>
              </a:rPr>
              <a:t> and has recently been promoted to </a:t>
            </a:r>
            <a:r>
              <a:rPr lang="en-GB" sz="1900">
                <a:latin typeface="Lato"/>
                <a:ea typeface="Lato"/>
                <a:cs typeface="Lato"/>
                <a:sym typeface="Lato"/>
              </a:rPr>
              <a:t>s</a:t>
            </a:r>
            <a:r>
              <a:rPr b="0" i="0" lang="en-GB" sz="1900" u="none" cap="none" strike="noStrike">
                <a:solidFill>
                  <a:srgbClr val="000000"/>
                </a:solidFill>
                <a:latin typeface="Lato"/>
                <a:ea typeface="Lato"/>
                <a:cs typeface="Lato"/>
                <a:sym typeface="Lato"/>
              </a:rPr>
              <a:t>enior </a:t>
            </a:r>
            <a:r>
              <a:rPr lang="en-GB" sz="1900">
                <a:latin typeface="Lato"/>
                <a:ea typeface="Lato"/>
                <a:cs typeface="Lato"/>
                <a:sym typeface="Lato"/>
              </a:rPr>
              <a:t>a</a:t>
            </a:r>
            <a:r>
              <a:rPr b="0" i="0" lang="en-GB" sz="1900" u="none" cap="none" strike="noStrike">
                <a:solidFill>
                  <a:srgbClr val="000000"/>
                </a:solidFill>
                <a:latin typeface="Lato"/>
                <a:ea typeface="Lato"/>
                <a:cs typeface="Lato"/>
                <a:sym typeface="Lato"/>
              </a:rPr>
              <a:t>ssociate </a:t>
            </a:r>
            <a:r>
              <a:rPr lang="en-GB" sz="1900">
                <a:latin typeface="Lato"/>
                <a:ea typeface="Lato"/>
                <a:cs typeface="Lato"/>
                <a:sym typeface="Lato"/>
              </a:rPr>
              <a:t>d</a:t>
            </a:r>
            <a:r>
              <a:rPr b="0" i="0" lang="en-GB" sz="1900" u="none" cap="none" strike="noStrike">
                <a:solidFill>
                  <a:srgbClr val="000000"/>
                </a:solidFill>
                <a:latin typeface="Lato"/>
                <a:ea typeface="Lato"/>
                <a:cs typeface="Lato"/>
                <a:sym typeface="Lato"/>
              </a:rPr>
              <a:t>irector at an architectural firm and is now on a salary of </a:t>
            </a:r>
            <a:r>
              <a:rPr b="1" i="0" lang="en-GB" sz="1900" u="none" cap="none" strike="noStrike">
                <a:solidFill>
                  <a:schemeClr val="accent2"/>
                </a:solidFill>
                <a:latin typeface="Lato"/>
                <a:ea typeface="Lato"/>
                <a:cs typeface="Lato"/>
                <a:sym typeface="Lato"/>
              </a:rPr>
              <a:t>£70,000 per year.</a:t>
            </a:r>
            <a:endParaRPr b="1" i="0" sz="1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She is eager to start saving money for a deposit to </a:t>
            </a:r>
            <a:r>
              <a:rPr b="1" i="0" lang="en-GB" sz="1900" u="none" cap="none" strike="noStrike">
                <a:solidFill>
                  <a:schemeClr val="accent2"/>
                </a:solidFill>
                <a:latin typeface="Lato"/>
                <a:ea typeface="Lato"/>
                <a:cs typeface="Lato"/>
                <a:sym typeface="Lato"/>
              </a:rPr>
              <a:t>buy her own apartment</a:t>
            </a:r>
            <a:r>
              <a:rPr b="0" i="0" lang="en-GB" sz="1900" u="none" cap="none" strike="noStrike">
                <a:solidFill>
                  <a:schemeClr val="accent2"/>
                </a:solidFill>
                <a:latin typeface="Lato"/>
                <a:ea typeface="Lato"/>
                <a:cs typeface="Lato"/>
                <a:sym typeface="Lato"/>
              </a:rPr>
              <a:t> </a:t>
            </a:r>
            <a:r>
              <a:rPr b="0" i="0" lang="en-GB" sz="1900" u="none" cap="none" strike="noStrike">
                <a:solidFill>
                  <a:srgbClr val="000000"/>
                </a:solidFill>
                <a:latin typeface="Lato"/>
                <a:ea typeface="Lato"/>
                <a:cs typeface="Lato"/>
                <a:sym typeface="Lato"/>
              </a:rPr>
              <a:t>in the next 5 years. She does </a:t>
            </a:r>
            <a:r>
              <a:rPr b="1" i="0" lang="en-GB" sz="1900" u="none" cap="none" strike="noStrike">
                <a:solidFill>
                  <a:schemeClr val="accent2"/>
                </a:solidFill>
                <a:latin typeface="Lato"/>
                <a:ea typeface="Lato"/>
                <a:cs typeface="Lato"/>
                <a:sym typeface="Lato"/>
              </a:rPr>
              <a:t>not want to pay tax on her savings</a:t>
            </a:r>
            <a:r>
              <a:rPr b="0" i="0" lang="en-GB" sz="1900" u="none" cap="none" strike="noStrike">
                <a:solidFill>
                  <a:srgbClr val="000000"/>
                </a:solidFill>
                <a:latin typeface="Lato"/>
                <a:ea typeface="Lato"/>
                <a:cs typeface="Lato"/>
                <a:sym typeface="Lato"/>
              </a:rPr>
              <a:t> and hasn’t yet made a savings plan. Jenna would like to save </a:t>
            </a:r>
            <a:r>
              <a:rPr b="1" i="0" lang="en-GB" sz="1900" u="none" cap="none" strike="noStrike">
                <a:solidFill>
                  <a:schemeClr val="accent2"/>
                </a:solidFill>
                <a:latin typeface="Lato"/>
                <a:ea typeface="Lato"/>
                <a:cs typeface="Lato"/>
                <a:sym typeface="Lato"/>
              </a:rPr>
              <a:t>at least £10,000 a year</a:t>
            </a:r>
            <a:r>
              <a:rPr b="1" i="0" lang="en-GB" sz="1900" u="none" cap="none" strike="noStrike">
                <a:solidFill>
                  <a:srgbClr val="000000"/>
                </a:solidFill>
                <a:latin typeface="Lato"/>
                <a:ea typeface="Lato"/>
                <a:cs typeface="Lato"/>
                <a:sym typeface="Lato"/>
              </a:rPr>
              <a:t> </a:t>
            </a:r>
            <a:r>
              <a:rPr b="0" i="0" lang="en-GB" sz="1900" u="none" cap="none" strike="noStrike">
                <a:solidFill>
                  <a:srgbClr val="000000"/>
                </a:solidFill>
                <a:latin typeface="Lato"/>
                <a:ea typeface="Lato"/>
                <a:cs typeface="Lato"/>
                <a:sym typeface="Lato"/>
              </a:rPr>
              <a:t>and wants to make a </a:t>
            </a:r>
            <a:r>
              <a:rPr b="1" i="0" lang="en-GB" sz="1900" u="none" cap="none" strike="noStrike">
                <a:solidFill>
                  <a:schemeClr val="accent2"/>
                </a:solidFill>
                <a:latin typeface="Lato"/>
                <a:ea typeface="Lato"/>
                <a:cs typeface="Lato"/>
                <a:sym typeface="Lato"/>
              </a:rPr>
              <a:t>good return.  </a:t>
            </a:r>
            <a:endParaRPr b="1" i="0" sz="1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31"/>
          <p:cNvPicPr preferRelativeResize="0"/>
          <p:nvPr/>
        </p:nvPicPr>
        <p:blipFill rotWithShape="1">
          <a:blip r:embed="rId3">
            <a:alphaModFix/>
          </a:blip>
          <a:srcRect b="6075"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
        <p:nvSpPr>
          <p:cNvPr id="312" name="Google Shape;312;p3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sp>
        <p:nvSpPr>
          <p:cNvPr id="313" name="Google Shape;313;p31"/>
          <p:cNvSpPr txBox="1"/>
          <p:nvPr/>
        </p:nvSpPr>
        <p:spPr>
          <a:xfrm>
            <a:off x="3382975" y="1263050"/>
            <a:ext cx="55107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i="0" lang="en-GB" sz="1900" u="none" cap="none" strike="noStrike">
                <a:solidFill>
                  <a:schemeClr val="dk1"/>
                </a:solidFill>
                <a:latin typeface="Lato"/>
                <a:ea typeface="Lato"/>
                <a:cs typeface="Lato"/>
                <a:sym typeface="Lato"/>
              </a:rPr>
              <a:t>Wen is 25 years old. He has been saving £5,000 a year in a traditional savings account and has seen his money slowly grow over the last 3 years. Wen has a steady job as a manager at the local supermarket and earns £30,000. He rents a property close to work, which also helps him to save money on the commute to work. He would like to save his money but is unsure exactly what he would spend it on. He enjoys travelling and would love to </a:t>
            </a:r>
            <a:r>
              <a:rPr lang="en-GB" sz="1900">
                <a:solidFill>
                  <a:schemeClr val="dk1"/>
                </a:solidFill>
                <a:latin typeface="Lato"/>
                <a:ea typeface="Lato"/>
                <a:cs typeface="Lato"/>
                <a:sym typeface="Lato"/>
              </a:rPr>
              <a:t>g</a:t>
            </a:r>
            <a:r>
              <a:rPr i="0" lang="en-GB" sz="1900" u="none" cap="none" strike="noStrike">
                <a:solidFill>
                  <a:schemeClr val="dk1"/>
                </a:solidFill>
                <a:latin typeface="Lato"/>
                <a:ea typeface="Lato"/>
                <a:cs typeface="Lato"/>
                <a:sym typeface="Lato"/>
              </a:rPr>
              <a:t>o on an all around the world trip but is undecided. </a:t>
            </a:r>
            <a:endParaRPr i="0" sz="1900" u="none" cap="none" strike="noStrike">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2"/>
          <p:cNvPicPr preferRelativeResize="0"/>
          <p:nvPr/>
        </p:nvPicPr>
        <p:blipFill rotWithShape="1">
          <a:blip r:embed="rId3">
            <a:alphaModFix/>
          </a:blip>
          <a:srcRect b="6075"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
        <p:nvSpPr>
          <p:cNvPr id="319" name="Google Shape;319;p32"/>
          <p:cNvSpPr/>
          <p:nvPr/>
        </p:nvSpPr>
        <p:spPr>
          <a:xfrm>
            <a:off x="495675" y="1244525"/>
            <a:ext cx="2684100" cy="36303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Wen is likely to put the majority of his savings into a Cash ISA. This way the money he is already putting into a savings account can grow, and he won’t pay tax on the interest made. This will allow him to safely save for the future, once he knows exactly what he wants to do.</a:t>
            </a:r>
            <a:endParaRPr b="1" i="0" sz="1800" u="none" cap="none" strike="noStrike">
              <a:solidFill>
                <a:schemeClr val="lt1"/>
              </a:solidFill>
              <a:latin typeface="Lato"/>
              <a:ea typeface="Lato"/>
              <a:cs typeface="Lato"/>
              <a:sym typeface="Lato"/>
            </a:endParaRPr>
          </a:p>
        </p:txBody>
      </p:sp>
      <p:sp>
        <p:nvSpPr>
          <p:cNvPr id="320" name="Google Shape;320;p32"/>
          <p:cNvSpPr txBox="1"/>
          <p:nvPr/>
        </p:nvSpPr>
        <p:spPr>
          <a:xfrm>
            <a:off x="3382975" y="1263050"/>
            <a:ext cx="55107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Wen is </a:t>
            </a:r>
            <a:r>
              <a:rPr b="1" i="0" lang="en-GB" sz="1900" u="none" cap="none" strike="noStrike">
                <a:solidFill>
                  <a:schemeClr val="accent2"/>
                </a:solidFill>
                <a:latin typeface="Lato"/>
                <a:ea typeface="Lato"/>
                <a:cs typeface="Lato"/>
                <a:sym typeface="Lato"/>
              </a:rPr>
              <a:t>25 years old</a:t>
            </a:r>
            <a:r>
              <a:rPr b="0" i="0" lang="en-GB" sz="1900" u="none" cap="none" strike="noStrike">
                <a:solidFill>
                  <a:srgbClr val="000000"/>
                </a:solidFill>
                <a:latin typeface="Lato"/>
                <a:ea typeface="Lato"/>
                <a:cs typeface="Lato"/>
                <a:sym typeface="Lato"/>
              </a:rPr>
              <a:t>. He has been </a:t>
            </a:r>
            <a:r>
              <a:rPr b="1" i="0" lang="en-GB" sz="1900" u="none" cap="none" strike="noStrike">
                <a:solidFill>
                  <a:schemeClr val="accent2"/>
                </a:solidFill>
                <a:latin typeface="Lato"/>
                <a:ea typeface="Lato"/>
                <a:cs typeface="Lato"/>
                <a:sym typeface="Lato"/>
              </a:rPr>
              <a:t>saving £5,000 a year </a:t>
            </a:r>
            <a:r>
              <a:rPr b="0" i="0" lang="en-GB" sz="1900" u="none" cap="none" strike="noStrike">
                <a:solidFill>
                  <a:srgbClr val="000000"/>
                </a:solidFill>
                <a:latin typeface="Lato"/>
                <a:ea typeface="Lato"/>
                <a:cs typeface="Lato"/>
                <a:sym typeface="Lato"/>
              </a:rPr>
              <a:t>in a traditional savings account and has seen his money slowly grow over the last 3 years. Wen has a </a:t>
            </a:r>
            <a:r>
              <a:rPr b="1" i="0" lang="en-GB" sz="1900" u="none" cap="none" strike="noStrike">
                <a:solidFill>
                  <a:schemeClr val="accent2"/>
                </a:solidFill>
                <a:latin typeface="Lato"/>
                <a:ea typeface="Lato"/>
                <a:cs typeface="Lato"/>
                <a:sym typeface="Lato"/>
              </a:rPr>
              <a:t>steady job</a:t>
            </a:r>
            <a:r>
              <a:rPr b="0" i="0" lang="en-GB" sz="1900" u="none" cap="none" strike="noStrike">
                <a:solidFill>
                  <a:srgbClr val="000000"/>
                </a:solidFill>
                <a:latin typeface="Lato"/>
                <a:ea typeface="Lato"/>
                <a:cs typeface="Lato"/>
                <a:sym typeface="Lato"/>
              </a:rPr>
              <a:t> as a manager at the local supermarket and </a:t>
            </a:r>
            <a:r>
              <a:rPr b="1" i="0" lang="en-GB" sz="1900" u="none" cap="none" strike="noStrike">
                <a:solidFill>
                  <a:schemeClr val="accent2"/>
                </a:solidFill>
                <a:latin typeface="Lato"/>
                <a:ea typeface="Lato"/>
                <a:cs typeface="Lato"/>
                <a:sym typeface="Lato"/>
              </a:rPr>
              <a:t>earns £30,000.</a:t>
            </a:r>
            <a:r>
              <a:rPr b="0" i="0" lang="en-GB" sz="1900" u="none" cap="none" strike="noStrike">
                <a:solidFill>
                  <a:srgbClr val="000000"/>
                </a:solidFill>
                <a:latin typeface="Lato"/>
                <a:ea typeface="Lato"/>
                <a:cs typeface="Lato"/>
                <a:sym typeface="Lato"/>
              </a:rPr>
              <a:t> He rents a property close to work, which also helps him to </a:t>
            </a:r>
            <a:r>
              <a:rPr b="1" i="0" lang="en-GB" sz="1900" u="none" cap="none" strike="noStrike">
                <a:solidFill>
                  <a:schemeClr val="accent2"/>
                </a:solidFill>
                <a:latin typeface="Lato"/>
                <a:ea typeface="Lato"/>
                <a:cs typeface="Lato"/>
                <a:sym typeface="Lato"/>
              </a:rPr>
              <a:t>save money on the commute</a:t>
            </a:r>
            <a:r>
              <a:rPr b="0" i="0" lang="en-GB" sz="1900" u="none" cap="none" strike="noStrike">
                <a:solidFill>
                  <a:srgbClr val="000000"/>
                </a:solidFill>
                <a:latin typeface="Lato"/>
                <a:ea typeface="Lato"/>
                <a:cs typeface="Lato"/>
                <a:sym typeface="Lato"/>
              </a:rPr>
              <a:t> to work. He would like to save his money but is unsure exactly what he would spend it on. He enjoys travelling and would love to </a:t>
            </a:r>
            <a:r>
              <a:rPr lang="en-GB" sz="1900">
                <a:latin typeface="Lato"/>
                <a:ea typeface="Lato"/>
                <a:cs typeface="Lato"/>
                <a:sym typeface="Lato"/>
              </a:rPr>
              <a:t>g</a:t>
            </a:r>
            <a:r>
              <a:rPr b="0" i="0" lang="en-GB" sz="1900" u="none" cap="none" strike="noStrike">
                <a:solidFill>
                  <a:srgbClr val="000000"/>
                </a:solidFill>
                <a:latin typeface="Lato"/>
                <a:ea typeface="Lato"/>
                <a:cs typeface="Lato"/>
                <a:sym typeface="Lato"/>
              </a:rPr>
              <a:t>o on an </a:t>
            </a:r>
            <a:r>
              <a:rPr b="1" i="0" lang="en-GB" sz="1900" u="none" cap="none" strike="noStrike">
                <a:solidFill>
                  <a:schemeClr val="accent2"/>
                </a:solidFill>
                <a:latin typeface="Lato"/>
                <a:ea typeface="Lato"/>
                <a:cs typeface="Lato"/>
                <a:sym typeface="Lato"/>
              </a:rPr>
              <a:t>all around the world trip</a:t>
            </a:r>
            <a:r>
              <a:rPr b="1" i="0" lang="en-GB" sz="1900" u="none" cap="none" strike="noStrike">
                <a:solidFill>
                  <a:srgbClr val="000000"/>
                </a:solidFill>
                <a:latin typeface="Lato"/>
                <a:ea typeface="Lato"/>
                <a:cs typeface="Lato"/>
                <a:sym typeface="Lato"/>
              </a:rPr>
              <a:t> </a:t>
            </a:r>
            <a:r>
              <a:rPr b="0" i="0" lang="en-GB" sz="1900" u="none" cap="none" strike="noStrike">
                <a:solidFill>
                  <a:srgbClr val="000000"/>
                </a:solidFill>
                <a:latin typeface="Lato"/>
                <a:ea typeface="Lato"/>
                <a:cs typeface="Lato"/>
                <a:sym typeface="Lato"/>
              </a:rPr>
              <a:t>but is undecided. </a:t>
            </a:r>
            <a:endParaRPr b="0" i="0" sz="1900" u="none" cap="none" strike="noStrike">
              <a:solidFill>
                <a:srgbClr val="000000"/>
              </a:solidFill>
              <a:latin typeface="Lato"/>
              <a:ea typeface="Lato"/>
              <a:cs typeface="Lato"/>
              <a:sym typeface="Lato"/>
            </a:endParaRPr>
          </a:p>
        </p:txBody>
      </p:sp>
      <p:sp>
        <p:nvSpPr>
          <p:cNvPr id="321" name="Google Shape;321;p3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Best ISA options?</a:t>
            </a:r>
            <a:r>
              <a:rPr b="0" i="0" lang="en-GB" sz="2900" u="none" cap="none" strike="noStrike">
                <a:solidFill>
                  <a:schemeClr val="lt1"/>
                </a:solidFill>
                <a:latin typeface="Lato Black"/>
                <a:ea typeface="Lato Black"/>
                <a:cs typeface="Lato Black"/>
                <a:sym typeface="Lato Black"/>
              </a:rPr>
              <a:t> </a:t>
            </a:r>
            <a:r>
              <a:rPr b="0" i="0" lang="en-GB" sz="2900" u="none" cap="none" strike="noStrike">
                <a:solidFill>
                  <a:schemeClr val="lt1"/>
                </a:solidFill>
                <a:latin typeface="Lato"/>
                <a:ea typeface="Lato"/>
                <a:cs typeface="Lato"/>
                <a:sym typeface="Lato"/>
              </a:rPr>
              <a:t>Allocate amounts</a:t>
            </a:r>
            <a:endParaRPr b="0"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28" name="Google Shape;328;p33"/>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Describe different types of ISAs</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Identify best ISA options for different people’s financial goals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4"/>
          <p:cNvSpPr txBox="1"/>
          <p:nvPr/>
        </p:nvSpPr>
        <p:spPr>
          <a:xfrm>
            <a:off x="379375" y="1287575"/>
            <a:ext cx="76611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4A4A4A"/>
              </a:buClr>
              <a:buSzPts val="2200"/>
              <a:buFont typeface="Lato"/>
              <a:buAutoNum type="arabicPeriod"/>
            </a:pPr>
            <a:r>
              <a:rPr b="1" i="0" lang="en-GB" sz="2200" u="none" cap="none" strike="noStrike">
                <a:solidFill>
                  <a:srgbClr val="4A4A4A"/>
                </a:solidFill>
                <a:highlight>
                  <a:schemeClr val="lt1"/>
                </a:highlight>
                <a:latin typeface="Lato"/>
                <a:ea typeface="Lato"/>
                <a:cs typeface="Lato"/>
                <a:sym typeface="Lato"/>
              </a:rPr>
              <a:t>The annual ISA allowance is:</a:t>
            </a:r>
            <a:endParaRPr b="1" i="0" sz="2200" u="none" cap="none" strike="noStrike">
              <a:solidFill>
                <a:srgbClr val="231F20"/>
              </a:solidFill>
              <a:latin typeface="Lato"/>
              <a:ea typeface="Lato"/>
              <a:cs typeface="Lato"/>
              <a:sym typeface="Lato"/>
            </a:endParaRPr>
          </a:p>
        </p:txBody>
      </p:sp>
      <p:sp>
        <p:nvSpPr>
          <p:cNvPr id="334" name="Google Shape;334;p3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335" name="Google Shape;335;p34"/>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sp>
        <p:nvSpPr>
          <p:cNvPr id="341" name="Google Shape;341;p35"/>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4A4A4A"/>
              </a:buClr>
              <a:buSzPts val="2200"/>
              <a:buFont typeface="Lato"/>
              <a:buAutoNum type="arabicPeriod"/>
            </a:pPr>
            <a:r>
              <a:rPr b="1" i="0" lang="en-GB" sz="2200" u="none" cap="none" strike="noStrike">
                <a:solidFill>
                  <a:srgbClr val="4A4A4A"/>
                </a:solidFill>
                <a:highlight>
                  <a:schemeClr val="lt1"/>
                </a:highlight>
                <a:latin typeface="Lato"/>
                <a:ea typeface="Lato"/>
                <a:cs typeface="Lato"/>
                <a:sym typeface="Lato"/>
              </a:rPr>
              <a:t>The annual ISA allowance is:</a:t>
            </a:r>
            <a:endParaRPr b="1"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graphicFrame>
        <p:nvGraphicFramePr>
          <p:cNvPr id="342" name="Google Shape;342;p35"/>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6"/>
          <p:cNvSpPr txBox="1"/>
          <p:nvPr/>
        </p:nvSpPr>
        <p:spPr>
          <a:xfrm>
            <a:off x="379375" y="1287575"/>
            <a:ext cx="7661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2. People will get a new allowance:</a:t>
            </a:r>
            <a:endParaRPr b="1" i="0" sz="2200" u="none" cap="none" strike="noStrike">
              <a:solidFill>
                <a:srgbClr val="231F20"/>
              </a:solidFill>
              <a:latin typeface="Lato"/>
              <a:ea typeface="Lato"/>
              <a:cs typeface="Lato"/>
              <a:sym typeface="Lato"/>
            </a:endParaRPr>
          </a:p>
        </p:txBody>
      </p:sp>
      <p:sp>
        <p:nvSpPr>
          <p:cNvPr id="348" name="Google Shape;348;p3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349" name="Google Shape;349;p36"/>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On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Every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7"/>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2. People will get a new allowance:</a:t>
            </a:r>
            <a:endParaRPr b="1" i="1"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55" name="Google Shape;355;p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356" name="Google Shape;356;p37"/>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On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Every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nvSpPr>
        <p:spPr>
          <a:xfrm>
            <a:off x="379375" y="1287575"/>
            <a:ext cx="7661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3. If Sally puts £10,000 into a range of ISAs one tax year, she: </a:t>
            </a:r>
            <a:endParaRPr b="1" i="0" sz="2200" u="none" cap="none" strike="noStrike">
              <a:solidFill>
                <a:srgbClr val="231F20"/>
              </a:solidFill>
              <a:latin typeface="Lato"/>
              <a:ea typeface="Lato"/>
              <a:cs typeface="Lato"/>
              <a:sym typeface="Lato"/>
            </a:endParaRPr>
          </a:p>
        </p:txBody>
      </p:sp>
      <p:sp>
        <p:nvSpPr>
          <p:cNvPr id="362" name="Google Shape;362;p3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363" name="Google Shape;363;p38"/>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Can roll over the remaining £10,000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Is mandated to put the remaining £10,000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nvSpPr>
        <p:spPr>
          <a:xfrm>
            <a:off x="0"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rgbClr val="FFFFFF"/>
                </a:solidFill>
                <a:latin typeface="Lato"/>
                <a:ea typeface="Lato"/>
                <a:cs typeface="Lato"/>
                <a:sym typeface="Lato"/>
              </a:rPr>
              <a:t>Session </a:t>
            </a:r>
            <a:r>
              <a:rPr lang="en-GB" sz="2400">
                <a:solidFill>
                  <a:srgbClr val="FFFFFF"/>
                </a:solidFill>
                <a:latin typeface="Lato"/>
                <a:ea typeface="Lato"/>
                <a:cs typeface="Lato"/>
                <a:sym typeface="Lato"/>
              </a:rPr>
              <a:t>5</a:t>
            </a:r>
            <a:r>
              <a:rPr b="0" i="0" lang="en-GB" sz="2400" u="none" cap="none" strike="noStrike">
                <a:solidFill>
                  <a:srgbClr val="FFFFFF"/>
                </a:solidFill>
                <a:latin typeface="Lato"/>
                <a:ea typeface="Lato"/>
                <a:cs typeface="Lato"/>
                <a:sym typeface="Lato"/>
              </a:rPr>
              <a:t>:</a:t>
            </a:r>
            <a:endParaRPr b="0" i="0" sz="2400" u="none" cap="none" strike="noStrike">
              <a:solidFill>
                <a:srgbClr val="FFFFFF"/>
              </a:solidFill>
              <a:latin typeface="Lato"/>
              <a:ea typeface="Lato"/>
              <a:cs typeface="Lato"/>
              <a:sym typeface="Lato"/>
            </a:endParaRPr>
          </a:p>
          <a:p>
            <a:pPr indent="0" lvl="0" marL="0" rtl="0" algn="ctr">
              <a:lnSpc>
                <a:spcPct val="90000"/>
              </a:lnSpc>
              <a:spcBef>
                <a:spcPts val="0"/>
              </a:spcBef>
              <a:spcAft>
                <a:spcPts val="0"/>
              </a:spcAft>
              <a:buNone/>
            </a:pPr>
            <a:r>
              <a:rPr b="1" lang="en-GB" sz="5600">
                <a:solidFill>
                  <a:srgbClr val="FFFFFF"/>
                </a:solidFill>
                <a:latin typeface="Lato Black"/>
                <a:ea typeface="Lato Black"/>
                <a:cs typeface="Lato Black"/>
                <a:sym typeface="Lato Black"/>
              </a:rPr>
              <a:t>Individual Savings Accounts (ISAs)</a:t>
            </a:r>
            <a:endParaRPr b="1" sz="5600">
              <a:solidFill>
                <a:srgbClr val="FFFFFF"/>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9"/>
          <p:cNvSpPr txBox="1"/>
          <p:nvPr/>
        </p:nvSpPr>
        <p:spPr>
          <a:xfrm>
            <a:off x="379375" y="1287575"/>
            <a:ext cx="7661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3. If Sally puts £10,000 into a range of ISAs one tax year, she: </a:t>
            </a:r>
            <a:endParaRPr b="1" i="0" sz="2200" u="none" cap="none" strike="noStrike">
              <a:solidFill>
                <a:srgbClr val="231F20"/>
              </a:solidFill>
              <a:latin typeface="Lato"/>
              <a:ea typeface="Lato"/>
              <a:cs typeface="Lato"/>
              <a:sym typeface="Lato"/>
            </a:endParaRPr>
          </a:p>
        </p:txBody>
      </p:sp>
      <p:sp>
        <p:nvSpPr>
          <p:cNvPr id="369" name="Google Shape;369;p3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Multiple choice</a:t>
            </a:r>
            <a:endParaRPr b="1" i="0" sz="2900" u="none" cap="none" strike="noStrike">
              <a:solidFill>
                <a:schemeClr val="lt1"/>
              </a:solidFill>
              <a:latin typeface="Lato"/>
              <a:ea typeface="Lato"/>
              <a:cs typeface="Lato"/>
              <a:sym typeface="Lato"/>
            </a:endParaRPr>
          </a:p>
        </p:txBody>
      </p:sp>
      <p:graphicFrame>
        <p:nvGraphicFramePr>
          <p:cNvPr id="370" name="Google Shape;370;p39"/>
          <p:cNvGraphicFramePr/>
          <p:nvPr/>
        </p:nvGraphicFramePr>
        <p:xfrm>
          <a:off x="952500" y="2343150"/>
          <a:ext cx="3000000" cy="3000000"/>
        </p:xfrm>
        <a:graphic>
          <a:graphicData uri="http://schemas.openxmlformats.org/drawingml/2006/table">
            <a:tbl>
              <a:tblPr>
                <a:noFill/>
                <a:tableStyleId>{07922570-4968-440E-9D7F-987F622B0E32}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Can roll over the remaining £10,000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Is mandated to put the remaining £10,000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76" name="Google Shape;376;p4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1"/>
          <p:cNvSpPr/>
          <p:nvPr/>
        </p:nvSpPr>
        <p:spPr>
          <a:xfrm>
            <a:off x="6177644" y="11866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83" name="Google Shape;383;p41"/>
          <p:cNvGrpSpPr/>
          <p:nvPr/>
        </p:nvGrpSpPr>
        <p:grpSpPr>
          <a:xfrm>
            <a:off x="151999" y="1183981"/>
            <a:ext cx="2846301" cy="2013581"/>
            <a:chOff x="463400" y="1321175"/>
            <a:chExt cx="2914500" cy="2113109"/>
          </a:xfrm>
        </p:grpSpPr>
        <p:sp>
          <p:nvSpPr>
            <p:cNvPr id="384" name="Google Shape;384;p4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86" name="Google Shape;386;p4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87" name="Google Shape;387;p41"/>
          <p:cNvSpPr txBox="1"/>
          <p:nvPr/>
        </p:nvSpPr>
        <p:spPr>
          <a:xfrm>
            <a:off x="182550" y="337640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388" name="Google Shape;388;p41"/>
          <p:cNvSpPr txBox="1"/>
          <p:nvPr/>
        </p:nvSpPr>
        <p:spPr>
          <a:xfrm>
            <a:off x="6299300" y="2080975"/>
            <a:ext cx="26031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https://www.moneyhelper.org.uk/en/savings/types-of-savings/isas-and-other-tax-efficient-ways-to-save-or-invest </a:t>
            </a:r>
            <a:endParaRPr b="0" i="0" sz="1400" u="none" cap="none" strike="noStrike">
              <a:solidFill>
                <a:srgbClr val="000000"/>
              </a:solidFill>
              <a:latin typeface="Arial"/>
              <a:ea typeface="Arial"/>
              <a:cs typeface="Arial"/>
              <a:sym typeface="Arial"/>
            </a:endParaRPr>
          </a:p>
        </p:txBody>
      </p:sp>
      <p:sp>
        <p:nvSpPr>
          <p:cNvPr id="389" name="Google Shape;389;p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0" name="Google Shape;390;p41"/>
          <p:cNvGrpSpPr/>
          <p:nvPr/>
        </p:nvGrpSpPr>
        <p:grpSpPr>
          <a:xfrm>
            <a:off x="3164819" y="1184021"/>
            <a:ext cx="2846301" cy="1995658"/>
            <a:chOff x="3237025" y="1184050"/>
            <a:chExt cx="2914500" cy="2094300"/>
          </a:xfrm>
        </p:grpSpPr>
        <p:sp>
          <p:nvSpPr>
            <p:cNvPr id="391" name="Google Shape;391;p4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1"/>
            <p:cNvSpPr txBox="1"/>
            <p:nvPr/>
          </p:nvSpPr>
          <p:spPr>
            <a:xfrm>
              <a:off x="3500778" y="1771403"/>
              <a:ext cx="2609100" cy="64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none" cap="none" strike="noStrike">
                  <a:solidFill>
                    <a:schemeClr val="lt1"/>
                  </a:solidFill>
                  <a:latin typeface="Lato"/>
                  <a:ea typeface="Lato"/>
                  <a:cs typeface="Lato"/>
                  <a:sym typeface="Lato"/>
                </a:rPr>
                <a:t>https://www.gov.uk/individual-savings-accounts/how-isas-work </a:t>
              </a:r>
              <a:endParaRPr b="0" i="0" sz="1300" u="none" cap="none" strike="noStrike">
                <a:solidFill>
                  <a:schemeClr val="lt1"/>
                </a:solidFill>
                <a:latin typeface="Lato"/>
                <a:ea typeface="Lato"/>
                <a:cs typeface="Lato"/>
                <a:sym typeface="Lato"/>
              </a:endParaRPr>
            </a:p>
          </p:txBody>
        </p:sp>
      </p:grpSp>
      <p:sp>
        <p:nvSpPr>
          <p:cNvPr id="393" name="Google Shape;393;p41"/>
          <p:cNvSpPr txBox="1"/>
          <p:nvPr/>
        </p:nvSpPr>
        <p:spPr>
          <a:xfrm>
            <a:off x="4097150" y="3429775"/>
            <a:ext cx="393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4" name="Google Shape;394;p41"/>
          <p:cNvPicPr preferRelativeResize="0"/>
          <p:nvPr/>
        </p:nvPicPr>
        <p:blipFill rotWithShape="1">
          <a:blip r:embed="rId5">
            <a:alphaModFix/>
          </a:blip>
          <a:srcRect b="0" l="0" r="0" t="0"/>
          <a:stretch/>
        </p:blipFill>
        <p:spPr>
          <a:xfrm>
            <a:off x="3204400" y="1296125"/>
            <a:ext cx="1003350" cy="384900"/>
          </a:xfrm>
          <a:prstGeom prst="rect">
            <a:avLst/>
          </a:prstGeom>
          <a:noFill/>
          <a:ln>
            <a:noFill/>
          </a:ln>
        </p:spPr>
      </p:pic>
      <p:pic>
        <p:nvPicPr>
          <p:cNvPr id="395" name="Google Shape;395;p41"/>
          <p:cNvPicPr preferRelativeResize="0"/>
          <p:nvPr/>
        </p:nvPicPr>
        <p:blipFill rotWithShape="1">
          <a:blip r:embed="rId6">
            <a:alphaModFix/>
          </a:blip>
          <a:srcRect b="0" l="0" r="0" t="0"/>
          <a:stretch/>
        </p:blipFill>
        <p:spPr>
          <a:xfrm>
            <a:off x="6381100" y="1296113"/>
            <a:ext cx="1390650" cy="733425"/>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9" name="Shape 399"/>
        <p:cNvGrpSpPr/>
        <p:nvPr/>
      </p:nvGrpSpPr>
      <p:grpSpPr>
        <a:xfrm>
          <a:off x="0" y="0"/>
          <a:ext cx="0" cy="0"/>
          <a:chOff x="0" y="0"/>
          <a:chExt cx="0" cy="0"/>
        </a:xfrm>
      </p:grpSpPr>
      <p:sp>
        <p:nvSpPr>
          <p:cNvPr id="400" name="Google Shape;400;p42"/>
          <p:cNvSpPr txBox="1"/>
          <p:nvPr/>
        </p:nvSpPr>
        <p:spPr>
          <a:xfrm>
            <a:off x="462425" y="1142575"/>
            <a:ext cx="7875600" cy="421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Money Helper</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What is an Isa? - Which?</a:t>
            </a:r>
            <a:endParaRPr b="0" i="0" sz="1400" u="sng"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Grandparents: give the gift of investment education</a:t>
            </a:r>
            <a:endParaRPr u="sng">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8">
                  <a:extLst>
                    <a:ext uri="{A12FA001-AC4F-418D-AE19-62706E023703}">
                      <ahyp:hlinkClr val="tx"/>
                    </a:ext>
                  </a:extLst>
                </a:hlinkClick>
              </a:rPr>
              <a:t>A generation locked in the UK’s savings crisis</a:t>
            </a:r>
            <a:endParaRPr>
              <a:solidFill>
                <a:schemeClr val="lt1"/>
              </a:solidFill>
              <a:latin typeface="Lato"/>
              <a:ea typeface="Lato"/>
              <a:cs typeface="Lato"/>
              <a:sym typeface="Lato"/>
            </a:endParaRPr>
          </a:p>
          <a:p>
            <a:pPr indent="0" lvl="0" marL="457200" marR="0" rtl="0" algn="l">
              <a:lnSpc>
                <a:spcPct val="115000"/>
              </a:lnSpc>
              <a:spcBef>
                <a:spcPts val="1200"/>
              </a:spcBef>
              <a:spcAft>
                <a:spcPts val="0"/>
              </a:spcAft>
              <a:buNone/>
            </a:pPr>
            <a:r>
              <a:t/>
            </a:r>
            <a:endParaRPr u="sng">
              <a:solidFill>
                <a:schemeClr val="lt1"/>
              </a:solidFill>
              <a:latin typeface="Lato"/>
              <a:ea typeface="Lato"/>
              <a:cs typeface="Lato"/>
              <a:sym typeface="Lato"/>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01" name="Google Shape;401;p4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7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7" name="Google Shape;77;p5"/>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Explain what ISAs are and how they work</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Describe different types of ISAs</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6"/>
          <p:cNvGraphicFramePr/>
          <p:nvPr/>
        </p:nvGraphicFramePr>
        <p:xfrm>
          <a:off x="86575" y="1569515"/>
          <a:ext cx="3000000" cy="3000000"/>
        </p:xfrm>
        <a:graphic>
          <a:graphicData uri="http://schemas.openxmlformats.org/drawingml/2006/table">
            <a:tbl>
              <a:tblPr>
                <a:noFill/>
                <a:tableStyleId>{07922570-4968-440E-9D7F-987F622B0E32}</a:tableStyleId>
              </a:tblPr>
              <a:tblGrid>
                <a:gridCol w="4165500"/>
                <a:gridCol w="1201375"/>
                <a:gridCol w="1201375"/>
                <a:gridCol w="1201375"/>
                <a:gridCol w="1201375"/>
              </a:tblGrid>
              <a:tr h="535600">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2"/>
                          </a:solidFill>
                          <a:latin typeface="Lato"/>
                          <a:ea typeface="Lato"/>
                          <a:cs typeface="Lato"/>
                          <a:sym typeface="Lato"/>
                        </a:rPr>
                        <a:t>Benefits of saving</a:t>
                      </a:r>
                      <a:endParaRPr b="1" sz="1200" u="none" cap="none" strike="noStrike">
                        <a:solidFill>
                          <a:schemeClr val="dk2"/>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2"/>
                          </a:solidFill>
                          <a:latin typeface="Lato"/>
                          <a:ea typeface="Lato"/>
                          <a:cs typeface="Lato"/>
                          <a:sym typeface="Lato"/>
                        </a:rPr>
                        <a:t>Drawbacks of saving</a:t>
                      </a:r>
                      <a:endParaRPr b="1" sz="1200" u="none" cap="none" strike="noStrike">
                        <a:solidFill>
                          <a:schemeClr val="dk2"/>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2"/>
                          </a:solidFill>
                          <a:latin typeface="Lato"/>
                          <a:ea typeface="Lato"/>
                          <a:cs typeface="Lato"/>
                          <a:sym typeface="Lato"/>
                        </a:rPr>
                        <a:t>Benefits of using credit </a:t>
                      </a:r>
                      <a:endParaRPr b="1" sz="1200" u="none" cap="none" strike="noStrike">
                        <a:solidFill>
                          <a:schemeClr val="dk2"/>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2"/>
                          </a:solidFill>
                          <a:latin typeface="Lato"/>
                          <a:ea typeface="Lato"/>
                          <a:cs typeface="Lato"/>
                          <a:sym typeface="Lato"/>
                        </a:rPr>
                        <a:t>Drawbacks of using credit </a:t>
                      </a:r>
                      <a:endParaRPr b="1" sz="1200" u="none" cap="none" strike="noStrike">
                        <a:solidFill>
                          <a:schemeClr val="dk2"/>
                        </a:solidFill>
                        <a:latin typeface="Lato"/>
                        <a:ea typeface="Lato"/>
                        <a:cs typeface="Lato"/>
                        <a:sym typeface="Lato"/>
                      </a:endParaRPr>
                    </a:p>
                  </a:txBody>
                  <a:tcPr marT="91425" marB="91425" marR="91425" marL="91425">
                    <a:solidFill>
                      <a:schemeClr val="accent2"/>
                    </a:solidFill>
                  </a:tcPr>
                </a:tc>
              </a:tr>
              <a:tr h="3667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credit card lets you buy something new</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06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Saving for something means you have to wait to buy it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3667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savings account earns interest on money</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3734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Getting into debt can have a negative effect on credit score</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35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If a credit card is used and not all the money is paid back each month, interest will be paid on the amount spent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35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Having money saved and set aside reduces stress if an unexpected event happens</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bl>
          </a:graphicData>
        </a:graphic>
      </p:graphicFrame>
      <p:sp>
        <p:nvSpPr>
          <p:cNvPr id="83" name="Google Shape;83;p6"/>
          <p:cNvSpPr txBox="1"/>
          <p:nvPr/>
        </p:nvSpPr>
        <p:spPr>
          <a:xfrm>
            <a:off x="40650" y="4728350"/>
            <a:ext cx="7638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Resource 1 - Starter</a:t>
            </a:r>
            <a:r>
              <a:rPr lang="en-GB" sz="1100">
                <a:solidFill>
                  <a:schemeClr val="accent2"/>
                </a:solidFill>
                <a:latin typeface="Lato"/>
                <a:ea typeface="Lato"/>
                <a:cs typeface="Lato"/>
                <a:sym typeface="Lato"/>
              </a:rPr>
              <a:t>. </a:t>
            </a:r>
            <a:r>
              <a:rPr b="0" i="1" lang="en-GB" sz="1100" u="none" cap="none" strike="noStrike">
                <a:solidFill>
                  <a:schemeClr val="accent2"/>
                </a:solidFill>
                <a:latin typeface="Lato"/>
                <a:ea typeface="Lato"/>
                <a:cs typeface="Lato"/>
                <a:sym typeface="Lato"/>
              </a:rPr>
              <a:t>Activity adapted from </a:t>
            </a:r>
            <a:r>
              <a:rPr b="0" i="1" lang="en-GB" sz="1100" u="sng" cap="none" strike="noStrike">
                <a:solidFill>
                  <a:schemeClr val="hlink"/>
                </a:solidFill>
                <a:latin typeface="Lato"/>
                <a:ea typeface="Lato"/>
                <a:cs typeface="Lato"/>
                <a:sym typeface="Lato"/>
                <a:hlinkClick r:id="rId3"/>
              </a:rPr>
              <a:t>Barclays Life Skills</a:t>
            </a:r>
            <a:r>
              <a:rPr b="0" i="1" lang="en-GB" sz="1100" u="none" cap="none" strike="noStrike">
                <a:solidFill>
                  <a:schemeClr val="accent2"/>
                </a:solidFill>
                <a:latin typeface="Lato"/>
                <a:ea typeface="Lato"/>
                <a:cs typeface="Lato"/>
                <a:sym typeface="Lato"/>
              </a:rPr>
              <a:t> </a:t>
            </a:r>
            <a:endParaRPr b="0" i="1" sz="1100" u="none" cap="none" strike="noStrike">
              <a:solidFill>
                <a:schemeClr val="accent2"/>
              </a:solidFill>
              <a:latin typeface="Lato"/>
              <a:ea typeface="Lato"/>
              <a:cs typeface="Lato"/>
              <a:sym typeface="Lato"/>
            </a:endParaRPr>
          </a:p>
        </p:txBody>
      </p:sp>
      <p:sp>
        <p:nvSpPr>
          <p:cNvPr id="84" name="Google Shape;84;p6"/>
          <p:cNvSpPr txBox="1"/>
          <p:nvPr>
            <p:ph type="ctrTitle"/>
          </p:nvPr>
        </p:nvSpPr>
        <p:spPr>
          <a:xfrm>
            <a:off x="216625" y="278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a:t>
            </a:r>
            <a:endParaRPr b="1" i="0" sz="2600" u="none" cap="none" strike="noStrike">
              <a:solidFill>
                <a:schemeClr val="lt1"/>
              </a:solidFill>
              <a:latin typeface="Lato"/>
              <a:ea typeface="Lato"/>
              <a:cs typeface="Lato"/>
              <a:sym typeface="Lato"/>
            </a:endParaRPr>
          </a:p>
        </p:txBody>
      </p:sp>
      <p:sp>
        <p:nvSpPr>
          <p:cNvPr id="85" name="Google Shape;85;p6"/>
          <p:cNvSpPr txBox="1"/>
          <p:nvPr/>
        </p:nvSpPr>
        <p:spPr>
          <a:xfrm>
            <a:off x="75" y="984525"/>
            <a:ext cx="9144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GB" sz="1300">
                <a:solidFill>
                  <a:schemeClr val="accent1"/>
                </a:solidFill>
                <a:latin typeface="Lato"/>
                <a:ea typeface="Lato"/>
                <a:cs typeface="Lato"/>
                <a:sym typeface="Lato"/>
              </a:rPr>
              <a:t>Credit cards and saving money can both help you buy something. But how are they different? Tick the relevant box for each scenario. The first is done for you. </a:t>
            </a:r>
            <a:endParaRPr b="1" i="0" sz="1300" u="none" cap="none" strike="noStrike">
              <a:solidFill>
                <a:schemeClr val="accent1"/>
              </a:solidFill>
              <a:latin typeface="Lato"/>
              <a:ea typeface="Lato"/>
              <a:cs typeface="Lato"/>
              <a:sym typeface="Lato"/>
            </a:endParaRPr>
          </a:p>
        </p:txBody>
      </p:sp>
      <p:pic>
        <p:nvPicPr>
          <p:cNvPr id="86" name="Google Shape;86;p6"/>
          <p:cNvPicPr preferRelativeResize="0"/>
          <p:nvPr/>
        </p:nvPicPr>
        <p:blipFill rotWithShape="1">
          <a:blip r:embed="rId4">
            <a:alphaModFix/>
          </a:blip>
          <a:srcRect b="0" l="0" r="0" t="0"/>
          <a:stretch/>
        </p:blipFill>
        <p:spPr>
          <a:xfrm>
            <a:off x="6945250" y="2004150"/>
            <a:ext cx="585300" cy="58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aphicFrame>
        <p:nvGraphicFramePr>
          <p:cNvPr id="91" name="Google Shape;91;p7"/>
          <p:cNvGraphicFramePr/>
          <p:nvPr/>
        </p:nvGraphicFramePr>
        <p:xfrm>
          <a:off x="86475" y="1150750"/>
          <a:ext cx="3000000" cy="3000000"/>
        </p:xfrm>
        <a:graphic>
          <a:graphicData uri="http://schemas.openxmlformats.org/drawingml/2006/table">
            <a:tbl>
              <a:tblPr>
                <a:noFill/>
                <a:tableStyleId>{07922570-4968-440E-9D7F-987F622B0E32}</a:tableStyleId>
              </a:tblPr>
              <a:tblGrid>
                <a:gridCol w="4165500"/>
                <a:gridCol w="1171825"/>
                <a:gridCol w="1031950"/>
                <a:gridCol w="1299525"/>
                <a:gridCol w="1302250"/>
              </a:tblGrid>
              <a:tr h="539350">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Benefits of saving</a:t>
                      </a:r>
                      <a:endParaRPr b="1" sz="12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Drawbacks of saving</a:t>
                      </a:r>
                      <a:endParaRPr b="1" sz="12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Benefits of using credit </a:t>
                      </a:r>
                      <a:endParaRPr b="1" sz="12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latin typeface="Lato"/>
                          <a:ea typeface="Lato"/>
                          <a:cs typeface="Lato"/>
                          <a:sym typeface="Lato"/>
                        </a:rPr>
                        <a:t>Drawbacks of using credit </a:t>
                      </a:r>
                      <a:endParaRPr b="1" sz="1200" u="none" cap="none" strike="noStrike">
                        <a:solidFill>
                          <a:schemeClr val="dk1"/>
                        </a:solidFill>
                        <a:latin typeface="Lato"/>
                        <a:ea typeface="Lato"/>
                        <a:cs typeface="Lato"/>
                        <a:sym typeface="Lato"/>
                      </a:endParaRPr>
                    </a:p>
                  </a:txBody>
                  <a:tcPr marT="91425" marB="91425" marR="91425" marL="91425">
                    <a:solidFill>
                      <a:schemeClr val="accent2"/>
                    </a:solidFill>
                  </a:tcPr>
                </a:tc>
              </a:tr>
              <a:tr h="4262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credit card lets you buy something new</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721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Saving for something means you have to wait to buy it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262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savings account earns interest on money</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340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Getting into debt can have a negative effect on credit score</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940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If a credit card is used and not all the money is paid back each month, interest will be paid on the amount spent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48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Having money saved and set aside reduces stress if an unexpected event happens</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bl>
          </a:graphicData>
        </a:graphic>
      </p:graphicFrame>
      <p:sp>
        <p:nvSpPr>
          <p:cNvPr id="92" name="Google Shape;92;p7"/>
          <p:cNvSpPr txBox="1"/>
          <p:nvPr/>
        </p:nvSpPr>
        <p:spPr>
          <a:xfrm>
            <a:off x="40650" y="4583800"/>
            <a:ext cx="7638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Adapted from Barclays Life Skills: https://barclayslifeskills.com/help-others/lessons/money-skills-lesson-three-next-steps-in-your-financial-journey/</a:t>
            </a:r>
            <a:endParaRPr b="0" i="0" sz="1100" u="none" cap="none" strike="noStrike">
              <a:solidFill>
                <a:schemeClr val="accent2"/>
              </a:solidFill>
              <a:latin typeface="Lato"/>
              <a:ea typeface="Lato"/>
              <a:cs typeface="Lato"/>
              <a:sym typeface="Lato"/>
            </a:endParaRPr>
          </a:p>
        </p:txBody>
      </p:sp>
      <p:pic>
        <p:nvPicPr>
          <p:cNvPr id="93" name="Google Shape;93;p7"/>
          <p:cNvPicPr preferRelativeResize="0"/>
          <p:nvPr/>
        </p:nvPicPr>
        <p:blipFill rotWithShape="1">
          <a:blip r:embed="rId3">
            <a:alphaModFix/>
          </a:blip>
          <a:srcRect b="0" l="0" r="0" t="0"/>
          <a:stretch/>
        </p:blipFill>
        <p:spPr>
          <a:xfrm>
            <a:off x="6792850" y="1623150"/>
            <a:ext cx="585300" cy="585300"/>
          </a:xfrm>
          <a:prstGeom prst="rect">
            <a:avLst/>
          </a:prstGeom>
          <a:noFill/>
          <a:ln>
            <a:noFill/>
          </a:ln>
        </p:spPr>
      </p:pic>
      <p:pic>
        <p:nvPicPr>
          <p:cNvPr id="94" name="Google Shape;94;p7"/>
          <p:cNvPicPr preferRelativeResize="0"/>
          <p:nvPr/>
        </p:nvPicPr>
        <p:blipFill rotWithShape="1">
          <a:blip r:embed="rId3">
            <a:alphaModFix/>
          </a:blip>
          <a:srcRect b="0" l="0" r="0" t="0"/>
          <a:stretch/>
        </p:blipFill>
        <p:spPr>
          <a:xfrm>
            <a:off x="5656325" y="2088650"/>
            <a:ext cx="585300" cy="585300"/>
          </a:xfrm>
          <a:prstGeom prst="rect">
            <a:avLst/>
          </a:prstGeom>
          <a:noFill/>
          <a:ln>
            <a:noFill/>
          </a:ln>
        </p:spPr>
      </p:pic>
      <p:pic>
        <p:nvPicPr>
          <p:cNvPr id="95" name="Google Shape;95;p7"/>
          <p:cNvPicPr preferRelativeResize="0"/>
          <p:nvPr/>
        </p:nvPicPr>
        <p:blipFill rotWithShape="1">
          <a:blip r:embed="rId3">
            <a:alphaModFix/>
          </a:blip>
          <a:srcRect b="0" l="0" r="0" t="0"/>
          <a:stretch/>
        </p:blipFill>
        <p:spPr>
          <a:xfrm>
            <a:off x="4544325" y="2498425"/>
            <a:ext cx="585300" cy="585300"/>
          </a:xfrm>
          <a:prstGeom prst="rect">
            <a:avLst/>
          </a:prstGeom>
          <a:noFill/>
          <a:ln>
            <a:noFill/>
          </a:ln>
        </p:spPr>
      </p:pic>
      <p:pic>
        <p:nvPicPr>
          <p:cNvPr id="96" name="Google Shape;96;p7"/>
          <p:cNvPicPr preferRelativeResize="0"/>
          <p:nvPr/>
        </p:nvPicPr>
        <p:blipFill rotWithShape="1">
          <a:blip r:embed="rId3">
            <a:alphaModFix/>
          </a:blip>
          <a:srcRect b="0" l="0" r="0" t="0"/>
          <a:stretch/>
        </p:blipFill>
        <p:spPr>
          <a:xfrm>
            <a:off x="8110975" y="2957725"/>
            <a:ext cx="585300" cy="585300"/>
          </a:xfrm>
          <a:prstGeom prst="rect">
            <a:avLst/>
          </a:prstGeom>
          <a:noFill/>
          <a:ln>
            <a:noFill/>
          </a:ln>
        </p:spPr>
      </p:pic>
      <p:pic>
        <p:nvPicPr>
          <p:cNvPr id="97" name="Google Shape;97;p7"/>
          <p:cNvPicPr preferRelativeResize="0"/>
          <p:nvPr/>
        </p:nvPicPr>
        <p:blipFill rotWithShape="1">
          <a:blip r:embed="rId3">
            <a:alphaModFix/>
          </a:blip>
          <a:srcRect b="0" l="0" r="0" t="0"/>
          <a:stretch/>
        </p:blipFill>
        <p:spPr>
          <a:xfrm>
            <a:off x="8110975" y="3414925"/>
            <a:ext cx="585300" cy="585300"/>
          </a:xfrm>
          <a:prstGeom prst="rect">
            <a:avLst/>
          </a:prstGeom>
          <a:noFill/>
          <a:ln>
            <a:noFill/>
          </a:ln>
        </p:spPr>
      </p:pic>
      <p:pic>
        <p:nvPicPr>
          <p:cNvPr id="98" name="Google Shape;98;p7"/>
          <p:cNvPicPr preferRelativeResize="0"/>
          <p:nvPr/>
        </p:nvPicPr>
        <p:blipFill rotWithShape="1">
          <a:blip r:embed="rId3">
            <a:alphaModFix/>
          </a:blip>
          <a:srcRect b="0" l="0" r="0" t="0"/>
          <a:stretch/>
        </p:blipFill>
        <p:spPr>
          <a:xfrm>
            <a:off x="4544325" y="4000225"/>
            <a:ext cx="585300" cy="585300"/>
          </a:xfrm>
          <a:prstGeom prst="rect">
            <a:avLst/>
          </a:prstGeom>
          <a:noFill/>
          <a:ln>
            <a:noFill/>
          </a:ln>
        </p:spPr>
      </p:pic>
      <p:sp>
        <p:nvSpPr>
          <p:cNvPr id="99" name="Google Shape;99;p7"/>
          <p:cNvSpPr txBox="1"/>
          <p:nvPr>
            <p:ph type="ctrTitle"/>
          </p:nvPr>
        </p:nvSpPr>
        <p:spPr>
          <a:xfrm>
            <a:off x="216625" y="278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a:t>
            </a:r>
            <a:r>
              <a:rPr b="1" lang="en-GB" sz="2900">
                <a:solidFill>
                  <a:schemeClr val="lt1"/>
                </a:solidFill>
                <a:latin typeface="Lato"/>
                <a:ea typeface="Lato"/>
                <a:cs typeface="Lato"/>
                <a:sym typeface="Lato"/>
              </a:rPr>
              <a:t>ANSWERS</a:t>
            </a:r>
            <a:endParaRPr b="1" i="0" sz="26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ctrTitle"/>
          </p:nvPr>
        </p:nvSpPr>
        <p:spPr>
          <a:xfrm>
            <a:off x="360375" y="3026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What is an Individual Savings</a:t>
            </a:r>
            <a:r>
              <a:rPr b="1" lang="en-GB" sz="2900">
                <a:solidFill>
                  <a:schemeClr val="lt1"/>
                </a:solidFill>
                <a:latin typeface="Lato"/>
                <a:ea typeface="Lato"/>
                <a:cs typeface="Lato"/>
                <a:sym typeface="Lato"/>
              </a:rPr>
              <a:t> Account (</a:t>
            </a:r>
            <a:r>
              <a:rPr b="1" i="0" lang="en-GB" sz="2900" u="none" cap="none" strike="noStrike">
                <a:solidFill>
                  <a:schemeClr val="lt1"/>
                </a:solidFill>
                <a:latin typeface="Lato"/>
                <a:ea typeface="Lato"/>
                <a:cs typeface="Lato"/>
                <a:sym typeface="Lato"/>
              </a:rPr>
              <a:t>ISA)?</a:t>
            </a:r>
            <a:endParaRPr b="1" i="0" sz="2900" u="none" cap="none" strike="noStrike">
              <a:solidFill>
                <a:schemeClr val="lt1"/>
              </a:solidFill>
              <a:latin typeface="Lato"/>
              <a:ea typeface="Lato"/>
              <a:cs typeface="Lato"/>
              <a:sym typeface="Lato"/>
            </a:endParaRPr>
          </a:p>
        </p:txBody>
      </p:sp>
      <p:sp>
        <p:nvSpPr>
          <p:cNvPr id="105" name="Google Shape;105;p8"/>
          <p:cNvSpPr txBox="1"/>
          <p:nvPr/>
        </p:nvSpPr>
        <p:spPr>
          <a:xfrm>
            <a:off x="360375" y="1243550"/>
            <a:ext cx="8320500" cy="2801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lang="en-GB" sz="3700">
                <a:solidFill>
                  <a:srgbClr val="4A4A4A"/>
                </a:solidFill>
                <a:highlight>
                  <a:srgbClr val="FFFFFF"/>
                </a:highlight>
                <a:latin typeface="Lato Black"/>
                <a:ea typeface="Lato Black"/>
                <a:cs typeface="Lato Black"/>
                <a:sym typeface="Lato Black"/>
              </a:rPr>
              <a:t>On post-it notes, write down:</a:t>
            </a:r>
            <a:endParaRPr sz="3700">
              <a:solidFill>
                <a:srgbClr val="4A4A4A"/>
              </a:solidFill>
              <a:highlight>
                <a:srgbClr val="FFFFFF"/>
              </a:highlight>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700"/>
              <a:buFont typeface="Arial"/>
              <a:buNone/>
            </a:pPr>
            <a:r>
              <a:t/>
            </a:r>
            <a:endParaRPr sz="3700">
              <a:solidFill>
                <a:srgbClr val="4A4A4A"/>
              </a:solidFill>
              <a:highlight>
                <a:srgbClr val="FFFFFF"/>
              </a:highlight>
              <a:latin typeface="Lato Black"/>
              <a:ea typeface="Lato Black"/>
              <a:cs typeface="Lato Black"/>
              <a:sym typeface="Lato Black"/>
            </a:endParaRPr>
          </a:p>
          <a:p>
            <a:pPr indent="-431800" lvl="0" marL="457200" marR="0" rtl="0" algn="l">
              <a:lnSpc>
                <a:spcPct val="100000"/>
              </a:lnSpc>
              <a:spcBef>
                <a:spcPts val="0"/>
              </a:spcBef>
              <a:spcAft>
                <a:spcPts val="0"/>
              </a:spcAft>
              <a:buClr>
                <a:schemeClr val="accent2"/>
              </a:buClr>
              <a:buSzPts val="3200"/>
              <a:buFont typeface="Lato Black"/>
              <a:buChar char="●"/>
            </a:pPr>
            <a:r>
              <a:rPr lang="en-GB" sz="3200">
                <a:solidFill>
                  <a:srgbClr val="4A4A4A"/>
                </a:solidFill>
                <a:highlight>
                  <a:srgbClr val="FFFFFF"/>
                </a:highlight>
                <a:latin typeface="Lato Black"/>
                <a:ea typeface="Lato Black"/>
                <a:cs typeface="Lato Black"/>
                <a:sym typeface="Lato Black"/>
              </a:rPr>
              <a:t>1 thing you know about ISAs</a:t>
            </a:r>
            <a:endParaRPr sz="3200">
              <a:solidFill>
                <a:srgbClr val="4A4A4A"/>
              </a:solidFill>
              <a:highlight>
                <a:srgbClr val="FFFFFF"/>
              </a:highlight>
              <a:latin typeface="Lato Black"/>
              <a:ea typeface="Lato Black"/>
              <a:cs typeface="Lato Black"/>
              <a:sym typeface="Lato Black"/>
            </a:endParaRPr>
          </a:p>
          <a:p>
            <a:pPr indent="-431800" lvl="0" marL="457200" marR="0" rtl="0" algn="l">
              <a:lnSpc>
                <a:spcPct val="100000"/>
              </a:lnSpc>
              <a:spcBef>
                <a:spcPts val="0"/>
              </a:spcBef>
              <a:spcAft>
                <a:spcPts val="0"/>
              </a:spcAft>
              <a:buClr>
                <a:schemeClr val="accent2"/>
              </a:buClr>
              <a:buSzPts val="3200"/>
              <a:buFont typeface="Lato Black"/>
              <a:buChar char="●"/>
            </a:pPr>
            <a:r>
              <a:rPr lang="en-GB" sz="3200">
                <a:solidFill>
                  <a:srgbClr val="4A4A4A"/>
                </a:solidFill>
                <a:highlight>
                  <a:srgbClr val="FFFFFF"/>
                </a:highlight>
                <a:latin typeface="Lato Black"/>
                <a:ea typeface="Lato Black"/>
                <a:cs typeface="Lato Black"/>
                <a:sym typeface="Lato Black"/>
              </a:rPr>
              <a:t>1 thing you would like to know about ISAs</a:t>
            </a:r>
            <a:endParaRPr sz="3200">
              <a:solidFill>
                <a:srgbClr val="4A4A4A"/>
              </a:solidFill>
              <a:highlight>
                <a:srgbClr val="FFFFFF"/>
              </a:highlight>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89f8c97c45_0_0"/>
          <p:cNvSpPr txBox="1"/>
          <p:nvPr/>
        </p:nvSpPr>
        <p:spPr>
          <a:xfrm>
            <a:off x="455575" y="1619700"/>
            <a:ext cx="8059500" cy="2462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0" i="0" lang="en-GB" sz="3700" u="none" cap="none" strike="noStrike">
                <a:solidFill>
                  <a:srgbClr val="4A4A4A"/>
                </a:solidFill>
                <a:highlight>
                  <a:srgbClr val="FFFFFF"/>
                </a:highlight>
                <a:latin typeface="Lato Black"/>
                <a:ea typeface="Lato Black"/>
                <a:cs typeface="Lato Black"/>
                <a:sym typeface="Lato Black"/>
              </a:rPr>
              <a:t>ISAs are simply accounts for people’s savings or investments where the amount earned within the account is tax-free forever.</a:t>
            </a:r>
            <a:endParaRPr b="0" i="0" sz="3700" u="none" cap="none" strike="noStrike">
              <a:solidFill>
                <a:srgbClr val="000000"/>
              </a:solidFill>
              <a:latin typeface="Lato Black"/>
              <a:ea typeface="Lato Black"/>
              <a:cs typeface="Lato Black"/>
              <a:sym typeface="Lato Black"/>
            </a:endParaRPr>
          </a:p>
        </p:txBody>
      </p:sp>
      <p:sp>
        <p:nvSpPr>
          <p:cNvPr id="111" name="Google Shape;111;g289f8c97c45_0_0"/>
          <p:cNvSpPr txBox="1"/>
          <p:nvPr>
            <p:ph type="ctrTitle"/>
          </p:nvPr>
        </p:nvSpPr>
        <p:spPr>
          <a:xfrm>
            <a:off x="360375" y="3026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What is an Individual Savings</a:t>
            </a:r>
            <a:r>
              <a:rPr b="1" lang="en-GB" sz="2900">
                <a:solidFill>
                  <a:schemeClr val="lt1"/>
                </a:solidFill>
                <a:latin typeface="Lato"/>
                <a:ea typeface="Lato"/>
                <a:cs typeface="Lato"/>
                <a:sym typeface="Lato"/>
              </a:rPr>
              <a:t> Account (</a:t>
            </a:r>
            <a:r>
              <a:rPr b="1" i="0" lang="en-GB" sz="2900" u="none" cap="none" strike="noStrike">
                <a:solidFill>
                  <a:schemeClr val="lt1"/>
                </a:solidFill>
                <a:latin typeface="Lato"/>
                <a:ea typeface="Lato"/>
                <a:cs typeface="Lato"/>
                <a:sym typeface="Lato"/>
              </a:rPr>
              <a:t>ISA)?</a:t>
            </a:r>
            <a:endParaRPr b="1" i="0" sz="29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 Main Theme">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