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x="12192000" cy="6858000"/>
  <p:notesSz cx="6858000" cy="9144000"/>
  <p:embeddedFontLst>
    <p:embeddedFont>
      <p:font typeface="Codystar" panose="020B0604020202020204" charset="0"/>
      <p:regular r:id="rId32"/>
    </p:embeddedFont>
    <p:embeddedFont>
      <p:font typeface="Grandstander" pitchFamily="2" charset="0"/>
      <p:regular r:id="rId33"/>
      <p:bold r:id="rId34"/>
      <p:italic r:id="rId35"/>
      <p:boldItalic r:id="rId36"/>
    </p:embeddedFont>
    <p:embeddedFont>
      <p:font typeface="Grandstander Medium" pitchFamily="2" charset="0"/>
      <p:regular r:id="rId37"/>
      <p:bold r:id="rId38"/>
      <p:italic r:id="rId39"/>
      <p:boldItalic r:id="rId40"/>
    </p:embeddedFont>
    <p:embeddedFont>
      <p:font typeface="Grandstander SemiBold" pitchFamily="2" charset="0"/>
      <p:regular r:id="rId41"/>
      <p:bold r:id="rId42"/>
      <p:italic r:id="rId43"/>
      <p:boldItalic r:id="rId44"/>
    </p:embeddedFont>
    <p:embeddedFont>
      <p:font typeface="Lato" panose="020F0502020204030203" pitchFamily="3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981">
          <p15:clr>
            <a:srgbClr val="747775"/>
          </p15:clr>
        </p15:guide>
        <p15:guide id="2" pos="166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4" roundtripDataSignature="AMtx7mimVnyjaX7b5AyA29qrsxtp1aMe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4B9CA2B-DEF8-440C-B07A-643FB0C83EE7}">
  <a:tblStyle styleId="{B4B9CA2B-DEF8-440C-B07A-643FB0C83EE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7BA82F4-0573-4A12-8642-7FF29422F9E3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861" autoAdjust="0"/>
  </p:normalViewPr>
  <p:slideViewPr>
    <p:cSldViewPr snapToGrid="0">
      <p:cViewPr varScale="1">
        <p:scale>
          <a:sx n="78" d="100"/>
          <a:sy n="78" d="100"/>
        </p:scale>
        <p:origin x="1752" y="84"/>
      </p:cViewPr>
      <p:guideLst>
        <p:guide orient="horz" pos="981"/>
        <p:guide pos="1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8.fntdata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6.xml"/><Relationship Id="rId41" Type="http://schemas.openxmlformats.org/officeDocument/2006/relationships/font" Target="fonts/font10.fntdata"/><Relationship Id="rId54" Type="http://customschemas.google.com/relationships/presentationmetadata" Target="meta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5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premium-vector/whimsical-frogs-singing-across-pond-vector-illustration_384655629.htm#fromView=image_search&amp;page=1&amp;position=45&amp;uuid=fe97381c-a0ad-4090-9001-c970c4fc2478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reepik.com/free-vector/christmas-bell-design_145244549.htm#fromView=image_search&amp;page=1&amp;position=2&amp;uuid=19e08d90-62a4-40a5-a2b8-b994ed597752" TargetMode="External"/><Relationship Id="rId5" Type="http://schemas.openxmlformats.org/officeDocument/2006/relationships/hyperlink" Target="https://www.freepik.com/premium-vector/simple-vector-icon-juice-white-background_150962411.htm#fromView=image_search&amp;page=1&amp;position=9&amp;uuid=5d57e37a-d3cd-4bb7-a029-dd497848e79b" TargetMode="External"/><Relationship Id="rId4" Type="http://schemas.openxmlformats.org/officeDocument/2006/relationships/hyperlink" Target="https://www.freepik.com/free-vector/painted-delicious-locro-illustration_21251183.htm#fromView=image_search&amp;page=1&amp;position=0&amp;uuid=97aa6e6c-7df6-4c7b-a8d2-e6f3bea6f08d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premium-vector/whimsical-frogs-singing-across-pond-vector-illustration_384655629.htm#fromView=image_search&amp;page=1&amp;position=45&amp;uuid=fe97381c-a0ad-4090-9001-c970c4fc2478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reepik.com/free-vector/christmas-bell-design_145244549.htm#fromView=image_search&amp;page=1&amp;position=2&amp;uuid=19e08d90-62a4-40a5-a2b8-b994ed597752" TargetMode="External"/><Relationship Id="rId5" Type="http://schemas.openxmlformats.org/officeDocument/2006/relationships/hyperlink" Target="https://www.freepik.com/premium-vector/simple-vector-icon-juice-white-background_150962411.htm#fromView=image_search&amp;page=1&amp;position=9&amp;uuid=5d57e37a-d3cd-4bb7-a029-dd497848e79b" TargetMode="External"/><Relationship Id="rId4" Type="http://schemas.openxmlformats.org/officeDocument/2006/relationships/hyperlink" Target="https://www.freepik.com/free-vector/painted-delicious-locro-illustration_21251183.htm#fromView=image_search&amp;page=1&amp;position=0&amp;uuid=97aa6e6c-7df6-4c7b-a8d2-e6f3bea6f08d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free-vector/brown-vintage-leather-shoes_22725132.htm#fromView=image_search&amp;page=1&amp;position=0&amp;uuid=ffc6b177-0666-45e1-9693-cdadfe3514a5" TargetMode="External"/><Relationship Id="rId7" Type="http://schemas.openxmlformats.org/officeDocument/2006/relationships/hyperlink" Target="https://www.freepik.com/premium-vector/simple-vector-icon-juice-white-background_150962411.htm#fromView=image_search&amp;page=1&amp;position=9&amp;uuid=5d57e37a-d3cd-4bb7-a029-dd497848e79b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reepik.com/free-vector/painted-delicious-locro-illustration_21251183.htm#fromView=image_search&amp;page=1&amp;position=0&amp;uuid=97aa6e6c-7df6-4c7b-a8d2-e6f3bea6f08d" TargetMode="External"/><Relationship Id="rId5" Type="http://schemas.openxmlformats.org/officeDocument/2006/relationships/hyperlink" Target="https://www.freepik.com/free-vector/christmas-bell-design_145244549.htm#fromView=image_search&amp;page=1&amp;position=2&amp;uuid=19e08d90-62a4-40a5-a2b8-b994ed597752" TargetMode="External"/><Relationship Id="rId4" Type="http://schemas.openxmlformats.org/officeDocument/2006/relationships/hyperlink" Target="https://www.freepik.com/free-vector/cartoon-snake-wounded-branch-background_4211077.htm#fromView=image_search&amp;page=1&amp;position=0&amp;uuid=739ce5e5-c5f7-4e7e-8286-46eb36332ba3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85d91d70a2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0" name="Google Shape;240;g385d91d70a2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t-BR">
                <a:solidFill>
                  <a:schemeClr val="dk1"/>
                </a:solidFill>
              </a:rPr>
              <a:t>SAPO: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https://www.freepik.com/premium-vector/whimsical-frogs-singing-across-pond-vector-illustration_384655629.htm#fromView=image_search&amp;page=1&amp;position=45&amp;uuid=fe97381c-a0ad-4090-9001-c970c4fc2478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t-BR">
                <a:solidFill>
                  <a:schemeClr val="dk1"/>
                </a:solidFill>
              </a:rPr>
              <a:t>SOPA: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https://www.freepik.com/free-vector/painted-delicious-locro-illustration_21251183.htm#fromView=image_search&amp;page=1&amp;position=0&amp;uuid=97aa6e6c-7df6-4c7b-a8d2-e6f3bea6f08d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t-BR">
                <a:solidFill>
                  <a:schemeClr val="dk1"/>
                </a:solidFill>
              </a:rPr>
              <a:t>SUCO: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https://www.freepik.com/premium-vector/simple-vector-icon-juice-white-background_150962411.htm#fromView=image_search&amp;page=1&amp;position=9&amp;uuid=5d57e37a-d3cd-4bb7-a029-dd497848e79b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t-BR">
                <a:solidFill>
                  <a:schemeClr val="dk1"/>
                </a:solidFill>
              </a:rPr>
              <a:t>SINO: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6"/>
              </a:rPr>
              <a:t>https://www.freepik.com/free-vector/christmas-bell-design_145244549.htm#fromView=image_search&amp;page=1&amp;position=2&amp;uuid=19e08d90-62a4-40a5-a2b8-b994ed597752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2" name="Google Shape;25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85d91d70a2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SAPO: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https://www.freepik.com/premium-vector/whimsical-frogs-singing-across-pond-vector-illustration_384655629.htm#fromView=image_search&amp;page=1&amp;position=45&amp;uuid=fe97381c-a0ad-4090-9001-c970c4fc2478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SOPA: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https://www.freepik.com/free-vector/painted-delicious-locro-illustration_21251183.htm#fromView=image_search&amp;page=1&amp;position=0&amp;uuid=97aa6e6c-7df6-4c7b-a8d2-e6f3bea6f08d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SUCO: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https://www.freepik.com/premium-vector/simple-vector-icon-juice-white-background_150962411.htm#fromView=image_search&amp;page=1&amp;position=9&amp;uuid=5d57e37a-d3cd-4bb7-a029-dd497848e79b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SINO: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6"/>
              </a:rPr>
              <a:t>https://www.freepik.com/free-vector/christmas-bell-design_145244549.htm#fromView=image_search&amp;page=1&amp;position=2&amp;uuid=19e08d90-62a4-40a5-a2b8-b994ed597752</a:t>
            </a:r>
            <a:endParaRPr/>
          </a:p>
        </p:txBody>
      </p:sp>
      <p:sp>
        <p:nvSpPr>
          <p:cNvPr id="266" name="Google Shape;266;g385d91d70a2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1" name="Google Shape;28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85d91d70a2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7" name="Google Shape;287;g385d91d70a2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9c09b808c8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g29c09b808c8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99" name="Google Shape;29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89eeb4582d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8" name="Google Shape;308;g389eeb4582d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89eeb4582d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5" name="Google Shape;315;g389eeb4582d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9c09b808c8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29c09b808c8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89eeb4582d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5" name="Google Shape;325;g389eeb4582d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89eeb4582d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5" name="Google Shape;335;g389eeb4582d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89eeb4582d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g389eeb4582d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89eeb4582d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g389eeb4582d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89eeb4582d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6" name="Google Shape;356;g389eeb4582d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89eeb4582d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g389eeb4582d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0" name="Google Shape;37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SAPATO: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https://www.freepik.com/free-vector/brown-vintage-leather-shoes_22725132.htm#fromView=image_search&amp;page=1&amp;position=0&amp;uuid=ffc6b177-0666-45e1-9693-cdadfe3514a5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SERPENTE: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https://www.freepik.com/free-vector/cartoon-snake-wounded-branch-background_4211077.htm#fromView=image_search&amp;page=1&amp;position=0&amp;uuid=739ce5e5-c5f7-4e7e-8286-46eb36332ba3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SINO: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https://www.freepik.com/free-vector/christmas-bell-design_145244549.htm#fromView=image_search&amp;page=1&amp;position=2&amp;uuid=19e08d90-62a4-40a5-a2b8-b994ed597752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SOPA: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6"/>
              </a:rPr>
              <a:t>https://www.freepik.com/free-vector/painted-delicious-locro-illustration_21251183.htm#fromView=image_search&amp;page=1&amp;position=0&amp;uuid=97aa6e6c-7df6-4c7b-a8d2-e6f3bea6f08d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SUCO: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7"/>
              </a:rPr>
              <a:t>https://www.freepik.com/premium-vector/simple-vector-icon-juice-white-background_150962411.htm#fromView=image_search&amp;page=1&amp;position=9&amp;uuid=5d57e37a-d3cd-4bb7-a029-dd497848e79b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9" name="Google Shape;1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0" name="Google Shape;21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85d91d70a2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6" name="Google Shape;216;g385d91d70a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3" name="Google Shape;2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85d91d70a2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8" name="Google Shape;228;g385d91d70a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4" name="Google Shape;23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P">
  <p:cSld name="CAPA_INÍCI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171" y="340599"/>
            <a:ext cx="1453667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933" y="536801"/>
            <a:ext cx="1453667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8600" y="809983"/>
            <a:ext cx="138273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/>
        </p:nvSpPr>
        <p:spPr>
          <a:xfrm rot="-5400000">
            <a:off x="11496300" y="1477333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8866" y="5943072"/>
            <a:ext cx="3341694" cy="833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42267" y="340601"/>
            <a:ext cx="138273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5849" y="1045337"/>
            <a:ext cx="1082907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7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O_QUE_APRENDEMOS_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p17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867" y="673067"/>
            <a:ext cx="4001367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4695517" y="987100"/>
            <a:ext cx="69140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" name="Google Shape;81;p17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2" name="Google Shape;82;p17"/>
          <p:cNvSpPr/>
          <p:nvPr/>
        </p:nvSpPr>
        <p:spPr>
          <a:xfrm rot="-120000">
            <a:off x="174840" y="163764"/>
            <a:ext cx="476072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5" name="Google Shape;85;p19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1"/>
          </p:nvPr>
        </p:nvSpPr>
        <p:spPr>
          <a:xfrm>
            <a:off x="495560" y="1063567"/>
            <a:ext cx="1123924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" name="Google Shape;87;p19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p19"/>
          <p:cNvSpPr/>
          <p:nvPr/>
        </p:nvSpPr>
        <p:spPr>
          <a:xfrm rot="-120000">
            <a:off x="181492" y="171346"/>
            <a:ext cx="256496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capa_para_professores_v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5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8041" y="662248"/>
            <a:ext cx="4048760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853" y="1099785"/>
            <a:ext cx="7882040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5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94" name="Google Shape;94;p35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8866" y="5943072"/>
            <a:ext cx="3341694" cy="833546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35"/>
          <p:cNvSpPr/>
          <p:nvPr/>
        </p:nvSpPr>
        <p:spPr>
          <a:xfrm rot="-48255" flipH="1">
            <a:off x="800047" y="1071805"/>
            <a:ext cx="4157044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3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6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8" name="Google Shape;98;p3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3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0" name="Google Shape;100;p36"/>
          <p:cNvSpPr/>
          <p:nvPr/>
        </p:nvSpPr>
        <p:spPr>
          <a:xfrm rot="-120000">
            <a:off x="181732" y="185166"/>
            <a:ext cx="177305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1" name="Google Shape;101;p36"/>
          <p:cNvSpPr txBox="1">
            <a:spLocks noGrp="1"/>
          </p:cNvSpPr>
          <p:nvPr>
            <p:ph type="subTitle" idx="1"/>
          </p:nvPr>
        </p:nvSpPr>
        <p:spPr>
          <a:xfrm rot="-120000">
            <a:off x="176462" y="170411"/>
            <a:ext cx="1785885" cy="545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_COM_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7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4" name="Google Shape;104;p37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7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6" name="Google Shape;106;p37"/>
          <p:cNvSpPr/>
          <p:nvPr/>
        </p:nvSpPr>
        <p:spPr>
          <a:xfrm rot="-120000">
            <a:off x="181707" y="183724"/>
            <a:ext cx="185568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7" name="Google Shape;107;p37"/>
          <p:cNvSpPr/>
          <p:nvPr/>
        </p:nvSpPr>
        <p:spPr>
          <a:xfrm>
            <a:off x="9526137" y="492691"/>
            <a:ext cx="2157863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2000" tIns="0" rIns="10800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37"/>
          <p:cNvSpPr>
            <a:spLocks noGrp="1"/>
          </p:cNvSpPr>
          <p:nvPr>
            <p:ph type="pic" idx="2"/>
          </p:nvPr>
        </p:nvSpPr>
        <p:spPr>
          <a:xfrm>
            <a:off x="5765600" y="964092"/>
            <a:ext cx="5918400" cy="33696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9" name="Google Shape;109;p37"/>
          <p:cNvSpPr txBox="1">
            <a:spLocks noGrp="1"/>
          </p:cNvSpPr>
          <p:nvPr>
            <p:ph type="subTitle" idx="1"/>
          </p:nvPr>
        </p:nvSpPr>
        <p:spPr>
          <a:xfrm rot="-120000">
            <a:off x="176437" y="168921"/>
            <a:ext cx="1871300" cy="545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. SLIDE X Print">
  <p:cSld name="17. SLIDE X 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6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12" name="Google Shape;112;p4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46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4" name="Google Shape;114;p46"/>
          <p:cNvSpPr/>
          <p:nvPr/>
        </p:nvSpPr>
        <p:spPr>
          <a:xfrm>
            <a:off x="9539111" y="492693"/>
            <a:ext cx="214489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75" tIns="0" rIns="10795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99"/>
              <a:buFont typeface="Arial"/>
              <a:buNone/>
            </a:pPr>
            <a:r>
              <a:rPr lang="pt-BR" sz="1799" b="1" i="0" u="none" strike="noStrike" cap="none">
                <a:solidFill>
                  <a:srgbClr val="FFFFFF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24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46"/>
          <p:cNvSpPr>
            <a:spLocks noGrp="1"/>
          </p:cNvSpPr>
          <p:nvPr>
            <p:ph type="pic" idx="2"/>
          </p:nvPr>
        </p:nvSpPr>
        <p:spPr>
          <a:xfrm>
            <a:off x="6699016" y="826801"/>
            <a:ext cx="5006258" cy="2795016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6" name="Google Shape;116;p46"/>
          <p:cNvSpPr/>
          <p:nvPr/>
        </p:nvSpPr>
        <p:spPr>
          <a:xfrm rot="-120000">
            <a:off x="181477" y="170553"/>
            <a:ext cx="261084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7" name="Google Shape;117;p46"/>
          <p:cNvSpPr txBox="1">
            <a:spLocks noGrp="1"/>
          </p:cNvSpPr>
          <p:nvPr>
            <p:ph type="body" idx="1"/>
          </p:nvPr>
        </p:nvSpPr>
        <p:spPr>
          <a:xfrm rot="-120000">
            <a:off x="271581" y="242506"/>
            <a:ext cx="2265954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Grandstander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9pPr>
          </a:lstStyle>
          <a:p>
            <a:endParaRPr/>
          </a:p>
        </p:txBody>
      </p:sp>
      <p:sp>
        <p:nvSpPr>
          <p:cNvPr id="118" name="Google Shape;118;p46"/>
          <p:cNvSpPr>
            <a:spLocks noGrp="1"/>
          </p:cNvSpPr>
          <p:nvPr>
            <p:ph type="pic" idx="3"/>
          </p:nvPr>
        </p:nvSpPr>
        <p:spPr>
          <a:xfrm>
            <a:off x="6699016" y="3688755"/>
            <a:ext cx="5006258" cy="2795016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11"/>
          <p:cNvGrpSpPr/>
          <p:nvPr/>
        </p:nvGrpSpPr>
        <p:grpSpPr>
          <a:xfrm>
            <a:off x="4284034" y="1616689"/>
            <a:ext cx="4030333" cy="3987200"/>
            <a:chOff x="3060625" y="1076550"/>
            <a:chExt cx="3022750" cy="2990400"/>
          </a:xfrm>
        </p:grpSpPr>
        <p:pic>
          <p:nvPicPr>
            <p:cNvPr id="121" name="Google Shape;121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3" name="Google Shape;123;p11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Não usar - para orientações internas ">
    <p:bg>
      <p:bgPr>
        <a:solidFill>
          <a:srgbClr val="8CB5F8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/>
          <p:nvPr/>
        </p:nvSpPr>
        <p:spPr>
          <a:xfrm>
            <a:off x="273133" y="300433"/>
            <a:ext cx="11676000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R LEGAL">
  <p:cSld name="LER É LEG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1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29" name="Google Shape;129;p31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31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1" name="Google Shape;131;p31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2" name="Google Shape;132;p31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33" name="Google Shape;133;p31"/>
          <p:cNvSpPr/>
          <p:nvPr/>
        </p:nvSpPr>
        <p:spPr>
          <a:xfrm rot="-120000">
            <a:off x="181505" y="172092"/>
            <a:ext cx="252224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NDO">
  <p:cSld name="CONVERS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2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36" name="Google Shape;136;p32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2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8" name="Google Shape;138;p32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9" name="Google Shape;139;p32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40" name="Google Shape;140;p32"/>
          <p:cNvSpPr/>
          <p:nvPr/>
        </p:nvSpPr>
        <p:spPr>
          <a:xfrm rot="-120000">
            <a:off x="180815" y="177720"/>
            <a:ext cx="478752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CONTEÚDO_E_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7633" y="300433"/>
            <a:ext cx="5881600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5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579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p9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9"/>
          <p:cNvSpPr/>
          <p:nvPr/>
        </p:nvSpPr>
        <p:spPr>
          <a:xfrm rot="-120000">
            <a:off x="181664" y="211658"/>
            <a:ext cx="200152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9"/>
          <p:cNvSpPr/>
          <p:nvPr/>
        </p:nvSpPr>
        <p:spPr>
          <a:xfrm rot="-60000">
            <a:off x="6032103" y="194343"/>
            <a:ext cx="507838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 CONHECER">
  <p:cSld name="AB CONHEC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3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43" name="Google Shape;143;p33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33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5" name="Google Shape;145;p33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6" name="Google Shape;146;p33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47" name="Google Shape;147;p33"/>
          <p:cNvSpPr/>
          <p:nvPr/>
        </p:nvSpPr>
        <p:spPr>
          <a:xfrm rot="-120000">
            <a:off x="181363" y="209121"/>
            <a:ext cx="298801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VEM">
  <p:cSld name="VAIVÉ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0" name="Google Shape;150;p15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52" name="Google Shape;152;p15"/>
          <p:cNvSpPr/>
          <p:nvPr/>
        </p:nvSpPr>
        <p:spPr>
          <a:xfrm rot="-120000">
            <a:off x="181084" y="147970"/>
            <a:ext cx="390461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4" name="Google Shape;154;p15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GOSTAR ESCREVER">
  <p:cSld name="PARA GOSTAR ESCREV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6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7" name="Google Shape;157;p1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59" name="Google Shape;159;p16"/>
          <p:cNvSpPr/>
          <p:nvPr/>
        </p:nvSpPr>
        <p:spPr>
          <a:xfrm rot="-120000">
            <a:off x="180906" y="160458"/>
            <a:ext cx="448290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6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1" name="Google Shape;161;p16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CADA TEX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4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64" name="Google Shape;164;p34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4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6" name="Google Shape;166;p34"/>
          <p:cNvSpPr/>
          <p:nvPr/>
        </p:nvSpPr>
        <p:spPr>
          <a:xfrm rot="-120000">
            <a:off x="180844" y="156901"/>
            <a:ext cx="468677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4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8" name="Google Shape;168;p34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PARA_COMEC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13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p13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13"/>
          <p:cNvSpPr/>
          <p:nvPr/>
        </p:nvSpPr>
        <p:spPr>
          <a:xfrm rot="-120000">
            <a:off x="181406" y="166425"/>
            <a:ext cx="284701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OUVINDO O S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0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p40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0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40"/>
          <p:cNvSpPr/>
          <p:nvPr/>
        </p:nvSpPr>
        <p:spPr>
          <a:xfrm rot="-120000">
            <a:off x="181126" y="173079"/>
            <a:ext cx="375964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OUVINDO O SOM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OLHA A FORMA!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1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41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41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41"/>
          <p:cNvSpPr/>
          <p:nvPr/>
        </p:nvSpPr>
        <p:spPr>
          <a:xfrm rot="-120000">
            <a:off x="181126" y="173079"/>
            <a:ext cx="375964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OLHA A FORMA!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TRAÇO CER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2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42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42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p42"/>
          <p:cNvSpPr/>
          <p:nvPr/>
        </p:nvSpPr>
        <p:spPr>
          <a:xfrm rot="-120000">
            <a:off x="181344" y="185559"/>
            <a:ext cx="304443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TRAÇO CERTO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42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SÍLABAS EM JOG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3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43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43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9" name="Google Shape;59;p43"/>
          <p:cNvSpPr/>
          <p:nvPr/>
        </p:nvSpPr>
        <p:spPr>
          <a:xfrm rot="-120000">
            <a:off x="181126" y="173079"/>
            <a:ext cx="375964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SÍLABAS EM JOGO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43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" name="Google Shape;61;p43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PALAVRA EM A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4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4" name="Google Shape;64;p44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44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p44"/>
          <p:cNvSpPr/>
          <p:nvPr/>
        </p:nvSpPr>
        <p:spPr>
          <a:xfrm rot="-120000">
            <a:off x="181126" y="173079"/>
            <a:ext cx="375964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PALAVRA EM 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44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" name="Google Shape;68;p44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EXPLORANDO MAIS PALAVR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5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p45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5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3" name="Google Shape;73;p45"/>
          <p:cNvSpPr/>
          <p:nvPr/>
        </p:nvSpPr>
        <p:spPr>
          <a:xfrm rot="-120000">
            <a:off x="180692" y="148237"/>
            <a:ext cx="518328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EXPLORANDO MAIS PALAVRAS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45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p45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hyperlink" Target="https://www.youtube.com/watch?v=pzrpO7e0ozk" TargetMode="External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hyperlink" Target="https://www.youtube.com/watch?v=pzrpO7e0ozk" TargetMode="External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EAG_JI44Q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"/>
          <p:cNvSpPr/>
          <p:nvPr/>
        </p:nvSpPr>
        <p:spPr>
          <a:xfrm flipH="1">
            <a:off x="315421" y="5453843"/>
            <a:ext cx="1790177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1º BIMESTRE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0"/>
          <p:cNvSpPr txBox="1"/>
          <p:nvPr/>
        </p:nvSpPr>
        <p:spPr>
          <a:xfrm>
            <a:off x="615200" y="2665900"/>
            <a:ext cx="10961600" cy="19744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352"/>
              </a:srgbClr>
            </a:outerShdw>
          </a:effectLst>
        </p:spPr>
        <p:txBody>
          <a:bodyPr spcFirstLastPara="1" wrap="square" lIns="120000" tIns="24000" rIns="121900" bIns="24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1" i="0" u="none" strike="noStrike" cap="non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A LETRA S</a:t>
            </a:r>
            <a:endParaRPr sz="4800" b="1" i="0" u="none" strike="noStrike" cap="non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76" name="Google Shape;176;p10"/>
          <p:cNvSpPr/>
          <p:nvPr/>
        </p:nvSpPr>
        <p:spPr>
          <a:xfrm rot="-48481" flipH="1">
            <a:off x="10630905" y="396870"/>
            <a:ext cx="1191319" cy="914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pt-BR" sz="5600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1º</a:t>
            </a:r>
            <a:endParaRPr sz="293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0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33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0"/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85d91d70a2_0_25"/>
          <p:cNvSpPr txBox="1">
            <a:spLocks noGrp="1"/>
          </p:cNvSpPr>
          <p:nvPr>
            <p:ph type="body" idx="1"/>
          </p:nvPr>
        </p:nvSpPr>
        <p:spPr>
          <a:xfrm>
            <a:off x="488275" y="1502475"/>
            <a:ext cx="4845600" cy="46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dirty="0">
                <a:solidFill>
                  <a:srgbClr val="7030A0"/>
                </a:solidFill>
              </a:rPr>
              <a:t>4. </a:t>
            </a:r>
            <a:r>
              <a:rPr lang="pt-BR" sz="2200" dirty="0"/>
              <a:t>QUANDO JUNTAMOS A LETRA </a:t>
            </a:r>
            <a:r>
              <a:rPr lang="pt-BR" sz="2200" b="1" dirty="0"/>
              <a:t>S </a:t>
            </a:r>
            <a:r>
              <a:rPr lang="pt-BR" sz="2200" dirty="0"/>
              <a:t>COM AS VOGAIS (</a:t>
            </a:r>
            <a:r>
              <a:rPr lang="pt-BR" sz="2200" b="1" dirty="0"/>
              <a:t>A,E, I, O, U)</a:t>
            </a:r>
            <a:r>
              <a:rPr lang="pt-BR" sz="2200" dirty="0"/>
              <a:t> FORMAMOS NOVOS SONS, QUE CHAMAMOS DE SÍLABAS. VEJA:</a:t>
            </a:r>
            <a:endParaRPr sz="22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200" b="1" dirty="0"/>
              <a:t>SA – SE – SI – SO – SU</a:t>
            </a:r>
            <a:endParaRPr sz="2200" b="1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200" dirty="0"/>
              <a:t>VEJA O QUADRO COM A FAMÍLIA SILÁBICA DA LETRA </a:t>
            </a:r>
            <a:r>
              <a:rPr lang="pt-BR" sz="2200" b="1" dirty="0"/>
              <a:t>S</a:t>
            </a:r>
            <a:r>
              <a:rPr lang="pt-BR" sz="2200" dirty="0"/>
              <a:t>. USE A LETRA </a:t>
            </a:r>
            <a:r>
              <a:rPr lang="pt-BR" sz="2200" b="1" dirty="0"/>
              <a:t>S</a:t>
            </a:r>
            <a:r>
              <a:rPr lang="pt-BR" sz="2200" dirty="0"/>
              <a:t> COM CADA UMA DAS VOGAIS E FORME AS SÍLABAS NO QUADRO AO LADO.</a:t>
            </a:r>
            <a:endParaRPr sz="2200" dirty="0"/>
          </a:p>
        </p:txBody>
      </p:sp>
      <p:pic>
        <p:nvPicPr>
          <p:cNvPr id="243" name="Google Shape;243;g385d91d70a2_0_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8525" y="1442400"/>
            <a:ext cx="6410950" cy="430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g385d91d70a2_0_25"/>
          <p:cNvSpPr txBox="1"/>
          <p:nvPr/>
        </p:nvSpPr>
        <p:spPr>
          <a:xfrm>
            <a:off x="9088975" y="416550"/>
            <a:ext cx="2763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pt-BR"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  </a:ext>
                </a:extLst>
              </a:rPr>
              <a:t>CORREÇÃO</a:t>
            </a:r>
            <a:endParaRPr sz="3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385d91d70a2_0_25"/>
          <p:cNvSpPr txBox="1"/>
          <p:nvPr/>
        </p:nvSpPr>
        <p:spPr>
          <a:xfrm>
            <a:off x="11041967" y="1502475"/>
            <a:ext cx="9273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g385d91d70a2_0_25"/>
          <p:cNvSpPr txBox="1"/>
          <p:nvPr/>
        </p:nvSpPr>
        <p:spPr>
          <a:xfrm>
            <a:off x="10924975" y="2350556"/>
            <a:ext cx="9273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385d91d70a2_0_25"/>
          <p:cNvSpPr txBox="1"/>
          <p:nvPr/>
        </p:nvSpPr>
        <p:spPr>
          <a:xfrm>
            <a:off x="10924975" y="3198637"/>
            <a:ext cx="9273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385d91d70a2_0_25"/>
          <p:cNvSpPr txBox="1"/>
          <p:nvPr/>
        </p:nvSpPr>
        <p:spPr>
          <a:xfrm>
            <a:off x="10924975" y="4046719"/>
            <a:ext cx="9273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g385d91d70a2_0_25"/>
          <p:cNvSpPr txBox="1"/>
          <p:nvPr/>
        </p:nvSpPr>
        <p:spPr>
          <a:xfrm>
            <a:off x="10924975" y="4894800"/>
            <a:ext cx="9273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8"/>
          <p:cNvSpPr txBox="1">
            <a:spLocks noGrp="1"/>
          </p:cNvSpPr>
          <p:nvPr>
            <p:ph type="body" idx="1"/>
          </p:nvPr>
        </p:nvSpPr>
        <p:spPr>
          <a:xfrm>
            <a:off x="608600" y="1791900"/>
            <a:ext cx="4502700" cy="42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dirty="0">
                <a:solidFill>
                  <a:srgbClr val="7030A0"/>
                </a:solidFill>
              </a:rPr>
              <a:t>5. </a:t>
            </a:r>
            <a:r>
              <a:rPr lang="pt-BR" sz="2400" dirty="0"/>
              <a:t>COMPLETE AS PALAVRAS COM </a:t>
            </a:r>
            <a:r>
              <a:rPr lang="pt-BR" sz="2400" b="1" dirty="0"/>
              <a:t>SA</a:t>
            </a:r>
            <a:r>
              <a:rPr lang="pt-BR" sz="2400" dirty="0"/>
              <a:t>, </a:t>
            </a:r>
            <a:r>
              <a:rPr lang="pt-BR" sz="2400" b="1" dirty="0"/>
              <a:t>SE</a:t>
            </a:r>
            <a:r>
              <a:rPr lang="pt-BR" sz="2400" dirty="0"/>
              <a:t>, </a:t>
            </a:r>
            <a:r>
              <a:rPr lang="pt-BR" sz="2400" b="1" dirty="0"/>
              <a:t>SI</a:t>
            </a:r>
            <a:r>
              <a:rPr lang="pt-BR" sz="2400" dirty="0"/>
              <a:t>, </a:t>
            </a:r>
            <a:r>
              <a:rPr lang="pt-BR" sz="2400" b="1" dirty="0"/>
              <a:t>SO </a:t>
            </a:r>
            <a:r>
              <a:rPr lang="pt-BR" sz="2400" dirty="0"/>
              <a:t>OU </a:t>
            </a:r>
            <a:r>
              <a:rPr lang="pt-BR" sz="2400" b="1" dirty="0"/>
              <a:t>SU</a:t>
            </a:r>
            <a:r>
              <a:rPr lang="pt-BR" sz="2400" dirty="0"/>
              <a:t>. DEPOIS, COLOQUE NA ÚLTIMA COLUNA QUAL A SÍLABA QUE FALTA EM CADA PALAVRA. </a:t>
            </a:r>
            <a:endParaRPr sz="2400" dirty="0"/>
          </a:p>
        </p:txBody>
      </p:sp>
      <p:sp>
        <p:nvSpPr>
          <p:cNvPr id="255" name="Google Shape;255;p18"/>
          <p:cNvSpPr txBox="1"/>
          <p:nvPr/>
        </p:nvSpPr>
        <p:spPr>
          <a:xfrm>
            <a:off x="8812950" y="2825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6" name="Google Shape;256;p18"/>
          <p:cNvGrpSpPr/>
          <p:nvPr/>
        </p:nvGrpSpPr>
        <p:grpSpPr>
          <a:xfrm>
            <a:off x="5237218" y="466914"/>
            <a:ext cx="2243128" cy="459364"/>
            <a:chOff x="551200" y="3293670"/>
            <a:chExt cx="2243128" cy="459364"/>
          </a:xfrm>
        </p:grpSpPr>
        <p:sp>
          <p:nvSpPr>
            <p:cNvPr id="257" name="Google Shape;257;p18"/>
            <p:cNvSpPr/>
            <p:nvPr/>
          </p:nvSpPr>
          <p:spPr>
            <a:xfrm>
              <a:off x="602228" y="3323256"/>
              <a:ext cx="2192100" cy="303000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2000" tIns="0" rIns="10800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sng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  <a:hlinkClick r:id="rId3"/>
                </a:rPr>
                <a:t>SOM DAS SILABAS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8" name="Google Shape;258;p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51200" y="3293670"/>
              <a:ext cx="524987" cy="459364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59" name="Google Shape;259;p18"/>
          <p:cNvGraphicFramePr/>
          <p:nvPr>
            <p:extLst>
              <p:ext uri="{D42A27DB-BD31-4B8C-83A1-F6EECF244321}">
                <p14:modId xmlns:p14="http://schemas.microsoft.com/office/powerpoint/2010/main" val="4193974931"/>
              </p:ext>
            </p:extLst>
          </p:nvPr>
        </p:nvGraphicFramePr>
        <p:xfrm>
          <a:off x="5589500" y="1092400"/>
          <a:ext cx="6223425" cy="4956500"/>
        </p:xfrm>
        <a:graphic>
          <a:graphicData uri="http://schemas.openxmlformats.org/drawingml/2006/table">
            <a:tbl>
              <a:tblPr>
                <a:noFill/>
                <a:tableStyleId>{A7BA82F4-0573-4A12-8642-7FF29422F9E3}</a:tableStyleId>
              </a:tblPr>
              <a:tblGrid>
                <a:gridCol w="207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4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37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r>
                        <a:rPr lang="pt-BR" sz="24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PALAVRA</a:t>
                      </a:r>
                      <a:endParaRPr sz="24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r>
                        <a:rPr lang="pt-BR" sz="24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SÍLABA FALTANDO</a:t>
                      </a:r>
                      <a:endParaRPr sz="24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4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r>
                        <a:rPr lang="pt-BR" sz="3300" u="none" strike="noStrike" cap="none" dirty="0"/>
                        <a:t>____ PO</a:t>
                      </a:r>
                      <a:endParaRPr sz="3300" u="none" strike="noStrike" cap="none" dirty="0"/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endParaRPr sz="33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4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r>
                        <a:rPr lang="pt-BR" sz="3300" u="none" strike="noStrike" cap="none" dirty="0"/>
                        <a:t>____ PA</a:t>
                      </a:r>
                      <a:endParaRPr sz="3300" u="none" strike="noStrike" cap="none" dirty="0"/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endParaRPr sz="33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4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r>
                        <a:rPr lang="pt-BR" sz="3300" u="none" strike="noStrike" cap="none"/>
                        <a:t>____ CO</a:t>
                      </a:r>
                      <a:endParaRPr sz="3300" u="none" strike="noStrike" cap="none"/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endParaRPr sz="33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4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r>
                        <a:rPr lang="pt-BR" sz="3300" u="none" strike="noStrike" cap="none"/>
                        <a:t>____ NO</a:t>
                      </a:r>
                      <a:endParaRPr sz="3300" u="none" strike="noStrike" cap="none"/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endParaRPr sz="33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60" name="Google Shape;260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92475" y="2710475"/>
            <a:ext cx="793875" cy="71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32887" y="3563875"/>
            <a:ext cx="713050" cy="71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32900" y="4417275"/>
            <a:ext cx="713050" cy="71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32900" y="5207725"/>
            <a:ext cx="713050" cy="71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85d91d70a2_0_47"/>
          <p:cNvSpPr txBox="1">
            <a:spLocks noGrp="1"/>
          </p:cNvSpPr>
          <p:nvPr>
            <p:ph type="body" idx="1"/>
          </p:nvPr>
        </p:nvSpPr>
        <p:spPr>
          <a:xfrm>
            <a:off x="608600" y="1791900"/>
            <a:ext cx="4502700" cy="42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dirty="0">
                <a:solidFill>
                  <a:srgbClr val="7030A0"/>
                </a:solidFill>
              </a:rPr>
              <a:t>5. </a:t>
            </a:r>
            <a:r>
              <a:rPr lang="pt-BR" sz="2400" dirty="0"/>
              <a:t>COMPLETE AS PALAVRAS COM </a:t>
            </a:r>
            <a:r>
              <a:rPr lang="pt-BR" sz="2400" b="1" dirty="0"/>
              <a:t>SA</a:t>
            </a:r>
            <a:r>
              <a:rPr lang="pt-BR" sz="2400" dirty="0"/>
              <a:t>, </a:t>
            </a:r>
            <a:r>
              <a:rPr lang="pt-BR" sz="2400" b="1" dirty="0"/>
              <a:t>SE</a:t>
            </a:r>
            <a:r>
              <a:rPr lang="pt-BR" sz="2400" dirty="0"/>
              <a:t>, </a:t>
            </a:r>
            <a:r>
              <a:rPr lang="pt-BR" sz="2400" b="1" dirty="0"/>
              <a:t>SI</a:t>
            </a:r>
            <a:r>
              <a:rPr lang="pt-BR" sz="2400" dirty="0"/>
              <a:t>, </a:t>
            </a:r>
            <a:r>
              <a:rPr lang="pt-BR" sz="2400" b="1" dirty="0"/>
              <a:t>SO </a:t>
            </a:r>
            <a:r>
              <a:rPr lang="pt-BR" sz="2400" dirty="0"/>
              <a:t>OU </a:t>
            </a:r>
            <a:r>
              <a:rPr lang="pt-BR" sz="2400" b="1" dirty="0"/>
              <a:t>SU</a:t>
            </a:r>
            <a:r>
              <a:rPr lang="pt-BR" sz="2400" dirty="0"/>
              <a:t>. DEPOIS, COLOQUE NA ÚLTIMA COLUNA QUAL A SÍLABA QUE FALTA EM CADA PALAVRA. </a:t>
            </a:r>
            <a:endParaRPr sz="2400" dirty="0"/>
          </a:p>
        </p:txBody>
      </p:sp>
      <p:sp>
        <p:nvSpPr>
          <p:cNvPr id="269" name="Google Shape;269;g385d91d70a2_0_47"/>
          <p:cNvSpPr txBox="1"/>
          <p:nvPr/>
        </p:nvSpPr>
        <p:spPr>
          <a:xfrm>
            <a:off x="8812950" y="2825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0" name="Google Shape;270;g385d91d70a2_0_47"/>
          <p:cNvGrpSpPr/>
          <p:nvPr/>
        </p:nvGrpSpPr>
        <p:grpSpPr>
          <a:xfrm>
            <a:off x="5237218" y="466914"/>
            <a:ext cx="2243128" cy="459364"/>
            <a:chOff x="551200" y="3293670"/>
            <a:chExt cx="2243128" cy="459364"/>
          </a:xfrm>
        </p:grpSpPr>
        <p:sp>
          <p:nvSpPr>
            <p:cNvPr id="271" name="Google Shape;271;g385d91d70a2_0_47"/>
            <p:cNvSpPr/>
            <p:nvPr/>
          </p:nvSpPr>
          <p:spPr>
            <a:xfrm>
              <a:off x="602228" y="3323256"/>
              <a:ext cx="2192100" cy="303000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2000" tIns="0" rIns="10800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sng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  <a:hlinkClick r:id="rId3"/>
                </a:rPr>
                <a:t>SOM DAS SILABAS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72" name="Google Shape;272;g385d91d70a2_0_4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51200" y="3293670"/>
              <a:ext cx="524987" cy="459364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73" name="Google Shape;273;g385d91d70a2_0_47"/>
          <p:cNvGraphicFramePr/>
          <p:nvPr>
            <p:extLst>
              <p:ext uri="{D42A27DB-BD31-4B8C-83A1-F6EECF244321}">
                <p14:modId xmlns:p14="http://schemas.microsoft.com/office/powerpoint/2010/main" val="2107943291"/>
              </p:ext>
            </p:extLst>
          </p:nvPr>
        </p:nvGraphicFramePr>
        <p:xfrm>
          <a:off x="5589500" y="1092400"/>
          <a:ext cx="6223425" cy="4956500"/>
        </p:xfrm>
        <a:graphic>
          <a:graphicData uri="http://schemas.openxmlformats.org/drawingml/2006/table">
            <a:tbl>
              <a:tblPr>
                <a:noFill/>
                <a:tableStyleId>{A7BA82F4-0573-4A12-8642-7FF29422F9E3}</a:tableStyleId>
              </a:tblPr>
              <a:tblGrid>
                <a:gridCol w="207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4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37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r>
                        <a:rPr lang="pt-BR" sz="24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PALAVRA</a:t>
                      </a:r>
                      <a:endParaRPr sz="24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r>
                        <a:rPr lang="pt-BR" sz="24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SÍLABA FALTANDO</a:t>
                      </a:r>
                      <a:endParaRPr sz="24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4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r>
                        <a:rPr lang="pt-BR" sz="3300" u="none" strike="noStrike" cap="none" dirty="0"/>
                        <a:t>____ PO</a:t>
                      </a:r>
                      <a:endParaRPr sz="3300" u="none" strike="noStrike" cap="none" dirty="0"/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3300" u="none" strike="noStrike" cap="none" dirty="0">
                          <a:solidFill>
                            <a:schemeClr val="dk1"/>
                          </a:solidFill>
                        </a:rPr>
                        <a:t>SA</a:t>
                      </a:r>
                      <a:endParaRPr sz="33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4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r>
                        <a:rPr lang="pt-BR" sz="3300" u="none" strike="noStrike" cap="none" dirty="0"/>
                        <a:t>____ PA</a:t>
                      </a:r>
                      <a:endParaRPr sz="3300" u="none" strike="noStrike" cap="none" dirty="0"/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3300" u="none" strike="noStrike" cap="none">
                          <a:solidFill>
                            <a:schemeClr val="dk1"/>
                          </a:solidFill>
                        </a:rPr>
                        <a:t>SO</a:t>
                      </a:r>
                      <a:endParaRPr sz="33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4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r>
                        <a:rPr lang="pt-BR" sz="3300" u="none" strike="noStrike" cap="none" dirty="0"/>
                        <a:t>____ CO</a:t>
                      </a:r>
                      <a:endParaRPr sz="3300" u="none" strike="noStrike" cap="none" dirty="0"/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3300" u="none" strike="noStrike" cap="none" dirty="0">
                          <a:solidFill>
                            <a:schemeClr val="dk1"/>
                          </a:solidFill>
                        </a:rPr>
                        <a:t>SU</a:t>
                      </a:r>
                      <a:endParaRPr sz="33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4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300"/>
                        <a:buFont typeface="Arial"/>
                        <a:buNone/>
                      </a:pPr>
                      <a:r>
                        <a:rPr lang="pt-BR" sz="3300" u="none" strike="noStrike" cap="none" dirty="0"/>
                        <a:t>____ NO</a:t>
                      </a:r>
                      <a:endParaRPr sz="3300" u="none" strike="noStrike" cap="none" dirty="0"/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3300" u="none" strike="noStrike" cap="none" dirty="0">
                          <a:solidFill>
                            <a:schemeClr val="dk1"/>
                          </a:solidFill>
                        </a:rPr>
                        <a:t>SI</a:t>
                      </a:r>
                      <a:endParaRPr sz="33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74" name="Google Shape;274;g385d91d70a2_0_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92475" y="2710475"/>
            <a:ext cx="793875" cy="71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g385d91d70a2_0_4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32887" y="3563875"/>
            <a:ext cx="713050" cy="71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g385d91d70a2_0_4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32900" y="4417275"/>
            <a:ext cx="713050" cy="71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g385d91d70a2_0_4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32900" y="5207725"/>
            <a:ext cx="713050" cy="71305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g385d91d70a2_0_47"/>
          <p:cNvSpPr txBox="1"/>
          <p:nvPr/>
        </p:nvSpPr>
        <p:spPr>
          <a:xfrm>
            <a:off x="9008250" y="365700"/>
            <a:ext cx="28047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pt-BR"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CORREÇÃO</a:t>
            </a:r>
            <a:endParaRPr sz="3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86048BA-B43B-9C8A-CA2D-EA8ADF260F0B}"/>
              </a:ext>
            </a:extLst>
          </p:cNvPr>
          <p:cNvSpPr txBox="1"/>
          <p:nvPr/>
        </p:nvSpPr>
        <p:spPr>
          <a:xfrm>
            <a:off x="8039981" y="2710475"/>
            <a:ext cx="77296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300" b="1" dirty="0"/>
              <a:t>SA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F8BDBE2-D366-B5CA-361F-2F5E9C8801C9}"/>
              </a:ext>
            </a:extLst>
          </p:cNvPr>
          <p:cNvSpPr txBox="1"/>
          <p:nvPr/>
        </p:nvSpPr>
        <p:spPr>
          <a:xfrm>
            <a:off x="8014287" y="3612459"/>
            <a:ext cx="79541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300" b="1" dirty="0"/>
              <a:t>SO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294E7BF-E2C7-33AB-0E86-E98F7A37373F}"/>
              </a:ext>
            </a:extLst>
          </p:cNvPr>
          <p:cNvSpPr txBox="1"/>
          <p:nvPr/>
        </p:nvSpPr>
        <p:spPr>
          <a:xfrm>
            <a:off x="8039980" y="4426059"/>
            <a:ext cx="77296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300" b="1" dirty="0"/>
              <a:t>SU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7D310CA-D25C-C944-7684-775AB11C055E}"/>
              </a:ext>
            </a:extLst>
          </p:cNvPr>
          <p:cNvSpPr txBox="1"/>
          <p:nvPr/>
        </p:nvSpPr>
        <p:spPr>
          <a:xfrm>
            <a:off x="8134557" y="5299564"/>
            <a:ext cx="58381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300" b="1" dirty="0"/>
              <a:t>SI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8"/>
          <p:cNvSpPr txBox="1">
            <a:spLocks noGrp="1"/>
          </p:cNvSpPr>
          <p:nvPr>
            <p:ph type="body" idx="1"/>
          </p:nvPr>
        </p:nvSpPr>
        <p:spPr>
          <a:xfrm>
            <a:off x="608600" y="1615725"/>
            <a:ext cx="11100900" cy="46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dirty="0">
                <a:solidFill>
                  <a:srgbClr val="7030A0"/>
                </a:solidFill>
              </a:rPr>
              <a:t>6. </a:t>
            </a:r>
            <a:r>
              <a:rPr lang="pt-BR" sz="2400" dirty="0"/>
              <a:t>USANDO O QUADRO ABAIXO, ESCREVA ALGUMAS PALAVRAS QUE VOCÊ CONHECE COM AS FAMÍLIAS SILÁBICAS APRENDIDAS ATÉ AQUI.</a:t>
            </a: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dirty="0"/>
              <a:t>_______________________________________________________________</a:t>
            </a: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dirty="0"/>
              <a:t>_______________________________________________________________ </a:t>
            </a:r>
            <a:endParaRPr sz="2400" dirty="0"/>
          </a:p>
        </p:txBody>
      </p:sp>
      <p:graphicFrame>
        <p:nvGraphicFramePr>
          <p:cNvPr id="284" name="Google Shape;284;p38"/>
          <p:cNvGraphicFramePr/>
          <p:nvPr>
            <p:extLst>
              <p:ext uri="{D42A27DB-BD31-4B8C-83A1-F6EECF244321}">
                <p14:modId xmlns:p14="http://schemas.microsoft.com/office/powerpoint/2010/main" val="591352115"/>
              </p:ext>
            </p:extLst>
          </p:nvPr>
        </p:nvGraphicFramePr>
        <p:xfrm>
          <a:off x="952500" y="2667000"/>
          <a:ext cx="10287000" cy="1828800"/>
        </p:xfrm>
        <a:graphic>
          <a:graphicData uri="http://schemas.openxmlformats.org/drawingml/2006/table">
            <a:tbl>
              <a:tblPr>
                <a:noFill/>
                <a:tableStyleId>{A7BA82F4-0573-4A12-8642-7FF29422F9E3}</a:tableStyleId>
              </a:tblPr>
              <a:tblGrid>
                <a:gridCol w="171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endParaRPr sz="30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30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sz="30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endParaRPr sz="30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30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U</a:t>
                      </a:r>
                      <a:endParaRPr sz="30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sz="30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PA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PE</a:t>
                      </a:r>
                      <a:endParaRPr sz="30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PI</a:t>
                      </a:r>
                      <a:endParaRPr sz="30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PO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PU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endParaRPr sz="30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BA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BE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BI</a:t>
                      </a:r>
                      <a:endParaRPr sz="30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BO</a:t>
                      </a:r>
                      <a:endParaRPr sz="30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BU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30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SA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SE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SI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SO</a:t>
                      </a:r>
                      <a:endParaRPr sz="30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SU</a:t>
                      </a:r>
                      <a:endParaRPr sz="30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85d91d70a2_0_63"/>
          <p:cNvSpPr txBox="1">
            <a:spLocks noGrp="1"/>
          </p:cNvSpPr>
          <p:nvPr>
            <p:ph type="body" idx="1"/>
          </p:nvPr>
        </p:nvSpPr>
        <p:spPr>
          <a:xfrm>
            <a:off x="608600" y="1615725"/>
            <a:ext cx="11100900" cy="46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dirty="0">
                <a:solidFill>
                  <a:srgbClr val="7030A0"/>
                </a:solidFill>
              </a:rPr>
              <a:t>6. </a:t>
            </a:r>
            <a:r>
              <a:rPr lang="pt-BR" sz="2400" dirty="0"/>
              <a:t>USANDO O QUADRO ABAIXO, ESCREVA ALGUMAS PALAVRAS QUE VOCÊ CONHECE COM AS FAMÍLIAS SILÁBICAS APRENDIDAS ATÉ AQUI.</a:t>
            </a: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dirty="0"/>
              <a:t>RESPOSTA PESSOAL</a:t>
            </a:r>
            <a:r>
              <a:rPr lang="pt-BR" sz="2400" dirty="0"/>
              <a:t> ____________________________________________</a:t>
            </a: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dirty="0"/>
              <a:t>_______________________________________________________________ </a:t>
            </a:r>
            <a:endParaRPr sz="2400" dirty="0"/>
          </a:p>
        </p:txBody>
      </p:sp>
      <p:graphicFrame>
        <p:nvGraphicFramePr>
          <p:cNvPr id="290" name="Google Shape;290;g385d91d70a2_0_63"/>
          <p:cNvGraphicFramePr/>
          <p:nvPr>
            <p:extLst>
              <p:ext uri="{D42A27DB-BD31-4B8C-83A1-F6EECF244321}">
                <p14:modId xmlns:p14="http://schemas.microsoft.com/office/powerpoint/2010/main" val="2331987369"/>
              </p:ext>
            </p:extLst>
          </p:nvPr>
        </p:nvGraphicFramePr>
        <p:xfrm>
          <a:off x="952500" y="2667000"/>
          <a:ext cx="10287000" cy="1828800"/>
        </p:xfrm>
        <a:graphic>
          <a:graphicData uri="http://schemas.openxmlformats.org/drawingml/2006/table">
            <a:tbl>
              <a:tblPr>
                <a:noFill/>
                <a:tableStyleId>{A7BA82F4-0573-4A12-8642-7FF29422F9E3}</a:tableStyleId>
              </a:tblPr>
              <a:tblGrid>
                <a:gridCol w="171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endParaRPr sz="30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30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sz="30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endParaRPr sz="30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30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U</a:t>
                      </a:r>
                      <a:endParaRPr sz="30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sz="30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PA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PE</a:t>
                      </a:r>
                      <a:endParaRPr sz="30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PI</a:t>
                      </a:r>
                      <a:endParaRPr sz="30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PO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PU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endParaRPr sz="30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BA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BE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BI</a:t>
                      </a:r>
                      <a:endParaRPr sz="30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BO</a:t>
                      </a:r>
                      <a:endParaRPr sz="30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BU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30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SA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SE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SI</a:t>
                      </a:r>
                      <a:endParaRPr sz="30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SO</a:t>
                      </a:r>
                      <a:endParaRPr sz="30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pt-BR" sz="3000" b="1" u="none" strike="noStrike" cap="none" dirty="0">
                          <a:solidFill>
                            <a:srgbClr val="009EDE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SU</a:t>
                      </a:r>
                      <a:endParaRPr sz="30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1" name="Google Shape;291;g385d91d70a2_0_63"/>
          <p:cNvSpPr txBox="1"/>
          <p:nvPr/>
        </p:nvSpPr>
        <p:spPr>
          <a:xfrm>
            <a:off x="9014900" y="457850"/>
            <a:ext cx="26946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pt-BR"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3"/>
                  </a:ext>
                </a:extLst>
              </a:rPr>
              <a:t>CORREÇÃO</a:t>
            </a:r>
            <a:endParaRPr sz="3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9c09b808c8_0_213"/>
          <p:cNvSpPr txBox="1">
            <a:spLocks noGrp="1"/>
          </p:cNvSpPr>
          <p:nvPr>
            <p:ph type="body" idx="1"/>
          </p:nvPr>
        </p:nvSpPr>
        <p:spPr>
          <a:xfrm>
            <a:off x="4695517" y="987100"/>
            <a:ext cx="69140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RECONHECE</a:t>
            </a:r>
            <a:r>
              <a:rPr lang="pt-BR"/>
              <a:t>MOS O SOM, A FORMA VISUAL E O NOME DA LETRA </a:t>
            </a:r>
            <a:r>
              <a:rPr lang="pt-BR" b="1"/>
              <a:t>S</a:t>
            </a:r>
            <a:r>
              <a:rPr lang="pt-BR"/>
              <a:t>. 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DIFERENCIAMOS A LETRA </a:t>
            </a:r>
            <a:r>
              <a:rPr lang="pt-BR" b="1"/>
              <a:t>S</a:t>
            </a:r>
            <a:r>
              <a:rPr lang="pt-BR"/>
              <a:t> DE OUTRAS LETRAS.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RECONHECEMOS O SOM DA LETRA </a:t>
            </a:r>
            <a:r>
              <a:rPr lang="pt-BR" b="1"/>
              <a:t>S</a:t>
            </a:r>
            <a:r>
              <a:rPr lang="pt-BR"/>
              <a:t> EM PALAVRAS.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RECONHECEMOS A FAMÍLIA SILÁBICA DA LETRA </a:t>
            </a:r>
            <a:r>
              <a:rPr lang="pt-BR" b="1"/>
              <a:t>S</a:t>
            </a:r>
            <a:r>
              <a:rPr lang="pt-BR"/>
              <a:t> E RECONHECÊ-LAS EM PALAVRAS.  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ESCREVEMOS A LETRA </a:t>
            </a:r>
            <a:r>
              <a:rPr lang="pt-BR" b="1"/>
              <a:t>S</a:t>
            </a:r>
            <a:r>
              <a:rPr lang="pt-BR"/>
              <a:t> E PALAVRAS COM ESTA LETRA E OUTRAS LETRAS JÁ APRENDIDAS.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4"/>
          <p:cNvSpPr txBox="1">
            <a:spLocks noGrp="1"/>
          </p:cNvSpPr>
          <p:nvPr>
            <p:ph type="body" idx="1"/>
          </p:nvPr>
        </p:nvSpPr>
        <p:spPr>
          <a:xfrm>
            <a:off x="565400" y="970675"/>
            <a:ext cx="110612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b="1"/>
              <a:t>Listas de imagens e vídeos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600"/>
              <a:buNone/>
            </a:pPr>
            <a:r>
              <a:rPr lang="pt-BR" b="1"/>
              <a:t>Slide 1 – </a:t>
            </a:r>
            <a:r>
              <a:rPr lang="pt-BR"/>
              <a:t>Imagens da capa – SEDUC-SP. 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600"/>
              </a:spcAft>
              <a:buSzPts val="1600"/>
              <a:buNone/>
            </a:pPr>
            <a:r>
              <a:rPr lang="pt-BR" b="1"/>
              <a:t>Slides 3, 4, 11 e 12 – </a:t>
            </a:r>
            <a:r>
              <a:rPr lang="pt-BR"/>
              <a:t>© Freepik.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89eeb4582d_0_29"/>
          <p:cNvSpPr txBox="1"/>
          <p:nvPr/>
        </p:nvSpPr>
        <p:spPr>
          <a:xfrm>
            <a:off x="712847" y="1109352"/>
            <a:ext cx="5022300" cy="51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5"/>
                  </a:ext>
                </a:extLst>
              </a:rPr>
              <a:t> 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(EF01LP05) Compreender o sistema de escrita alfabética.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(EF01LP07) Compreender as notações do sistema de escrita alfabética - segmentos sonoros e letras.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(EF01LP10A) Nomear as letras do alfabeto. 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(EF01LP06) Segmentar oralmente as palavras.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(EF01LP08) Relacionar elementos sonoros das palavras com sua representação escrita.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(EF01LP09) Comparar palavras identificando semelhanças e diferenças entre seus sons e suas partes (aliterações, rimas entre outras).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(EF01LP13) Comparar o som e a grafia de diferentes partes da palavra (começo, meio e fim).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800" b="0" i="0" u="none" strike="noStrike" cap="none">
              <a:solidFill>
                <a:srgbClr val="474747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g389eeb4582d_0_29"/>
          <p:cNvSpPr txBox="1">
            <a:spLocks noGrp="1"/>
          </p:cNvSpPr>
          <p:nvPr>
            <p:ph type="subTitle" idx="1"/>
          </p:nvPr>
        </p:nvSpPr>
        <p:spPr>
          <a:xfrm rot="-120148">
            <a:off x="176457" y="170375"/>
            <a:ext cx="1785791" cy="54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</a:t>
            </a:r>
            <a:endParaRPr/>
          </a:p>
        </p:txBody>
      </p:sp>
      <p:pic>
        <p:nvPicPr>
          <p:cNvPr id="312" name="Google Shape;312;g389eeb4582d_0_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73647" y="831925"/>
            <a:ext cx="6152052" cy="3483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89eeb4582d_0_35"/>
          <p:cNvSpPr txBox="1">
            <a:spLocks noGrp="1"/>
          </p:cNvSpPr>
          <p:nvPr>
            <p:ph type="subTitle" idx="1"/>
          </p:nvPr>
        </p:nvSpPr>
        <p:spPr>
          <a:xfrm rot="-120167">
            <a:off x="176430" y="168875"/>
            <a:ext cx="1871343" cy="54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3</a:t>
            </a:r>
            <a:endParaRPr/>
          </a:p>
        </p:txBody>
      </p:sp>
      <p:sp>
        <p:nvSpPr>
          <p:cNvPr id="318" name="Google Shape;318;g389eeb4582d_0_35"/>
          <p:cNvSpPr txBox="1"/>
          <p:nvPr/>
        </p:nvSpPr>
        <p:spPr>
          <a:xfrm>
            <a:off x="1317600" y="964101"/>
            <a:ext cx="4143300" cy="23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utilize os vídeos para facilitar a percepção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6"/>
                  </a:ext>
                </a:extLst>
              </a:rPr>
              <a:t>d</a:t>
            </a:r>
            <a:r>
              <a:rPr lang="pt-BR" sz="16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7"/>
                  </a:ext>
                </a:extLst>
              </a:rPr>
              <a:t>os estudantes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em relação ao nome, ao som e à forma visual da letra </a:t>
            </a: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Ao apresentar os vídeos, você poderá fazer pausas e repetir </a:t>
            </a:r>
            <a:r>
              <a:rPr lang="pt-BR" sz="1600"/>
              <a:t>com os estudantes o som da letra </a:t>
            </a:r>
            <a:r>
              <a:rPr lang="pt-BR" sz="1600" b="1"/>
              <a:t>S</a:t>
            </a:r>
            <a:r>
              <a:rPr lang="pt-BR" sz="1600"/>
              <a:t>. Mostre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movimentos que a boca faz ao realizar o som.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9" name="Google Shape;319;g389eeb4582d_0_35"/>
          <p:cNvGrpSpPr/>
          <p:nvPr/>
        </p:nvGrpSpPr>
        <p:grpSpPr>
          <a:xfrm>
            <a:off x="512793" y="837343"/>
            <a:ext cx="692308" cy="720000"/>
            <a:chOff x="512793" y="2412643"/>
            <a:chExt cx="692308" cy="720000"/>
          </a:xfrm>
        </p:grpSpPr>
        <p:pic>
          <p:nvPicPr>
            <p:cNvPr id="320" name="Google Shape;320;g389eeb4582d_0_3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1" name="Google Shape;321;g389eeb4582d_0_3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22" name="Google Shape;322;g389eeb4582d_0_35" title="33-03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5">
            <a:alphaModFix/>
          </a:blip>
          <a:srcRect l="308" r="307"/>
          <a:stretch/>
        </p:blipFill>
        <p:spPr>
          <a:xfrm>
            <a:off x="5765600" y="964092"/>
            <a:ext cx="5918400" cy="33696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9c09b808c8_0_208"/>
          <p:cNvSpPr txBox="1">
            <a:spLocks noGrp="1"/>
          </p:cNvSpPr>
          <p:nvPr>
            <p:ph type="body" idx="1"/>
          </p:nvPr>
        </p:nvSpPr>
        <p:spPr>
          <a:xfrm>
            <a:off x="6096000" y="849000"/>
            <a:ext cx="58860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RECONHECER O SOM, O NOME E A FORMA VISUAL DA LETRA </a:t>
            </a:r>
            <a:r>
              <a:rPr lang="pt-BR" b="1"/>
              <a:t>S</a:t>
            </a:r>
            <a:r>
              <a:rPr lang="pt-BR"/>
              <a:t>.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COMPREENDER O SOM INICIAL DE PALAVRAS. 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DISCRIMINAR A LETRA </a:t>
            </a:r>
            <a:r>
              <a:rPr lang="pt-BR" b="1"/>
              <a:t>S</a:t>
            </a:r>
            <a:r>
              <a:rPr lang="pt-BR"/>
              <a:t> DE OUTRAS LETRAS. 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CONHECER E COMPREENDER A FAMÍLIA SILÁBICA DA LETRA </a:t>
            </a:r>
            <a:r>
              <a:rPr lang="pt-BR" b="1"/>
              <a:t>S</a:t>
            </a:r>
            <a:r>
              <a:rPr lang="pt-BR"/>
              <a:t>.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PERCEBER A LETRA </a:t>
            </a:r>
            <a:r>
              <a:rPr lang="pt-BR" b="1"/>
              <a:t>S</a:t>
            </a:r>
            <a:r>
              <a:rPr lang="pt-BR"/>
              <a:t> E SUAS SÍLABAS EM PALAVRAS. 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ESTIMULAR A ESCRITA DAS LETRAS. </a:t>
            </a:r>
            <a:endParaRPr/>
          </a:p>
          <a:p>
            <a:pPr marL="360363" lvl="0" indent="-228283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80"/>
              <a:buNone/>
            </a:pPr>
            <a:endParaRPr/>
          </a:p>
        </p:txBody>
      </p:sp>
      <p:sp>
        <p:nvSpPr>
          <p:cNvPr id="184" name="Google Shape;184;g29c09b808c8_0_208"/>
          <p:cNvSpPr txBox="1">
            <a:spLocks noGrp="1"/>
          </p:cNvSpPr>
          <p:nvPr>
            <p:ph type="body" idx="2"/>
          </p:nvPr>
        </p:nvSpPr>
        <p:spPr>
          <a:xfrm>
            <a:off x="579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ALFABETO.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DISCRIMINAÇÃO VISUAL.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ATENÇÃO VISUAL.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</a:ext>
                </a:extLst>
              </a:rPr>
              <a:t>ESCRITA.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CONSCIÊNCIA FONÊMICA.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9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CONSCIÊNCIA SILÁBICA</a:t>
            </a:r>
            <a:r>
              <a:rPr lang="pt-BR"/>
              <a:t>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g389eeb4582d_0_45" title="33-04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24" b="1133"/>
          <a:stretch/>
        </p:blipFill>
        <p:spPr>
          <a:xfrm>
            <a:off x="6548016" y="1040726"/>
            <a:ext cx="5006400" cy="27951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28" name="Google Shape;328;g389eeb4582d_0_45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Grandstander"/>
              <a:buNone/>
            </a:pPr>
            <a:r>
              <a:rPr lang="pt-BR" sz="2600"/>
              <a:t>SLIDE </a:t>
            </a:r>
            <a:r>
              <a:rPr lang="pt-BR"/>
              <a:t>4</a:t>
            </a:r>
            <a:endParaRPr/>
          </a:p>
        </p:txBody>
      </p:sp>
      <p:sp>
        <p:nvSpPr>
          <p:cNvPr id="329" name="Google Shape;329;g389eeb4582d_0_45"/>
          <p:cNvSpPr txBox="1"/>
          <p:nvPr/>
        </p:nvSpPr>
        <p:spPr>
          <a:xfrm>
            <a:off x="1317600" y="964101"/>
            <a:ext cx="4143300" cy="23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tente enfatizar o som inicial de cada palavra e articule bem a fala para que </a:t>
            </a:r>
            <a:r>
              <a:rPr lang="pt-BR" sz="1600"/>
              <a:t>os estudantes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possam perceber os movimentos que são necessários para fazer o som da letra </a:t>
            </a: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Pergunte se </a:t>
            </a:r>
            <a:r>
              <a:rPr lang="pt-BR" sz="1600"/>
              <a:t>os estudantes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conhecem outras palavras que começam com este som.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0" name="Google Shape;330;g389eeb4582d_0_45"/>
          <p:cNvGrpSpPr/>
          <p:nvPr/>
        </p:nvGrpSpPr>
        <p:grpSpPr>
          <a:xfrm>
            <a:off x="512793" y="837343"/>
            <a:ext cx="692308" cy="720000"/>
            <a:chOff x="512793" y="2412643"/>
            <a:chExt cx="692308" cy="720000"/>
          </a:xfrm>
        </p:grpSpPr>
        <p:pic>
          <p:nvPicPr>
            <p:cNvPr id="331" name="Google Shape;331;g389eeb4582d_0_4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Google Shape;332;g389eeb4582d_0_4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g389eeb4582d_0_55" title="33-05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95" b="1295"/>
          <a:stretch/>
        </p:blipFill>
        <p:spPr>
          <a:xfrm>
            <a:off x="6573166" y="1028126"/>
            <a:ext cx="5006399" cy="27951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38" name="Google Shape;338;g389eeb4582d_0_55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600"/>
              <a:t>SLIDE </a:t>
            </a:r>
            <a:r>
              <a:rPr lang="pt-BR"/>
              <a:t>5</a:t>
            </a:r>
            <a:endParaRPr/>
          </a:p>
        </p:txBody>
      </p:sp>
      <p:sp>
        <p:nvSpPr>
          <p:cNvPr id="339" name="Google Shape;339;g389eeb4582d_0_55"/>
          <p:cNvSpPr txBox="1"/>
          <p:nvPr/>
        </p:nvSpPr>
        <p:spPr>
          <a:xfrm>
            <a:off x="1317595" y="964098"/>
            <a:ext cx="4143300" cy="16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antes da atividade, você poderá trabalhar com letras móveis ou cartões manipuláveis para que </a:t>
            </a:r>
            <a:r>
              <a:rPr lang="pt-BR" sz="16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8"/>
                  </a:ext>
                </a:extLst>
              </a:rPr>
              <a:t>os estudantes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possam discriminar a forma visual da letra </a:t>
            </a: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em outros materiais antes da escrita no livro e busca visual da letra.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g389eeb4582d_0_62" title="33-07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911" b="922"/>
          <a:stretch/>
        </p:blipFill>
        <p:spPr>
          <a:xfrm>
            <a:off x="6522866" y="964101"/>
            <a:ext cx="5006400" cy="27951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45" name="Google Shape;345;g389eeb4582d_0_62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600"/>
              <a:t>SLIDE </a:t>
            </a:r>
            <a:r>
              <a:rPr lang="pt-BR"/>
              <a:t>07</a:t>
            </a:r>
            <a:endParaRPr/>
          </a:p>
        </p:txBody>
      </p:sp>
      <p:sp>
        <p:nvSpPr>
          <p:cNvPr id="346" name="Google Shape;346;g389eeb4582d_0_62"/>
          <p:cNvSpPr txBox="1"/>
          <p:nvPr/>
        </p:nvSpPr>
        <p:spPr>
          <a:xfrm>
            <a:off x="1317595" y="964098"/>
            <a:ext cx="4143300" cy="16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antes da atividade você poderá trabalhar de diferentes formas a escrita da letra antes da escrita no papel, como em massinha, areia, usando cotonete e tinta, colagem de materiais sensoriais, entre outros.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g389eeb4582d_0_69" title="33-09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18" b="1407"/>
          <a:stretch/>
        </p:blipFill>
        <p:spPr>
          <a:xfrm>
            <a:off x="6522866" y="964101"/>
            <a:ext cx="5006399" cy="2795099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52" name="Google Shape;352;g389eeb4582d_0_69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600"/>
              <a:t>SLIDE </a:t>
            </a:r>
            <a:r>
              <a:rPr lang="pt-BR"/>
              <a:t>09</a:t>
            </a:r>
            <a:endParaRPr/>
          </a:p>
        </p:txBody>
      </p:sp>
      <p:sp>
        <p:nvSpPr>
          <p:cNvPr id="353" name="Google Shape;353;g389eeb4582d_0_69"/>
          <p:cNvSpPr txBox="1"/>
          <p:nvPr/>
        </p:nvSpPr>
        <p:spPr>
          <a:xfrm>
            <a:off x="1317595" y="964098"/>
            <a:ext cx="4143300" cy="16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para o trabalho com as sílabas, relembre o som da letra </a:t>
            </a: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isoladamente e o som de cada vogal. Depois, junte os sons para formar as sílabas. Para isso, você pode dizer palavras que começam com cada sílaba enfatizando o som da sílaba inicial.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g389eeb4582d_0_76" title="33-11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057" b="1056"/>
          <a:stretch/>
        </p:blipFill>
        <p:spPr>
          <a:xfrm>
            <a:off x="6535416" y="964101"/>
            <a:ext cx="5006400" cy="27951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59" name="Google Shape;359;g389eeb4582d_0_76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600"/>
              <a:t>SLIDE </a:t>
            </a:r>
            <a:r>
              <a:rPr lang="pt-BR"/>
              <a:t>11</a:t>
            </a:r>
            <a:endParaRPr/>
          </a:p>
        </p:txBody>
      </p:sp>
      <p:sp>
        <p:nvSpPr>
          <p:cNvPr id="360" name="Google Shape;360;g389eeb4582d_0_76"/>
          <p:cNvSpPr txBox="1"/>
          <p:nvPr/>
        </p:nvSpPr>
        <p:spPr>
          <a:xfrm>
            <a:off x="1317595" y="964098"/>
            <a:ext cx="4143300" cy="16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inicie a atividade deixando que </a:t>
            </a:r>
            <a:r>
              <a:rPr lang="pt-BR" sz="16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9"/>
                  </a:ext>
                </a:extLst>
              </a:rPr>
              <a:t>os estudantes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0"/>
                  </a:ext>
                </a:extLst>
              </a:rPr>
              <a:t>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digam os nomes das figuras da página. Depois, oralmente, peça que todos juntos enfatizem sílabas separadamente em cada palavra. Solicite que escrevam as sílabas que faltam em cada palavra.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g389eeb4582d_0_85" title="33-13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057" b="1056"/>
          <a:stretch/>
        </p:blipFill>
        <p:spPr>
          <a:xfrm>
            <a:off x="6598341" y="1028126"/>
            <a:ext cx="5006400" cy="27951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66" name="Google Shape;366;g389eeb4582d_0_85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600"/>
              <a:t>SLIDE </a:t>
            </a:r>
            <a:r>
              <a:rPr lang="pt-BR"/>
              <a:t>13</a:t>
            </a:r>
            <a:endParaRPr/>
          </a:p>
        </p:txBody>
      </p:sp>
      <p:sp>
        <p:nvSpPr>
          <p:cNvPr id="367" name="Google Shape;367;g389eeb4582d_0_85"/>
          <p:cNvSpPr txBox="1"/>
          <p:nvPr/>
        </p:nvSpPr>
        <p:spPr>
          <a:xfrm>
            <a:off x="1317600" y="964103"/>
            <a:ext cx="4143300" cy="36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utilizando materiais concretos e manipuláveis, monte as palavras da página. Você poderá também, com </a:t>
            </a:r>
            <a:r>
              <a:rPr lang="pt-BR" sz="1600"/>
              <a:t>os estudantes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falar as palavras, Depois, escreva separadamente as letras na lousa enfatizando que as letras e as sílabas formam as palavras. 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Converse com </a:t>
            </a:r>
            <a:r>
              <a:rPr lang="pt-BR" sz="1600">
                <a:solidFill>
                  <a:schemeClr val="dk1"/>
                </a:solidFill>
              </a:rPr>
              <a:t>os estudantes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sobre outras palavras que são compostas pelas sílabas estudadas. Vocês podem procurar palavras com as sílabas estudadas em jornais, revistas ou em produtos alimentícios.  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2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60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/>
              <a:t>PRESTANDO ATENÇÃO AO SOM!</a:t>
            </a:r>
            <a:endParaRPr/>
          </a:p>
        </p:txBody>
      </p:sp>
      <p:sp>
        <p:nvSpPr>
          <p:cNvPr id="191" name="Google Shape;191;p12"/>
          <p:cNvSpPr txBox="1"/>
          <p:nvPr/>
        </p:nvSpPr>
        <p:spPr>
          <a:xfrm>
            <a:off x="8714600" y="12495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" name="Google Shape;192;p12"/>
          <p:cNvGrpSpPr/>
          <p:nvPr/>
        </p:nvGrpSpPr>
        <p:grpSpPr>
          <a:xfrm>
            <a:off x="8297350" y="800045"/>
            <a:ext cx="2294165" cy="459364"/>
            <a:chOff x="4187825" y="3626245"/>
            <a:chExt cx="2294165" cy="459364"/>
          </a:xfrm>
        </p:grpSpPr>
        <p:sp>
          <p:nvSpPr>
            <p:cNvPr id="193" name="Google Shape;193;p12"/>
            <p:cNvSpPr/>
            <p:nvPr/>
          </p:nvSpPr>
          <p:spPr>
            <a:xfrm>
              <a:off x="4289890" y="3708331"/>
              <a:ext cx="2192100" cy="303000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2000" tIns="0" rIns="10800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sng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  <a:hlinkClick r:id="rId3"/>
                </a:rPr>
                <a:t>SOM DA LETRA 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94" name="Google Shape;194;p1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5" name="Google Shape;195;p12"/>
          <p:cNvSpPr txBox="1"/>
          <p:nvPr/>
        </p:nvSpPr>
        <p:spPr>
          <a:xfrm>
            <a:off x="608600" y="2220134"/>
            <a:ext cx="6679901" cy="2172003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VAMOS OUVIR O SOM DA LETRA </a:t>
            </a:r>
            <a:r>
              <a:rPr lang="pt-BR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pt-BR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SOM PRINCIPAL DA LETRA </a:t>
            </a:r>
            <a:r>
              <a:rPr lang="pt-BR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pt-BR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É COMO O SOM DE ESVAZIAR DE UMA BEXIGA.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44A4496-C5D6-1067-B5DD-714D9CD956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5045" y="2198131"/>
            <a:ext cx="1724266" cy="217200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"/>
          <p:cNvSpPr txBox="1">
            <a:spLocks noGrp="1"/>
          </p:cNvSpPr>
          <p:nvPr>
            <p:ph type="body" idx="1"/>
          </p:nvPr>
        </p:nvSpPr>
        <p:spPr>
          <a:xfrm>
            <a:off x="608600" y="1062800"/>
            <a:ext cx="11100900" cy="49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dirty="0">
                <a:solidFill>
                  <a:srgbClr val="7030A0"/>
                </a:solidFill>
              </a:rPr>
              <a:t>1. </a:t>
            </a:r>
            <a:r>
              <a:rPr lang="pt-BR" sz="2400" dirty="0"/>
              <a:t>DIGA O NOME DE CADA FIGURA EM VOZ ALTA. PERCEBA QUE TODAS COMEÇAM COM O SOM DA LETRA </a:t>
            </a:r>
            <a:r>
              <a:rPr lang="pt-BR" sz="2400" b="1" dirty="0"/>
              <a:t>S</a:t>
            </a:r>
            <a:r>
              <a:rPr lang="pt-BR" sz="2400" dirty="0"/>
              <a:t>.</a:t>
            </a:r>
            <a:endParaRPr sz="2400" dirty="0"/>
          </a:p>
        </p:txBody>
      </p:sp>
      <p:graphicFrame>
        <p:nvGraphicFramePr>
          <p:cNvPr id="202" name="Google Shape;202;p1"/>
          <p:cNvGraphicFramePr/>
          <p:nvPr>
            <p:extLst>
              <p:ext uri="{D42A27DB-BD31-4B8C-83A1-F6EECF244321}">
                <p14:modId xmlns:p14="http://schemas.microsoft.com/office/powerpoint/2010/main" val="1807853915"/>
              </p:ext>
            </p:extLst>
          </p:nvPr>
        </p:nvGraphicFramePr>
        <p:xfrm>
          <a:off x="952500" y="2442550"/>
          <a:ext cx="10287000" cy="2656725"/>
        </p:xfrm>
        <a:graphic>
          <a:graphicData uri="http://schemas.openxmlformats.org/drawingml/2006/table">
            <a:tbl>
              <a:tblPr>
                <a:noFill/>
                <a:tableStyleId>{B4B9CA2B-DEF8-440C-B07A-643FB0C83EE7}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3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r>
                        <a:rPr lang="pt-BR" sz="2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APATO</a:t>
                      </a:r>
                      <a:endParaRPr sz="2400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r>
                        <a:rPr lang="pt-BR" sz="2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ERPENTE</a:t>
                      </a:r>
                      <a:endParaRPr sz="2400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r>
                        <a:rPr lang="pt-BR" sz="2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INO</a:t>
                      </a:r>
                      <a:endParaRPr sz="2400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r>
                        <a:rPr lang="pt-BR" sz="2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OPA</a:t>
                      </a:r>
                      <a:endParaRPr sz="2400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r>
                        <a:rPr lang="pt-BR" sz="2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UCO</a:t>
                      </a:r>
                      <a:endParaRPr sz="2400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3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3" name="Google Shape;203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5650" y="3408983"/>
            <a:ext cx="1460350" cy="120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"/>
          <p:cNvPicPr preferRelativeResize="0"/>
          <p:nvPr/>
        </p:nvPicPr>
        <p:blipFill>
          <a:blip r:embed="rId4">
            <a:alphaModFix/>
          </a:blip>
          <a:srcRect b="9304"/>
          <a:stretch/>
        </p:blipFill>
        <p:spPr>
          <a:xfrm>
            <a:off x="3318375" y="3290875"/>
            <a:ext cx="1549200" cy="1552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42275" y="3408975"/>
            <a:ext cx="1328121" cy="134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99075" y="3290875"/>
            <a:ext cx="1460350" cy="146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436675" y="3408975"/>
            <a:ext cx="1328125" cy="132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"/>
          <p:cNvSpPr txBox="1">
            <a:spLocks noGrp="1"/>
          </p:cNvSpPr>
          <p:nvPr>
            <p:ph type="body" idx="1"/>
          </p:nvPr>
        </p:nvSpPr>
        <p:spPr>
          <a:xfrm>
            <a:off x="608600" y="1338882"/>
            <a:ext cx="11100900" cy="10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dirty="0">
                <a:solidFill>
                  <a:srgbClr val="7030A0"/>
                </a:solidFill>
              </a:rPr>
              <a:t>2. </a:t>
            </a:r>
            <a:r>
              <a:rPr lang="pt-BR" sz="2400" dirty="0"/>
              <a:t>OBSERVE BEM COMO É A FORMA DA LETRA </a:t>
            </a:r>
            <a:r>
              <a:rPr lang="pt-BR" sz="2400" b="1" dirty="0"/>
              <a:t>S</a:t>
            </a:r>
            <a:r>
              <a:rPr lang="pt-BR" sz="2400" dirty="0"/>
              <a:t>. PROCURE E PINTE TODAS AS LETRAS </a:t>
            </a:r>
            <a:r>
              <a:rPr lang="pt-BR" sz="2400" b="1" dirty="0"/>
              <a:t>S </a:t>
            </a:r>
            <a:r>
              <a:rPr lang="pt-BR" sz="2400" dirty="0"/>
              <a:t>NO QUADRO. </a:t>
            </a:r>
            <a:endParaRPr sz="2400" dirty="0"/>
          </a:p>
          <a:p>
            <a:pPr marL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</p:txBody>
      </p:sp>
      <p:graphicFrame>
        <p:nvGraphicFramePr>
          <p:cNvPr id="213" name="Google Shape;213;p2"/>
          <p:cNvGraphicFramePr/>
          <p:nvPr>
            <p:extLst>
              <p:ext uri="{D42A27DB-BD31-4B8C-83A1-F6EECF244321}">
                <p14:modId xmlns:p14="http://schemas.microsoft.com/office/powerpoint/2010/main" val="4282667784"/>
              </p:ext>
            </p:extLst>
          </p:nvPr>
        </p:nvGraphicFramePr>
        <p:xfrm>
          <a:off x="952500" y="3048000"/>
          <a:ext cx="10287000" cy="2667256"/>
        </p:xfrm>
        <a:graphic>
          <a:graphicData uri="http://schemas.openxmlformats.org/drawingml/2006/table">
            <a:tbl>
              <a:tblPr>
                <a:noFill/>
                <a:tableStyleId>{A7BA82F4-0573-4A12-8642-7FF29422F9E3}</a:tableStyleId>
              </a:tblPr>
              <a:tblGrid>
                <a:gridCol w="57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T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sz="4000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R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C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R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U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T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T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sz="4000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85d91d70a2_0_12"/>
          <p:cNvSpPr txBox="1">
            <a:spLocks noGrp="1"/>
          </p:cNvSpPr>
          <p:nvPr>
            <p:ph type="body" idx="1"/>
          </p:nvPr>
        </p:nvSpPr>
        <p:spPr>
          <a:xfrm>
            <a:off x="608600" y="1338882"/>
            <a:ext cx="11100900" cy="10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dirty="0">
                <a:solidFill>
                  <a:srgbClr val="7030A0"/>
                </a:solidFill>
              </a:rPr>
              <a:t>2. </a:t>
            </a:r>
            <a:r>
              <a:rPr lang="pt-BR" sz="2400" dirty="0"/>
              <a:t>OBSERVE BEM COMO É A FORMA DA LETRA </a:t>
            </a:r>
            <a:r>
              <a:rPr lang="pt-BR" sz="2400" b="1" dirty="0"/>
              <a:t>S</a:t>
            </a:r>
            <a:r>
              <a:rPr lang="pt-BR" sz="2400" dirty="0"/>
              <a:t>. PROCURE E PINTE TODAS AS LETRAS </a:t>
            </a:r>
            <a:r>
              <a:rPr lang="pt-BR" sz="2400" b="1" dirty="0"/>
              <a:t>S </a:t>
            </a:r>
            <a:r>
              <a:rPr lang="pt-BR" sz="2400" dirty="0"/>
              <a:t>NO QUADRO. </a:t>
            </a:r>
            <a:endParaRPr sz="2400" dirty="0"/>
          </a:p>
          <a:p>
            <a:pPr marL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</p:txBody>
      </p:sp>
      <p:graphicFrame>
        <p:nvGraphicFramePr>
          <p:cNvPr id="219" name="Google Shape;219;g385d91d70a2_0_12"/>
          <p:cNvGraphicFramePr/>
          <p:nvPr>
            <p:extLst>
              <p:ext uri="{D42A27DB-BD31-4B8C-83A1-F6EECF244321}">
                <p14:modId xmlns:p14="http://schemas.microsoft.com/office/powerpoint/2010/main" val="2826874858"/>
              </p:ext>
            </p:extLst>
          </p:nvPr>
        </p:nvGraphicFramePr>
        <p:xfrm>
          <a:off x="952500" y="3048000"/>
          <a:ext cx="10287000" cy="2667256"/>
        </p:xfrm>
        <a:graphic>
          <a:graphicData uri="http://schemas.openxmlformats.org/drawingml/2006/table">
            <a:tbl>
              <a:tblPr>
                <a:noFill/>
                <a:tableStyleId>{A7BA82F4-0573-4A12-8642-7FF29422F9E3}</a:tableStyleId>
              </a:tblPr>
              <a:tblGrid>
                <a:gridCol w="57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T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4000" u="none" strike="noStrike" cap="none">
                          <a:solidFill>
                            <a:schemeClr val="dk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R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C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R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U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T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T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3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endParaRPr sz="40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lang="pt-BR" sz="4000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sz="4000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900" marR="88900" marT="12700" marB="127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86D15CB3-BA7A-D644-9298-BB323AEFDD5A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"/>
          <p:cNvSpPr txBox="1">
            <a:spLocks noGrp="1"/>
          </p:cNvSpPr>
          <p:nvPr>
            <p:ph type="body" idx="1"/>
          </p:nvPr>
        </p:nvSpPr>
        <p:spPr>
          <a:xfrm>
            <a:off x="608600" y="1557350"/>
            <a:ext cx="11100900" cy="44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dirty="0">
                <a:solidFill>
                  <a:srgbClr val="7030A0"/>
                </a:solidFill>
              </a:rPr>
              <a:t>3. </a:t>
            </a:r>
            <a:r>
              <a:rPr lang="pt-BR" sz="2400" dirty="0"/>
              <a:t>TREINE A ESCRITA DA LETRA </a:t>
            </a:r>
            <a:r>
              <a:rPr lang="pt-BR" sz="2400" b="1" dirty="0"/>
              <a:t>S</a:t>
            </a:r>
            <a:r>
              <a:rPr lang="pt-BR" sz="2400" dirty="0"/>
              <a:t>: PRIMEIRO NO PONTILHADO, DEPOIS SOZINHO.</a:t>
            </a:r>
            <a:endParaRPr sz="24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0" dirty="0">
                <a:latin typeface="Codystar"/>
                <a:ea typeface="Codystar"/>
                <a:cs typeface="Codystar"/>
                <a:sym typeface="Codystar"/>
              </a:rPr>
              <a:t>s </a:t>
            </a:r>
            <a:r>
              <a:rPr lang="pt-BR" sz="11000" dirty="0" err="1">
                <a:latin typeface="Codystar"/>
                <a:ea typeface="Codystar"/>
                <a:cs typeface="Codystar"/>
                <a:sym typeface="Codystar"/>
              </a:rPr>
              <a:t>s</a:t>
            </a:r>
            <a:r>
              <a:rPr lang="pt-BR" sz="11000" dirty="0">
                <a:latin typeface="Codystar"/>
                <a:ea typeface="Codystar"/>
                <a:cs typeface="Codystar"/>
                <a:sym typeface="Codystar"/>
              </a:rPr>
              <a:t> </a:t>
            </a:r>
            <a:r>
              <a:rPr lang="pt-BR" sz="11000" dirty="0" err="1">
                <a:latin typeface="Codystar"/>
                <a:ea typeface="Codystar"/>
                <a:cs typeface="Codystar"/>
                <a:sym typeface="Codystar"/>
              </a:rPr>
              <a:t>s</a:t>
            </a:r>
            <a:r>
              <a:rPr lang="pt-BR" sz="11000" dirty="0">
                <a:latin typeface="Codystar"/>
                <a:ea typeface="Codystar"/>
                <a:cs typeface="Codystar"/>
                <a:sym typeface="Codystar"/>
              </a:rPr>
              <a:t> </a:t>
            </a:r>
            <a:r>
              <a:rPr lang="pt-BR" sz="11000" dirty="0" err="1">
                <a:latin typeface="Codystar"/>
                <a:ea typeface="Codystar"/>
                <a:cs typeface="Codystar"/>
                <a:sym typeface="Codystar"/>
              </a:rPr>
              <a:t>s</a:t>
            </a:r>
            <a:r>
              <a:rPr lang="pt-BR" sz="11000" dirty="0">
                <a:latin typeface="Codystar"/>
                <a:ea typeface="Codystar"/>
                <a:cs typeface="Codystar"/>
                <a:sym typeface="Codystar"/>
              </a:rPr>
              <a:t> </a:t>
            </a:r>
            <a:r>
              <a:rPr lang="pt-BR" sz="11000" dirty="0" err="1">
                <a:latin typeface="Codystar"/>
                <a:ea typeface="Codystar"/>
                <a:cs typeface="Codystar"/>
                <a:sym typeface="Codystar"/>
              </a:rPr>
              <a:t>s</a:t>
            </a:r>
            <a:r>
              <a:rPr lang="pt-BR" sz="2400" dirty="0"/>
              <a:t> </a:t>
            </a:r>
            <a:endParaRPr sz="2400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dirty="0"/>
              <a:t>________________________________________________________________</a:t>
            </a:r>
            <a:endParaRPr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85d91d70a2_0_18"/>
          <p:cNvSpPr txBox="1">
            <a:spLocks noGrp="1"/>
          </p:cNvSpPr>
          <p:nvPr>
            <p:ph type="body" idx="1"/>
          </p:nvPr>
        </p:nvSpPr>
        <p:spPr>
          <a:xfrm>
            <a:off x="608600" y="1557350"/>
            <a:ext cx="11100900" cy="44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dirty="0">
                <a:solidFill>
                  <a:srgbClr val="7030A0"/>
                </a:solidFill>
              </a:rPr>
              <a:t>3. </a:t>
            </a:r>
            <a:r>
              <a:rPr lang="pt-BR" sz="2400" dirty="0"/>
              <a:t>TREINE A ESCRITA DA LETRA </a:t>
            </a:r>
            <a:r>
              <a:rPr lang="pt-BR" sz="2400" b="1" dirty="0"/>
              <a:t>S</a:t>
            </a:r>
            <a:r>
              <a:rPr lang="pt-BR" sz="2400" dirty="0"/>
              <a:t>: PRIMEIRO NO PONTILHADO, DEPOIS SOZINHO.</a:t>
            </a:r>
            <a:endParaRPr sz="24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0" dirty="0"/>
              <a:t>s </a:t>
            </a:r>
            <a:r>
              <a:rPr lang="pt-BR" sz="11000" dirty="0" err="1"/>
              <a:t>s</a:t>
            </a:r>
            <a:r>
              <a:rPr lang="pt-BR" sz="11000" dirty="0"/>
              <a:t> </a:t>
            </a:r>
            <a:r>
              <a:rPr lang="pt-BR" sz="11000" dirty="0" err="1"/>
              <a:t>s</a:t>
            </a:r>
            <a:r>
              <a:rPr lang="pt-BR" sz="11000" dirty="0"/>
              <a:t> </a:t>
            </a:r>
            <a:r>
              <a:rPr lang="pt-BR" sz="11000" dirty="0" err="1"/>
              <a:t>s</a:t>
            </a:r>
            <a:r>
              <a:rPr lang="pt-BR" sz="11000" dirty="0"/>
              <a:t> </a:t>
            </a:r>
            <a:r>
              <a:rPr lang="pt-BR" sz="11000" dirty="0" err="1"/>
              <a:t>s</a:t>
            </a:r>
            <a:r>
              <a:rPr lang="pt-BR" sz="2400" dirty="0"/>
              <a:t>   </a:t>
            </a:r>
            <a:endParaRPr sz="24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0" dirty="0"/>
              <a:t>s </a:t>
            </a:r>
            <a:r>
              <a:rPr lang="pt-BR" sz="11000" dirty="0" err="1"/>
              <a:t>s</a:t>
            </a:r>
            <a:r>
              <a:rPr lang="pt-BR" sz="11000" dirty="0"/>
              <a:t> </a:t>
            </a:r>
            <a:r>
              <a:rPr lang="pt-BR" sz="11000" dirty="0" err="1"/>
              <a:t>s</a:t>
            </a:r>
            <a:r>
              <a:rPr lang="pt-BR" sz="11000" dirty="0"/>
              <a:t> </a:t>
            </a:r>
            <a:r>
              <a:rPr lang="pt-BR" sz="11000" dirty="0" err="1"/>
              <a:t>s</a:t>
            </a:r>
            <a:r>
              <a:rPr lang="pt-BR" sz="11000" dirty="0"/>
              <a:t> </a:t>
            </a:r>
            <a:r>
              <a:rPr lang="pt-BR" sz="11000" dirty="0" err="1"/>
              <a:t>s</a:t>
            </a:r>
            <a:r>
              <a:rPr lang="pt-BR" sz="2400" dirty="0"/>
              <a:t> </a:t>
            </a:r>
            <a:endParaRPr sz="2400" dirty="0"/>
          </a:p>
        </p:txBody>
      </p:sp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D1C42462-B93C-2287-88DC-B25A78086419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4"/>
          <p:cNvSpPr txBox="1">
            <a:spLocks noGrp="1"/>
          </p:cNvSpPr>
          <p:nvPr>
            <p:ph type="body" idx="1"/>
          </p:nvPr>
        </p:nvSpPr>
        <p:spPr>
          <a:xfrm>
            <a:off x="472233" y="1085550"/>
            <a:ext cx="4845600" cy="46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dirty="0">
                <a:solidFill>
                  <a:srgbClr val="7030A0"/>
                </a:solidFill>
              </a:rPr>
              <a:t>4. </a:t>
            </a:r>
            <a:r>
              <a:rPr lang="pt-BR" sz="2200" dirty="0"/>
              <a:t>QUANDO JUNTAMOS A LETRA </a:t>
            </a:r>
            <a:r>
              <a:rPr lang="pt-BR" sz="2200" b="1" dirty="0"/>
              <a:t>S </a:t>
            </a:r>
            <a:r>
              <a:rPr lang="pt-BR" sz="2200" dirty="0"/>
              <a:t>COM AS VOGAIS (</a:t>
            </a:r>
            <a:r>
              <a:rPr lang="pt-BR" sz="2200" b="1" dirty="0"/>
              <a:t>A,E, I, O, U)</a:t>
            </a:r>
            <a:r>
              <a:rPr lang="pt-BR" sz="2200" dirty="0"/>
              <a:t> FORMAMOS NOVOS SONS, QUE CHAMAMOS DE SÍLABAS. VEJA:</a:t>
            </a:r>
            <a:endParaRPr sz="22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200" b="1" dirty="0"/>
              <a:t>SA – SE – SI – SO – SU</a:t>
            </a:r>
            <a:endParaRPr sz="2200" b="1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200" dirty="0"/>
              <a:t>VEJA O QUADRO COM A FAMÍLIA SILÁBICA DA LETRA </a:t>
            </a:r>
            <a:r>
              <a:rPr lang="pt-BR" sz="2200" b="1" dirty="0"/>
              <a:t>S</a:t>
            </a:r>
            <a:r>
              <a:rPr lang="pt-BR" sz="2200" dirty="0"/>
              <a:t>. USE A LETRA </a:t>
            </a:r>
            <a:r>
              <a:rPr lang="pt-BR" sz="2200" b="1" dirty="0"/>
              <a:t>S</a:t>
            </a:r>
            <a:r>
              <a:rPr lang="pt-BR" sz="2200" dirty="0"/>
              <a:t> COM CADA UMA DAS VOGAIS E FORME AS SÍLABAS NO QUADRO AO LADO.</a:t>
            </a:r>
            <a:endParaRPr sz="2200" dirty="0"/>
          </a:p>
        </p:txBody>
      </p:sp>
      <p:pic>
        <p:nvPicPr>
          <p:cNvPr id="237" name="Google Shape;23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8525" y="1442400"/>
            <a:ext cx="6410950" cy="430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433D66-8F2D-4D87-93C1-7B246696264F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customXml/itemProps2.xml><?xml version="1.0" encoding="utf-8"?>
<ds:datastoreItem xmlns:ds="http://schemas.openxmlformats.org/officeDocument/2006/customXml" ds:itemID="{F6D24C4D-E8AE-42AF-80BA-D453E37358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7542D3-3384-46C9-990E-1D5A2BCC4D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1776</Words>
  <Application>Microsoft Office PowerPoint</Application>
  <PresentationFormat>Widescreen</PresentationFormat>
  <Paragraphs>341</Paragraphs>
  <Slides>26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3" baseType="lpstr">
      <vt:lpstr>Grandstander Medium</vt:lpstr>
      <vt:lpstr>Codystar</vt:lpstr>
      <vt:lpstr>Grandstander SemiBold</vt:lpstr>
      <vt:lpstr>Lato</vt:lpstr>
      <vt:lpstr>Arial</vt:lpstr>
      <vt:lpstr>Grandstander</vt:lpstr>
      <vt:lpstr>Simple Light</vt:lpstr>
      <vt:lpstr>Apresentação do PowerPoint</vt:lpstr>
      <vt:lpstr>Apresentação do PowerPoint</vt:lpstr>
      <vt:lpstr>PRESTANDO ATENÇÃO AO SOM!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Walter Junior</dc:creator>
  <cp:lastModifiedBy>Luca Santiago Rocha</cp:lastModifiedBy>
  <cp:revision>4</cp:revision>
  <dcterms:modified xsi:type="dcterms:W3CDTF">2025-12-09T17:14:31Z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