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1"/>
  </p:notesMasterIdLst>
  <p:sldIdLst>
    <p:sldId id="256" r:id="rId4"/>
    <p:sldId id="257" r:id="rId5"/>
    <p:sldId id="258" r:id="rId6"/>
    <p:sldId id="259" r:id="rId7"/>
    <p:sldId id="260" r:id="rId8"/>
    <p:sldId id="261" r:id="rId9"/>
    <p:sldId id="262"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5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67b864a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67b864a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8bea58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8bea58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e8bea58b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e8bea58b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e8bea58b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e8bea58b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e8bea58b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e8bea58b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e8bea58b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e8bea58b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267b864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267b864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pic>
        <p:nvPicPr>
          <p:cNvPr id="9" name="Google Shape;9;p1"/>
          <p:cNvPicPr preferRelativeResize="0"/>
          <p:nvPr/>
        </p:nvPicPr>
        <p:blipFill rotWithShape="1">
          <a:blip r:embed="rId13">
            <a:alphaModFix/>
          </a:blip>
          <a:srcRect/>
          <a:stretch/>
        </p:blipFill>
        <p:spPr>
          <a:xfrm>
            <a:off x="1" y="-1927"/>
            <a:ext cx="497998" cy="5147353"/>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69757" y="499600"/>
            <a:ext cx="358499" cy="3574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1" name="Google Shape;10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pic>
        <p:nvPicPr>
          <p:cNvPr id="103" name="Google Shape;103;p25"/>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4" name="Google Shape;104;p25"/>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05" name="Google Shape;105;p25"/>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06" name="Google Shape;106;p25"/>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a:stretch/>
        </p:blipFill>
        <p:spPr>
          <a:xfrm>
            <a:off x="1" y="-1927"/>
            <a:ext cx="497998" cy="5147353"/>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a:spLocks noGrp="1"/>
          </p:cNvSpPr>
          <p:nvPr>
            <p:ph type="ctrTitle"/>
          </p:nvPr>
        </p:nvSpPr>
        <p:spPr>
          <a:xfrm>
            <a:off x="902950" y="995000"/>
            <a:ext cx="4255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sz="4800" b="1"/>
              <a:t>Brücken bauen</a:t>
            </a:r>
            <a:endParaRPr sz="4800" b="1"/>
          </a:p>
        </p:txBody>
      </p:sp>
      <p:pic>
        <p:nvPicPr>
          <p:cNvPr id="156" name="Google Shape;156;p37"/>
          <p:cNvPicPr preferRelativeResize="0"/>
          <p:nvPr/>
        </p:nvPicPr>
        <p:blipFill rotWithShape="1">
          <a:blip r:embed="rId6">
            <a:alphaModFix/>
          </a:blip>
          <a:srcRect/>
          <a:stretch/>
        </p:blipFill>
        <p:spPr>
          <a:xfrm>
            <a:off x="611425" y="54900"/>
            <a:ext cx="409155" cy="407923"/>
          </a:xfrm>
          <a:prstGeom prst="rect">
            <a:avLst/>
          </a:prstGeom>
          <a:noFill/>
          <a:ln>
            <a:noFill/>
          </a:ln>
        </p:spPr>
      </p:pic>
      <p:sp>
        <p:nvSpPr>
          <p:cNvPr id="157" name="Google Shape;157;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a:solidFill>
                  <a:srgbClr val="2BB0D4"/>
                </a:solidFill>
              </a:rPr>
              <a:t>Wie können wir in unserem Umfeld Veränderung bewirken? &gt; Medienproduktion &gt; </a:t>
            </a:r>
            <a:r>
              <a:rPr lang="de-DE" b="1">
                <a:solidFill>
                  <a:srgbClr val="2BB0D4"/>
                </a:solidFill>
              </a:rPr>
              <a:t>Brücken bauen</a:t>
            </a:r>
            <a:endParaRPr b="1">
              <a:solidFill>
                <a:srgbClr val="2BB0D4"/>
              </a:solidFill>
            </a:endParaRPr>
          </a:p>
        </p:txBody>
      </p:sp>
      <p:pic>
        <p:nvPicPr>
          <p:cNvPr id="158" name="Google Shape;158;p37"/>
          <p:cNvPicPr preferRelativeResize="0"/>
          <p:nvPr/>
        </p:nvPicPr>
        <p:blipFill>
          <a:blip r:embed="rId7">
            <a:alphaModFix/>
          </a:blip>
          <a:stretch>
            <a:fillRect/>
          </a:stretch>
        </p:blipFill>
        <p:spPr>
          <a:xfrm>
            <a:off x="5486887" y="818213"/>
            <a:ext cx="3119874" cy="3119874"/>
          </a:xfrm>
          <a:prstGeom prst="rect">
            <a:avLst/>
          </a:prstGeom>
          <a:noFill/>
          <a:ln>
            <a:noFill/>
          </a:ln>
        </p:spPr>
      </p:pic>
      <p:pic>
        <p:nvPicPr>
          <p:cNvPr id="10" name="Grafik 9">
            <a:extLst>
              <a:ext uri="{FF2B5EF4-FFF2-40B4-BE49-F238E27FC236}">
                <a16:creationId xmlns:a16="http://schemas.microsoft.com/office/drawing/2014/main" id="{55755E2A-8F45-4FFD-BC3F-3D151320C768}"/>
              </a:ext>
            </a:extLst>
          </p:cNvPr>
          <p:cNvPicPr>
            <a:picLocks noChangeAspect="1"/>
          </p:cNvPicPr>
          <p:nvPr/>
        </p:nvPicPr>
        <p:blipFill>
          <a:blip r:embed="rId8"/>
          <a:stretch>
            <a:fillRect/>
          </a:stretch>
        </p:blipFill>
        <p:spPr>
          <a:xfrm>
            <a:off x="51173" y="2754500"/>
            <a:ext cx="389140" cy="2222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p:nvPr/>
        </p:nvSpPr>
        <p:spPr>
          <a:xfrm>
            <a:off x="636050" y="107200"/>
            <a:ext cx="6473700" cy="4527000"/>
          </a:xfrm>
          <a:prstGeom prst="roundRect">
            <a:avLst>
              <a:gd name="adj" fmla="val 4080"/>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8"/>
          <p:cNvSpPr txBox="1"/>
          <p:nvPr/>
        </p:nvSpPr>
        <p:spPr>
          <a:xfrm>
            <a:off x="767775" y="86775"/>
            <a:ext cx="6297600" cy="45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solidFill>
                  <a:srgbClr val="FFFFFF"/>
                </a:solidFill>
              </a:rPr>
              <a:t>Bei den folgenden Aussagen handelt es sich um </a:t>
            </a:r>
            <a:r>
              <a:rPr lang="de-DE" b="1" dirty="0">
                <a:solidFill>
                  <a:srgbClr val="FFFFFF"/>
                </a:solidFill>
              </a:rPr>
              <a:t>reale</a:t>
            </a:r>
            <a:r>
              <a:rPr lang="de-DE" dirty="0">
                <a:solidFill>
                  <a:srgbClr val="FFFFFF"/>
                </a:solidFill>
              </a:rPr>
              <a:t> Postings von Bewohnern einer britischen Ortschaft, nachdem eine Gruppe irischer Landfahrer (sog. Travellers) einige Tage ihr Lager in einem örtlichen Park aufgeschlagen hatte. </a:t>
            </a: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r>
              <a:rPr lang="de-DE" dirty="0">
                <a:solidFill>
                  <a:srgbClr val="FFFFFF"/>
                </a:solidFill>
              </a:rPr>
              <a:t>Während dieser Zeit zeigte die Gruppe immer wieder antisoziales Verhalten, insbesondere kam es zu Einschüchterungen von Anwohnern, Ladendiebstahl und Beschädigung von Land und öffentlichem Eigentum durch illegales Müllabladen.</a:t>
            </a:r>
            <a:endParaRPr dirty="0">
              <a:solidFill>
                <a:srgbClr val="FFFFFF"/>
              </a:solidFill>
            </a:endParaRPr>
          </a:p>
          <a:p>
            <a:pPr marL="0" lvl="0" indent="0" algn="l" rtl="0">
              <a:spcBef>
                <a:spcPts val="0"/>
              </a:spcBef>
              <a:spcAft>
                <a:spcPts val="0"/>
              </a:spcAft>
              <a:buClr>
                <a:schemeClr val="dk1"/>
              </a:buClr>
              <a:buSzPts val="1100"/>
              <a:buFont typeface="Arial"/>
              <a:buNone/>
            </a:pPr>
            <a:endParaRPr dirty="0">
              <a:solidFill>
                <a:srgbClr val="FFFFFF"/>
              </a:solidFill>
            </a:endParaRPr>
          </a:p>
          <a:p>
            <a:pPr marL="0" lvl="0" indent="0" algn="l" rtl="0">
              <a:spcBef>
                <a:spcPts val="0"/>
              </a:spcBef>
              <a:spcAft>
                <a:spcPts val="0"/>
              </a:spcAft>
              <a:buNone/>
            </a:pPr>
            <a:r>
              <a:rPr lang="de-DE" dirty="0">
                <a:solidFill>
                  <a:srgbClr val="FFFFFF"/>
                </a:solidFill>
              </a:rPr>
              <a:t>Das Verhalten der Gruppe wurde von den Anwohnern </a:t>
            </a:r>
            <a:r>
              <a:rPr lang="de-DE" b="1" dirty="0">
                <a:solidFill>
                  <a:srgbClr val="FFFFFF"/>
                </a:solidFill>
              </a:rPr>
              <a:t>scharf kritisiert</a:t>
            </a:r>
            <a:r>
              <a:rPr lang="de-DE" dirty="0">
                <a:solidFill>
                  <a:srgbClr val="FFFFFF"/>
                </a:solidFill>
              </a:rPr>
              <a:t> und viele äußerten ihre Sorgen und Bedenken in einer Facebook-Gruppe. </a:t>
            </a: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r>
              <a:rPr lang="de-DE" dirty="0">
                <a:solidFill>
                  <a:srgbClr val="FFFFFF"/>
                </a:solidFill>
              </a:rPr>
              <a:t>Während sich die meisten Kommentare ausschließlich auf das </a:t>
            </a:r>
            <a:r>
              <a:rPr lang="de-DE" b="1" u="sng" dirty="0">
                <a:solidFill>
                  <a:srgbClr val="FFFFFF"/>
                </a:solidFill>
              </a:rPr>
              <a:t>Verhalten</a:t>
            </a:r>
            <a:r>
              <a:rPr lang="de-DE" dirty="0">
                <a:solidFill>
                  <a:srgbClr val="FFFFFF"/>
                </a:solidFill>
              </a:rPr>
              <a:t> </a:t>
            </a:r>
            <a:r>
              <a:rPr lang="de-DE" b="1" dirty="0">
                <a:solidFill>
                  <a:srgbClr val="FFFFFF"/>
                </a:solidFill>
              </a:rPr>
              <a:t>der konkreten Gruppe</a:t>
            </a:r>
            <a:r>
              <a:rPr lang="de-DE" dirty="0">
                <a:solidFill>
                  <a:srgbClr val="FFFFFF"/>
                </a:solidFill>
              </a:rPr>
              <a:t> bezogen, äußerten sich einige User stark abwertend über die Gruppe und Travellers im Allgemeinen. </a:t>
            </a: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Clr>
                <a:schemeClr val="dk1"/>
              </a:buClr>
              <a:buSzPts val="1100"/>
              <a:buFont typeface="Arial"/>
              <a:buNone/>
            </a:pPr>
            <a:r>
              <a:rPr lang="de-DE" dirty="0">
                <a:solidFill>
                  <a:srgbClr val="FFFFFF"/>
                </a:solidFill>
              </a:rPr>
              <a:t>Einige der Postings wurden positiv hinterfragt, viele blieben unbeantwortet. Die meisten Kommentare waren noch über 6 Monate später im Internet zu lesen; die Administratoren der Gruppe hatten sie nicht gelöscht.</a:t>
            </a:r>
            <a:endParaRPr dirty="0">
              <a:solidFill>
                <a:srgbClr val="FFFFFF"/>
              </a:solidFill>
            </a:endParaRPr>
          </a:p>
          <a:p>
            <a:pPr marL="0" lvl="0" indent="0" algn="ctr" rtl="0">
              <a:spcBef>
                <a:spcPts val="0"/>
              </a:spcBef>
              <a:spcAft>
                <a:spcPts val="0"/>
              </a:spcAft>
              <a:buNone/>
            </a:pPr>
            <a:endParaRPr sz="1200" dirty="0"/>
          </a:p>
        </p:txBody>
      </p:sp>
      <p:pic>
        <p:nvPicPr>
          <p:cNvPr id="165" name="Google Shape;165;p38"/>
          <p:cNvPicPr preferRelativeResize="0"/>
          <p:nvPr/>
        </p:nvPicPr>
        <p:blipFill>
          <a:blip r:embed="rId3">
            <a:alphaModFix/>
          </a:blip>
          <a:stretch>
            <a:fillRect/>
          </a:stretch>
        </p:blipFill>
        <p:spPr>
          <a:xfrm>
            <a:off x="7282300" y="1556600"/>
            <a:ext cx="1701900" cy="1701900"/>
          </a:xfrm>
          <a:prstGeom prst="rect">
            <a:avLst/>
          </a:prstGeom>
          <a:noFill/>
          <a:ln>
            <a:noFill/>
          </a:ln>
        </p:spPr>
      </p:pic>
      <p:pic>
        <p:nvPicPr>
          <p:cNvPr id="6" name="Grafik 5">
            <a:extLst>
              <a:ext uri="{FF2B5EF4-FFF2-40B4-BE49-F238E27FC236}">
                <a16:creationId xmlns:a16="http://schemas.microsoft.com/office/drawing/2014/main" id="{6DA11C16-6B95-4178-8EF0-A1AB2268AB16}"/>
              </a:ext>
            </a:extLst>
          </p:cNvPr>
          <p:cNvPicPr>
            <a:picLocks noChangeAspect="1"/>
          </p:cNvPicPr>
          <p:nvPr/>
        </p:nvPicPr>
        <p:blipFill>
          <a:blip r:embed="rId4"/>
          <a:stretch>
            <a:fillRect/>
          </a:stretch>
        </p:blipFill>
        <p:spPr>
          <a:xfrm>
            <a:off x="51173" y="2754500"/>
            <a:ext cx="389140" cy="22224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p:nvPr/>
        </p:nvSpPr>
        <p:spPr>
          <a:xfrm>
            <a:off x="872675" y="191700"/>
            <a:ext cx="1419000" cy="620700"/>
          </a:xfrm>
          <a:prstGeom prst="wedgeRectCallout">
            <a:avLst>
              <a:gd name="adj1" fmla="val -47396"/>
              <a:gd name="adj2" fmla="val 123828"/>
            </a:avLst>
          </a:prstGeom>
          <a:solidFill>
            <a:srgbClr val="2BB0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FFFFF"/>
                </a:solidFill>
              </a:rPr>
              <a:t>#dieüblichenverdächtigen</a:t>
            </a:r>
            <a:endParaRPr dirty="0">
              <a:solidFill>
                <a:srgbClr val="FFFFFF"/>
              </a:solidFill>
            </a:endParaRPr>
          </a:p>
        </p:txBody>
      </p:sp>
      <p:sp>
        <p:nvSpPr>
          <p:cNvPr id="171" name="Google Shape;171;p39"/>
          <p:cNvSpPr/>
          <p:nvPr/>
        </p:nvSpPr>
        <p:spPr>
          <a:xfrm>
            <a:off x="655175" y="1402650"/>
            <a:ext cx="1702500" cy="1135800"/>
          </a:xfrm>
          <a:prstGeom prst="wedgeRectCallout">
            <a:avLst>
              <a:gd name="adj1" fmla="val 68007"/>
              <a:gd name="adj2" fmla="val -35739"/>
            </a:avLst>
          </a:prstGeom>
          <a:solidFill>
            <a:srgbClr val="FFFFFF"/>
          </a:solidFill>
          <a:ln w="9525"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2BB0D4"/>
                </a:solidFill>
              </a:rPr>
              <a:t>Ein Albtraum. Die machen nur Probleme. Widerliche Kreaturen.</a:t>
            </a:r>
            <a:endParaRPr dirty="0">
              <a:solidFill>
                <a:srgbClr val="2BB0D4"/>
              </a:solidFill>
            </a:endParaRPr>
          </a:p>
        </p:txBody>
      </p:sp>
      <p:sp>
        <p:nvSpPr>
          <p:cNvPr id="172" name="Google Shape;172;p39"/>
          <p:cNvSpPr/>
          <p:nvPr/>
        </p:nvSpPr>
        <p:spPr>
          <a:xfrm>
            <a:off x="762275" y="2605050"/>
            <a:ext cx="1898700" cy="1825500"/>
          </a:xfrm>
          <a:prstGeom prst="wedgeRectCallout">
            <a:avLst>
              <a:gd name="adj1" fmla="val 54068"/>
              <a:gd name="adj2" fmla="val 72478"/>
            </a:avLst>
          </a:prstGeom>
          <a:solidFill>
            <a:srgbClr val="2BB0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FFFFF"/>
                </a:solidFill>
              </a:rPr>
              <a:t>Sie haben die schwangere Ausländerin im Drogeriemarkt bedroht dreckiger Abschaum es muss endlich was geschehen!!!!!</a:t>
            </a:r>
            <a:endParaRPr dirty="0">
              <a:solidFill>
                <a:srgbClr val="FFFFFF"/>
              </a:solidFill>
            </a:endParaRPr>
          </a:p>
        </p:txBody>
      </p:sp>
      <p:sp>
        <p:nvSpPr>
          <p:cNvPr id="173" name="Google Shape;173;p39"/>
          <p:cNvSpPr/>
          <p:nvPr/>
        </p:nvSpPr>
        <p:spPr>
          <a:xfrm>
            <a:off x="2623925" y="422599"/>
            <a:ext cx="1702500" cy="1022699"/>
          </a:xfrm>
          <a:prstGeom prst="wedgeRectCallout">
            <a:avLst>
              <a:gd name="adj1" fmla="val 41918"/>
              <a:gd name="adj2" fmla="val -85425"/>
            </a:avLst>
          </a:prstGeom>
          <a:solidFill>
            <a:srgbClr val="FFFFFF"/>
          </a:solidFill>
          <a:ln w="9525"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2BB0D4"/>
                </a:solidFill>
              </a:rPr>
              <a:t>Sie werden doch nur missverstanden...</a:t>
            </a:r>
            <a:r>
              <a:rPr lang="de-DE" sz="1100" dirty="0">
                <a:solidFill>
                  <a:srgbClr val="2BB0D4"/>
                </a:solidFill>
              </a:rPr>
              <a:t> </a:t>
            </a:r>
            <a:r>
              <a:rPr lang="de-DE" dirty="0">
                <a:solidFill>
                  <a:schemeClr val="dk1"/>
                </a:solidFill>
              </a:rPr>
              <a:t>😂</a:t>
            </a:r>
            <a:endParaRPr dirty="0">
              <a:solidFill>
                <a:srgbClr val="4A86E8"/>
              </a:solidFill>
            </a:endParaRPr>
          </a:p>
        </p:txBody>
      </p:sp>
      <p:sp>
        <p:nvSpPr>
          <p:cNvPr id="174" name="Google Shape;174;p39"/>
          <p:cNvSpPr/>
          <p:nvPr/>
        </p:nvSpPr>
        <p:spPr>
          <a:xfrm>
            <a:off x="4592675" y="262045"/>
            <a:ext cx="1419000" cy="2030505"/>
          </a:xfrm>
          <a:prstGeom prst="wedgeRectCallout">
            <a:avLst>
              <a:gd name="adj1" fmla="val 46276"/>
              <a:gd name="adj2" fmla="val -58116"/>
            </a:avLst>
          </a:prstGeom>
          <a:solidFill>
            <a:srgbClr val="2BB0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FFFFF"/>
                </a:solidFill>
              </a:rPr>
              <a:t>Die [örtlichen Geschäfte] sollten dafür entschädigt werden, sich mit dem Abschaum rumzuschlagen!</a:t>
            </a:r>
            <a:endParaRPr dirty="0">
              <a:solidFill>
                <a:srgbClr val="FFFFFF"/>
              </a:solidFill>
            </a:endParaRPr>
          </a:p>
        </p:txBody>
      </p:sp>
      <p:sp>
        <p:nvSpPr>
          <p:cNvPr id="175" name="Google Shape;175;p39"/>
          <p:cNvSpPr txBox="1"/>
          <p:nvPr/>
        </p:nvSpPr>
        <p:spPr>
          <a:xfrm>
            <a:off x="6144000" y="81275"/>
            <a:ext cx="30000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i="1" dirty="0"/>
              <a:t>Auszug eines Gedichts, dass ein User in der Gruppe gepostet hat:</a:t>
            </a:r>
            <a:endParaRPr sz="1100" i="1" dirty="0"/>
          </a:p>
          <a:p>
            <a:pPr marL="0" lvl="0" indent="0" algn="l" rtl="0">
              <a:spcBef>
                <a:spcPts val="0"/>
              </a:spcBef>
              <a:spcAft>
                <a:spcPts val="0"/>
              </a:spcAft>
              <a:buNone/>
            </a:pPr>
            <a:endParaRPr sz="1100" i="1" dirty="0"/>
          </a:p>
          <a:p>
            <a:pPr marL="0" lvl="0" indent="0" algn="l" rtl="0">
              <a:spcBef>
                <a:spcPts val="0"/>
              </a:spcBef>
              <a:spcAft>
                <a:spcPts val="0"/>
              </a:spcAft>
              <a:buNone/>
            </a:pPr>
            <a:endParaRPr dirty="0"/>
          </a:p>
        </p:txBody>
      </p:sp>
      <p:sp>
        <p:nvSpPr>
          <p:cNvPr id="176" name="Google Shape;176;p39"/>
          <p:cNvSpPr/>
          <p:nvPr/>
        </p:nvSpPr>
        <p:spPr>
          <a:xfrm>
            <a:off x="6303750" y="568025"/>
            <a:ext cx="2479200" cy="1352700"/>
          </a:xfrm>
          <a:prstGeom prst="wedgeRectCallout">
            <a:avLst>
              <a:gd name="adj1" fmla="val 61781"/>
              <a:gd name="adj2" fmla="val -32443"/>
            </a:avLst>
          </a:prstGeom>
          <a:solidFill>
            <a:srgbClr val="FFFFFF"/>
          </a:solidFill>
          <a:ln w="9525"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100" dirty="0">
                <a:solidFill>
                  <a:srgbClr val="2BB0D4"/>
                </a:solidFill>
              </a:rPr>
              <a:t>Karavane verwahrloster Gestalten</a:t>
            </a:r>
            <a:br>
              <a:rPr lang="en" sz="1100" dirty="0">
                <a:solidFill>
                  <a:srgbClr val="2BB0D4"/>
                </a:solidFill>
              </a:rPr>
            </a:br>
            <a:r>
              <a:rPr lang="de-DE" sz="1100" dirty="0">
                <a:solidFill>
                  <a:srgbClr val="2BB0D4"/>
                </a:solidFill>
              </a:rPr>
              <a:t>Euer Chaos könnt ihr ruhig behalten</a:t>
            </a:r>
            <a:br>
              <a:rPr lang="en" sz="1100" dirty="0">
                <a:solidFill>
                  <a:srgbClr val="2BB0D4"/>
                </a:solidFill>
              </a:rPr>
            </a:br>
            <a:r>
              <a:rPr lang="de-DE" sz="1100" dirty="0">
                <a:solidFill>
                  <a:srgbClr val="2BB0D4"/>
                </a:solidFill>
              </a:rPr>
              <a:t>Der Kimono liegt auch im Dreck</a:t>
            </a:r>
            <a:br>
              <a:rPr lang="en" sz="1100" dirty="0">
                <a:solidFill>
                  <a:srgbClr val="2BB0D4"/>
                </a:solidFill>
              </a:rPr>
            </a:br>
            <a:r>
              <a:rPr lang="de-DE" sz="1100" dirty="0">
                <a:solidFill>
                  <a:srgbClr val="2BB0D4"/>
                </a:solidFill>
              </a:rPr>
              <a:t>Idylle wird zum Anwohner-Schreck</a:t>
            </a:r>
            <a:br>
              <a:rPr lang="en" sz="1100" dirty="0">
                <a:solidFill>
                  <a:srgbClr val="2BB0D4"/>
                </a:solidFill>
              </a:rPr>
            </a:br>
            <a:r>
              <a:rPr lang="de-DE" sz="1100" dirty="0">
                <a:solidFill>
                  <a:srgbClr val="2BB0D4"/>
                </a:solidFill>
              </a:rPr>
              <a:t>Crash der Kulturen, abscheulich dazu</a:t>
            </a:r>
            <a:br>
              <a:rPr lang="en" sz="1100" dirty="0">
                <a:solidFill>
                  <a:srgbClr val="2BB0D4"/>
                </a:solidFill>
              </a:rPr>
            </a:br>
            <a:r>
              <a:rPr lang="de-DE" sz="1100" dirty="0">
                <a:solidFill>
                  <a:srgbClr val="2BB0D4"/>
                </a:solidFill>
              </a:rPr>
              <a:t>Kennt keine Regeln, gebt keine Ruh</a:t>
            </a:r>
            <a:endParaRPr dirty="0">
              <a:solidFill>
                <a:srgbClr val="2BB0D4"/>
              </a:solidFill>
            </a:endParaRPr>
          </a:p>
        </p:txBody>
      </p:sp>
      <p:sp>
        <p:nvSpPr>
          <p:cNvPr id="177" name="Google Shape;177;p39"/>
          <p:cNvSpPr/>
          <p:nvPr/>
        </p:nvSpPr>
        <p:spPr>
          <a:xfrm>
            <a:off x="6303750" y="2018600"/>
            <a:ext cx="2234700" cy="963600"/>
          </a:xfrm>
          <a:prstGeom prst="wedgeRectCallout">
            <a:avLst>
              <a:gd name="adj1" fmla="val 76042"/>
              <a:gd name="adj2" fmla="val -30246"/>
            </a:avLst>
          </a:prstGeom>
          <a:solidFill>
            <a:srgbClr val="2BB0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FFFFF"/>
                </a:solidFill>
              </a:rPr>
              <a:t>Welche Erleichterung, schlimm, dass unser schönes Dorf so verunstaltet wurde...</a:t>
            </a:r>
            <a:endParaRPr dirty="0">
              <a:solidFill>
                <a:srgbClr val="FFFFFF"/>
              </a:solidFill>
            </a:endParaRPr>
          </a:p>
        </p:txBody>
      </p:sp>
      <p:sp>
        <p:nvSpPr>
          <p:cNvPr id="178" name="Google Shape;178;p39"/>
          <p:cNvSpPr/>
          <p:nvPr/>
        </p:nvSpPr>
        <p:spPr>
          <a:xfrm>
            <a:off x="2791138" y="3254200"/>
            <a:ext cx="1419000" cy="1022700"/>
          </a:xfrm>
          <a:prstGeom prst="wedgeRectCallout">
            <a:avLst>
              <a:gd name="adj1" fmla="val 30764"/>
              <a:gd name="adj2" fmla="val 107962"/>
            </a:avLst>
          </a:prstGeom>
          <a:solidFill>
            <a:srgbClr val="FFFFFF"/>
          </a:solidFill>
          <a:ln w="9525"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2BB0D4"/>
                </a:solidFill>
              </a:rPr>
              <a:t>sogar gott kann die nicht retten </a:t>
            </a:r>
            <a:endParaRPr>
              <a:solidFill>
                <a:srgbClr val="2BB0D4"/>
              </a:solidFill>
            </a:endParaRPr>
          </a:p>
        </p:txBody>
      </p:sp>
      <p:sp>
        <p:nvSpPr>
          <p:cNvPr id="179" name="Google Shape;179;p39"/>
          <p:cNvSpPr/>
          <p:nvPr/>
        </p:nvSpPr>
        <p:spPr>
          <a:xfrm>
            <a:off x="5947100" y="4461425"/>
            <a:ext cx="1530900" cy="570000"/>
          </a:xfrm>
          <a:prstGeom prst="wedgeRectCallout">
            <a:avLst>
              <a:gd name="adj1" fmla="val -49843"/>
              <a:gd name="adj2" fmla="val -91636"/>
            </a:avLst>
          </a:prstGeom>
          <a:solidFill>
            <a:srgbClr val="FFFFFF"/>
          </a:solidFill>
          <a:ln w="9525"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2BB0D4"/>
                </a:solidFill>
              </a:rPr>
              <a:t>Schlimmer als Ratten</a:t>
            </a:r>
            <a:endParaRPr>
              <a:solidFill>
                <a:srgbClr val="2BB0D4"/>
              </a:solidFill>
            </a:endParaRPr>
          </a:p>
        </p:txBody>
      </p:sp>
      <p:sp>
        <p:nvSpPr>
          <p:cNvPr id="180" name="Google Shape;180;p39"/>
          <p:cNvSpPr/>
          <p:nvPr/>
        </p:nvSpPr>
        <p:spPr>
          <a:xfrm>
            <a:off x="2814600" y="1546750"/>
            <a:ext cx="1530900" cy="1135800"/>
          </a:xfrm>
          <a:prstGeom prst="wedgeRectCallout">
            <a:avLst>
              <a:gd name="adj1" fmla="val -39999"/>
              <a:gd name="adj2" fmla="val 82924"/>
            </a:avLst>
          </a:prstGeom>
          <a:solidFill>
            <a:srgbClr val="2BB0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FFFFF"/>
                </a:solidFill>
              </a:rPr>
              <a:t>So dreiste und ungesittete Leute sind mir noch nie begegnet!!! </a:t>
            </a:r>
            <a:endParaRPr dirty="0">
              <a:solidFill>
                <a:srgbClr val="FFFFFF"/>
              </a:solidFill>
            </a:endParaRPr>
          </a:p>
        </p:txBody>
      </p:sp>
      <p:sp>
        <p:nvSpPr>
          <p:cNvPr id="181" name="Google Shape;181;p39"/>
          <p:cNvSpPr/>
          <p:nvPr/>
        </p:nvSpPr>
        <p:spPr>
          <a:xfrm>
            <a:off x="4551288" y="2605050"/>
            <a:ext cx="1419000" cy="620700"/>
          </a:xfrm>
          <a:prstGeom prst="wedgeRectCallout">
            <a:avLst>
              <a:gd name="adj1" fmla="val 60745"/>
              <a:gd name="adj2" fmla="val -71014"/>
            </a:avLst>
          </a:prstGeom>
          <a:solidFill>
            <a:srgbClr val="FFFFFF"/>
          </a:solidFill>
          <a:ln w="9525"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2BB0D4"/>
                </a:solidFill>
              </a:rPr>
              <a:t>Die wuchern wie eine Seuche</a:t>
            </a:r>
            <a:endParaRPr dirty="0">
              <a:solidFill>
                <a:srgbClr val="2BB0D4"/>
              </a:solidFill>
            </a:endParaRPr>
          </a:p>
        </p:txBody>
      </p:sp>
      <p:sp>
        <p:nvSpPr>
          <p:cNvPr id="182" name="Google Shape;182;p39"/>
          <p:cNvSpPr/>
          <p:nvPr/>
        </p:nvSpPr>
        <p:spPr>
          <a:xfrm>
            <a:off x="4377338" y="3538250"/>
            <a:ext cx="1289700" cy="1500600"/>
          </a:xfrm>
          <a:prstGeom prst="wedgeRectCallout">
            <a:avLst>
              <a:gd name="adj1" fmla="val -77242"/>
              <a:gd name="adj2" fmla="val -91475"/>
            </a:avLst>
          </a:prstGeom>
          <a:solidFill>
            <a:srgbClr val="2BB0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FFFFF"/>
                </a:solidFill>
              </a:rPr>
              <a:t>...einer abscheulicher als der andere...</a:t>
            </a:r>
            <a:endParaRPr dirty="0">
              <a:solidFill>
                <a:srgbClr val="FFFFFF"/>
              </a:solidFill>
            </a:endParaRPr>
          </a:p>
        </p:txBody>
      </p:sp>
      <p:sp>
        <p:nvSpPr>
          <p:cNvPr id="183" name="Google Shape;183;p39"/>
          <p:cNvSpPr txBox="1"/>
          <p:nvPr/>
        </p:nvSpPr>
        <p:spPr>
          <a:xfrm>
            <a:off x="5993850" y="3013550"/>
            <a:ext cx="30990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i="1" dirty="0"/>
              <a:t>Als Reaktion auf eine gerichtliche Zwangsanordnung, die vor dem Lager der Travellers angebracht wurde:</a:t>
            </a:r>
            <a:endParaRPr sz="1100" i="1" dirty="0"/>
          </a:p>
          <a:p>
            <a:pPr marL="0" lvl="0" indent="0" algn="l" rtl="0">
              <a:spcBef>
                <a:spcPts val="0"/>
              </a:spcBef>
              <a:spcAft>
                <a:spcPts val="0"/>
              </a:spcAft>
              <a:buNone/>
            </a:pPr>
            <a:endParaRPr sz="1100" i="1" dirty="0"/>
          </a:p>
          <a:p>
            <a:pPr marL="0" lvl="0" indent="0" algn="l" rtl="0">
              <a:spcBef>
                <a:spcPts val="0"/>
              </a:spcBef>
              <a:spcAft>
                <a:spcPts val="0"/>
              </a:spcAft>
              <a:buNone/>
            </a:pPr>
            <a:endParaRPr dirty="0"/>
          </a:p>
        </p:txBody>
      </p:sp>
      <p:sp>
        <p:nvSpPr>
          <p:cNvPr id="184" name="Google Shape;184;p39"/>
          <p:cNvSpPr/>
          <p:nvPr/>
        </p:nvSpPr>
        <p:spPr>
          <a:xfrm>
            <a:off x="6426000" y="3656188"/>
            <a:ext cx="2234700" cy="620700"/>
          </a:xfrm>
          <a:prstGeom prst="wedgeRectCallout">
            <a:avLst>
              <a:gd name="adj1" fmla="val 62919"/>
              <a:gd name="adj2" fmla="val -44933"/>
            </a:avLst>
          </a:prstGeom>
          <a:solidFill>
            <a:srgbClr val="2BB0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FFFFF"/>
                </a:solidFill>
              </a:rPr>
              <a:t>Das bringt nichts, die ***** können eh nicht lesen</a:t>
            </a:r>
            <a:endParaRPr dirty="0">
              <a:solidFill>
                <a:srgbClr val="FFFFFF"/>
              </a:solidFill>
            </a:endParaRPr>
          </a:p>
        </p:txBody>
      </p:sp>
      <p:pic>
        <p:nvPicPr>
          <p:cNvPr id="17" name="Grafik 16">
            <a:extLst>
              <a:ext uri="{FF2B5EF4-FFF2-40B4-BE49-F238E27FC236}">
                <a16:creationId xmlns:a16="http://schemas.microsoft.com/office/drawing/2014/main" id="{F8CA095A-0F4B-4F94-B7B1-5F6A08EF5BD8}"/>
              </a:ext>
            </a:extLst>
          </p:cNvPr>
          <p:cNvPicPr>
            <a:picLocks noChangeAspect="1"/>
          </p:cNvPicPr>
          <p:nvPr/>
        </p:nvPicPr>
        <p:blipFill>
          <a:blip r:embed="rId3"/>
          <a:stretch>
            <a:fillRect/>
          </a:stretch>
        </p:blipFill>
        <p:spPr>
          <a:xfrm>
            <a:off x="51173" y="2754500"/>
            <a:ext cx="389140" cy="22224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0"/>
          <p:cNvSpPr/>
          <p:nvPr/>
        </p:nvSpPr>
        <p:spPr>
          <a:xfrm>
            <a:off x="925100" y="229424"/>
            <a:ext cx="2849400" cy="2587325"/>
          </a:xfrm>
          <a:prstGeom prst="wedgeRectCallout">
            <a:avLst>
              <a:gd name="adj1" fmla="val -60909"/>
              <a:gd name="adj2" fmla="val -37992"/>
            </a:avLst>
          </a:prstGeom>
          <a:solidFill>
            <a:srgbClr val="FFFFFF"/>
          </a:solidFill>
          <a:ln w="9525" cap="flat" cmpd="sng">
            <a:solidFill>
              <a:srgbClr val="76B0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solidFill>
                  <a:srgbClr val="76B042"/>
                </a:solidFill>
              </a:rPr>
              <a:t>Ich stimme der Aussage zu, dass man immer berücksichtigen muss, dass Travellers ganz unterschiedliche Hintergründe und Lebensstile haben...</a:t>
            </a:r>
            <a:endParaRPr sz="1200" dirty="0">
              <a:solidFill>
                <a:srgbClr val="76B042"/>
              </a:solidFill>
            </a:endParaRPr>
          </a:p>
          <a:p>
            <a:pPr marL="0" lvl="0" indent="0" algn="ctr" rtl="0">
              <a:spcBef>
                <a:spcPts val="0"/>
              </a:spcBef>
              <a:spcAft>
                <a:spcPts val="0"/>
              </a:spcAft>
              <a:buNone/>
            </a:pPr>
            <a:endParaRPr sz="1200" dirty="0">
              <a:solidFill>
                <a:srgbClr val="76B042"/>
              </a:solidFill>
            </a:endParaRPr>
          </a:p>
          <a:p>
            <a:pPr marL="0" lvl="0" indent="0" algn="ctr" rtl="0">
              <a:spcBef>
                <a:spcPts val="0"/>
              </a:spcBef>
              <a:spcAft>
                <a:spcPts val="0"/>
              </a:spcAft>
              <a:buNone/>
            </a:pPr>
            <a:r>
              <a:rPr lang="de-DE" sz="1200" dirty="0">
                <a:solidFill>
                  <a:srgbClr val="76B042"/>
                </a:solidFill>
              </a:rPr>
              <a:t>Ich möchte bei dieser Gelegenheit ebenfalls anmerken, dass - obwohl der Ärger und Frust in der Facebook-Gruppe sehr verständlich ist - erniedrigende Begriffe wie „Ungeziefer, Abschaum usw.“ hier nichts zu suchen haben, ganz gleich wie sehr uns ihr Verhalten auch abstoßen und aufregen mag.</a:t>
            </a:r>
            <a:r>
              <a:rPr lang="de-DE" dirty="0">
                <a:solidFill>
                  <a:srgbClr val="76B042"/>
                </a:solidFill>
              </a:rPr>
              <a:t> </a:t>
            </a:r>
            <a:endParaRPr dirty="0">
              <a:solidFill>
                <a:srgbClr val="76B042"/>
              </a:solidFill>
            </a:endParaRPr>
          </a:p>
        </p:txBody>
      </p:sp>
      <p:sp>
        <p:nvSpPr>
          <p:cNvPr id="190" name="Google Shape;190;p40"/>
          <p:cNvSpPr txBox="1"/>
          <p:nvPr/>
        </p:nvSpPr>
        <p:spPr>
          <a:xfrm>
            <a:off x="2756525" y="4442476"/>
            <a:ext cx="2272500" cy="4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a:solidFill>
                  <a:srgbClr val="76B042"/>
                </a:solidFill>
              </a:rPr>
              <a:t>Positive Reaktionen</a:t>
            </a:r>
            <a:endParaRPr sz="1800" b="1" dirty="0">
              <a:solidFill>
                <a:srgbClr val="76B042"/>
              </a:solidFill>
            </a:endParaRPr>
          </a:p>
        </p:txBody>
      </p:sp>
      <p:sp>
        <p:nvSpPr>
          <p:cNvPr id="191" name="Google Shape;191;p40"/>
          <p:cNvSpPr/>
          <p:nvPr/>
        </p:nvSpPr>
        <p:spPr>
          <a:xfrm>
            <a:off x="4053300" y="122800"/>
            <a:ext cx="4134900" cy="1719770"/>
          </a:xfrm>
          <a:prstGeom prst="wedgeRectCallout">
            <a:avLst>
              <a:gd name="adj1" fmla="val 63941"/>
              <a:gd name="adj2" fmla="val -43420"/>
            </a:avLst>
          </a:prstGeom>
          <a:solidFill>
            <a:srgbClr val="76B0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solidFill>
                  <a:srgbClr val="FFFFFF"/>
                </a:solidFill>
              </a:rPr>
              <a:t>Es gibt hier auch viele ansässige irische Travellers...</a:t>
            </a:r>
            <a:br>
              <a:rPr lang="en" sz="1200" dirty="0">
                <a:solidFill>
                  <a:srgbClr val="FFFFFF"/>
                </a:solidFill>
              </a:rPr>
            </a:br>
            <a:r>
              <a:rPr lang="de-DE" sz="1200" dirty="0">
                <a:solidFill>
                  <a:srgbClr val="FFFFFF"/>
                </a:solidFill>
              </a:rPr>
              <a:t>Sie sind respektvolle und anständige Leute.</a:t>
            </a:r>
            <a:endParaRPr sz="1200" dirty="0">
              <a:solidFill>
                <a:srgbClr val="FFFFFF"/>
              </a:solidFill>
            </a:endParaRPr>
          </a:p>
          <a:p>
            <a:pPr marL="0" lvl="0" indent="0" algn="ctr" rtl="0">
              <a:spcBef>
                <a:spcPts val="0"/>
              </a:spcBef>
              <a:spcAft>
                <a:spcPts val="0"/>
              </a:spcAft>
              <a:buNone/>
            </a:pPr>
            <a:br>
              <a:rPr lang="en" sz="1200" dirty="0">
                <a:solidFill>
                  <a:srgbClr val="FFFFFF"/>
                </a:solidFill>
              </a:rPr>
            </a:br>
            <a:r>
              <a:rPr lang="de-DE" sz="1200" dirty="0">
                <a:solidFill>
                  <a:srgbClr val="FFFFFF"/>
                </a:solidFill>
              </a:rPr>
              <a:t>Ich finde es zu kurz gedacht, wenn man sagt, dass sie keine Travellers sind, weil sie einen festen Wohnsitz haben. Sie bezeichnen sich selbst als Travellers und identifizieren sich mit dieser ethnischen Gruppe. Leider wird durch eine Minderheit der Ruf der ganzen Gruppe geschädigt...</a:t>
            </a:r>
            <a:endParaRPr dirty="0">
              <a:solidFill>
                <a:srgbClr val="FFFFFF"/>
              </a:solidFill>
            </a:endParaRPr>
          </a:p>
        </p:txBody>
      </p:sp>
      <p:sp>
        <p:nvSpPr>
          <p:cNvPr id="192" name="Google Shape;192;p40"/>
          <p:cNvSpPr/>
          <p:nvPr/>
        </p:nvSpPr>
        <p:spPr>
          <a:xfrm>
            <a:off x="4079915" y="1934210"/>
            <a:ext cx="4083300" cy="1574400"/>
          </a:xfrm>
          <a:prstGeom prst="wedgeRectCallout">
            <a:avLst>
              <a:gd name="adj1" fmla="val 69362"/>
              <a:gd name="adj2" fmla="val 994"/>
            </a:avLst>
          </a:prstGeom>
          <a:solidFill>
            <a:srgbClr val="FFFFFF"/>
          </a:solidFill>
          <a:ln w="9525" cap="flat" cmpd="sng">
            <a:solidFill>
              <a:srgbClr val="76B0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solidFill>
                  <a:srgbClr val="76B042"/>
                </a:solidFill>
              </a:rPr>
              <a:t>...Englische und irische Travellers sind nicht dasselbe! Ich bin ein englischer Traveller und habe hier bis vor kurzem bei einer Reinigungsfirma gearbeitet, 3 Leute haben hier geschrieben, Travellers sind Abschaum, dreckig und verwahrlost aber ich habe 2 Jahre lang ihr Haus geputzt mit hervorragendem Service! Ja jetzt wisst ihr, warum die ANSTÄNDIGEN Travellers nicht gern mit denen in einen Topf geworfen werden!</a:t>
            </a:r>
            <a:endParaRPr dirty="0">
              <a:solidFill>
                <a:srgbClr val="76B042"/>
              </a:solidFill>
            </a:endParaRPr>
          </a:p>
        </p:txBody>
      </p:sp>
      <p:sp>
        <p:nvSpPr>
          <p:cNvPr id="193" name="Google Shape;193;p40"/>
          <p:cNvSpPr/>
          <p:nvPr/>
        </p:nvSpPr>
        <p:spPr>
          <a:xfrm>
            <a:off x="658475" y="2972700"/>
            <a:ext cx="3234300" cy="1451100"/>
          </a:xfrm>
          <a:prstGeom prst="wedgeRectCallout">
            <a:avLst>
              <a:gd name="adj1" fmla="val 71509"/>
              <a:gd name="adj2" fmla="val 1675"/>
            </a:avLst>
          </a:prstGeom>
          <a:solidFill>
            <a:srgbClr val="76B0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solidFill>
                  <a:srgbClr val="FFFFFF"/>
                </a:solidFill>
              </a:rPr>
              <a:t>Ich finde dieses Verhalten zwar auch absolut asozial und inakzeptabel und ärgere mich, dass Eigentümer nicht besser geschützt sind, aber bitte verwendet keine Wörter wie Ratten oder Seuche. Die Herabwürdigung von Menschen ist, wie die Geschichte zeigt, eine gefährliche Sache.</a:t>
            </a:r>
            <a:endParaRPr dirty="0">
              <a:solidFill>
                <a:srgbClr val="FFFFFF"/>
              </a:solidFill>
            </a:endParaRPr>
          </a:p>
        </p:txBody>
      </p:sp>
      <p:sp>
        <p:nvSpPr>
          <p:cNvPr id="194" name="Google Shape;194;p40"/>
          <p:cNvSpPr/>
          <p:nvPr/>
        </p:nvSpPr>
        <p:spPr>
          <a:xfrm>
            <a:off x="4688958" y="3600250"/>
            <a:ext cx="3429667" cy="1451100"/>
          </a:xfrm>
          <a:prstGeom prst="wedgeRectCallout">
            <a:avLst>
              <a:gd name="adj1" fmla="val 77319"/>
              <a:gd name="adj2" fmla="val -14964"/>
            </a:avLst>
          </a:prstGeom>
          <a:solidFill>
            <a:srgbClr val="76B0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solidFill>
                  <a:srgbClr val="FFFFFF"/>
                </a:solidFill>
              </a:rPr>
              <a:t>Die Sache hat immer zwei Seiten... ja, sie sind furchtbar... aber hier wird gesagt ‚sie sind alle gleich‘... das ist doch Schwarz-Weiß-Denken... warum können wir nicht direkt über die betroffenen Personen reden, anstatt uns über Travellers allgemein aufzuregen?</a:t>
            </a:r>
            <a:endParaRPr dirty="0">
              <a:solidFill>
                <a:srgbClr val="FFFFFF"/>
              </a:solidFill>
            </a:endParaRPr>
          </a:p>
        </p:txBody>
      </p:sp>
      <p:pic>
        <p:nvPicPr>
          <p:cNvPr id="8" name="Grafik 7">
            <a:extLst>
              <a:ext uri="{FF2B5EF4-FFF2-40B4-BE49-F238E27FC236}">
                <a16:creationId xmlns:a16="http://schemas.microsoft.com/office/drawing/2014/main" id="{7A9F7526-CE26-4017-9277-A6C059C3F95C}"/>
              </a:ext>
            </a:extLst>
          </p:cNvPr>
          <p:cNvPicPr>
            <a:picLocks noChangeAspect="1"/>
          </p:cNvPicPr>
          <p:nvPr/>
        </p:nvPicPr>
        <p:blipFill>
          <a:blip r:embed="rId3"/>
          <a:stretch>
            <a:fillRect/>
          </a:stretch>
        </p:blipFill>
        <p:spPr>
          <a:xfrm>
            <a:off x="51173" y="2754500"/>
            <a:ext cx="389140" cy="2222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1"/>
          <p:cNvSpPr txBox="1"/>
          <p:nvPr/>
        </p:nvSpPr>
        <p:spPr>
          <a:xfrm>
            <a:off x="2778200" y="394050"/>
            <a:ext cx="6046500" cy="29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200" b="1" dirty="0">
                <a:solidFill>
                  <a:srgbClr val="2BB0D4"/>
                </a:solidFill>
              </a:rPr>
              <a:t>Aufgabe:</a:t>
            </a:r>
            <a:endParaRPr sz="2200" b="1" dirty="0">
              <a:solidFill>
                <a:srgbClr val="2BB0D4"/>
              </a:solidFill>
            </a:endParaRPr>
          </a:p>
          <a:p>
            <a:pPr marL="0" lvl="0" indent="0" algn="l" rtl="0">
              <a:spcBef>
                <a:spcPts val="0"/>
              </a:spcBef>
              <a:spcAft>
                <a:spcPts val="0"/>
              </a:spcAft>
              <a:buNone/>
            </a:pPr>
            <a:r>
              <a:rPr lang="de-DE" sz="2200" dirty="0"/>
              <a:t>Denkt euch ein Angebot im Internet aus (z. B. ein Spiel, ein Forum usw.), bei dem Menschen unterschiedlicher Gruppen zusammenarbeiten und miteinander ins Gespräch kommen können. </a:t>
            </a:r>
            <a:endParaRPr sz="2200" dirty="0"/>
          </a:p>
          <a:p>
            <a:pPr marL="0" lvl="0" indent="0" algn="l" rtl="0">
              <a:spcBef>
                <a:spcPts val="0"/>
              </a:spcBef>
              <a:spcAft>
                <a:spcPts val="0"/>
              </a:spcAft>
              <a:buNone/>
            </a:pPr>
            <a:endParaRPr sz="2400" dirty="0"/>
          </a:p>
          <a:p>
            <a:pPr marL="0" lvl="0" indent="0" algn="l" rtl="0">
              <a:spcBef>
                <a:spcPts val="0"/>
              </a:spcBef>
              <a:spcAft>
                <a:spcPts val="0"/>
              </a:spcAft>
              <a:buNone/>
            </a:pPr>
            <a:r>
              <a:rPr lang="de-DE" sz="1800" i="1" dirty="0"/>
              <a:t>z. B. ein Spiel, bei dem alle Spieler auf ein gemeinsames Ziel hinarbeiten und Gemeinsamkeiten entdecken.</a:t>
            </a:r>
            <a:r>
              <a:rPr lang="de-DE" sz="1800" dirty="0"/>
              <a:t> </a:t>
            </a:r>
            <a:endParaRPr sz="2400" dirty="0"/>
          </a:p>
        </p:txBody>
      </p:sp>
      <p:sp>
        <p:nvSpPr>
          <p:cNvPr id="200" name="Google Shape;200;p41"/>
          <p:cNvSpPr/>
          <p:nvPr/>
        </p:nvSpPr>
        <p:spPr>
          <a:xfrm>
            <a:off x="1546350" y="3562825"/>
            <a:ext cx="6207600" cy="1082400"/>
          </a:xfrm>
          <a:prstGeom prst="roundRect">
            <a:avLst>
              <a:gd name="adj" fmla="val 4080"/>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1"/>
          <p:cNvSpPr txBox="1"/>
          <p:nvPr/>
        </p:nvSpPr>
        <p:spPr>
          <a:xfrm>
            <a:off x="1626900" y="3584875"/>
            <a:ext cx="6126900" cy="10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rPr>
              <a:t>Idealerweise sollten durch das Angebot die Vorteile einer Zusammenarbeit über Gruppengrenzen hinweg deutlich werden.</a:t>
            </a:r>
            <a:br>
              <a:rPr lang="en" sz="2400" dirty="0">
                <a:solidFill>
                  <a:schemeClr val="dk1"/>
                </a:solidFill>
              </a:rPr>
            </a:br>
            <a:endParaRPr dirty="0"/>
          </a:p>
        </p:txBody>
      </p:sp>
      <p:pic>
        <p:nvPicPr>
          <p:cNvPr id="202" name="Google Shape;202;p41"/>
          <p:cNvPicPr preferRelativeResize="0"/>
          <p:nvPr/>
        </p:nvPicPr>
        <p:blipFill>
          <a:blip r:embed="rId3">
            <a:alphaModFix/>
          </a:blip>
          <a:stretch>
            <a:fillRect/>
          </a:stretch>
        </p:blipFill>
        <p:spPr>
          <a:xfrm>
            <a:off x="702800" y="475450"/>
            <a:ext cx="1818651" cy="1818651"/>
          </a:xfrm>
          <a:prstGeom prst="rect">
            <a:avLst/>
          </a:prstGeom>
          <a:noFill/>
          <a:ln>
            <a:noFill/>
          </a:ln>
        </p:spPr>
      </p:pic>
      <p:pic>
        <p:nvPicPr>
          <p:cNvPr id="6" name="Grafik 5">
            <a:extLst>
              <a:ext uri="{FF2B5EF4-FFF2-40B4-BE49-F238E27FC236}">
                <a16:creationId xmlns:a16="http://schemas.microsoft.com/office/drawing/2014/main" id="{2FD93D2F-B51D-4C2B-874A-DC5466379C60}"/>
              </a:ext>
            </a:extLst>
          </p:cNvPr>
          <p:cNvPicPr>
            <a:picLocks noChangeAspect="1"/>
          </p:cNvPicPr>
          <p:nvPr/>
        </p:nvPicPr>
        <p:blipFill>
          <a:blip r:embed="rId4"/>
          <a:stretch>
            <a:fillRect/>
          </a:stretch>
        </p:blipFill>
        <p:spPr>
          <a:xfrm>
            <a:off x="51173" y="2754500"/>
            <a:ext cx="389140" cy="2222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2"/>
          <p:cNvSpPr txBox="1"/>
          <p:nvPr/>
        </p:nvSpPr>
        <p:spPr>
          <a:xfrm>
            <a:off x="731125" y="365675"/>
            <a:ext cx="6046500" cy="275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u="sng" dirty="0">
                <a:solidFill>
                  <a:srgbClr val="2BB0D4"/>
                </a:solidFill>
              </a:rPr>
              <a:t>Überlegt euch:</a:t>
            </a:r>
            <a:endParaRPr sz="1800" b="1" u="sng" dirty="0">
              <a:solidFill>
                <a:srgbClr val="2BB0D4"/>
              </a:solidFill>
            </a:endParaRPr>
          </a:p>
          <a:p>
            <a:pPr marL="0" lvl="0" indent="0" algn="l" rtl="0">
              <a:spcBef>
                <a:spcPts val="0"/>
              </a:spcBef>
              <a:spcAft>
                <a:spcPts val="0"/>
              </a:spcAft>
              <a:buNone/>
            </a:pPr>
            <a:endParaRPr sz="1800" b="1" u="sng" dirty="0">
              <a:solidFill>
                <a:srgbClr val="2BB0D4"/>
              </a:solidFill>
            </a:endParaRPr>
          </a:p>
          <a:p>
            <a:pPr marL="457200" lvl="0" indent="-342900" algn="l" rtl="0">
              <a:spcBef>
                <a:spcPts val="0"/>
              </a:spcBef>
              <a:spcAft>
                <a:spcPts val="0"/>
              </a:spcAft>
              <a:buClr>
                <a:schemeClr val="dk1"/>
              </a:buClr>
              <a:buSzPts val="1800"/>
              <a:buChar char="●"/>
            </a:pPr>
            <a:r>
              <a:rPr lang="de-DE" sz="1800" dirty="0">
                <a:solidFill>
                  <a:schemeClr val="dk1"/>
                </a:solidFill>
              </a:rPr>
              <a:t>Welche </a:t>
            </a:r>
            <a:r>
              <a:rPr lang="de-DE" sz="1800" b="1" dirty="0">
                <a:solidFill>
                  <a:srgbClr val="2BB0D4"/>
                </a:solidFill>
              </a:rPr>
              <a:t>Gruppen</a:t>
            </a:r>
            <a:r>
              <a:rPr lang="de-DE" sz="1800" dirty="0">
                <a:solidFill>
                  <a:schemeClr val="dk1"/>
                </a:solidFill>
              </a:rPr>
              <a:t> möchtet ihr einladen? </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dirty="0">
                <a:solidFill>
                  <a:schemeClr val="dk1"/>
                </a:solidFill>
              </a:rPr>
              <a:t>Welche </a:t>
            </a:r>
            <a:r>
              <a:rPr lang="de-DE" sz="1800" b="1" dirty="0">
                <a:solidFill>
                  <a:srgbClr val="2BB0D4"/>
                </a:solidFill>
              </a:rPr>
              <a:t>Aufgabe</a:t>
            </a:r>
            <a:r>
              <a:rPr lang="de-DE" sz="1800" dirty="0">
                <a:solidFill>
                  <a:schemeClr val="dk1"/>
                </a:solidFill>
              </a:rPr>
              <a:t> könntet ihr ihnen stellen? </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dirty="0">
                <a:solidFill>
                  <a:schemeClr val="dk1"/>
                </a:solidFill>
              </a:rPr>
              <a:t>Welche </a:t>
            </a:r>
            <a:r>
              <a:rPr lang="de-DE" sz="1800" b="1" dirty="0">
                <a:solidFill>
                  <a:srgbClr val="2BB0D4"/>
                </a:solidFill>
              </a:rPr>
              <a:t>Regeln</a:t>
            </a:r>
            <a:r>
              <a:rPr lang="de-DE" sz="1800" dirty="0">
                <a:solidFill>
                  <a:schemeClr val="dk1"/>
                </a:solidFill>
              </a:rPr>
              <a:t> können die Teilnehmer zur Zusammenarbeit ermuntern? </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dirty="0">
                <a:solidFill>
                  <a:schemeClr val="dk1"/>
                </a:solidFill>
              </a:rPr>
              <a:t>Wie könnt ihr dafür sorgen, dass die beiden Gruppen miteinander </a:t>
            </a:r>
            <a:r>
              <a:rPr lang="de-DE" sz="1800" b="1" dirty="0">
                <a:solidFill>
                  <a:srgbClr val="2BB0D4"/>
                </a:solidFill>
              </a:rPr>
              <a:t>interagieren</a:t>
            </a:r>
            <a:r>
              <a:rPr lang="de-DE" sz="1800" dirty="0">
                <a:solidFill>
                  <a:schemeClr val="dk1"/>
                </a:solidFill>
              </a:rPr>
              <a:t>? </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dirty="0">
                <a:solidFill>
                  <a:schemeClr val="dk1"/>
                </a:solidFill>
              </a:rPr>
              <a:t>Wie könnt ihr die Gruppen ermutigen, ihre </a:t>
            </a:r>
            <a:r>
              <a:rPr lang="de-DE" sz="1800" b="1" dirty="0">
                <a:solidFill>
                  <a:srgbClr val="2BB0D4"/>
                </a:solidFill>
              </a:rPr>
              <a:t>Gemeinsamkeiten</a:t>
            </a:r>
            <a:r>
              <a:rPr lang="de-DE" sz="1800" dirty="0">
                <a:solidFill>
                  <a:schemeClr val="dk1"/>
                </a:solidFill>
              </a:rPr>
              <a:t> zu entdecken? </a:t>
            </a:r>
            <a:endParaRPr sz="1800" dirty="0"/>
          </a:p>
        </p:txBody>
      </p:sp>
      <p:sp>
        <p:nvSpPr>
          <p:cNvPr id="208" name="Google Shape;208;p42"/>
          <p:cNvSpPr/>
          <p:nvPr/>
        </p:nvSpPr>
        <p:spPr>
          <a:xfrm>
            <a:off x="1468200" y="3488800"/>
            <a:ext cx="6207600" cy="1082400"/>
          </a:xfrm>
          <a:prstGeom prst="roundRect">
            <a:avLst>
              <a:gd name="adj" fmla="val 4080"/>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2"/>
          <p:cNvSpPr txBox="1"/>
          <p:nvPr/>
        </p:nvSpPr>
        <p:spPr>
          <a:xfrm>
            <a:off x="1548750" y="3521650"/>
            <a:ext cx="6046500" cy="10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a:solidFill>
                  <a:srgbClr val="FFFFFF"/>
                </a:solidFill>
              </a:rPr>
              <a:t>Denkt daran:</a:t>
            </a:r>
            <a:r>
              <a:rPr lang="de-DE" sz="1800" dirty="0">
                <a:solidFill>
                  <a:srgbClr val="FFFFFF"/>
                </a:solidFill>
              </a:rPr>
              <a:t> Konflikte zwischen Menschen gibt es schon seit vielen tausend Jahren. Niemand erwartet von euch, dass ihr mit eurem Angebot dieses Problem löst!</a:t>
            </a:r>
            <a:br>
              <a:rPr lang="en" sz="2400" dirty="0">
                <a:solidFill>
                  <a:schemeClr val="dk1"/>
                </a:solidFill>
              </a:rPr>
            </a:br>
            <a:endParaRPr dirty="0"/>
          </a:p>
        </p:txBody>
      </p:sp>
      <p:pic>
        <p:nvPicPr>
          <p:cNvPr id="210" name="Google Shape;210;p42"/>
          <p:cNvPicPr preferRelativeResize="0"/>
          <p:nvPr/>
        </p:nvPicPr>
        <p:blipFill>
          <a:blip r:embed="rId3">
            <a:alphaModFix/>
          </a:blip>
          <a:stretch>
            <a:fillRect/>
          </a:stretch>
        </p:blipFill>
        <p:spPr>
          <a:xfrm>
            <a:off x="6488425" y="523250"/>
            <a:ext cx="2601825" cy="2601825"/>
          </a:xfrm>
          <a:prstGeom prst="rect">
            <a:avLst/>
          </a:prstGeom>
          <a:noFill/>
          <a:ln>
            <a:noFill/>
          </a:ln>
        </p:spPr>
      </p:pic>
      <p:pic>
        <p:nvPicPr>
          <p:cNvPr id="6" name="Grafik 5">
            <a:extLst>
              <a:ext uri="{FF2B5EF4-FFF2-40B4-BE49-F238E27FC236}">
                <a16:creationId xmlns:a16="http://schemas.microsoft.com/office/drawing/2014/main" id="{B6AE00CE-DBB2-4CCF-BB9B-57ABD922C448}"/>
              </a:ext>
            </a:extLst>
          </p:cNvPr>
          <p:cNvPicPr>
            <a:picLocks noChangeAspect="1"/>
          </p:cNvPicPr>
          <p:nvPr/>
        </p:nvPicPr>
        <p:blipFill>
          <a:blip r:embed="rId4"/>
          <a:stretch>
            <a:fillRect/>
          </a:stretch>
        </p:blipFill>
        <p:spPr>
          <a:xfrm>
            <a:off x="51173" y="2754500"/>
            <a:ext cx="389140" cy="2222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3"/>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16" name="Google Shape;216;p43"/>
          <p:cNvPicPr preferRelativeResize="0"/>
          <p:nvPr/>
        </p:nvPicPr>
        <p:blipFill>
          <a:blip r:embed="rId4">
            <a:alphaModFix/>
          </a:blip>
          <a:stretch>
            <a:fillRect/>
          </a:stretch>
        </p:blipFill>
        <p:spPr>
          <a:xfrm>
            <a:off x="69757" y="499600"/>
            <a:ext cx="358499" cy="357415"/>
          </a:xfrm>
          <a:prstGeom prst="rect">
            <a:avLst/>
          </a:prstGeom>
          <a:noFill/>
          <a:ln>
            <a:noFill/>
          </a:ln>
        </p:spPr>
      </p:pic>
      <p:pic>
        <p:nvPicPr>
          <p:cNvPr id="217" name="Google Shape;217;p43"/>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218" name="Google Shape;218;p43"/>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b="1">
                <a:solidFill>
                  <a:srgbClr val="F7931D"/>
                </a:solidFill>
              </a:rPr>
              <a:t>www.hackinghate.eu</a:t>
            </a:r>
            <a:endParaRPr sz="3600" b="1">
              <a:solidFill>
                <a:srgbClr val="F7931D"/>
              </a:solidFill>
            </a:endParaRPr>
          </a:p>
        </p:txBody>
      </p:sp>
      <p:sp>
        <p:nvSpPr>
          <p:cNvPr id="219" name="Google Shape;219;p43"/>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500" b="1">
                <a:solidFill>
                  <a:srgbClr val="F7931D"/>
                </a:solidFill>
              </a:rPr>
              <a:t>#SELMA_eu</a:t>
            </a:r>
            <a:endParaRPr sz="2500" b="1">
              <a:solidFill>
                <a:srgbClr val="F7931D"/>
              </a:solidFill>
            </a:endParaRPr>
          </a:p>
        </p:txBody>
      </p:sp>
      <p:pic>
        <p:nvPicPr>
          <p:cNvPr id="220" name="Google Shape;220;p43"/>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221" name="Google Shape;221;p43"/>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22" name="Google Shape;222;p43"/>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223" name="Google Shape;223;p43"/>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224" name="Google Shape;224;p43"/>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225" name="Google Shape;225;p43"/>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226" name="Google Shape;226;p43"/>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227" name="Google Shape;227;p43"/>
          <p:cNvPicPr preferRelativeResize="0"/>
          <p:nvPr/>
        </p:nvPicPr>
        <p:blipFill rotWithShape="1">
          <a:blip r:embed="rId13">
            <a:alphaModFix/>
          </a:blip>
          <a:srcRect/>
          <a:stretch/>
        </p:blipFill>
        <p:spPr>
          <a:xfrm>
            <a:off x="7750125" y="4627775"/>
            <a:ext cx="1142175" cy="291250"/>
          </a:xfrm>
          <a:prstGeom prst="rect">
            <a:avLst/>
          </a:prstGeom>
          <a:noFill/>
          <a:ln>
            <a:noFill/>
          </a:ln>
        </p:spPr>
      </p:pic>
      <p:pic>
        <p:nvPicPr>
          <p:cNvPr id="15" name="Grafik 14">
            <a:extLst>
              <a:ext uri="{FF2B5EF4-FFF2-40B4-BE49-F238E27FC236}">
                <a16:creationId xmlns:a16="http://schemas.microsoft.com/office/drawing/2014/main" id="{8620DCA6-9ACC-4536-8683-256B1AE87A2B}"/>
              </a:ext>
            </a:extLst>
          </p:cNvPr>
          <p:cNvPicPr>
            <a:picLocks noChangeAspect="1"/>
          </p:cNvPicPr>
          <p:nvPr/>
        </p:nvPicPr>
        <p:blipFill>
          <a:blip r:embed="rId14"/>
          <a:stretch>
            <a:fillRect/>
          </a:stretch>
        </p:blipFill>
        <p:spPr>
          <a:xfrm>
            <a:off x="51173" y="2754500"/>
            <a:ext cx="389140" cy="222242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706</Words>
  <Application>Microsoft Office PowerPoint</Application>
  <PresentationFormat>Bildschirmpräsentation (16:9)</PresentationFormat>
  <Paragraphs>50</Paragraphs>
  <Slides>7</Slides>
  <Notes>7</Notes>
  <HiddenSlides>0</HiddenSlides>
  <MMClips>0</MMClips>
  <ScaleCrop>false</ScaleCrop>
  <HeadingPairs>
    <vt:vector size="6" baseType="variant">
      <vt:variant>
        <vt:lpstr>Verwendete Schriftarten</vt:lpstr>
      </vt:variant>
      <vt:variant>
        <vt:i4>1</vt:i4>
      </vt:variant>
      <vt:variant>
        <vt:lpstr>Design</vt:lpstr>
      </vt:variant>
      <vt:variant>
        <vt:i4>3</vt:i4>
      </vt:variant>
      <vt:variant>
        <vt:lpstr>Folientitel</vt:lpstr>
      </vt:variant>
      <vt:variant>
        <vt:i4>7</vt:i4>
      </vt:variant>
    </vt:vector>
  </HeadingPairs>
  <TitlesOfParts>
    <vt:vector size="11" baseType="lpstr">
      <vt:lpstr>Arial</vt:lpstr>
      <vt:lpstr>Simple Light</vt:lpstr>
      <vt:lpstr>Simple Light</vt:lpstr>
      <vt:lpstr>Simple Light</vt:lpstr>
      <vt:lpstr>Brücken bauen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Brücken bauen</dc:title>
  <dc:creator>Faechner, Stefanie</dc:creator>
  <cp:lastModifiedBy>Groschup, Friederike</cp:lastModifiedBy>
  <cp:revision>3</cp:revision>
  <dcterms:modified xsi:type="dcterms:W3CDTF">2019-10-02T09:10:41Z</dcterms:modified>
</cp:coreProperties>
</file>