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55"/>
    <p:restoredTop sz="94700"/>
  </p:normalViewPr>
  <p:slideViewPr>
    <p:cSldViewPr snapToGrid="0" snapToObjects="1">
      <p:cViewPr varScale="1">
        <p:scale>
          <a:sx n="144" d="100"/>
          <a:sy n="144" d="100"/>
        </p:scale>
        <p:origin x="1544"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11/25/25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11/25/25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11/25/25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image" Target="../media/image1.jpg"/><Relationship Id="rId5" Type="http://schemas.openxmlformats.org/officeDocument/2006/relationships/slide" Target="slide5.xml"/><Relationship Id="rId10" Type="http://schemas.openxmlformats.org/officeDocument/2006/relationships/hyperlink" Target="http://DoViewPlanning.Org" TargetMode="Externa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3126" y="87868"/>
            <a:ext cx="7208874" cy="738664"/>
          </a:xfrm>
          <a:prstGeom prst="rect">
            <a:avLst/>
          </a:prstGeom>
          <a:noFill/>
        </p:spPr>
        <p:txBody>
          <a:bodyPr wrap="square" lIns="0" tIns="0" rIns="0" bIns="0">
            <a:spAutoFit/>
          </a:bodyPr>
          <a:lstStyle/>
          <a:p>
            <a:pPr algn="ctr">
              <a:defRPr sz="2400">
                <a:solidFill>
                  <a:srgbClr val="000000"/>
                </a:solidFill>
              </a:defRPr>
            </a:pPr>
            <a:r>
              <a:rPr dirty="0"/>
              <a:t>NZ Department of Prime Minister and Cabinet (DPMC) DoView Strategy Diagram</a:t>
            </a:r>
          </a:p>
        </p:txBody>
      </p:sp>
      <p:sp>
        <p:nvSpPr>
          <p:cNvPr id="3" name="Rectangle 2">
            <a:hlinkClick r:id="rId2" action="ppaction://hlinksldjump"/>
          </p:cNvPr>
          <p:cNvSpPr/>
          <p:nvPr/>
        </p:nvSpPr>
        <p:spPr>
          <a:xfrm>
            <a:off x="3582000" y="1267920"/>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Final Outcomes</a:t>
            </a:r>
          </a:p>
        </p:txBody>
      </p:sp>
      <p:sp>
        <p:nvSpPr>
          <p:cNvPr id="4" name="Rectangle 3"/>
          <p:cNvSpPr/>
          <p:nvPr/>
        </p:nvSpPr>
        <p:spPr>
          <a:xfrm>
            <a:off x="3582000" y="1267920"/>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Supporting informed decision making for the Government’s priorities</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Supporting well-conducted executive government and the Governor-General</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Leading effective, strategically focused National Security and Emergency Management Systems</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Central agency system leadership and delivery of Government priorities</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Partnerships with Māori, communities and stakeholders</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People, capability and ways of working (tāera mahi, wāhi mahi, ohu mahi)</a:t>
            </a:r>
          </a:p>
        </p:txBody>
      </p:sp>
      <p:sp>
        <p:nvSpPr>
          <p:cNvPr id="12" name="Rectangle 11">
            <a:hlinkClick r:id="rId9" action="ppaction://hlinksldjump"/>
          </p:cNvPr>
          <p:cNvSpPr/>
          <p:nvPr/>
        </p:nvSpPr>
        <p:spPr>
          <a:xfrm>
            <a:off x="3582000" y="4952520"/>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Corporate services, governance, risk and assurance</a:t>
            </a:r>
          </a:p>
        </p:txBody>
      </p:sp>
      <p:sp>
        <p:nvSpPr>
          <p:cNvPr id="13" name="TextBox 12"/>
          <p:cNvSpPr txBox="1"/>
          <p:nvPr/>
        </p:nvSpPr>
        <p:spPr>
          <a:xfrm>
            <a:off x="713280" y="6537960"/>
            <a:ext cx="8156400"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a:t>
            </a:r>
            <a:r>
              <a:rPr lang="en-AU" dirty="0"/>
              <a:t> a023 </a:t>
            </a:r>
            <a:r>
              <a:rPr dirty="0"/>
              <a:t> 2025-11-25 09:46</a:t>
            </a:r>
          </a:p>
        </p:txBody>
      </p:sp>
      <p:sp>
        <p:nvSpPr>
          <p:cNvPr id="14" name="TextBox 1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10"/>
              </a:rPr>
              <a:t>DoViewPlanning.Org</a:t>
            </a:r>
          </a:p>
        </p:txBody>
      </p:sp>
      <p:sp>
        <p:nvSpPr>
          <p:cNvPr id="15" name="TextBox 14"/>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16" name="Google Shape;104;p1" title="Doview new.jpeg">
            <a:extLst>
              <a:ext uri="{FF2B5EF4-FFF2-40B4-BE49-F238E27FC236}">
                <a16:creationId xmlns:a16="http://schemas.microsoft.com/office/drawing/2014/main" id="{57091FB4-2A43-3CC0-E5C3-13D745F0F424}"/>
              </a:ext>
            </a:extLst>
          </p:cNvPr>
          <p:cNvPicPr preferRelativeResize="0"/>
          <p:nvPr/>
        </p:nvPicPr>
        <p:blipFill>
          <a:blip r:embed="rId11">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prioritising outcomes, placing indicators next to the boxes they measure, aligning activities with outcomes, measuring performance, evaluating impact, and guiding improvement efforts.</a:t>
            </a:r>
            <a:br/>
            <a:br/>
            <a:r>
              <a:t>DoViews can also analyse any document that is being used to think strategically about taking action—it surfaces the implicit ‘This-Then’ claims. For example, a DoView of a scientific paper reveals its logical structure, making it easier to summarise and understand. DoViewing a document highlights its implications for action.</a:t>
            </a:r>
            <a:br/>
            <a:br/>
            <a:r>
              <a:t>To generate a DoView about anything, visit DoViewPlanning.Org for the free AI DoView Drawing Prompt (ChatGPT). DoViews are powerful for summarising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8" name="TextBox 7">
            <a:extLst>
              <a:ext uri="{FF2B5EF4-FFF2-40B4-BE49-F238E27FC236}">
                <a16:creationId xmlns:a16="http://schemas.microsoft.com/office/drawing/2014/main" id="{C6F33A6B-B89C-CB64-B1E8-B41FB3E66F71}"/>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9" name="Google Shape;104;p1" title="Doview new.jpeg">
            <a:extLst>
              <a:ext uri="{FF2B5EF4-FFF2-40B4-BE49-F238E27FC236}">
                <a16:creationId xmlns:a16="http://schemas.microsoft.com/office/drawing/2014/main" id="{F1EEB565-D520-EE9D-9703-5FE2A3DEE970}"/>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5544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Ambitious Aotearoa New Zealand advanced</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33172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Resilient Aotearoa New Zealand strengthened</a:t>
            </a:r>
          </a:p>
        </p:txBody>
      </p:sp>
      <p:sp>
        <p:nvSpPr>
          <p:cNvPr id="9" name="Rectangle 8"/>
          <p:cNvSpPr/>
          <p:nvPr/>
        </p:nvSpPr>
        <p:spPr>
          <a:xfrm>
            <a:off x="685800" y="233172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310896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Well-governed Aotearoa New Zealand sustained</a:t>
            </a:r>
          </a:p>
        </p:txBody>
      </p:sp>
      <p:sp>
        <p:nvSpPr>
          <p:cNvPr id="11" name="Rectangle 10"/>
          <p:cNvSpPr/>
          <p:nvPr/>
        </p:nvSpPr>
        <p:spPr>
          <a:xfrm>
            <a:off x="685800" y="31089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13" name="TextBox 12"/>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14" name="TextBox 13">
            <a:extLst>
              <a:ext uri="{FF2B5EF4-FFF2-40B4-BE49-F238E27FC236}">
                <a16:creationId xmlns:a16="http://schemas.microsoft.com/office/drawing/2014/main" id="{BDA64EED-D598-EF6D-5E73-269F89BBA583}"/>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15" name="Google Shape;104;p1" title="Doview new.jpeg">
            <a:extLst>
              <a:ext uri="{FF2B5EF4-FFF2-40B4-BE49-F238E27FC236}">
                <a16:creationId xmlns:a16="http://schemas.microsoft.com/office/drawing/2014/main" id="{70F36A25-F5B0-B757-1B22-0FFE902F3E59}"/>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Supporting informed decision making for the Government’s priorities</a:t>
            </a:r>
          </a:p>
        </p:txBody>
      </p:sp>
      <p:sp>
        <p:nvSpPr>
          <p:cNvPr id="5" name="Rectangle 4"/>
          <p:cNvSpPr/>
          <p:nvPr/>
        </p:nvSpPr>
        <p:spPr>
          <a:xfrm>
            <a:off x="669544" y="2071624"/>
            <a:ext cx="1300607"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Government priorities, electoral cycle and external environment analysed</a:t>
            </a:r>
          </a:p>
        </p:txBody>
      </p:sp>
      <p:sp>
        <p:nvSpPr>
          <p:cNvPr id="6" name="Rectangle 5"/>
          <p:cNvSpPr/>
          <p:nvPr/>
        </p:nvSpPr>
        <p:spPr>
          <a:xfrm>
            <a:off x="669544" y="3348735"/>
            <a:ext cx="1300607"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Cross-cutting and complex strategic policy issues and emerging risks identified</a:t>
            </a:r>
          </a:p>
        </p:txBody>
      </p:sp>
      <p:sp>
        <p:nvSpPr>
          <p:cNvPr id="7" name="Rectangle 6"/>
          <p:cNvSpPr/>
          <p:nvPr/>
        </p:nvSpPr>
        <p:spPr>
          <a:xfrm>
            <a:off x="669544" y="4625846"/>
            <a:ext cx="1300607"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Policy quality and capability across the public sector lifted</a:t>
            </a:r>
          </a:p>
        </p:txBody>
      </p:sp>
      <p:sp>
        <p:nvSpPr>
          <p:cNvPr id="8" name="Right Arrow 7"/>
          <p:cNvSpPr/>
          <p:nvPr/>
        </p:nvSpPr>
        <p:spPr>
          <a:xfrm>
            <a:off x="226275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811399" y="2799588"/>
            <a:ext cx="1223772"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DPMC and NEMA policy capability strengthened</a:t>
            </a:r>
          </a:p>
        </p:txBody>
      </p:sp>
      <p:sp>
        <p:nvSpPr>
          <p:cNvPr id="10" name="Rectangle 9"/>
          <p:cNvSpPr/>
          <p:nvPr/>
        </p:nvSpPr>
        <p:spPr>
          <a:xfrm>
            <a:off x="2811399" y="3713988"/>
            <a:ext cx="1223772"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Insights and evidence for long-term strategic approaches developed</a:t>
            </a:r>
          </a:p>
        </p:txBody>
      </p:sp>
      <p:sp>
        <p:nvSpPr>
          <p:cNvPr id="11" name="Right Arrow 10"/>
          <p:cNvSpPr/>
          <p:nvPr/>
        </p:nvSpPr>
        <p:spPr>
          <a:xfrm>
            <a:off x="432777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4876419" y="2799588"/>
            <a:ext cx="1533017"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Whole-of-government advice integrated and coordinated across agencies</a:t>
            </a:r>
          </a:p>
        </p:txBody>
      </p:sp>
      <p:sp>
        <p:nvSpPr>
          <p:cNvPr id="13" name="Rectangle 12"/>
          <p:cNvSpPr/>
          <p:nvPr/>
        </p:nvSpPr>
        <p:spPr>
          <a:xfrm>
            <a:off x="4876419" y="3713988"/>
            <a:ext cx="1533017"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Significant Government implementation priorities overseen and progress reported</a:t>
            </a:r>
          </a:p>
        </p:txBody>
      </p:sp>
      <p:sp>
        <p:nvSpPr>
          <p:cNvPr id="14" name="Right Arrow 13"/>
          <p:cNvSpPr/>
          <p:nvPr/>
        </p:nvSpPr>
        <p:spPr>
          <a:xfrm>
            <a:off x="6702044"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7250684" y="2059432"/>
            <a:ext cx="1436116" cy="91186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Government decision making informed by high-quality, joined-up advice</a:t>
            </a:r>
          </a:p>
        </p:txBody>
      </p:sp>
      <p:sp>
        <p:nvSpPr>
          <p:cNvPr id="16" name="Rectangle 15"/>
          <p:cNvSpPr/>
          <p:nvPr/>
        </p:nvSpPr>
        <p:spPr>
          <a:xfrm>
            <a:off x="7250684" y="3164839"/>
            <a:ext cx="1436116"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Public service proactive and responsive in shaping and delivering Government priorities</a:t>
            </a:r>
          </a:p>
        </p:txBody>
      </p:sp>
      <p:sp>
        <p:nvSpPr>
          <p:cNvPr id="17" name="Rectangle 16"/>
          <p:cNvSpPr/>
          <p:nvPr/>
        </p:nvSpPr>
        <p:spPr>
          <a:xfrm>
            <a:off x="7250684" y="4452488"/>
            <a:ext cx="1436116"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Government </a:t>
            </a:r>
            <a:r>
              <a:rPr sz="1100" b="1" dirty="0" err="1">
                <a:solidFill>
                  <a:srgbClr val="000000"/>
                </a:solidFill>
              </a:rPr>
              <a:t>programme</a:t>
            </a:r>
            <a:r>
              <a:rPr sz="1100" b="1" dirty="0">
                <a:solidFill>
                  <a:srgbClr val="000000"/>
                </a:solidFill>
              </a:rPr>
              <a:t> delivered more effectively and coherently across agencies</a:t>
            </a:r>
          </a:p>
        </p:txBody>
      </p:sp>
      <p:sp>
        <p:nvSpPr>
          <p:cNvPr id="18" name="TextBox 1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19" name="TextBox 18"/>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0" name="TextBox 19">
            <a:extLst>
              <a:ext uri="{FF2B5EF4-FFF2-40B4-BE49-F238E27FC236}">
                <a16:creationId xmlns:a16="http://schemas.microsoft.com/office/drawing/2014/main" id="{CBC53C99-D100-81AE-F812-1669E61C1238}"/>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21" name="Google Shape;104;p1" title="Doview new.jpeg">
            <a:extLst>
              <a:ext uri="{FF2B5EF4-FFF2-40B4-BE49-F238E27FC236}">
                <a16:creationId xmlns:a16="http://schemas.microsoft.com/office/drawing/2014/main" id="{D6AEF8D8-6E1D-9654-6FBC-B613BCECA099}"/>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Supporting well-conducted executive government and the Governor-General</a:t>
            </a:r>
          </a:p>
        </p:txBody>
      </p:sp>
      <p:sp>
        <p:nvSpPr>
          <p:cNvPr id="5" name="Rectangle 4"/>
          <p:cNvSpPr/>
          <p:nvPr/>
        </p:nvSpPr>
        <p:spPr>
          <a:xfrm>
            <a:off x="229044" y="2341885"/>
            <a:ext cx="130251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Constitutional conventions and Cabinet Manual guidance maintained and updated</a:t>
            </a:r>
          </a:p>
        </p:txBody>
      </p:sp>
      <p:sp>
        <p:nvSpPr>
          <p:cNvPr id="6" name="Rectangle 5"/>
          <p:cNvSpPr/>
          <p:nvPr/>
        </p:nvSpPr>
        <p:spPr>
          <a:xfrm>
            <a:off x="229044" y="3618996"/>
            <a:ext cx="1302512" cy="1627632"/>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Pre- and post-election constitutional and procedural advice provided to the Governor-General, Government and public service</a:t>
            </a:r>
          </a:p>
        </p:txBody>
      </p:sp>
      <p:sp>
        <p:nvSpPr>
          <p:cNvPr id="7" name="Right Arrow 6"/>
          <p:cNvSpPr/>
          <p:nvPr/>
        </p:nvSpPr>
        <p:spPr>
          <a:xfrm>
            <a:off x="1751012" y="3666241"/>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153348" y="1884684"/>
            <a:ext cx="122567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Cabinet and Cabinet committee meetings scheduled, supported and recorded</a:t>
            </a:r>
          </a:p>
        </p:txBody>
      </p:sp>
      <p:sp>
        <p:nvSpPr>
          <p:cNvPr id="9" name="Rectangle 8"/>
          <p:cNvSpPr/>
          <p:nvPr/>
        </p:nvSpPr>
        <p:spPr>
          <a:xfrm>
            <a:off x="2153348" y="3345691"/>
            <a:ext cx="122567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Cabinet papers quality-assured, circulated securely and lodged on time</a:t>
            </a:r>
          </a:p>
        </p:txBody>
      </p:sp>
      <p:sp>
        <p:nvSpPr>
          <p:cNvPr id="10" name="Rectangle 9"/>
          <p:cNvSpPr/>
          <p:nvPr/>
        </p:nvSpPr>
        <p:spPr>
          <a:xfrm>
            <a:off x="2153348" y="4622802"/>
            <a:ext cx="122567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Executive Council and legislative programme processes supported</a:t>
            </a:r>
          </a:p>
        </p:txBody>
      </p:sp>
      <p:sp>
        <p:nvSpPr>
          <p:cNvPr id="11" name="Right Arrow 10"/>
          <p:cNvSpPr/>
          <p:nvPr/>
        </p:nvSpPr>
        <p:spPr>
          <a:xfrm>
            <a:off x="3507041" y="36637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4000817" y="2704596"/>
            <a:ext cx="1302512"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Governor-General supported to carry out ceremonial, constitutional and community roles</a:t>
            </a:r>
          </a:p>
        </p:txBody>
      </p:sp>
      <p:sp>
        <p:nvSpPr>
          <p:cNvPr id="13" name="Rectangle 12"/>
          <p:cNvSpPr/>
          <p:nvPr/>
        </p:nvSpPr>
        <p:spPr>
          <a:xfrm>
            <a:off x="4000817" y="4165603"/>
            <a:ext cx="1302512" cy="713232"/>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Government House operations and events managed and coordinated</a:t>
            </a:r>
          </a:p>
        </p:txBody>
      </p:sp>
      <p:sp>
        <p:nvSpPr>
          <p:cNvPr id="14" name="Right Arrow 13"/>
          <p:cNvSpPr/>
          <p:nvPr/>
        </p:nvSpPr>
        <p:spPr>
          <a:xfrm>
            <a:off x="5504497" y="363372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848286" y="1790201"/>
            <a:ext cx="1302512" cy="1443736"/>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Support for the Governor-General’s engagement with communities and international partners provided</a:t>
            </a:r>
          </a:p>
        </p:txBody>
      </p:sp>
      <p:sp>
        <p:nvSpPr>
          <p:cNvPr id="16" name="Rectangle 15"/>
          <p:cNvSpPr/>
          <p:nvPr/>
        </p:nvSpPr>
        <p:spPr>
          <a:xfrm>
            <a:off x="5848286" y="3435105"/>
            <a:ext cx="1302512"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New Zealand Royal Honours system administered and advice provided</a:t>
            </a:r>
          </a:p>
        </p:txBody>
      </p:sp>
      <p:sp>
        <p:nvSpPr>
          <p:cNvPr id="17" name="Rectangle 16"/>
          <p:cNvSpPr/>
          <p:nvPr/>
        </p:nvSpPr>
        <p:spPr>
          <a:xfrm>
            <a:off x="5848286" y="4528321"/>
            <a:ext cx="1302512"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Honours nominations, lists and investitures managed</a:t>
            </a:r>
          </a:p>
        </p:txBody>
      </p:sp>
      <p:sp>
        <p:nvSpPr>
          <p:cNvPr id="18" name="Right Arrow 17"/>
          <p:cNvSpPr/>
          <p:nvPr/>
        </p:nvSpPr>
        <p:spPr>
          <a:xfrm>
            <a:off x="7238555" y="364998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659052" y="2409951"/>
            <a:ext cx="1302512" cy="967237"/>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Operation of the Cabinet system kept effective and trusted</a:t>
            </a:r>
          </a:p>
        </p:txBody>
      </p:sp>
      <p:sp>
        <p:nvSpPr>
          <p:cNvPr id="20" name="Rectangle 19"/>
          <p:cNvSpPr/>
          <p:nvPr/>
        </p:nvSpPr>
        <p:spPr>
          <a:xfrm>
            <a:off x="7659052" y="3578356"/>
            <a:ext cx="1302512"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Governor-General well supported to deliver ceremonial, constitutional and community roles</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97647C20-0174-5F38-697D-2747BAE5A998}"/>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24" name="Google Shape;104;p1" title="Doview new.jpeg">
            <a:extLst>
              <a:ext uri="{FF2B5EF4-FFF2-40B4-BE49-F238E27FC236}">
                <a16:creationId xmlns:a16="http://schemas.microsoft.com/office/drawing/2014/main" id="{2E61B4FE-D249-ADEE-5D73-15A8800911DE}"/>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07718"/>
            <a:ext cx="8229600" cy="649226"/>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dirty="0">
                <a:solidFill>
                  <a:srgbClr val="000000"/>
                </a:solidFill>
              </a:rPr>
              <a:t>Leading effective, strategically focused National Security and Emergency Management Systems</a:t>
            </a:r>
          </a:p>
        </p:txBody>
      </p:sp>
      <p:sp>
        <p:nvSpPr>
          <p:cNvPr id="5" name="Rectangle 4"/>
          <p:cNvSpPr/>
          <p:nvPr/>
        </p:nvSpPr>
        <p:spPr>
          <a:xfrm>
            <a:off x="193593" y="1810513"/>
            <a:ext cx="1029969"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National security strategy, policy and priorities developed and refreshed</a:t>
            </a:r>
          </a:p>
        </p:txBody>
      </p:sp>
      <p:sp>
        <p:nvSpPr>
          <p:cNvPr id="6" name="Rectangle 5"/>
          <p:cNvSpPr/>
          <p:nvPr/>
        </p:nvSpPr>
        <p:spPr>
          <a:xfrm>
            <a:off x="193593" y="3161792"/>
            <a:ext cx="1029969"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National security and hazard risk assessments produced and shared</a:t>
            </a:r>
          </a:p>
        </p:txBody>
      </p:sp>
      <p:sp>
        <p:nvSpPr>
          <p:cNvPr id="7" name="Rectangle 6"/>
          <p:cNvSpPr/>
          <p:nvPr/>
        </p:nvSpPr>
        <p:spPr>
          <a:xfrm>
            <a:off x="193593" y="4329175"/>
            <a:ext cx="1029969" cy="1443736"/>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External threat environment and complex security issues monitored and analysed</a:t>
            </a:r>
          </a:p>
        </p:txBody>
      </p:sp>
      <p:sp>
        <p:nvSpPr>
          <p:cNvPr id="8" name="Right Arrow 7"/>
          <p:cNvSpPr/>
          <p:nvPr/>
        </p:nvSpPr>
        <p:spPr>
          <a:xfrm>
            <a:off x="1378037" y="370382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748158" y="1898903"/>
            <a:ext cx="1029969"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Security and intelligence sector stewardship exercised across agencies</a:t>
            </a:r>
          </a:p>
        </p:txBody>
      </p:sp>
      <p:sp>
        <p:nvSpPr>
          <p:cNvPr id="10" name="Rectangle 9"/>
          <p:cNvSpPr/>
          <p:nvPr/>
        </p:nvSpPr>
        <p:spPr>
          <a:xfrm>
            <a:off x="1748158" y="3250182"/>
            <a:ext cx="1029969"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National security governance arrangements operated</a:t>
            </a:r>
          </a:p>
        </p:txBody>
      </p:sp>
      <p:sp>
        <p:nvSpPr>
          <p:cNvPr id="11" name="Rectangle 10"/>
          <p:cNvSpPr/>
          <p:nvPr/>
        </p:nvSpPr>
        <p:spPr>
          <a:xfrm>
            <a:off x="1748158" y="4233670"/>
            <a:ext cx="1029969" cy="1443736"/>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National Security Intelligence Priorities set and cascaded to agencies and partners</a:t>
            </a:r>
          </a:p>
        </p:txBody>
      </p:sp>
      <p:sp>
        <p:nvSpPr>
          <p:cNvPr id="12" name="Right Arrow 11"/>
          <p:cNvSpPr/>
          <p:nvPr/>
        </p:nvSpPr>
        <p:spPr>
          <a:xfrm>
            <a:off x="2969507" y="370382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543327" y="2083562"/>
            <a:ext cx="1029970" cy="181152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System-wide reduction and readiness initiatives coordinated across the Emergency Management System through NEMA</a:t>
            </a:r>
          </a:p>
        </p:txBody>
      </p:sp>
      <p:sp>
        <p:nvSpPr>
          <p:cNvPr id="14" name="Rectangle 13"/>
          <p:cNvSpPr/>
          <p:nvPr/>
        </p:nvSpPr>
        <p:spPr>
          <a:xfrm>
            <a:off x="3543327" y="3986530"/>
            <a:ext cx="1029970"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Public information, guidance and campaigns on risks and emergencies supported</a:t>
            </a:r>
          </a:p>
        </p:txBody>
      </p:sp>
      <p:sp>
        <p:nvSpPr>
          <p:cNvPr id="15" name="Right Arrow 14"/>
          <p:cNvSpPr/>
          <p:nvPr/>
        </p:nvSpPr>
        <p:spPr>
          <a:xfrm>
            <a:off x="4714649" y="367690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212090" y="1902461"/>
            <a:ext cx="1302512"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National-level responses to security incidents and emergencies coordinated across agencies</a:t>
            </a:r>
          </a:p>
        </p:txBody>
      </p:sp>
      <p:sp>
        <p:nvSpPr>
          <p:cNvPr id="17" name="Rectangle 16"/>
          <p:cNvSpPr/>
          <p:nvPr/>
        </p:nvSpPr>
        <p:spPr>
          <a:xfrm>
            <a:off x="5212090" y="3253740"/>
            <a:ext cx="130251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Recovery arrangements and cross-government programmes for major events stewarded</a:t>
            </a:r>
          </a:p>
        </p:txBody>
      </p:sp>
      <p:sp>
        <p:nvSpPr>
          <p:cNvPr id="18" name="Rectangle 17"/>
          <p:cNvSpPr/>
          <p:nvPr/>
        </p:nvSpPr>
        <p:spPr>
          <a:xfrm>
            <a:off x="5212090" y="4421123"/>
            <a:ext cx="1302512"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Lessons identified from crises and inquiries and fed back into system improvements</a:t>
            </a:r>
          </a:p>
        </p:txBody>
      </p:sp>
      <p:sp>
        <p:nvSpPr>
          <p:cNvPr id="19" name="Right Arrow 18"/>
          <p:cNvSpPr/>
          <p:nvPr/>
        </p:nvSpPr>
        <p:spPr>
          <a:xfrm>
            <a:off x="6688120" y="367690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170939" y="1884562"/>
            <a:ext cx="1653021" cy="94423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National Security and Emergency Management Systems effective, connected and aligned</a:t>
            </a:r>
          </a:p>
        </p:txBody>
      </p:sp>
      <p:sp>
        <p:nvSpPr>
          <p:cNvPr id="21" name="Rectangle 20"/>
          <p:cNvSpPr/>
          <p:nvPr/>
        </p:nvSpPr>
        <p:spPr>
          <a:xfrm>
            <a:off x="7170938" y="3007868"/>
            <a:ext cx="1653021" cy="130505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Effective reduction, readiness, response and recovery to national security risks, emergencies and adverse events</a:t>
            </a:r>
          </a:p>
        </p:txBody>
      </p:sp>
      <p:sp>
        <p:nvSpPr>
          <p:cNvPr id="22" name="Rectangle 21"/>
          <p:cNvSpPr/>
          <p:nvPr/>
        </p:nvSpPr>
        <p:spPr>
          <a:xfrm>
            <a:off x="7170938" y="4467861"/>
            <a:ext cx="1653021" cy="130505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People in Aotearoa New Zealand are, and feel, resilient, safe and secure, with confidence in the national security system</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TextBox 24">
            <a:extLst>
              <a:ext uri="{FF2B5EF4-FFF2-40B4-BE49-F238E27FC236}">
                <a16:creationId xmlns:a16="http://schemas.microsoft.com/office/drawing/2014/main" id="{726B21E2-62EC-483E-6B1F-F06F8CC44982}"/>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26" name="Google Shape;104;p1" title="Doview new.jpeg">
            <a:extLst>
              <a:ext uri="{FF2B5EF4-FFF2-40B4-BE49-F238E27FC236}">
                <a16:creationId xmlns:a16="http://schemas.microsoft.com/office/drawing/2014/main" id="{3DB5F251-F306-FFEB-9C63-4858560948B9}"/>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Central agency system leadership and delivery of Government priorities</a:t>
            </a:r>
          </a:p>
        </p:txBody>
      </p:sp>
      <p:sp>
        <p:nvSpPr>
          <p:cNvPr id="5" name="Rectangle 4"/>
          <p:cNvSpPr/>
          <p:nvPr/>
        </p:nvSpPr>
        <p:spPr>
          <a:xfrm>
            <a:off x="372008" y="2250440"/>
            <a:ext cx="998524"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Cross-public service performance, capability and delivery issues analysed</a:t>
            </a:r>
          </a:p>
        </p:txBody>
      </p:sp>
      <p:sp>
        <p:nvSpPr>
          <p:cNvPr id="6" name="Rectangle 5"/>
          <p:cNvSpPr/>
          <p:nvPr/>
        </p:nvSpPr>
        <p:spPr>
          <a:xfrm>
            <a:off x="372008" y="3711447"/>
            <a:ext cx="998524" cy="1627632"/>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Government’s priorities and outcomes frameworks aligned across central agencies and sectors</a:t>
            </a:r>
          </a:p>
        </p:txBody>
      </p:sp>
      <p:sp>
        <p:nvSpPr>
          <p:cNvPr id="7" name="Right Arrow 6"/>
          <p:cNvSpPr/>
          <p:nvPr/>
        </p:nvSpPr>
        <p:spPr>
          <a:xfrm>
            <a:off x="158998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065477" y="2250440"/>
            <a:ext cx="1072007" cy="1627632"/>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Joint leadership with the Treasury and Te Kawa Mataaho exercised on system stewardship</a:t>
            </a:r>
          </a:p>
        </p:txBody>
      </p:sp>
      <p:sp>
        <p:nvSpPr>
          <p:cNvPr id="9" name="Rectangle 8"/>
          <p:cNvSpPr/>
          <p:nvPr/>
        </p:nvSpPr>
        <p:spPr>
          <a:xfrm>
            <a:off x="2065477" y="4079240"/>
            <a:ext cx="1072007" cy="144373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Shared advice to Ministers on system performance, risks and opportunities developed</a:t>
            </a:r>
          </a:p>
        </p:txBody>
      </p:sp>
      <p:sp>
        <p:nvSpPr>
          <p:cNvPr id="10" name="Right Arrow 9"/>
          <p:cNvSpPr/>
          <p:nvPr/>
        </p:nvSpPr>
        <p:spPr>
          <a:xfrm>
            <a:off x="3356940"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3832428" y="1874010"/>
            <a:ext cx="1302512"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Emerging high-priority cross-government programmes of work identified and scoped</a:t>
            </a:r>
          </a:p>
        </p:txBody>
      </p:sp>
      <p:sp>
        <p:nvSpPr>
          <p:cNvPr id="12" name="Rectangle 11"/>
          <p:cNvSpPr/>
          <p:nvPr/>
        </p:nvSpPr>
        <p:spPr>
          <a:xfrm>
            <a:off x="3832428" y="3151121"/>
            <a:ext cx="1302512" cy="144373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Governance and delivery arrangements for cross-government priority programmes agreed with agencies</a:t>
            </a:r>
          </a:p>
        </p:txBody>
      </p:sp>
      <p:sp>
        <p:nvSpPr>
          <p:cNvPr id="13" name="Rectangle 12"/>
          <p:cNvSpPr/>
          <p:nvPr/>
        </p:nvSpPr>
        <p:spPr>
          <a:xfrm>
            <a:off x="3832428" y="4801108"/>
            <a:ext cx="1302512" cy="99263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Agencies supported to strengthen planning, implementation and reporting disciplines</a:t>
            </a:r>
          </a:p>
        </p:txBody>
      </p:sp>
      <p:sp>
        <p:nvSpPr>
          <p:cNvPr id="14" name="Right Arrow 13"/>
          <p:cNvSpPr/>
          <p:nvPr/>
        </p:nvSpPr>
        <p:spPr>
          <a:xfrm>
            <a:off x="5354396"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829884" y="2434336"/>
            <a:ext cx="998524" cy="144373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Progress against Government priorities monitored across agencies and reported</a:t>
            </a:r>
          </a:p>
        </p:txBody>
      </p:sp>
      <p:sp>
        <p:nvSpPr>
          <p:cNvPr id="16" name="Rectangle 15"/>
          <p:cNvSpPr/>
          <p:nvPr/>
        </p:nvSpPr>
        <p:spPr>
          <a:xfrm>
            <a:off x="5829884" y="4079240"/>
            <a:ext cx="998524"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Shared services and system tools used to lift system capability</a:t>
            </a:r>
          </a:p>
        </p:txBody>
      </p:sp>
      <p:sp>
        <p:nvSpPr>
          <p:cNvPr id="17" name="Right Arrow 16"/>
          <p:cNvSpPr/>
          <p:nvPr/>
        </p:nvSpPr>
        <p:spPr>
          <a:xfrm>
            <a:off x="7047865"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523353" y="2250440"/>
            <a:ext cx="107200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Central agency system leadership strengthened across the public service</a:t>
            </a:r>
          </a:p>
        </p:txBody>
      </p:sp>
      <p:sp>
        <p:nvSpPr>
          <p:cNvPr id="19" name="Rectangle 18"/>
          <p:cNvSpPr/>
          <p:nvPr/>
        </p:nvSpPr>
        <p:spPr>
          <a:xfrm>
            <a:off x="7523353" y="3711447"/>
            <a:ext cx="1072007" cy="1627632"/>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Government priorities delivered more consistently and transparently across agencies</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81AB7168-0BEB-1EC1-9B8A-E905EA5BBC21}"/>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23" name="Google Shape;104;p1" title="Doview new.jpeg">
            <a:extLst>
              <a:ext uri="{FF2B5EF4-FFF2-40B4-BE49-F238E27FC236}">
                <a16:creationId xmlns:a16="http://schemas.microsoft.com/office/drawing/2014/main" id="{62DBBD3C-4835-4FA1-4836-8FB5EEA231EB}"/>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Partnerships with Māori, communities and stakeholders</a:t>
            </a:r>
          </a:p>
        </p:txBody>
      </p:sp>
      <p:sp>
        <p:nvSpPr>
          <p:cNvPr id="5" name="Rectangle 4"/>
          <p:cNvSpPr/>
          <p:nvPr/>
        </p:nvSpPr>
        <p:spPr>
          <a:xfrm>
            <a:off x="717826" y="2272793"/>
            <a:ext cx="1146937"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 Tiriti o Waitangi / Treaty of Waitangi obligations understood across DPMC’s enduring roles</a:t>
            </a:r>
          </a:p>
        </p:txBody>
      </p:sp>
      <p:sp>
        <p:nvSpPr>
          <p:cNvPr id="6" name="Rectangle 5"/>
          <p:cNvSpPr/>
          <p:nvPr/>
        </p:nvSpPr>
        <p:spPr>
          <a:xfrm>
            <a:off x="717826" y="3917697"/>
            <a:ext cx="1146937"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Priority communities and stakeholder groups for each programme identified and mapped</a:t>
            </a:r>
          </a:p>
        </p:txBody>
      </p:sp>
      <p:sp>
        <p:nvSpPr>
          <p:cNvPr id="7" name="Right Arrow 6"/>
          <p:cNvSpPr/>
          <p:nvPr/>
        </p:nvSpPr>
        <p:spPr>
          <a:xfrm>
            <a:off x="2157371" y="368909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706011" y="1634237"/>
            <a:ext cx="1300607"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Crown–Māori relationships supported in national security, wellbeing and system leadership roles</a:t>
            </a:r>
          </a:p>
        </p:txBody>
      </p:sp>
      <p:sp>
        <p:nvSpPr>
          <p:cNvPr id="9" name="Rectangle 8"/>
          <p:cNvSpPr/>
          <p:nvPr/>
        </p:nvSpPr>
        <p:spPr>
          <a:xfrm>
            <a:off x="2706011" y="3279141"/>
            <a:ext cx="1300607"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Inclusive, culturally appropriate engagement approaches designed for key programmes</a:t>
            </a:r>
          </a:p>
        </p:txBody>
      </p:sp>
      <p:sp>
        <p:nvSpPr>
          <p:cNvPr id="10" name="Rectangle 9"/>
          <p:cNvSpPr/>
          <p:nvPr/>
        </p:nvSpPr>
        <p:spPr>
          <a:xfrm>
            <a:off x="2706011" y="4740148"/>
            <a:ext cx="1300607"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Community insights, lived experience and research integrated into system and policy design</a:t>
            </a:r>
          </a:p>
        </p:txBody>
      </p:sp>
      <p:sp>
        <p:nvSpPr>
          <p:cNvPr id="11" name="Right Arrow 10"/>
          <p:cNvSpPr/>
          <p:nvPr/>
        </p:nvSpPr>
        <p:spPr>
          <a:xfrm>
            <a:off x="4299226" y="368909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4847866" y="1726185"/>
            <a:ext cx="1312164"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Māori and community partners involved in shaping national security and social wellbeing responses</a:t>
            </a:r>
          </a:p>
        </p:txBody>
      </p:sp>
      <p:sp>
        <p:nvSpPr>
          <p:cNvPr id="13" name="Rectangle 12"/>
          <p:cNvSpPr/>
          <p:nvPr/>
        </p:nvSpPr>
        <p:spPr>
          <a:xfrm>
            <a:off x="4847866" y="3371089"/>
            <a:ext cx="1312164"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Stakeholders engaged on disinformation, cyber security and critical infrastructure resilience</a:t>
            </a:r>
          </a:p>
        </p:txBody>
      </p:sp>
      <p:sp>
        <p:nvSpPr>
          <p:cNvPr id="14" name="Rectangle 13"/>
          <p:cNvSpPr/>
          <p:nvPr/>
        </p:nvSpPr>
        <p:spPr>
          <a:xfrm>
            <a:off x="4847866" y="4832096"/>
            <a:ext cx="1312164"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Feedback from Māori and communities used to refine policies and programmes</a:t>
            </a:r>
          </a:p>
        </p:txBody>
      </p:sp>
      <p:sp>
        <p:nvSpPr>
          <p:cNvPr id="15" name="Right Arrow 14"/>
          <p:cNvSpPr/>
          <p:nvPr/>
        </p:nvSpPr>
        <p:spPr>
          <a:xfrm>
            <a:off x="6452638" y="368909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7001278" y="1726185"/>
            <a:ext cx="1300607"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Crown–Māori and community relationships strengthened across DPMC’s work</a:t>
            </a:r>
          </a:p>
        </p:txBody>
      </p:sp>
      <p:sp>
        <p:nvSpPr>
          <p:cNvPr id="17" name="Rectangle 16"/>
          <p:cNvSpPr/>
          <p:nvPr/>
        </p:nvSpPr>
        <p:spPr>
          <a:xfrm>
            <a:off x="7001278" y="3003296"/>
            <a:ext cx="1300607"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Communities feel heard and see their perspectives reflected in Government decisions</a:t>
            </a:r>
          </a:p>
        </p:txBody>
      </p:sp>
      <p:sp>
        <p:nvSpPr>
          <p:cNvPr id="18" name="Rectangle 17"/>
          <p:cNvSpPr/>
          <p:nvPr/>
        </p:nvSpPr>
        <p:spPr>
          <a:xfrm>
            <a:off x="7001278" y="4464303"/>
            <a:ext cx="1300607"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Trust and confidence in Government systems and institutions increased for diverse communities</a:t>
            </a:r>
          </a:p>
        </p:txBody>
      </p:sp>
      <p:sp>
        <p:nvSpPr>
          <p:cNvPr id="19" name="TextBox 18"/>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20" name="TextBox 19"/>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1" name="TextBox 20">
            <a:extLst>
              <a:ext uri="{FF2B5EF4-FFF2-40B4-BE49-F238E27FC236}">
                <a16:creationId xmlns:a16="http://schemas.microsoft.com/office/drawing/2014/main" id="{5512E8FF-0CBD-C17E-B442-F507F80555A0}"/>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22" name="Google Shape;104;p1" title="Doview new.jpeg">
            <a:extLst>
              <a:ext uri="{FF2B5EF4-FFF2-40B4-BE49-F238E27FC236}">
                <a16:creationId xmlns:a16="http://schemas.microsoft.com/office/drawing/2014/main" id="{F4496E67-FE9F-BCD1-B12B-FBDF2A5A2BD9}"/>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People, capability and ways of working (tāera mahi, wāhi mahi, ohu mahi)</a:t>
            </a:r>
          </a:p>
        </p:txBody>
      </p:sp>
      <p:sp>
        <p:nvSpPr>
          <p:cNvPr id="5" name="Rectangle 4"/>
          <p:cNvSpPr/>
          <p:nvPr/>
        </p:nvSpPr>
        <p:spPr>
          <a:xfrm>
            <a:off x="411480" y="1681990"/>
            <a:ext cx="1005166" cy="1443736"/>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Critical capabilities and roles required to deliver DPMC’s outcomes identified</a:t>
            </a:r>
          </a:p>
        </p:txBody>
      </p:sp>
      <p:sp>
        <p:nvSpPr>
          <p:cNvPr id="6" name="Rectangle 5"/>
          <p:cNvSpPr/>
          <p:nvPr/>
        </p:nvSpPr>
        <p:spPr>
          <a:xfrm>
            <a:off x="411480" y="3217166"/>
            <a:ext cx="1005166" cy="1627632"/>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Workforce composition flexed to meet changing Prime Ministerial priorities and operating environment</a:t>
            </a:r>
          </a:p>
        </p:txBody>
      </p:sp>
      <p:sp>
        <p:nvSpPr>
          <p:cNvPr id="7" name="Rectangle 6"/>
          <p:cNvSpPr/>
          <p:nvPr/>
        </p:nvSpPr>
        <p:spPr>
          <a:xfrm>
            <a:off x="411480" y="4936238"/>
            <a:ext cx="1005166"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Leadership capability, diversity and inclusion strengthened at all levels</a:t>
            </a:r>
          </a:p>
        </p:txBody>
      </p:sp>
      <p:sp>
        <p:nvSpPr>
          <p:cNvPr id="8" name="Right Arrow 7"/>
          <p:cNvSpPr/>
          <p:nvPr/>
        </p:nvSpPr>
        <p:spPr>
          <a:xfrm>
            <a:off x="1636103" y="371907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111591" y="2633474"/>
            <a:ext cx="114884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Contemporary, responsive and future-focused ways of working adopted</a:t>
            </a:r>
          </a:p>
        </p:txBody>
      </p:sp>
      <p:sp>
        <p:nvSpPr>
          <p:cNvPr id="10" name="Rectangle 9"/>
          <p:cNvSpPr/>
          <p:nvPr/>
        </p:nvSpPr>
        <p:spPr>
          <a:xfrm>
            <a:off x="2111591" y="3800857"/>
            <a:ext cx="1148842"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Cross-DPMC and cross-agency collaboration and stewardship practices embedded</a:t>
            </a:r>
          </a:p>
        </p:txBody>
      </p:sp>
      <p:sp>
        <p:nvSpPr>
          <p:cNvPr id="11" name="Right Arrow 10"/>
          <p:cNvSpPr/>
          <p:nvPr/>
        </p:nvSpPr>
        <p:spPr>
          <a:xfrm>
            <a:off x="3479889" y="371907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3955377" y="2049782"/>
            <a:ext cx="114884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Positive, safe and inclusive work environment maintained</a:t>
            </a:r>
          </a:p>
        </p:txBody>
      </p:sp>
      <p:sp>
        <p:nvSpPr>
          <p:cNvPr id="13" name="Rectangle 12"/>
          <p:cNvSpPr/>
          <p:nvPr/>
        </p:nvSpPr>
        <p:spPr>
          <a:xfrm>
            <a:off x="3955377" y="3033270"/>
            <a:ext cx="114884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Tools and infrastructure enable hybrid, secure and collaborative working</a:t>
            </a:r>
          </a:p>
        </p:txBody>
      </p:sp>
      <p:sp>
        <p:nvSpPr>
          <p:cNvPr id="14" name="Rectangle 13"/>
          <p:cNvSpPr/>
          <p:nvPr/>
        </p:nvSpPr>
        <p:spPr>
          <a:xfrm>
            <a:off x="3955377" y="4200653"/>
            <a:ext cx="1148842" cy="1443736"/>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Learning, innovation and continuous improvement in policy and system leadership encouraged</a:t>
            </a:r>
          </a:p>
        </p:txBody>
      </p:sp>
      <p:sp>
        <p:nvSpPr>
          <p:cNvPr id="15" name="Right Arrow 14"/>
          <p:cNvSpPr/>
          <p:nvPr/>
        </p:nvSpPr>
        <p:spPr>
          <a:xfrm>
            <a:off x="5323675" y="371907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799163" y="2449578"/>
            <a:ext cx="967016" cy="1443736"/>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People feel empowered, valued and engaged in delivering the Department’s purpose</a:t>
            </a:r>
          </a:p>
        </p:txBody>
      </p:sp>
      <p:sp>
        <p:nvSpPr>
          <p:cNvPr id="17" name="Rectangle 16"/>
          <p:cNvSpPr/>
          <p:nvPr/>
        </p:nvSpPr>
        <p:spPr>
          <a:xfrm>
            <a:off x="5799163" y="3984754"/>
            <a:ext cx="967016"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Values of Courageous, Connected, Committed and Respect lived and reinforced</a:t>
            </a:r>
          </a:p>
        </p:txBody>
      </p:sp>
      <p:sp>
        <p:nvSpPr>
          <p:cNvPr id="18" name="Right Arrow 17"/>
          <p:cNvSpPr/>
          <p:nvPr/>
        </p:nvSpPr>
        <p:spPr>
          <a:xfrm>
            <a:off x="6985635" y="371907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461123" y="2725422"/>
            <a:ext cx="122567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Influential, agile, high-performing organisation sustained over time</a:t>
            </a:r>
          </a:p>
        </p:txBody>
      </p:sp>
      <p:sp>
        <p:nvSpPr>
          <p:cNvPr id="20" name="Rectangle 19"/>
          <p:cNvSpPr/>
          <p:nvPr/>
        </p:nvSpPr>
        <p:spPr>
          <a:xfrm>
            <a:off x="7461123" y="3892805"/>
            <a:ext cx="122567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People capability and culture enable delivery of DPMC’s purpose and outcomes</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C8E1E514-F3D0-0B43-4977-F4DFAD4B5400}"/>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24" name="Google Shape;104;p1" title="Doview new.jpeg">
            <a:extLst>
              <a:ext uri="{FF2B5EF4-FFF2-40B4-BE49-F238E27FC236}">
                <a16:creationId xmlns:a16="http://schemas.microsoft.com/office/drawing/2014/main" id="{D73FDD47-4C23-724B-98B7-55616DCC88CE}"/>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Corporate services, governance, risk and assurance</a:t>
            </a:r>
          </a:p>
        </p:txBody>
      </p:sp>
      <p:sp>
        <p:nvSpPr>
          <p:cNvPr id="5" name="Rectangle 4"/>
          <p:cNvSpPr/>
          <p:nvPr/>
        </p:nvSpPr>
        <p:spPr>
          <a:xfrm>
            <a:off x="320040" y="2581148"/>
            <a:ext cx="114884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Strategic, business and financial planning processes coordinated across DPMC</a:t>
            </a:r>
          </a:p>
        </p:txBody>
      </p:sp>
      <p:sp>
        <p:nvSpPr>
          <p:cNvPr id="6" name="Rectangle 5"/>
          <p:cNvSpPr/>
          <p:nvPr/>
        </p:nvSpPr>
        <p:spPr>
          <a:xfrm>
            <a:off x="320040" y="3932427"/>
            <a:ext cx="114884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Accountability and statutory reporting requirements coordinated and met</a:t>
            </a:r>
          </a:p>
        </p:txBody>
      </p:sp>
      <p:sp>
        <p:nvSpPr>
          <p:cNvPr id="7" name="Right Arrow 6"/>
          <p:cNvSpPr/>
          <p:nvPr/>
        </p:nvSpPr>
        <p:spPr>
          <a:xfrm>
            <a:off x="1715770"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218690" y="1629664"/>
            <a:ext cx="1031810"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Human resource capability and workforce support services managed</a:t>
            </a:r>
          </a:p>
        </p:txBody>
      </p:sp>
      <p:sp>
        <p:nvSpPr>
          <p:cNvPr id="9" name="Rectangle 8"/>
          <p:cNvSpPr/>
          <p:nvPr/>
        </p:nvSpPr>
        <p:spPr>
          <a:xfrm>
            <a:off x="2218690" y="2980943"/>
            <a:ext cx="1031810"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Financial management, budgeting and accounting services provided</a:t>
            </a:r>
          </a:p>
        </p:txBody>
      </p:sp>
      <p:sp>
        <p:nvSpPr>
          <p:cNvPr id="10" name="Rectangle 9"/>
          <p:cNvSpPr/>
          <p:nvPr/>
        </p:nvSpPr>
        <p:spPr>
          <a:xfrm>
            <a:off x="2218690" y="4148326"/>
            <a:ext cx="1031810" cy="181152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Information technology and information management services provided, including shared services</a:t>
            </a:r>
          </a:p>
        </p:txBody>
      </p:sp>
      <p:sp>
        <p:nvSpPr>
          <p:cNvPr id="11" name="Right Arrow 10"/>
          <p:cNvSpPr/>
          <p:nvPr/>
        </p:nvSpPr>
        <p:spPr>
          <a:xfrm>
            <a:off x="349738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4000309" y="2121408"/>
            <a:ext cx="1031811" cy="162763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Departmental risks, internal controls and security arrangements identified, monitored and reported</a:t>
            </a:r>
          </a:p>
        </p:txBody>
      </p:sp>
      <p:sp>
        <p:nvSpPr>
          <p:cNvPr id="13" name="Rectangle 12"/>
          <p:cNvSpPr/>
          <p:nvPr/>
        </p:nvSpPr>
        <p:spPr>
          <a:xfrm>
            <a:off x="4000309" y="3840480"/>
            <a:ext cx="1031811" cy="162763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Internal assurance, audit and quality frameworks applied across DPMC and shared services</a:t>
            </a:r>
          </a:p>
        </p:txBody>
      </p:sp>
      <p:sp>
        <p:nvSpPr>
          <p:cNvPr id="14" name="Right Arrow 13"/>
          <p:cNvSpPr/>
          <p:nvPr/>
        </p:nvSpPr>
        <p:spPr>
          <a:xfrm>
            <a:off x="5279008"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781928" y="2121408"/>
            <a:ext cx="1031811"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Corporate policies, guidance and delegations maintained and updated</a:t>
            </a:r>
          </a:p>
        </p:txBody>
      </p:sp>
      <p:sp>
        <p:nvSpPr>
          <p:cNvPr id="16" name="Rectangle 15"/>
          <p:cNvSpPr/>
          <p:nvPr/>
        </p:nvSpPr>
        <p:spPr>
          <a:xfrm>
            <a:off x="5781928" y="3288791"/>
            <a:ext cx="1031811" cy="217932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Cabinet Office, Government House and other business units supported with corporate and logistical services</a:t>
            </a:r>
          </a:p>
        </p:txBody>
      </p:sp>
      <p:sp>
        <p:nvSpPr>
          <p:cNvPr id="17" name="Right Arrow 16"/>
          <p:cNvSpPr/>
          <p:nvPr/>
        </p:nvSpPr>
        <p:spPr>
          <a:xfrm>
            <a:off x="7060628"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563548" y="2121408"/>
            <a:ext cx="1189835"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Corporate environment enables DPMC’s business units to succeed</a:t>
            </a:r>
          </a:p>
        </p:txBody>
      </p:sp>
      <p:sp>
        <p:nvSpPr>
          <p:cNvPr id="19" name="Rectangle 18"/>
          <p:cNvSpPr/>
          <p:nvPr/>
        </p:nvSpPr>
        <p:spPr>
          <a:xfrm>
            <a:off x="7563548" y="3472687"/>
            <a:ext cx="1189835" cy="199542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Critical enabling and assurance services support delivery of DPMC’s outcomes and central government ambitions</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09:46</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D696E91B-94C4-94B8-06D4-99BC7DC5B254}"/>
              </a:ext>
            </a:extLst>
          </p:cNvPr>
          <p:cNvSpPr txBox="1"/>
          <p:nvPr/>
        </p:nvSpPr>
        <p:spPr>
          <a:xfrm>
            <a:off x="7498080" y="77082"/>
            <a:ext cx="14630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DPMC</a:t>
            </a:r>
          </a:p>
        </p:txBody>
      </p:sp>
      <p:pic>
        <p:nvPicPr>
          <p:cNvPr id="23" name="Google Shape;104;p1" title="Doview new.jpeg">
            <a:extLst>
              <a:ext uri="{FF2B5EF4-FFF2-40B4-BE49-F238E27FC236}">
                <a16:creationId xmlns:a16="http://schemas.microsoft.com/office/drawing/2014/main" id="{462E1A58-B19B-109B-C92E-1F6C036B48A9}"/>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TotalTime>
  <Words>1673</Words>
  <Application>Microsoft Macintosh PowerPoint</Application>
  <PresentationFormat>On-screen Show (4:3)</PresentationFormat>
  <Paragraphs>152</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3</cp:revision>
  <dcterms:created xsi:type="dcterms:W3CDTF">2013-01-27T09:14:16Z</dcterms:created>
  <dcterms:modified xsi:type="dcterms:W3CDTF">2025-11-24T22:58:39Z</dcterms:modified>
  <cp:category/>
</cp:coreProperties>
</file>