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55"/>
    <p:restoredTop sz="94700"/>
  </p:normalViewPr>
  <p:slideViewPr>
    <p:cSldViewPr snapToGrid="0" snapToObjects="1">
      <p:cViewPr varScale="1">
        <p:scale>
          <a:sx n="144" d="100"/>
          <a:sy n="144" d="100"/>
        </p:scale>
        <p:origin x="1544" y="20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11/25/25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11/25/25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11/25/25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11/25/25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11/25/25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11/25/25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11/25/25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11/25/25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11/25/25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11/25/25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11/25/25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11/25/25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slide" Target="slide8.xml"/><Relationship Id="rId3" Type="http://schemas.openxmlformats.org/officeDocument/2006/relationships/slide" Target="slide3.xml"/><Relationship Id="rId7" Type="http://schemas.openxmlformats.org/officeDocument/2006/relationships/slide" Target="slide7.xml"/><Relationship Id="rId2" Type="http://schemas.openxmlformats.org/officeDocument/2006/relationships/slide" Target="slide2.xml"/><Relationship Id="rId1" Type="http://schemas.openxmlformats.org/officeDocument/2006/relationships/slideLayout" Target="../slideLayouts/slideLayout7.xml"/><Relationship Id="rId6" Type="http://schemas.openxmlformats.org/officeDocument/2006/relationships/slide" Target="slide6.xml"/><Relationship Id="rId11" Type="http://schemas.openxmlformats.org/officeDocument/2006/relationships/image" Target="../media/image1.jpg"/><Relationship Id="rId5" Type="http://schemas.openxmlformats.org/officeDocument/2006/relationships/slide" Target="slide5.xml"/><Relationship Id="rId10" Type="http://schemas.openxmlformats.org/officeDocument/2006/relationships/hyperlink" Target="http://DoViewPlanning.Org" TargetMode="External"/><Relationship Id="rId4" Type="http://schemas.openxmlformats.org/officeDocument/2006/relationships/slide" Target="slide4.xml"/><Relationship Id="rId9" Type="http://schemas.openxmlformats.org/officeDocument/2006/relationships/slide" Target="slide9.xml"/></Relationships>
</file>

<file path=ppt/slides/_rels/slide10.xml.rels><?xml version="1.0" encoding="UTF-8" standalone="yes"?>
<Relationships xmlns="http://schemas.openxmlformats.org/package/2006/relationships"><Relationship Id="rId3" Type="http://schemas.openxmlformats.org/officeDocument/2006/relationships/hyperlink" Target="http://DoViewPlanning.Org" TargetMode="External"/><Relationship Id="rId2" Type="http://schemas.openxmlformats.org/officeDocument/2006/relationships/slide" Target="slide1.xml"/><Relationship Id="rId1" Type="http://schemas.openxmlformats.org/officeDocument/2006/relationships/slideLayout" Target="../slideLayouts/slideLayout7.xml"/><Relationship Id="rId4" Type="http://schemas.openxmlformats.org/officeDocument/2006/relationships/image" Target="../media/image1.jpg"/></Relationships>
</file>

<file path=ppt/slides/_rels/slide2.xml.rels><?xml version="1.0" encoding="UTF-8" standalone="yes"?>
<Relationships xmlns="http://schemas.openxmlformats.org/package/2006/relationships"><Relationship Id="rId3" Type="http://schemas.openxmlformats.org/officeDocument/2006/relationships/hyperlink" Target="http://DoViewPlanning.Org" TargetMode="External"/><Relationship Id="rId2" Type="http://schemas.openxmlformats.org/officeDocument/2006/relationships/slide" Target="slide1.xml"/><Relationship Id="rId1" Type="http://schemas.openxmlformats.org/officeDocument/2006/relationships/slideLayout" Target="../slideLayouts/slideLayout7.xml"/><Relationship Id="rId4" Type="http://schemas.openxmlformats.org/officeDocument/2006/relationships/image" Target="../media/image1.jpg"/></Relationships>
</file>

<file path=ppt/slides/_rels/slide3.xml.rels><?xml version="1.0" encoding="UTF-8" standalone="yes"?>
<Relationships xmlns="http://schemas.openxmlformats.org/package/2006/relationships"><Relationship Id="rId3" Type="http://schemas.openxmlformats.org/officeDocument/2006/relationships/hyperlink" Target="http://DoViewPlanning.Org" TargetMode="External"/><Relationship Id="rId2" Type="http://schemas.openxmlformats.org/officeDocument/2006/relationships/slide" Target="slide1.xml"/><Relationship Id="rId1" Type="http://schemas.openxmlformats.org/officeDocument/2006/relationships/slideLayout" Target="../slideLayouts/slideLayout7.xml"/><Relationship Id="rId4" Type="http://schemas.openxmlformats.org/officeDocument/2006/relationships/image" Target="../media/image1.jpg"/></Relationships>
</file>

<file path=ppt/slides/_rels/slide4.xml.rels><?xml version="1.0" encoding="UTF-8" standalone="yes"?>
<Relationships xmlns="http://schemas.openxmlformats.org/package/2006/relationships"><Relationship Id="rId3" Type="http://schemas.openxmlformats.org/officeDocument/2006/relationships/hyperlink" Target="http://DoViewPlanning.Org" TargetMode="External"/><Relationship Id="rId2" Type="http://schemas.openxmlformats.org/officeDocument/2006/relationships/slide" Target="slide1.xml"/><Relationship Id="rId1" Type="http://schemas.openxmlformats.org/officeDocument/2006/relationships/slideLayout" Target="../slideLayouts/slideLayout7.xml"/><Relationship Id="rId4" Type="http://schemas.openxmlformats.org/officeDocument/2006/relationships/image" Target="../media/image1.jpg"/></Relationships>
</file>

<file path=ppt/slides/_rels/slide5.xml.rels><?xml version="1.0" encoding="UTF-8" standalone="yes"?>
<Relationships xmlns="http://schemas.openxmlformats.org/package/2006/relationships"><Relationship Id="rId3" Type="http://schemas.openxmlformats.org/officeDocument/2006/relationships/hyperlink" Target="http://DoViewPlanning.Org" TargetMode="External"/><Relationship Id="rId2" Type="http://schemas.openxmlformats.org/officeDocument/2006/relationships/slide" Target="slide1.xml"/><Relationship Id="rId1" Type="http://schemas.openxmlformats.org/officeDocument/2006/relationships/slideLayout" Target="../slideLayouts/slideLayout7.xml"/><Relationship Id="rId4" Type="http://schemas.openxmlformats.org/officeDocument/2006/relationships/image" Target="../media/image1.jpg"/></Relationships>
</file>

<file path=ppt/slides/_rels/slide6.xml.rels><?xml version="1.0" encoding="UTF-8" standalone="yes"?>
<Relationships xmlns="http://schemas.openxmlformats.org/package/2006/relationships"><Relationship Id="rId3" Type="http://schemas.openxmlformats.org/officeDocument/2006/relationships/hyperlink" Target="http://DoViewPlanning.Org" TargetMode="External"/><Relationship Id="rId2" Type="http://schemas.openxmlformats.org/officeDocument/2006/relationships/slide" Target="slide1.xml"/><Relationship Id="rId1" Type="http://schemas.openxmlformats.org/officeDocument/2006/relationships/slideLayout" Target="../slideLayouts/slideLayout7.xml"/><Relationship Id="rId4" Type="http://schemas.openxmlformats.org/officeDocument/2006/relationships/image" Target="../media/image1.jpg"/></Relationships>
</file>

<file path=ppt/slides/_rels/slide7.xml.rels><?xml version="1.0" encoding="UTF-8" standalone="yes"?>
<Relationships xmlns="http://schemas.openxmlformats.org/package/2006/relationships"><Relationship Id="rId3" Type="http://schemas.openxmlformats.org/officeDocument/2006/relationships/hyperlink" Target="http://DoViewPlanning.Org" TargetMode="External"/><Relationship Id="rId2" Type="http://schemas.openxmlformats.org/officeDocument/2006/relationships/slide" Target="slide1.xml"/><Relationship Id="rId1" Type="http://schemas.openxmlformats.org/officeDocument/2006/relationships/slideLayout" Target="../slideLayouts/slideLayout7.xml"/><Relationship Id="rId4" Type="http://schemas.openxmlformats.org/officeDocument/2006/relationships/image" Target="../media/image1.jpg"/></Relationships>
</file>

<file path=ppt/slides/_rels/slide8.xml.rels><?xml version="1.0" encoding="UTF-8" standalone="yes"?>
<Relationships xmlns="http://schemas.openxmlformats.org/package/2006/relationships"><Relationship Id="rId3" Type="http://schemas.openxmlformats.org/officeDocument/2006/relationships/hyperlink" Target="http://DoViewPlanning.Org" TargetMode="External"/><Relationship Id="rId2" Type="http://schemas.openxmlformats.org/officeDocument/2006/relationships/slide" Target="slide1.xml"/><Relationship Id="rId1" Type="http://schemas.openxmlformats.org/officeDocument/2006/relationships/slideLayout" Target="../slideLayouts/slideLayout7.xml"/><Relationship Id="rId4" Type="http://schemas.openxmlformats.org/officeDocument/2006/relationships/image" Target="../media/image1.jpg"/></Relationships>
</file>

<file path=ppt/slides/_rels/slide9.xml.rels><?xml version="1.0" encoding="UTF-8" standalone="yes"?>
<Relationships xmlns="http://schemas.openxmlformats.org/package/2006/relationships"><Relationship Id="rId3" Type="http://schemas.openxmlformats.org/officeDocument/2006/relationships/hyperlink" Target="http://DoViewPlanning.Org" TargetMode="External"/><Relationship Id="rId2" Type="http://schemas.openxmlformats.org/officeDocument/2006/relationships/slide" Target="slide1.xml"/><Relationship Id="rId1" Type="http://schemas.openxmlformats.org/officeDocument/2006/relationships/slideLayout" Target="../slideLayouts/slideLayout7.xml"/><Relationship Id="rId4"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93126" y="87868"/>
            <a:ext cx="7208874" cy="738664"/>
          </a:xfrm>
          <a:prstGeom prst="rect">
            <a:avLst/>
          </a:prstGeom>
          <a:noFill/>
        </p:spPr>
        <p:txBody>
          <a:bodyPr wrap="square" lIns="0" tIns="0" rIns="0" bIns="0">
            <a:spAutoFit/>
          </a:bodyPr>
          <a:lstStyle/>
          <a:p>
            <a:pPr algn="ctr">
              <a:defRPr sz="2400">
                <a:solidFill>
                  <a:srgbClr val="000000"/>
                </a:solidFill>
              </a:defRPr>
            </a:pPr>
            <a:r>
              <a:rPr dirty="0"/>
              <a:t>NZ Department of Prime Minister and Cabinet (DPMC) DoView Strategy Diagram</a:t>
            </a:r>
          </a:p>
        </p:txBody>
      </p:sp>
      <p:sp>
        <p:nvSpPr>
          <p:cNvPr id="3" name="Rectangle 2">
            <a:hlinkClick r:id="rId2" action="ppaction://hlinksldjump"/>
          </p:cNvPr>
          <p:cNvSpPr/>
          <p:nvPr/>
        </p:nvSpPr>
        <p:spPr>
          <a:xfrm>
            <a:off x="3582000" y="1267920"/>
            <a:ext cx="1980000" cy="7200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800" b="1">
                <a:solidFill>
                  <a:srgbClr val="000000"/>
                </a:solidFill>
              </a:rPr>
              <a:t>Final Outcomes</a:t>
            </a:r>
          </a:p>
        </p:txBody>
      </p:sp>
      <p:sp>
        <p:nvSpPr>
          <p:cNvPr id="4" name="Rectangle 3"/>
          <p:cNvSpPr/>
          <p:nvPr/>
        </p:nvSpPr>
        <p:spPr>
          <a:xfrm>
            <a:off x="3582000" y="1267920"/>
            <a:ext cx="1980000" cy="18000"/>
          </a:xfrm>
          <a:prstGeom prst="rect">
            <a:avLst/>
          </a:prstGeom>
          <a:solidFill>
            <a:srgbClr val="BEBEB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Rectangle 4"/>
          <p:cNvSpPr/>
          <p:nvPr/>
        </p:nvSpPr>
        <p:spPr>
          <a:xfrm>
            <a:off x="1242000" y="2309076"/>
            <a:ext cx="6660000" cy="18288"/>
          </a:xfrm>
          <a:prstGeom prst="rect">
            <a:avLst/>
          </a:prstGeom>
          <a:solidFill>
            <a:srgbClr val="9696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Rectangle 5">
            <a:hlinkClick r:id="rId3" action="ppaction://hlinksldjump"/>
          </p:cNvPr>
          <p:cNvSpPr/>
          <p:nvPr/>
        </p:nvSpPr>
        <p:spPr>
          <a:xfrm>
            <a:off x="1242000" y="2648520"/>
            <a:ext cx="1980000" cy="720000"/>
          </a:xfrm>
          <a:prstGeom prst="rect">
            <a:avLst/>
          </a:prstGeom>
          <a:solidFill>
            <a:srgbClr val="FFFFBA"/>
          </a:solidFill>
          <a:ln>
            <a:solidFill>
              <a:srgbClr val="FFFFBA"/>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Supporting informed decision making for the Government’s priorities</a:t>
            </a:r>
          </a:p>
        </p:txBody>
      </p:sp>
      <p:sp>
        <p:nvSpPr>
          <p:cNvPr id="7" name="Rectangle 6">
            <a:hlinkClick r:id="rId4" action="ppaction://hlinksldjump"/>
          </p:cNvPr>
          <p:cNvSpPr/>
          <p:nvPr/>
        </p:nvSpPr>
        <p:spPr>
          <a:xfrm>
            <a:off x="3582000" y="2648520"/>
            <a:ext cx="1980000" cy="720000"/>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Supporting well-conducted executive government and the Governor-General</a:t>
            </a:r>
          </a:p>
        </p:txBody>
      </p:sp>
      <p:sp>
        <p:nvSpPr>
          <p:cNvPr id="8" name="Rectangle 7">
            <a:hlinkClick r:id="rId5" action="ppaction://hlinksldjump"/>
          </p:cNvPr>
          <p:cNvSpPr/>
          <p:nvPr/>
        </p:nvSpPr>
        <p:spPr>
          <a:xfrm>
            <a:off x="5922000" y="2648520"/>
            <a:ext cx="1980000" cy="720000"/>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Leading effective, strategically focused National Security and Emergency Management Systems</a:t>
            </a:r>
          </a:p>
        </p:txBody>
      </p:sp>
      <p:sp>
        <p:nvSpPr>
          <p:cNvPr id="9" name="Rectangle 8">
            <a:hlinkClick r:id="rId6" action="ppaction://hlinksldjump"/>
          </p:cNvPr>
          <p:cNvSpPr/>
          <p:nvPr/>
        </p:nvSpPr>
        <p:spPr>
          <a:xfrm>
            <a:off x="1242000" y="3800520"/>
            <a:ext cx="1980000" cy="720000"/>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Central agency system leadership and delivery of Government priorities</a:t>
            </a:r>
          </a:p>
        </p:txBody>
      </p:sp>
      <p:sp>
        <p:nvSpPr>
          <p:cNvPr id="10" name="Rectangle 9">
            <a:hlinkClick r:id="rId7" action="ppaction://hlinksldjump"/>
          </p:cNvPr>
          <p:cNvSpPr/>
          <p:nvPr/>
        </p:nvSpPr>
        <p:spPr>
          <a:xfrm>
            <a:off x="3582000" y="3800520"/>
            <a:ext cx="1980000" cy="720000"/>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Partnerships with Māori, communities and stakeholders</a:t>
            </a:r>
          </a:p>
        </p:txBody>
      </p:sp>
      <p:sp>
        <p:nvSpPr>
          <p:cNvPr id="11" name="Rectangle 10">
            <a:hlinkClick r:id="rId8" action="ppaction://hlinksldjump"/>
          </p:cNvPr>
          <p:cNvSpPr/>
          <p:nvPr/>
        </p:nvSpPr>
        <p:spPr>
          <a:xfrm>
            <a:off x="5922000" y="3800520"/>
            <a:ext cx="1980000" cy="720000"/>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People, capability and ways of working (tāera mahi, wāhi mahi, ohu mahi)</a:t>
            </a:r>
          </a:p>
        </p:txBody>
      </p:sp>
      <p:sp>
        <p:nvSpPr>
          <p:cNvPr id="12" name="Rectangle 11">
            <a:hlinkClick r:id="rId9" action="ppaction://hlinksldjump"/>
          </p:cNvPr>
          <p:cNvSpPr/>
          <p:nvPr/>
        </p:nvSpPr>
        <p:spPr>
          <a:xfrm>
            <a:off x="3582000" y="4952520"/>
            <a:ext cx="1980000" cy="720000"/>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Corporate services, governance, risk and assurance</a:t>
            </a:r>
          </a:p>
        </p:txBody>
      </p:sp>
      <p:sp>
        <p:nvSpPr>
          <p:cNvPr id="13" name="TextBox 12"/>
          <p:cNvSpPr txBox="1"/>
          <p:nvPr/>
        </p:nvSpPr>
        <p:spPr>
          <a:xfrm>
            <a:off x="713280" y="6537960"/>
            <a:ext cx="8156400" cy="246221"/>
          </a:xfrm>
          <a:prstGeom prst="rect">
            <a:avLst/>
          </a:prstGeom>
          <a:noFill/>
        </p:spPr>
        <p:txBody>
          <a:bodyPr wrap="none">
            <a:spAutoFit/>
          </a:bodyPr>
          <a:lstStyle/>
          <a:p>
            <a:pPr algn="r">
              <a:defRPr sz="1000">
                <a:solidFill>
                  <a:srgbClr val="5A5A5A"/>
                </a:solidFill>
              </a:defRPr>
            </a:pPr>
            <a:r>
              <a:rPr dirty="0"/>
              <a:t>Not endorsed. From online info via free ChatGPT prompt. Use at own risk re IP &amp; accuracy. Dr Paul Duignan </a:t>
            </a:r>
            <a:r>
              <a:rPr dirty="0" err="1"/>
              <a:t>DoViewPlanning.Org</a:t>
            </a:r>
            <a:r>
              <a:rPr dirty="0"/>
              <a:t>. </a:t>
            </a:r>
            <a:r>
              <a:rPr lang="en-AU" dirty="0"/>
              <a:t> a023 </a:t>
            </a:r>
            <a:r>
              <a:rPr dirty="0"/>
              <a:t> 2025-11-25 09:46</a:t>
            </a:r>
          </a:p>
        </p:txBody>
      </p:sp>
      <p:sp>
        <p:nvSpPr>
          <p:cNvPr id="14" name="TextBox 13"/>
          <p:cNvSpPr txBox="1"/>
          <p:nvPr/>
        </p:nvSpPr>
        <p:spPr>
          <a:xfrm>
            <a:off x="7132320" y="6126480"/>
            <a:ext cx="1828800" cy="274320"/>
          </a:xfrm>
          <a:prstGeom prst="rect">
            <a:avLst/>
          </a:prstGeom>
          <a:noFill/>
        </p:spPr>
        <p:txBody>
          <a:bodyPr wrap="none">
            <a:spAutoFit/>
          </a:bodyPr>
          <a:lstStyle/>
          <a:p>
            <a:pPr algn="r"/>
            <a:r>
              <a:rPr sz="1400">
                <a:solidFill>
                  <a:srgbClr val="0066CC"/>
                </a:solidFill>
                <a:latin typeface="Calibri"/>
                <a:hlinkClick r:id="rId10"/>
              </a:rPr>
              <a:t>DoViewPlanning.Org</a:t>
            </a:r>
          </a:p>
        </p:txBody>
      </p:sp>
      <p:sp>
        <p:nvSpPr>
          <p:cNvPr id="15" name="TextBox 14"/>
          <p:cNvSpPr txBox="1"/>
          <p:nvPr/>
        </p:nvSpPr>
        <p:spPr>
          <a:xfrm>
            <a:off x="7498080" y="77082"/>
            <a:ext cx="1463040" cy="553998"/>
          </a:xfrm>
          <a:prstGeom prst="rect">
            <a:avLst/>
          </a:prstGeom>
          <a:noFill/>
        </p:spPr>
        <p:txBody>
          <a:bodyPr wrap="square" lIns="0" tIns="0" rIns="0" bIns="0">
            <a:spAutoFit/>
          </a:bodyPr>
          <a:lstStyle/>
          <a:p>
            <a:pPr algn="r">
              <a:defRPr sz="1200">
                <a:solidFill>
                  <a:srgbClr val="787878"/>
                </a:solidFill>
                <a:latin typeface="Calibri"/>
              </a:defRPr>
            </a:pPr>
            <a:r>
              <a:rPr dirty="0"/>
              <a:t>Illustrative only </a:t>
            </a:r>
            <a:endParaRPr lang="en-AU" dirty="0"/>
          </a:p>
          <a:p>
            <a:pPr algn="r">
              <a:defRPr sz="1200">
                <a:solidFill>
                  <a:srgbClr val="787878"/>
                </a:solidFill>
                <a:latin typeface="Calibri"/>
              </a:defRPr>
            </a:pPr>
            <a:r>
              <a:rPr dirty="0"/>
              <a:t>Not created or endorsed by DPMC</a:t>
            </a:r>
          </a:p>
        </p:txBody>
      </p:sp>
      <p:pic>
        <p:nvPicPr>
          <p:cNvPr id="16" name="Google Shape;104;p1" title="Doview new.jpeg">
            <a:extLst>
              <a:ext uri="{FF2B5EF4-FFF2-40B4-BE49-F238E27FC236}">
                <a16:creationId xmlns:a16="http://schemas.microsoft.com/office/drawing/2014/main" id="{57091FB4-2A43-3CC0-E5C3-13D745F0F424}"/>
              </a:ext>
            </a:extLst>
          </p:cNvPr>
          <p:cNvPicPr preferRelativeResize="0"/>
          <p:nvPr/>
        </p:nvPicPr>
        <p:blipFill>
          <a:blip r:embed="rId11">
            <a:alphaModFix/>
          </a:blip>
          <a:stretch>
            <a:fillRect/>
          </a:stretch>
        </p:blipFill>
        <p:spPr>
          <a:xfrm>
            <a:off x="6987501" y="6154579"/>
            <a:ext cx="289637" cy="264382"/>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hlinkClick r:id="rId2" action="ppaction://hlinksldjump"/>
          </p:cNvPr>
          <p:cNvSpPr/>
          <p:nvPr/>
        </p:nvSpPr>
        <p:spPr>
          <a:xfrm>
            <a:off x="137160" y="137160"/>
            <a:ext cx="1645920" cy="548640"/>
          </a:xfrm>
          <a:prstGeom prst="rect">
            <a:avLst/>
          </a:prstGeom>
          <a:solidFill>
            <a:srgbClr val="E6E6E6"/>
          </a:solidFill>
          <a:ln>
            <a:solidFill>
              <a:srgbClr val="E6E6E6"/>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400" b="0">
                <a:solidFill>
                  <a:srgbClr val="000000"/>
                </a:solidFill>
              </a:rPr>
              <a:t>Back to Overview</a:t>
            </a:r>
          </a:p>
        </p:txBody>
      </p:sp>
      <p:sp>
        <p:nvSpPr>
          <p:cNvPr id="4" name="TextBox 3"/>
          <p:cNvSpPr txBox="1"/>
          <p:nvPr/>
        </p:nvSpPr>
        <p:spPr>
          <a:xfrm>
            <a:off x="457200" y="777240"/>
            <a:ext cx="8229600" cy="548640"/>
          </a:xfrm>
          <a:prstGeom prst="rect">
            <a:avLst/>
          </a:prstGeom>
          <a:noFill/>
        </p:spPr>
        <p:txBody>
          <a:bodyPr wrap="none">
            <a:spAutoFit/>
          </a:bodyPr>
          <a:lstStyle/>
          <a:p>
            <a:pPr algn="ctr">
              <a:defRPr sz="2200">
                <a:solidFill>
                  <a:srgbClr val="000000"/>
                </a:solidFill>
              </a:defRPr>
            </a:pPr>
            <a:r>
              <a:t>What is a DoView?</a:t>
            </a:r>
          </a:p>
        </p:txBody>
      </p:sp>
      <p:sp>
        <p:nvSpPr>
          <p:cNvPr id="5" name="TextBox 4"/>
          <p:cNvSpPr txBox="1"/>
          <p:nvPr/>
        </p:nvSpPr>
        <p:spPr>
          <a:xfrm>
            <a:off x="640080" y="1463040"/>
            <a:ext cx="7863840" cy="4480560"/>
          </a:xfrm>
          <a:prstGeom prst="rect">
            <a:avLst/>
          </a:prstGeom>
          <a:noFill/>
        </p:spPr>
        <p:txBody>
          <a:bodyPr wrap="square" tIns="0" bIns="0">
            <a:spAutoFit/>
          </a:bodyPr>
          <a:lstStyle/>
          <a:p>
            <a:pPr algn="l">
              <a:defRPr sz="1600">
                <a:solidFill>
                  <a:srgbClr val="000000"/>
                </a:solidFill>
              </a:defRPr>
            </a:pPr>
            <a:r>
              <a:t>A DoView is a new type of diagram used to clarify the underlying ‘This-Then’ logic behind any issue. For example, in strategy and planning, all planning approaches are based on assumptions such as: if we do THIS, THEN that will happen.</a:t>
            </a:r>
            <a:br/>
            <a:br/>
            <a:r>
              <a:t>A DoView makes these assumptions explicit, allowing them to be examined, evaluated and used to make better strategic decisions. A DoView works as a shared thinking tool, helping teams align their mental models about objectives. In planning, DoViews assist with prioritising outcomes, placing indicators next to the boxes they measure, aligning activities with outcomes, measuring performance, evaluating impact, and guiding improvement efforts.</a:t>
            </a:r>
            <a:br/>
            <a:br/>
            <a:r>
              <a:t>DoViews can also analyse any document that is being used to think strategically about taking action—it surfaces the implicit ‘This-Then’ claims. For example, a DoView of a scientific paper reveals its logical structure, making it easier to summarise and understand. DoViewing a document highlights its implications for action.</a:t>
            </a:r>
            <a:br/>
            <a:br/>
            <a:r>
              <a:t>To generate a DoView about anything, visit DoViewPlanning.Org for the free AI DoView Drawing Prompt (ChatGPT). DoViews are powerful for summarising any complex content and accelerating understanding prior to taking any type of action in the world.</a:t>
            </a:r>
          </a:p>
        </p:txBody>
      </p:sp>
      <p:sp>
        <p:nvSpPr>
          <p:cNvPr id="6" name="TextBox 5"/>
          <p:cNvSpPr txBox="1"/>
          <p:nvPr/>
        </p:nvSpPr>
        <p:spPr>
          <a:xfrm>
            <a:off x="274320" y="6537960"/>
            <a:ext cx="8595360" cy="320040"/>
          </a:xfrm>
          <a:prstGeom prst="rect">
            <a:avLst/>
          </a:prstGeom>
          <a:noFill/>
        </p:spPr>
        <p:txBody>
          <a:bodyPr wrap="none">
            <a:spAutoFit/>
          </a:bodyPr>
          <a:lstStyle/>
          <a:p>
            <a:pPr algn="r">
              <a:defRPr sz="1000">
                <a:solidFill>
                  <a:srgbClr val="5A5A5A"/>
                </a:solidFill>
              </a:defRPr>
            </a:pPr>
            <a:r>
              <a:t>Not endorsed. From online info via free ChatGPT prompt. Use at own risk re IP &amp; accuracy. Dr Paul Duignan DoViewPlanning.Org.  2025-11-25 09:46</a:t>
            </a:r>
          </a:p>
        </p:txBody>
      </p:sp>
      <p:sp>
        <p:nvSpPr>
          <p:cNvPr id="7" name="TextBox 6"/>
          <p:cNvSpPr txBox="1"/>
          <p:nvPr/>
        </p:nvSpPr>
        <p:spPr>
          <a:xfrm>
            <a:off x="7132320" y="6126480"/>
            <a:ext cx="1828800" cy="274320"/>
          </a:xfrm>
          <a:prstGeom prst="rect">
            <a:avLst/>
          </a:prstGeom>
          <a:noFill/>
        </p:spPr>
        <p:txBody>
          <a:bodyPr wrap="none">
            <a:spAutoFit/>
          </a:bodyPr>
          <a:lstStyle/>
          <a:p>
            <a:pPr algn="r"/>
            <a:r>
              <a:rPr sz="1400">
                <a:solidFill>
                  <a:srgbClr val="0066CC"/>
                </a:solidFill>
                <a:latin typeface="Calibri"/>
                <a:hlinkClick r:id="rId3"/>
              </a:rPr>
              <a:t>DoViewPlanning.Org</a:t>
            </a:r>
          </a:p>
        </p:txBody>
      </p:sp>
      <p:sp>
        <p:nvSpPr>
          <p:cNvPr id="8" name="TextBox 7">
            <a:extLst>
              <a:ext uri="{FF2B5EF4-FFF2-40B4-BE49-F238E27FC236}">
                <a16:creationId xmlns:a16="http://schemas.microsoft.com/office/drawing/2014/main" id="{C6F33A6B-B89C-CB64-B1E8-B41FB3E66F71}"/>
              </a:ext>
            </a:extLst>
          </p:cNvPr>
          <p:cNvSpPr txBox="1"/>
          <p:nvPr/>
        </p:nvSpPr>
        <p:spPr>
          <a:xfrm>
            <a:off x="7498080" y="77082"/>
            <a:ext cx="1463040" cy="553998"/>
          </a:xfrm>
          <a:prstGeom prst="rect">
            <a:avLst/>
          </a:prstGeom>
          <a:noFill/>
        </p:spPr>
        <p:txBody>
          <a:bodyPr wrap="square" lIns="0" tIns="0" rIns="0" bIns="0">
            <a:spAutoFit/>
          </a:bodyPr>
          <a:lstStyle/>
          <a:p>
            <a:pPr algn="r">
              <a:defRPr sz="1200">
                <a:solidFill>
                  <a:srgbClr val="787878"/>
                </a:solidFill>
                <a:latin typeface="Calibri"/>
              </a:defRPr>
            </a:pPr>
            <a:r>
              <a:rPr dirty="0"/>
              <a:t>Illustrative only </a:t>
            </a:r>
            <a:endParaRPr lang="en-AU" dirty="0"/>
          </a:p>
          <a:p>
            <a:pPr algn="r">
              <a:defRPr sz="1200">
                <a:solidFill>
                  <a:srgbClr val="787878"/>
                </a:solidFill>
                <a:latin typeface="Calibri"/>
              </a:defRPr>
            </a:pPr>
            <a:r>
              <a:rPr dirty="0"/>
              <a:t>Not created or endorsed by DPMC</a:t>
            </a:r>
          </a:p>
        </p:txBody>
      </p:sp>
      <p:pic>
        <p:nvPicPr>
          <p:cNvPr id="9" name="Google Shape;104;p1" title="Doview new.jpeg">
            <a:extLst>
              <a:ext uri="{FF2B5EF4-FFF2-40B4-BE49-F238E27FC236}">
                <a16:creationId xmlns:a16="http://schemas.microsoft.com/office/drawing/2014/main" id="{F1EEB565-D520-EE9D-9703-5FE2A3DEE970}"/>
              </a:ext>
            </a:extLst>
          </p:cNvPr>
          <p:cNvPicPr preferRelativeResize="0"/>
          <p:nvPr/>
        </p:nvPicPr>
        <p:blipFill>
          <a:blip r:embed="rId4">
            <a:alphaModFix/>
          </a:blip>
          <a:stretch>
            <a:fillRect/>
          </a:stretch>
        </p:blipFill>
        <p:spPr>
          <a:xfrm>
            <a:off x="6987501" y="6154579"/>
            <a:ext cx="289637" cy="264382"/>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hlinkClick r:id="rId2" action="ppaction://hlinksldjump"/>
          </p:cNvPr>
          <p:cNvSpPr/>
          <p:nvPr/>
        </p:nvSpPr>
        <p:spPr>
          <a:xfrm>
            <a:off x="137160" y="137160"/>
            <a:ext cx="1645920" cy="548640"/>
          </a:xfrm>
          <a:prstGeom prst="rect">
            <a:avLst/>
          </a:prstGeom>
          <a:solidFill>
            <a:srgbClr val="E6E6E6"/>
          </a:solidFill>
          <a:ln>
            <a:solidFill>
              <a:srgbClr val="E6E6E6"/>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400" b="0">
                <a:solidFill>
                  <a:srgbClr val="000000"/>
                </a:solidFill>
              </a:rPr>
              <a:t>Back to Overview</a:t>
            </a:r>
          </a:p>
        </p:txBody>
      </p:sp>
      <p:sp>
        <p:nvSpPr>
          <p:cNvPr id="3" name="Rectangle 2"/>
          <p:cNvSpPr/>
          <p:nvPr/>
        </p:nvSpPr>
        <p:spPr>
          <a:xfrm>
            <a:off x="457200" y="868680"/>
            <a:ext cx="8229600" cy="41148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2000" b="1">
                <a:solidFill>
                  <a:srgbClr val="000000"/>
                </a:solidFill>
                <a:latin typeface="Calibri"/>
              </a:rPr>
              <a:t>Final Outcomes</a:t>
            </a:r>
          </a:p>
        </p:txBody>
      </p:sp>
      <p:sp>
        <p:nvSpPr>
          <p:cNvPr id="4" name="Rectangle 3"/>
          <p:cNvSpPr/>
          <p:nvPr/>
        </p:nvSpPr>
        <p:spPr>
          <a:xfrm>
            <a:off x="457200" y="868680"/>
            <a:ext cx="8229600" cy="18000"/>
          </a:xfrm>
          <a:prstGeom prst="rect">
            <a:avLst/>
          </a:prstGeom>
          <a:solidFill>
            <a:srgbClr val="BEBEB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Rectangle 5"/>
          <p:cNvSpPr/>
          <p:nvPr/>
        </p:nvSpPr>
        <p:spPr>
          <a:xfrm>
            <a:off x="685800" y="1554480"/>
            <a:ext cx="7772400" cy="54864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600" b="0">
                <a:solidFill>
                  <a:srgbClr val="000000"/>
                </a:solidFill>
                <a:latin typeface="Calibri"/>
              </a:rPr>
              <a:t>Ambitious Aotearoa New Zealand advanced</a:t>
            </a:r>
          </a:p>
        </p:txBody>
      </p:sp>
      <p:sp>
        <p:nvSpPr>
          <p:cNvPr id="7" name="Rectangle 6"/>
          <p:cNvSpPr/>
          <p:nvPr/>
        </p:nvSpPr>
        <p:spPr>
          <a:xfrm>
            <a:off x="685800" y="1554480"/>
            <a:ext cx="7772400" cy="18000"/>
          </a:xfrm>
          <a:prstGeom prst="rect">
            <a:avLst/>
          </a:prstGeom>
          <a:solidFill>
            <a:srgbClr val="BEBEB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8" name="Rectangle 7"/>
          <p:cNvSpPr/>
          <p:nvPr/>
        </p:nvSpPr>
        <p:spPr>
          <a:xfrm>
            <a:off x="685800" y="2331720"/>
            <a:ext cx="7772400" cy="54864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600" b="0">
                <a:solidFill>
                  <a:srgbClr val="000000"/>
                </a:solidFill>
                <a:latin typeface="Calibri"/>
              </a:rPr>
              <a:t>Resilient Aotearoa New Zealand strengthened</a:t>
            </a:r>
          </a:p>
        </p:txBody>
      </p:sp>
      <p:sp>
        <p:nvSpPr>
          <p:cNvPr id="9" name="Rectangle 8"/>
          <p:cNvSpPr/>
          <p:nvPr/>
        </p:nvSpPr>
        <p:spPr>
          <a:xfrm>
            <a:off x="685800" y="2331720"/>
            <a:ext cx="7772400" cy="18000"/>
          </a:xfrm>
          <a:prstGeom prst="rect">
            <a:avLst/>
          </a:prstGeom>
          <a:solidFill>
            <a:srgbClr val="BEBEB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Rectangle 9"/>
          <p:cNvSpPr/>
          <p:nvPr/>
        </p:nvSpPr>
        <p:spPr>
          <a:xfrm>
            <a:off x="685800" y="3108960"/>
            <a:ext cx="7772400" cy="54864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600" b="0">
                <a:solidFill>
                  <a:srgbClr val="000000"/>
                </a:solidFill>
                <a:latin typeface="Calibri"/>
              </a:rPr>
              <a:t>Well-governed Aotearoa New Zealand sustained</a:t>
            </a:r>
          </a:p>
        </p:txBody>
      </p:sp>
      <p:sp>
        <p:nvSpPr>
          <p:cNvPr id="11" name="Rectangle 10"/>
          <p:cNvSpPr/>
          <p:nvPr/>
        </p:nvSpPr>
        <p:spPr>
          <a:xfrm>
            <a:off x="685800" y="3108960"/>
            <a:ext cx="7772400" cy="18000"/>
          </a:xfrm>
          <a:prstGeom prst="rect">
            <a:avLst/>
          </a:prstGeom>
          <a:solidFill>
            <a:srgbClr val="BEBEB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2" name="TextBox 11"/>
          <p:cNvSpPr txBox="1"/>
          <p:nvPr/>
        </p:nvSpPr>
        <p:spPr>
          <a:xfrm>
            <a:off x="274320" y="6537960"/>
            <a:ext cx="8595360" cy="320040"/>
          </a:xfrm>
          <a:prstGeom prst="rect">
            <a:avLst/>
          </a:prstGeom>
          <a:noFill/>
        </p:spPr>
        <p:txBody>
          <a:bodyPr wrap="none">
            <a:spAutoFit/>
          </a:bodyPr>
          <a:lstStyle/>
          <a:p>
            <a:pPr algn="r">
              <a:defRPr sz="1000">
                <a:solidFill>
                  <a:srgbClr val="5A5A5A"/>
                </a:solidFill>
              </a:defRPr>
            </a:pPr>
            <a:r>
              <a:t>Not endorsed. From online info via free ChatGPT prompt. Use at own risk re IP &amp; accuracy. Dr Paul Duignan DoViewPlanning.Org.  2025-11-25 09:46</a:t>
            </a:r>
          </a:p>
        </p:txBody>
      </p:sp>
      <p:sp>
        <p:nvSpPr>
          <p:cNvPr id="13" name="TextBox 12"/>
          <p:cNvSpPr txBox="1"/>
          <p:nvPr/>
        </p:nvSpPr>
        <p:spPr>
          <a:xfrm>
            <a:off x="7132320" y="6126480"/>
            <a:ext cx="1828800" cy="274320"/>
          </a:xfrm>
          <a:prstGeom prst="rect">
            <a:avLst/>
          </a:prstGeom>
          <a:noFill/>
        </p:spPr>
        <p:txBody>
          <a:bodyPr wrap="none">
            <a:spAutoFit/>
          </a:bodyPr>
          <a:lstStyle/>
          <a:p>
            <a:pPr algn="r"/>
            <a:r>
              <a:rPr sz="1400">
                <a:solidFill>
                  <a:srgbClr val="0066CC"/>
                </a:solidFill>
                <a:latin typeface="Calibri"/>
                <a:hlinkClick r:id="rId3"/>
              </a:rPr>
              <a:t>DoViewPlanning.Org</a:t>
            </a:r>
          </a:p>
        </p:txBody>
      </p:sp>
      <p:sp>
        <p:nvSpPr>
          <p:cNvPr id="14" name="TextBox 13">
            <a:extLst>
              <a:ext uri="{FF2B5EF4-FFF2-40B4-BE49-F238E27FC236}">
                <a16:creationId xmlns:a16="http://schemas.microsoft.com/office/drawing/2014/main" id="{BDA64EED-D598-EF6D-5E73-269F89BBA583}"/>
              </a:ext>
            </a:extLst>
          </p:cNvPr>
          <p:cNvSpPr txBox="1"/>
          <p:nvPr/>
        </p:nvSpPr>
        <p:spPr>
          <a:xfrm>
            <a:off x="7498080" y="77082"/>
            <a:ext cx="1463040" cy="553998"/>
          </a:xfrm>
          <a:prstGeom prst="rect">
            <a:avLst/>
          </a:prstGeom>
          <a:noFill/>
        </p:spPr>
        <p:txBody>
          <a:bodyPr wrap="square" lIns="0" tIns="0" rIns="0" bIns="0">
            <a:spAutoFit/>
          </a:bodyPr>
          <a:lstStyle/>
          <a:p>
            <a:pPr algn="r">
              <a:defRPr sz="1200">
                <a:solidFill>
                  <a:srgbClr val="787878"/>
                </a:solidFill>
                <a:latin typeface="Calibri"/>
              </a:defRPr>
            </a:pPr>
            <a:r>
              <a:rPr dirty="0"/>
              <a:t>Illustrative only </a:t>
            </a:r>
            <a:endParaRPr lang="en-AU" dirty="0"/>
          </a:p>
          <a:p>
            <a:pPr algn="r">
              <a:defRPr sz="1200">
                <a:solidFill>
                  <a:srgbClr val="787878"/>
                </a:solidFill>
                <a:latin typeface="Calibri"/>
              </a:defRPr>
            </a:pPr>
            <a:r>
              <a:rPr dirty="0"/>
              <a:t>Not created or endorsed by DPMC</a:t>
            </a:r>
          </a:p>
        </p:txBody>
      </p:sp>
      <p:pic>
        <p:nvPicPr>
          <p:cNvPr id="15" name="Google Shape;104;p1" title="Doview new.jpeg">
            <a:extLst>
              <a:ext uri="{FF2B5EF4-FFF2-40B4-BE49-F238E27FC236}">
                <a16:creationId xmlns:a16="http://schemas.microsoft.com/office/drawing/2014/main" id="{70F36A25-F5B0-B757-1B22-0FFE902F3E59}"/>
              </a:ext>
            </a:extLst>
          </p:cNvPr>
          <p:cNvPicPr preferRelativeResize="0"/>
          <p:nvPr/>
        </p:nvPicPr>
        <p:blipFill>
          <a:blip r:embed="rId4">
            <a:alphaModFix/>
          </a:blip>
          <a:stretch>
            <a:fillRect/>
          </a:stretch>
        </p:blipFill>
        <p:spPr>
          <a:xfrm>
            <a:off x="6987501" y="6154579"/>
            <a:ext cx="289637" cy="264382"/>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hlinkClick r:id="rId2" action="ppaction://hlinksldjump"/>
          </p:cNvPr>
          <p:cNvSpPr/>
          <p:nvPr/>
        </p:nvSpPr>
        <p:spPr>
          <a:xfrm>
            <a:off x="137160" y="137160"/>
            <a:ext cx="1645920" cy="548640"/>
          </a:xfrm>
          <a:prstGeom prst="rect">
            <a:avLst/>
          </a:prstGeom>
          <a:solidFill>
            <a:srgbClr val="E6E6E6"/>
          </a:solidFill>
          <a:ln>
            <a:solidFill>
              <a:srgbClr val="E6E6E6"/>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400" b="0">
                <a:solidFill>
                  <a:srgbClr val="000000"/>
                </a:solidFill>
              </a:rPr>
              <a:t>Back to Overview</a:t>
            </a:r>
          </a:p>
        </p:txBody>
      </p:sp>
      <p:sp>
        <p:nvSpPr>
          <p:cNvPr id="3" name="Rectangle 2"/>
          <p:cNvSpPr/>
          <p:nvPr/>
        </p:nvSpPr>
        <p:spPr>
          <a:xfrm>
            <a:off x="457200" y="868680"/>
            <a:ext cx="8229600" cy="411480"/>
          </a:xfrm>
          <a:prstGeom prst="rect">
            <a:avLst/>
          </a:prstGeom>
          <a:solidFill>
            <a:srgbClr val="FFFFBA"/>
          </a:solidFill>
          <a:ln>
            <a:solidFill>
              <a:srgbClr val="FFFFBA"/>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800" b="1">
                <a:solidFill>
                  <a:srgbClr val="000000"/>
                </a:solidFill>
              </a:rPr>
              <a:t>Supporting informed decision making for the Government’s priorities</a:t>
            </a:r>
          </a:p>
        </p:txBody>
      </p:sp>
      <p:sp>
        <p:nvSpPr>
          <p:cNvPr id="5" name="Rectangle 4"/>
          <p:cNvSpPr/>
          <p:nvPr/>
        </p:nvSpPr>
        <p:spPr>
          <a:xfrm>
            <a:off x="669544" y="2071624"/>
            <a:ext cx="1300607" cy="1075943"/>
          </a:xfrm>
          <a:prstGeom prst="rect">
            <a:avLst/>
          </a:prstGeom>
          <a:solidFill>
            <a:srgbClr val="FFFFBA"/>
          </a:solidFill>
          <a:ln>
            <a:solidFill>
              <a:srgbClr val="FFFFBA"/>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Government priorities, electoral cycle and external environment analysed</a:t>
            </a:r>
          </a:p>
        </p:txBody>
      </p:sp>
      <p:sp>
        <p:nvSpPr>
          <p:cNvPr id="6" name="Rectangle 5"/>
          <p:cNvSpPr/>
          <p:nvPr/>
        </p:nvSpPr>
        <p:spPr>
          <a:xfrm>
            <a:off x="669544" y="3348735"/>
            <a:ext cx="1300607" cy="1075943"/>
          </a:xfrm>
          <a:prstGeom prst="rect">
            <a:avLst/>
          </a:prstGeom>
          <a:solidFill>
            <a:srgbClr val="FFFFBA"/>
          </a:solidFill>
          <a:ln>
            <a:solidFill>
              <a:srgbClr val="FFFFBA"/>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Cross-cutting and complex strategic policy issues and emerging risks identified</a:t>
            </a:r>
          </a:p>
        </p:txBody>
      </p:sp>
      <p:sp>
        <p:nvSpPr>
          <p:cNvPr id="7" name="Rectangle 6"/>
          <p:cNvSpPr/>
          <p:nvPr/>
        </p:nvSpPr>
        <p:spPr>
          <a:xfrm>
            <a:off x="669544" y="4625846"/>
            <a:ext cx="1300607" cy="892048"/>
          </a:xfrm>
          <a:prstGeom prst="rect">
            <a:avLst/>
          </a:prstGeom>
          <a:solidFill>
            <a:srgbClr val="FFFFBA"/>
          </a:solidFill>
          <a:ln>
            <a:solidFill>
              <a:srgbClr val="FFFFBA"/>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Policy quality and capability across the public sector lifted</a:t>
            </a:r>
          </a:p>
        </p:txBody>
      </p:sp>
      <p:sp>
        <p:nvSpPr>
          <p:cNvPr id="8" name="Right Arrow 7"/>
          <p:cNvSpPr/>
          <p:nvPr/>
        </p:nvSpPr>
        <p:spPr>
          <a:xfrm>
            <a:off x="2262759" y="3666744"/>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9" name="Rectangle 8"/>
          <p:cNvSpPr/>
          <p:nvPr/>
        </p:nvSpPr>
        <p:spPr>
          <a:xfrm>
            <a:off x="2811399" y="2799588"/>
            <a:ext cx="1223772" cy="713232"/>
          </a:xfrm>
          <a:prstGeom prst="rect">
            <a:avLst/>
          </a:prstGeom>
          <a:solidFill>
            <a:srgbClr val="FFFFBA"/>
          </a:solidFill>
          <a:ln>
            <a:solidFill>
              <a:srgbClr val="FFFFBA"/>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DPMC and NEMA policy capability strengthened</a:t>
            </a:r>
          </a:p>
        </p:txBody>
      </p:sp>
      <p:sp>
        <p:nvSpPr>
          <p:cNvPr id="10" name="Rectangle 9"/>
          <p:cNvSpPr/>
          <p:nvPr/>
        </p:nvSpPr>
        <p:spPr>
          <a:xfrm>
            <a:off x="2811399" y="3713988"/>
            <a:ext cx="1223772" cy="1075943"/>
          </a:xfrm>
          <a:prstGeom prst="rect">
            <a:avLst/>
          </a:prstGeom>
          <a:solidFill>
            <a:srgbClr val="FFFFBA"/>
          </a:solidFill>
          <a:ln>
            <a:solidFill>
              <a:srgbClr val="FFFFBA"/>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Insights and evidence for long-term strategic approaches developed</a:t>
            </a:r>
          </a:p>
        </p:txBody>
      </p:sp>
      <p:sp>
        <p:nvSpPr>
          <p:cNvPr id="11" name="Right Arrow 10"/>
          <p:cNvSpPr/>
          <p:nvPr/>
        </p:nvSpPr>
        <p:spPr>
          <a:xfrm>
            <a:off x="4327779" y="3666744"/>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2" name="Rectangle 11"/>
          <p:cNvSpPr/>
          <p:nvPr/>
        </p:nvSpPr>
        <p:spPr>
          <a:xfrm>
            <a:off x="4876419" y="2799588"/>
            <a:ext cx="1533017" cy="713232"/>
          </a:xfrm>
          <a:prstGeom prst="rect">
            <a:avLst/>
          </a:prstGeom>
          <a:solidFill>
            <a:srgbClr val="FFFFBA"/>
          </a:solidFill>
          <a:ln>
            <a:solidFill>
              <a:srgbClr val="FFFFBA"/>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Whole-of-government advice integrated and coordinated across agencies</a:t>
            </a:r>
          </a:p>
        </p:txBody>
      </p:sp>
      <p:sp>
        <p:nvSpPr>
          <p:cNvPr id="13" name="Rectangle 12"/>
          <p:cNvSpPr/>
          <p:nvPr/>
        </p:nvSpPr>
        <p:spPr>
          <a:xfrm>
            <a:off x="4876419" y="3713988"/>
            <a:ext cx="1533017" cy="1075943"/>
          </a:xfrm>
          <a:prstGeom prst="rect">
            <a:avLst/>
          </a:prstGeom>
          <a:solidFill>
            <a:srgbClr val="FFFFBA"/>
          </a:solidFill>
          <a:ln>
            <a:solidFill>
              <a:srgbClr val="FFFFBA"/>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Significant Government implementation priorities overseen and progress reported</a:t>
            </a:r>
          </a:p>
        </p:txBody>
      </p:sp>
      <p:sp>
        <p:nvSpPr>
          <p:cNvPr id="14" name="Right Arrow 13"/>
          <p:cNvSpPr/>
          <p:nvPr/>
        </p:nvSpPr>
        <p:spPr>
          <a:xfrm>
            <a:off x="6702044" y="3666744"/>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5" name="Rectangle 14"/>
          <p:cNvSpPr/>
          <p:nvPr/>
        </p:nvSpPr>
        <p:spPr>
          <a:xfrm>
            <a:off x="7250684" y="2059432"/>
            <a:ext cx="1436116" cy="911860"/>
          </a:xfrm>
          <a:prstGeom prst="rect">
            <a:avLst/>
          </a:prstGeom>
          <a:solidFill>
            <a:srgbClr val="FFFFBA"/>
          </a:solidFill>
          <a:ln>
            <a:solidFill>
              <a:srgbClr val="FFFFBA"/>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a:solidFill>
                  <a:srgbClr val="000000"/>
                </a:solidFill>
              </a:rPr>
              <a:t>Government decision making informed by high-quality, joined-up advice</a:t>
            </a:r>
          </a:p>
        </p:txBody>
      </p:sp>
      <p:sp>
        <p:nvSpPr>
          <p:cNvPr id="16" name="Rectangle 15"/>
          <p:cNvSpPr/>
          <p:nvPr/>
        </p:nvSpPr>
        <p:spPr>
          <a:xfrm>
            <a:off x="7250684" y="3164839"/>
            <a:ext cx="1436116" cy="1075943"/>
          </a:xfrm>
          <a:prstGeom prst="rect">
            <a:avLst/>
          </a:prstGeom>
          <a:solidFill>
            <a:srgbClr val="FFFFBA"/>
          </a:solidFill>
          <a:ln>
            <a:solidFill>
              <a:srgbClr val="FFFFBA"/>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dirty="0">
                <a:solidFill>
                  <a:srgbClr val="000000"/>
                </a:solidFill>
              </a:rPr>
              <a:t>Public service proactive and responsive in shaping and delivering Government priorities</a:t>
            </a:r>
          </a:p>
        </p:txBody>
      </p:sp>
      <p:sp>
        <p:nvSpPr>
          <p:cNvPr id="17" name="Rectangle 16"/>
          <p:cNvSpPr/>
          <p:nvPr/>
        </p:nvSpPr>
        <p:spPr>
          <a:xfrm>
            <a:off x="7250684" y="4452488"/>
            <a:ext cx="1436116" cy="1075943"/>
          </a:xfrm>
          <a:prstGeom prst="rect">
            <a:avLst/>
          </a:prstGeom>
          <a:solidFill>
            <a:srgbClr val="FFFFBA"/>
          </a:solidFill>
          <a:ln>
            <a:solidFill>
              <a:srgbClr val="FFFFBA"/>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dirty="0">
                <a:solidFill>
                  <a:srgbClr val="000000"/>
                </a:solidFill>
              </a:rPr>
              <a:t>Government </a:t>
            </a:r>
            <a:r>
              <a:rPr sz="1100" b="1" dirty="0" err="1">
                <a:solidFill>
                  <a:srgbClr val="000000"/>
                </a:solidFill>
              </a:rPr>
              <a:t>programme</a:t>
            </a:r>
            <a:r>
              <a:rPr sz="1100" b="1" dirty="0">
                <a:solidFill>
                  <a:srgbClr val="000000"/>
                </a:solidFill>
              </a:rPr>
              <a:t> delivered more effectively and coherently across agencies</a:t>
            </a:r>
          </a:p>
        </p:txBody>
      </p:sp>
      <p:sp>
        <p:nvSpPr>
          <p:cNvPr id="18" name="TextBox 17"/>
          <p:cNvSpPr txBox="1"/>
          <p:nvPr/>
        </p:nvSpPr>
        <p:spPr>
          <a:xfrm>
            <a:off x="274320" y="6537960"/>
            <a:ext cx="8595360" cy="320040"/>
          </a:xfrm>
          <a:prstGeom prst="rect">
            <a:avLst/>
          </a:prstGeom>
          <a:noFill/>
        </p:spPr>
        <p:txBody>
          <a:bodyPr wrap="none">
            <a:spAutoFit/>
          </a:bodyPr>
          <a:lstStyle/>
          <a:p>
            <a:pPr algn="r">
              <a:defRPr sz="1000">
                <a:solidFill>
                  <a:srgbClr val="5A5A5A"/>
                </a:solidFill>
              </a:defRPr>
            </a:pPr>
            <a:r>
              <a:t>Not endorsed. From online info via free ChatGPT prompt. Use at own risk re IP &amp; accuracy. Dr Paul Duignan DoViewPlanning.Org.  2025-11-25 09:46</a:t>
            </a:r>
          </a:p>
        </p:txBody>
      </p:sp>
      <p:sp>
        <p:nvSpPr>
          <p:cNvPr id="19" name="TextBox 18"/>
          <p:cNvSpPr txBox="1"/>
          <p:nvPr/>
        </p:nvSpPr>
        <p:spPr>
          <a:xfrm>
            <a:off x="7132320" y="6126480"/>
            <a:ext cx="1828800" cy="274320"/>
          </a:xfrm>
          <a:prstGeom prst="rect">
            <a:avLst/>
          </a:prstGeom>
          <a:noFill/>
        </p:spPr>
        <p:txBody>
          <a:bodyPr wrap="none">
            <a:spAutoFit/>
          </a:bodyPr>
          <a:lstStyle/>
          <a:p>
            <a:pPr algn="r"/>
            <a:r>
              <a:rPr sz="1400">
                <a:solidFill>
                  <a:srgbClr val="0066CC"/>
                </a:solidFill>
                <a:latin typeface="Calibri"/>
                <a:hlinkClick r:id="rId3"/>
              </a:rPr>
              <a:t>DoViewPlanning.Org</a:t>
            </a:r>
          </a:p>
        </p:txBody>
      </p:sp>
      <p:sp>
        <p:nvSpPr>
          <p:cNvPr id="20" name="TextBox 19">
            <a:extLst>
              <a:ext uri="{FF2B5EF4-FFF2-40B4-BE49-F238E27FC236}">
                <a16:creationId xmlns:a16="http://schemas.microsoft.com/office/drawing/2014/main" id="{CBC53C99-D100-81AE-F812-1669E61C1238}"/>
              </a:ext>
            </a:extLst>
          </p:cNvPr>
          <p:cNvSpPr txBox="1"/>
          <p:nvPr/>
        </p:nvSpPr>
        <p:spPr>
          <a:xfrm>
            <a:off x="7498080" y="77082"/>
            <a:ext cx="1463040" cy="553998"/>
          </a:xfrm>
          <a:prstGeom prst="rect">
            <a:avLst/>
          </a:prstGeom>
          <a:noFill/>
        </p:spPr>
        <p:txBody>
          <a:bodyPr wrap="square" lIns="0" tIns="0" rIns="0" bIns="0">
            <a:spAutoFit/>
          </a:bodyPr>
          <a:lstStyle/>
          <a:p>
            <a:pPr algn="r">
              <a:defRPr sz="1200">
                <a:solidFill>
                  <a:srgbClr val="787878"/>
                </a:solidFill>
                <a:latin typeface="Calibri"/>
              </a:defRPr>
            </a:pPr>
            <a:r>
              <a:rPr dirty="0"/>
              <a:t>Illustrative only </a:t>
            </a:r>
            <a:endParaRPr lang="en-AU" dirty="0"/>
          </a:p>
          <a:p>
            <a:pPr algn="r">
              <a:defRPr sz="1200">
                <a:solidFill>
                  <a:srgbClr val="787878"/>
                </a:solidFill>
                <a:latin typeface="Calibri"/>
              </a:defRPr>
            </a:pPr>
            <a:r>
              <a:rPr dirty="0"/>
              <a:t>Not created or endorsed by DPMC</a:t>
            </a:r>
          </a:p>
        </p:txBody>
      </p:sp>
      <p:pic>
        <p:nvPicPr>
          <p:cNvPr id="21" name="Google Shape;104;p1" title="Doview new.jpeg">
            <a:extLst>
              <a:ext uri="{FF2B5EF4-FFF2-40B4-BE49-F238E27FC236}">
                <a16:creationId xmlns:a16="http://schemas.microsoft.com/office/drawing/2014/main" id="{D6AEF8D8-6E1D-9654-6FBC-B613BCECA099}"/>
              </a:ext>
            </a:extLst>
          </p:cNvPr>
          <p:cNvPicPr preferRelativeResize="0"/>
          <p:nvPr/>
        </p:nvPicPr>
        <p:blipFill>
          <a:blip r:embed="rId4">
            <a:alphaModFix/>
          </a:blip>
          <a:stretch>
            <a:fillRect/>
          </a:stretch>
        </p:blipFill>
        <p:spPr>
          <a:xfrm>
            <a:off x="6987501" y="6154579"/>
            <a:ext cx="289637" cy="264382"/>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hlinkClick r:id="rId2" action="ppaction://hlinksldjump"/>
          </p:cNvPr>
          <p:cNvSpPr/>
          <p:nvPr/>
        </p:nvSpPr>
        <p:spPr>
          <a:xfrm>
            <a:off x="137160" y="137160"/>
            <a:ext cx="1645920" cy="548640"/>
          </a:xfrm>
          <a:prstGeom prst="rect">
            <a:avLst/>
          </a:prstGeom>
          <a:solidFill>
            <a:srgbClr val="E6E6E6"/>
          </a:solidFill>
          <a:ln>
            <a:solidFill>
              <a:srgbClr val="E6E6E6"/>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400" b="0">
                <a:solidFill>
                  <a:srgbClr val="000000"/>
                </a:solidFill>
              </a:rPr>
              <a:t>Back to Overview</a:t>
            </a:r>
          </a:p>
        </p:txBody>
      </p:sp>
      <p:sp>
        <p:nvSpPr>
          <p:cNvPr id="3" name="Rectangle 2"/>
          <p:cNvSpPr/>
          <p:nvPr/>
        </p:nvSpPr>
        <p:spPr>
          <a:xfrm>
            <a:off x="457200" y="868680"/>
            <a:ext cx="8229600" cy="411480"/>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800" b="1">
                <a:solidFill>
                  <a:srgbClr val="000000"/>
                </a:solidFill>
              </a:rPr>
              <a:t>Supporting well-conducted executive government and the Governor-General</a:t>
            </a:r>
          </a:p>
        </p:txBody>
      </p:sp>
      <p:sp>
        <p:nvSpPr>
          <p:cNvPr id="5" name="Rectangle 4"/>
          <p:cNvSpPr/>
          <p:nvPr/>
        </p:nvSpPr>
        <p:spPr>
          <a:xfrm>
            <a:off x="229044" y="2341885"/>
            <a:ext cx="1302512" cy="1075943"/>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Constitutional conventions and Cabinet Manual guidance maintained and updated</a:t>
            </a:r>
          </a:p>
        </p:txBody>
      </p:sp>
      <p:sp>
        <p:nvSpPr>
          <p:cNvPr id="6" name="Rectangle 5"/>
          <p:cNvSpPr/>
          <p:nvPr/>
        </p:nvSpPr>
        <p:spPr>
          <a:xfrm>
            <a:off x="229044" y="3618996"/>
            <a:ext cx="1302512" cy="1627632"/>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Pre- and post-election constitutional and procedural advice provided to the Governor-General, Government and public service</a:t>
            </a:r>
          </a:p>
        </p:txBody>
      </p:sp>
      <p:sp>
        <p:nvSpPr>
          <p:cNvPr id="7" name="Right Arrow 6"/>
          <p:cNvSpPr/>
          <p:nvPr/>
        </p:nvSpPr>
        <p:spPr>
          <a:xfrm>
            <a:off x="1751012" y="3666241"/>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8" name="Rectangle 7"/>
          <p:cNvSpPr/>
          <p:nvPr/>
        </p:nvSpPr>
        <p:spPr>
          <a:xfrm>
            <a:off x="2153348" y="1884684"/>
            <a:ext cx="1225677" cy="1259839"/>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Cabinet and Cabinet committee meetings scheduled, supported and recorded</a:t>
            </a:r>
          </a:p>
        </p:txBody>
      </p:sp>
      <p:sp>
        <p:nvSpPr>
          <p:cNvPr id="9" name="Rectangle 8"/>
          <p:cNvSpPr/>
          <p:nvPr/>
        </p:nvSpPr>
        <p:spPr>
          <a:xfrm>
            <a:off x="2153348" y="3345691"/>
            <a:ext cx="1225677" cy="1075943"/>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Cabinet papers quality-assured, circulated securely and lodged on time</a:t>
            </a:r>
          </a:p>
        </p:txBody>
      </p:sp>
      <p:sp>
        <p:nvSpPr>
          <p:cNvPr id="10" name="Rectangle 9"/>
          <p:cNvSpPr/>
          <p:nvPr/>
        </p:nvSpPr>
        <p:spPr>
          <a:xfrm>
            <a:off x="2153348" y="4622802"/>
            <a:ext cx="1225677" cy="1075943"/>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Executive Council and legislative programme processes supported</a:t>
            </a:r>
          </a:p>
        </p:txBody>
      </p:sp>
      <p:sp>
        <p:nvSpPr>
          <p:cNvPr id="11" name="Right Arrow 10"/>
          <p:cNvSpPr/>
          <p:nvPr/>
        </p:nvSpPr>
        <p:spPr>
          <a:xfrm>
            <a:off x="3507041" y="3663700"/>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2" name="Rectangle 11"/>
          <p:cNvSpPr/>
          <p:nvPr/>
        </p:nvSpPr>
        <p:spPr>
          <a:xfrm>
            <a:off x="4000817" y="2704596"/>
            <a:ext cx="1302512" cy="1259839"/>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Governor-General supported to carry out ceremonial, constitutional and community roles</a:t>
            </a:r>
          </a:p>
        </p:txBody>
      </p:sp>
      <p:sp>
        <p:nvSpPr>
          <p:cNvPr id="13" name="Rectangle 12"/>
          <p:cNvSpPr/>
          <p:nvPr/>
        </p:nvSpPr>
        <p:spPr>
          <a:xfrm>
            <a:off x="4000817" y="4165603"/>
            <a:ext cx="1302512" cy="713232"/>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Government House operations and events managed and coordinated</a:t>
            </a:r>
          </a:p>
        </p:txBody>
      </p:sp>
      <p:sp>
        <p:nvSpPr>
          <p:cNvPr id="14" name="Right Arrow 13"/>
          <p:cNvSpPr/>
          <p:nvPr/>
        </p:nvSpPr>
        <p:spPr>
          <a:xfrm>
            <a:off x="5504497" y="3633727"/>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5" name="Rectangle 14"/>
          <p:cNvSpPr/>
          <p:nvPr/>
        </p:nvSpPr>
        <p:spPr>
          <a:xfrm>
            <a:off x="5848286" y="1790201"/>
            <a:ext cx="1302512" cy="1443736"/>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Support for the Governor-General’s engagement with communities and international partners provided</a:t>
            </a:r>
          </a:p>
        </p:txBody>
      </p:sp>
      <p:sp>
        <p:nvSpPr>
          <p:cNvPr id="16" name="Rectangle 15"/>
          <p:cNvSpPr/>
          <p:nvPr/>
        </p:nvSpPr>
        <p:spPr>
          <a:xfrm>
            <a:off x="5848286" y="3435105"/>
            <a:ext cx="1302512" cy="892048"/>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New Zealand Royal Honours system administered and advice provided</a:t>
            </a:r>
          </a:p>
        </p:txBody>
      </p:sp>
      <p:sp>
        <p:nvSpPr>
          <p:cNvPr id="17" name="Rectangle 16"/>
          <p:cNvSpPr/>
          <p:nvPr/>
        </p:nvSpPr>
        <p:spPr>
          <a:xfrm>
            <a:off x="5848286" y="4528321"/>
            <a:ext cx="1302512" cy="892048"/>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Honours nominations, lists and investitures managed</a:t>
            </a:r>
          </a:p>
        </p:txBody>
      </p:sp>
      <p:sp>
        <p:nvSpPr>
          <p:cNvPr id="18" name="Right Arrow 17"/>
          <p:cNvSpPr/>
          <p:nvPr/>
        </p:nvSpPr>
        <p:spPr>
          <a:xfrm>
            <a:off x="7238555" y="3649984"/>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9" name="Rectangle 18"/>
          <p:cNvSpPr/>
          <p:nvPr/>
        </p:nvSpPr>
        <p:spPr>
          <a:xfrm>
            <a:off x="7659052" y="2409951"/>
            <a:ext cx="1302512" cy="967237"/>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dirty="0">
                <a:solidFill>
                  <a:srgbClr val="000000"/>
                </a:solidFill>
              </a:rPr>
              <a:t>Operation of the Cabinet system kept effective and trusted</a:t>
            </a:r>
          </a:p>
        </p:txBody>
      </p:sp>
      <p:sp>
        <p:nvSpPr>
          <p:cNvPr id="20" name="Rectangle 19"/>
          <p:cNvSpPr/>
          <p:nvPr/>
        </p:nvSpPr>
        <p:spPr>
          <a:xfrm>
            <a:off x="7659052" y="3578356"/>
            <a:ext cx="1302512" cy="1259839"/>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a:solidFill>
                  <a:srgbClr val="000000"/>
                </a:solidFill>
              </a:rPr>
              <a:t>Governor-General well supported to deliver ceremonial, constitutional and community roles</a:t>
            </a:r>
          </a:p>
        </p:txBody>
      </p:sp>
      <p:sp>
        <p:nvSpPr>
          <p:cNvPr id="21" name="TextBox 20"/>
          <p:cNvSpPr txBox="1"/>
          <p:nvPr/>
        </p:nvSpPr>
        <p:spPr>
          <a:xfrm>
            <a:off x="274320" y="6537960"/>
            <a:ext cx="8595360" cy="320040"/>
          </a:xfrm>
          <a:prstGeom prst="rect">
            <a:avLst/>
          </a:prstGeom>
          <a:noFill/>
        </p:spPr>
        <p:txBody>
          <a:bodyPr wrap="none">
            <a:spAutoFit/>
          </a:bodyPr>
          <a:lstStyle/>
          <a:p>
            <a:pPr algn="r">
              <a:defRPr sz="1000">
                <a:solidFill>
                  <a:srgbClr val="5A5A5A"/>
                </a:solidFill>
              </a:defRPr>
            </a:pPr>
            <a:r>
              <a:t>Not endorsed. From online info via free ChatGPT prompt. Use at own risk re IP &amp; accuracy. Dr Paul Duignan DoViewPlanning.Org.  2025-11-25 09:46</a:t>
            </a:r>
          </a:p>
        </p:txBody>
      </p:sp>
      <p:sp>
        <p:nvSpPr>
          <p:cNvPr id="22" name="TextBox 21"/>
          <p:cNvSpPr txBox="1"/>
          <p:nvPr/>
        </p:nvSpPr>
        <p:spPr>
          <a:xfrm>
            <a:off x="7132320" y="6126480"/>
            <a:ext cx="1828800" cy="274320"/>
          </a:xfrm>
          <a:prstGeom prst="rect">
            <a:avLst/>
          </a:prstGeom>
          <a:noFill/>
        </p:spPr>
        <p:txBody>
          <a:bodyPr wrap="none">
            <a:spAutoFit/>
          </a:bodyPr>
          <a:lstStyle/>
          <a:p>
            <a:pPr algn="r"/>
            <a:r>
              <a:rPr sz="1400">
                <a:solidFill>
                  <a:srgbClr val="0066CC"/>
                </a:solidFill>
                <a:latin typeface="Calibri"/>
                <a:hlinkClick r:id="rId3"/>
              </a:rPr>
              <a:t>DoViewPlanning.Org</a:t>
            </a:r>
          </a:p>
        </p:txBody>
      </p:sp>
      <p:sp>
        <p:nvSpPr>
          <p:cNvPr id="23" name="TextBox 22">
            <a:extLst>
              <a:ext uri="{FF2B5EF4-FFF2-40B4-BE49-F238E27FC236}">
                <a16:creationId xmlns:a16="http://schemas.microsoft.com/office/drawing/2014/main" id="{97647C20-0174-5F38-697D-2747BAE5A998}"/>
              </a:ext>
            </a:extLst>
          </p:cNvPr>
          <p:cNvSpPr txBox="1"/>
          <p:nvPr/>
        </p:nvSpPr>
        <p:spPr>
          <a:xfrm>
            <a:off x="7498080" y="77082"/>
            <a:ext cx="1463040" cy="553998"/>
          </a:xfrm>
          <a:prstGeom prst="rect">
            <a:avLst/>
          </a:prstGeom>
          <a:noFill/>
        </p:spPr>
        <p:txBody>
          <a:bodyPr wrap="square" lIns="0" tIns="0" rIns="0" bIns="0">
            <a:spAutoFit/>
          </a:bodyPr>
          <a:lstStyle/>
          <a:p>
            <a:pPr algn="r">
              <a:defRPr sz="1200">
                <a:solidFill>
                  <a:srgbClr val="787878"/>
                </a:solidFill>
                <a:latin typeface="Calibri"/>
              </a:defRPr>
            </a:pPr>
            <a:r>
              <a:rPr dirty="0"/>
              <a:t>Illustrative only </a:t>
            </a:r>
            <a:endParaRPr lang="en-AU" dirty="0"/>
          </a:p>
          <a:p>
            <a:pPr algn="r">
              <a:defRPr sz="1200">
                <a:solidFill>
                  <a:srgbClr val="787878"/>
                </a:solidFill>
                <a:latin typeface="Calibri"/>
              </a:defRPr>
            </a:pPr>
            <a:r>
              <a:rPr dirty="0"/>
              <a:t>Not created or endorsed by DPMC</a:t>
            </a:r>
          </a:p>
        </p:txBody>
      </p:sp>
      <p:pic>
        <p:nvPicPr>
          <p:cNvPr id="24" name="Google Shape;104;p1" title="Doview new.jpeg">
            <a:extLst>
              <a:ext uri="{FF2B5EF4-FFF2-40B4-BE49-F238E27FC236}">
                <a16:creationId xmlns:a16="http://schemas.microsoft.com/office/drawing/2014/main" id="{2E61B4FE-D249-ADEE-5D73-15A8800911DE}"/>
              </a:ext>
            </a:extLst>
          </p:cNvPr>
          <p:cNvPicPr preferRelativeResize="0"/>
          <p:nvPr/>
        </p:nvPicPr>
        <p:blipFill>
          <a:blip r:embed="rId4">
            <a:alphaModFix/>
          </a:blip>
          <a:stretch>
            <a:fillRect/>
          </a:stretch>
        </p:blipFill>
        <p:spPr>
          <a:xfrm>
            <a:off x="6987501" y="6154579"/>
            <a:ext cx="289637" cy="264382"/>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hlinkClick r:id="rId2" action="ppaction://hlinksldjump"/>
          </p:cNvPr>
          <p:cNvSpPr/>
          <p:nvPr/>
        </p:nvSpPr>
        <p:spPr>
          <a:xfrm>
            <a:off x="137160" y="137160"/>
            <a:ext cx="1645920" cy="548640"/>
          </a:xfrm>
          <a:prstGeom prst="rect">
            <a:avLst/>
          </a:prstGeom>
          <a:solidFill>
            <a:srgbClr val="E6E6E6"/>
          </a:solidFill>
          <a:ln>
            <a:solidFill>
              <a:srgbClr val="E6E6E6"/>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400" b="0">
                <a:solidFill>
                  <a:srgbClr val="000000"/>
                </a:solidFill>
              </a:rPr>
              <a:t>Back to Overview</a:t>
            </a:r>
          </a:p>
        </p:txBody>
      </p:sp>
      <p:sp>
        <p:nvSpPr>
          <p:cNvPr id="3" name="Rectangle 2"/>
          <p:cNvSpPr/>
          <p:nvPr/>
        </p:nvSpPr>
        <p:spPr>
          <a:xfrm>
            <a:off x="457200" y="807718"/>
            <a:ext cx="8229600" cy="649226"/>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800" b="1" dirty="0">
                <a:solidFill>
                  <a:srgbClr val="000000"/>
                </a:solidFill>
              </a:rPr>
              <a:t>Leading effective, strategically focused National Security and Emergency Management Systems</a:t>
            </a:r>
          </a:p>
        </p:txBody>
      </p:sp>
      <p:sp>
        <p:nvSpPr>
          <p:cNvPr id="5" name="Rectangle 4"/>
          <p:cNvSpPr/>
          <p:nvPr/>
        </p:nvSpPr>
        <p:spPr>
          <a:xfrm>
            <a:off x="193593" y="1810513"/>
            <a:ext cx="1029969" cy="1259839"/>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National security strategy, policy and priorities developed and refreshed</a:t>
            </a:r>
          </a:p>
        </p:txBody>
      </p:sp>
      <p:sp>
        <p:nvSpPr>
          <p:cNvPr id="6" name="Rectangle 5"/>
          <p:cNvSpPr/>
          <p:nvPr/>
        </p:nvSpPr>
        <p:spPr>
          <a:xfrm>
            <a:off x="193593" y="3161792"/>
            <a:ext cx="1029969" cy="1075943"/>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National security and hazard risk assessments produced and shared</a:t>
            </a:r>
          </a:p>
        </p:txBody>
      </p:sp>
      <p:sp>
        <p:nvSpPr>
          <p:cNvPr id="7" name="Rectangle 6"/>
          <p:cNvSpPr/>
          <p:nvPr/>
        </p:nvSpPr>
        <p:spPr>
          <a:xfrm>
            <a:off x="193593" y="4329175"/>
            <a:ext cx="1029969" cy="1443736"/>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External threat environment and complex security issues monitored and analysed</a:t>
            </a:r>
          </a:p>
        </p:txBody>
      </p:sp>
      <p:sp>
        <p:nvSpPr>
          <p:cNvPr id="8" name="Right Arrow 7"/>
          <p:cNvSpPr/>
          <p:nvPr/>
        </p:nvSpPr>
        <p:spPr>
          <a:xfrm>
            <a:off x="1378037" y="3703827"/>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9" name="Rectangle 8"/>
          <p:cNvSpPr/>
          <p:nvPr/>
        </p:nvSpPr>
        <p:spPr>
          <a:xfrm>
            <a:off x="1748158" y="1898903"/>
            <a:ext cx="1029969" cy="1259839"/>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Security and intelligence sector stewardship exercised across agencies</a:t>
            </a:r>
          </a:p>
        </p:txBody>
      </p:sp>
      <p:sp>
        <p:nvSpPr>
          <p:cNvPr id="10" name="Rectangle 9"/>
          <p:cNvSpPr/>
          <p:nvPr/>
        </p:nvSpPr>
        <p:spPr>
          <a:xfrm>
            <a:off x="1748158" y="3250182"/>
            <a:ext cx="1029969" cy="892048"/>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National security governance arrangements operated</a:t>
            </a:r>
          </a:p>
        </p:txBody>
      </p:sp>
      <p:sp>
        <p:nvSpPr>
          <p:cNvPr id="11" name="Rectangle 10"/>
          <p:cNvSpPr/>
          <p:nvPr/>
        </p:nvSpPr>
        <p:spPr>
          <a:xfrm>
            <a:off x="1748158" y="4233670"/>
            <a:ext cx="1029969" cy="1443736"/>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National Security Intelligence Priorities set and cascaded to agencies and partners</a:t>
            </a:r>
          </a:p>
        </p:txBody>
      </p:sp>
      <p:sp>
        <p:nvSpPr>
          <p:cNvPr id="12" name="Right Arrow 11"/>
          <p:cNvSpPr/>
          <p:nvPr/>
        </p:nvSpPr>
        <p:spPr>
          <a:xfrm>
            <a:off x="2969507" y="3703827"/>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3" name="Rectangle 12"/>
          <p:cNvSpPr/>
          <p:nvPr/>
        </p:nvSpPr>
        <p:spPr>
          <a:xfrm>
            <a:off x="3543327" y="2083562"/>
            <a:ext cx="1029970" cy="1811528"/>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System-wide reduction and readiness initiatives coordinated across the Emergency Management System through NEMA</a:t>
            </a:r>
          </a:p>
        </p:txBody>
      </p:sp>
      <p:sp>
        <p:nvSpPr>
          <p:cNvPr id="14" name="Rectangle 13"/>
          <p:cNvSpPr/>
          <p:nvPr/>
        </p:nvSpPr>
        <p:spPr>
          <a:xfrm>
            <a:off x="3543327" y="3986530"/>
            <a:ext cx="1029970" cy="1259839"/>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Public information, guidance and campaigns on risks and emergencies supported</a:t>
            </a:r>
          </a:p>
        </p:txBody>
      </p:sp>
      <p:sp>
        <p:nvSpPr>
          <p:cNvPr id="15" name="Right Arrow 14"/>
          <p:cNvSpPr/>
          <p:nvPr/>
        </p:nvSpPr>
        <p:spPr>
          <a:xfrm>
            <a:off x="4714649" y="3676904"/>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6" name="Rectangle 15"/>
          <p:cNvSpPr/>
          <p:nvPr/>
        </p:nvSpPr>
        <p:spPr>
          <a:xfrm>
            <a:off x="5212090" y="1902461"/>
            <a:ext cx="1302512" cy="1259839"/>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National-level responses to security incidents and emergencies coordinated across agencies</a:t>
            </a:r>
          </a:p>
        </p:txBody>
      </p:sp>
      <p:sp>
        <p:nvSpPr>
          <p:cNvPr id="17" name="Rectangle 16"/>
          <p:cNvSpPr/>
          <p:nvPr/>
        </p:nvSpPr>
        <p:spPr>
          <a:xfrm>
            <a:off x="5212090" y="3253740"/>
            <a:ext cx="1302512" cy="1075943"/>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Recovery arrangements and cross-government programmes for major events stewarded</a:t>
            </a:r>
          </a:p>
        </p:txBody>
      </p:sp>
      <p:sp>
        <p:nvSpPr>
          <p:cNvPr id="18" name="Rectangle 17"/>
          <p:cNvSpPr/>
          <p:nvPr/>
        </p:nvSpPr>
        <p:spPr>
          <a:xfrm>
            <a:off x="5212090" y="4421123"/>
            <a:ext cx="1302512" cy="1259839"/>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Lessons identified from crises and inquiries and fed back into system improvements</a:t>
            </a:r>
          </a:p>
        </p:txBody>
      </p:sp>
      <p:sp>
        <p:nvSpPr>
          <p:cNvPr id="19" name="Right Arrow 18"/>
          <p:cNvSpPr/>
          <p:nvPr/>
        </p:nvSpPr>
        <p:spPr>
          <a:xfrm>
            <a:off x="6688120" y="3676904"/>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0" name="Rectangle 19"/>
          <p:cNvSpPr/>
          <p:nvPr/>
        </p:nvSpPr>
        <p:spPr>
          <a:xfrm>
            <a:off x="7170939" y="1884562"/>
            <a:ext cx="1653021" cy="944235"/>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dirty="0">
                <a:solidFill>
                  <a:srgbClr val="000000"/>
                </a:solidFill>
              </a:rPr>
              <a:t>National Security and Emergency Management Systems effective, connected and aligned</a:t>
            </a:r>
          </a:p>
        </p:txBody>
      </p:sp>
      <p:sp>
        <p:nvSpPr>
          <p:cNvPr id="21" name="Rectangle 20"/>
          <p:cNvSpPr/>
          <p:nvPr/>
        </p:nvSpPr>
        <p:spPr>
          <a:xfrm>
            <a:off x="7170938" y="3007868"/>
            <a:ext cx="1653021" cy="1305050"/>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a:solidFill>
                  <a:srgbClr val="000000"/>
                </a:solidFill>
              </a:rPr>
              <a:t>Effective reduction, readiness, response and recovery to national security risks, emergencies and adverse events</a:t>
            </a:r>
          </a:p>
        </p:txBody>
      </p:sp>
      <p:sp>
        <p:nvSpPr>
          <p:cNvPr id="22" name="Rectangle 21"/>
          <p:cNvSpPr/>
          <p:nvPr/>
        </p:nvSpPr>
        <p:spPr>
          <a:xfrm>
            <a:off x="7170938" y="4467861"/>
            <a:ext cx="1653021" cy="1305050"/>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a:solidFill>
                  <a:srgbClr val="000000"/>
                </a:solidFill>
              </a:rPr>
              <a:t>People in Aotearoa New Zealand are, and feel, resilient, safe and secure, with confidence in the national security system</a:t>
            </a:r>
          </a:p>
        </p:txBody>
      </p:sp>
      <p:sp>
        <p:nvSpPr>
          <p:cNvPr id="23" name="TextBox 22"/>
          <p:cNvSpPr txBox="1"/>
          <p:nvPr/>
        </p:nvSpPr>
        <p:spPr>
          <a:xfrm>
            <a:off x="274320" y="6537960"/>
            <a:ext cx="8595360" cy="320040"/>
          </a:xfrm>
          <a:prstGeom prst="rect">
            <a:avLst/>
          </a:prstGeom>
          <a:noFill/>
        </p:spPr>
        <p:txBody>
          <a:bodyPr wrap="none">
            <a:spAutoFit/>
          </a:bodyPr>
          <a:lstStyle/>
          <a:p>
            <a:pPr algn="r">
              <a:defRPr sz="1000">
                <a:solidFill>
                  <a:srgbClr val="5A5A5A"/>
                </a:solidFill>
              </a:defRPr>
            </a:pPr>
            <a:r>
              <a:t>Not endorsed. From online info via free ChatGPT prompt. Use at own risk re IP &amp; accuracy. Dr Paul Duignan DoViewPlanning.Org.  2025-11-25 09:46</a:t>
            </a:r>
          </a:p>
        </p:txBody>
      </p:sp>
      <p:sp>
        <p:nvSpPr>
          <p:cNvPr id="24" name="TextBox 23"/>
          <p:cNvSpPr txBox="1"/>
          <p:nvPr/>
        </p:nvSpPr>
        <p:spPr>
          <a:xfrm>
            <a:off x="7132320" y="6126480"/>
            <a:ext cx="1828800" cy="274320"/>
          </a:xfrm>
          <a:prstGeom prst="rect">
            <a:avLst/>
          </a:prstGeom>
          <a:noFill/>
        </p:spPr>
        <p:txBody>
          <a:bodyPr wrap="none">
            <a:spAutoFit/>
          </a:bodyPr>
          <a:lstStyle/>
          <a:p>
            <a:pPr algn="r"/>
            <a:r>
              <a:rPr sz="1400">
                <a:solidFill>
                  <a:srgbClr val="0066CC"/>
                </a:solidFill>
                <a:latin typeface="Calibri"/>
                <a:hlinkClick r:id="rId3"/>
              </a:rPr>
              <a:t>DoViewPlanning.Org</a:t>
            </a:r>
          </a:p>
        </p:txBody>
      </p:sp>
      <p:sp>
        <p:nvSpPr>
          <p:cNvPr id="25" name="TextBox 24">
            <a:extLst>
              <a:ext uri="{FF2B5EF4-FFF2-40B4-BE49-F238E27FC236}">
                <a16:creationId xmlns:a16="http://schemas.microsoft.com/office/drawing/2014/main" id="{726B21E2-62EC-483E-6B1F-F06F8CC44982}"/>
              </a:ext>
            </a:extLst>
          </p:cNvPr>
          <p:cNvSpPr txBox="1"/>
          <p:nvPr/>
        </p:nvSpPr>
        <p:spPr>
          <a:xfrm>
            <a:off x="7498080" y="77082"/>
            <a:ext cx="1463040" cy="553998"/>
          </a:xfrm>
          <a:prstGeom prst="rect">
            <a:avLst/>
          </a:prstGeom>
          <a:noFill/>
        </p:spPr>
        <p:txBody>
          <a:bodyPr wrap="square" lIns="0" tIns="0" rIns="0" bIns="0">
            <a:spAutoFit/>
          </a:bodyPr>
          <a:lstStyle/>
          <a:p>
            <a:pPr algn="r">
              <a:defRPr sz="1200">
                <a:solidFill>
                  <a:srgbClr val="787878"/>
                </a:solidFill>
                <a:latin typeface="Calibri"/>
              </a:defRPr>
            </a:pPr>
            <a:r>
              <a:rPr dirty="0"/>
              <a:t>Illustrative only </a:t>
            </a:r>
            <a:endParaRPr lang="en-AU" dirty="0"/>
          </a:p>
          <a:p>
            <a:pPr algn="r">
              <a:defRPr sz="1200">
                <a:solidFill>
                  <a:srgbClr val="787878"/>
                </a:solidFill>
                <a:latin typeface="Calibri"/>
              </a:defRPr>
            </a:pPr>
            <a:r>
              <a:rPr dirty="0"/>
              <a:t>Not created or endorsed by DPMC</a:t>
            </a:r>
          </a:p>
        </p:txBody>
      </p:sp>
      <p:pic>
        <p:nvPicPr>
          <p:cNvPr id="26" name="Google Shape;104;p1" title="Doview new.jpeg">
            <a:extLst>
              <a:ext uri="{FF2B5EF4-FFF2-40B4-BE49-F238E27FC236}">
                <a16:creationId xmlns:a16="http://schemas.microsoft.com/office/drawing/2014/main" id="{3DB5F251-F306-FFEB-9C63-4858560948B9}"/>
              </a:ext>
            </a:extLst>
          </p:cNvPr>
          <p:cNvPicPr preferRelativeResize="0"/>
          <p:nvPr/>
        </p:nvPicPr>
        <p:blipFill>
          <a:blip r:embed="rId4">
            <a:alphaModFix/>
          </a:blip>
          <a:stretch>
            <a:fillRect/>
          </a:stretch>
        </p:blipFill>
        <p:spPr>
          <a:xfrm>
            <a:off x="6987501" y="6154579"/>
            <a:ext cx="289637" cy="264382"/>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hlinkClick r:id="rId2" action="ppaction://hlinksldjump"/>
          </p:cNvPr>
          <p:cNvSpPr/>
          <p:nvPr/>
        </p:nvSpPr>
        <p:spPr>
          <a:xfrm>
            <a:off x="137160" y="137160"/>
            <a:ext cx="1645920" cy="548640"/>
          </a:xfrm>
          <a:prstGeom prst="rect">
            <a:avLst/>
          </a:prstGeom>
          <a:solidFill>
            <a:srgbClr val="E6E6E6"/>
          </a:solidFill>
          <a:ln>
            <a:solidFill>
              <a:srgbClr val="E6E6E6"/>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400" b="0">
                <a:solidFill>
                  <a:srgbClr val="000000"/>
                </a:solidFill>
              </a:rPr>
              <a:t>Back to Overview</a:t>
            </a:r>
          </a:p>
        </p:txBody>
      </p:sp>
      <p:sp>
        <p:nvSpPr>
          <p:cNvPr id="3" name="Rectangle 2"/>
          <p:cNvSpPr/>
          <p:nvPr/>
        </p:nvSpPr>
        <p:spPr>
          <a:xfrm>
            <a:off x="457200" y="868680"/>
            <a:ext cx="8229600" cy="411480"/>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800" b="1">
                <a:solidFill>
                  <a:srgbClr val="000000"/>
                </a:solidFill>
              </a:rPr>
              <a:t>Central agency system leadership and delivery of Government priorities</a:t>
            </a:r>
          </a:p>
        </p:txBody>
      </p:sp>
      <p:sp>
        <p:nvSpPr>
          <p:cNvPr id="5" name="Rectangle 4"/>
          <p:cNvSpPr/>
          <p:nvPr/>
        </p:nvSpPr>
        <p:spPr>
          <a:xfrm>
            <a:off x="372008" y="2250440"/>
            <a:ext cx="998524" cy="1259839"/>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Cross-public service performance, capability and delivery issues analysed</a:t>
            </a:r>
          </a:p>
        </p:txBody>
      </p:sp>
      <p:sp>
        <p:nvSpPr>
          <p:cNvPr id="6" name="Rectangle 5"/>
          <p:cNvSpPr/>
          <p:nvPr/>
        </p:nvSpPr>
        <p:spPr>
          <a:xfrm>
            <a:off x="372008" y="3711447"/>
            <a:ext cx="998524" cy="1627632"/>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Government’s priorities and outcomes frameworks aligned across central agencies and sectors</a:t>
            </a:r>
          </a:p>
        </p:txBody>
      </p:sp>
      <p:sp>
        <p:nvSpPr>
          <p:cNvPr id="7" name="Right Arrow 6"/>
          <p:cNvSpPr/>
          <p:nvPr/>
        </p:nvSpPr>
        <p:spPr>
          <a:xfrm>
            <a:off x="1589989" y="3666744"/>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8" name="Rectangle 7"/>
          <p:cNvSpPr/>
          <p:nvPr/>
        </p:nvSpPr>
        <p:spPr>
          <a:xfrm>
            <a:off x="2065477" y="2250440"/>
            <a:ext cx="1072007" cy="1627632"/>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Joint leadership with the Treasury and Te Kawa Mataaho exercised on system stewardship</a:t>
            </a:r>
          </a:p>
        </p:txBody>
      </p:sp>
      <p:sp>
        <p:nvSpPr>
          <p:cNvPr id="9" name="Rectangle 8"/>
          <p:cNvSpPr/>
          <p:nvPr/>
        </p:nvSpPr>
        <p:spPr>
          <a:xfrm>
            <a:off x="2065477" y="4079240"/>
            <a:ext cx="1072007" cy="1443736"/>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dirty="0">
                <a:solidFill>
                  <a:srgbClr val="000000"/>
                </a:solidFill>
              </a:rPr>
              <a:t>Shared advice to Ministers on system performance, risks and opportunities developed</a:t>
            </a:r>
          </a:p>
        </p:txBody>
      </p:sp>
      <p:sp>
        <p:nvSpPr>
          <p:cNvPr id="10" name="Right Arrow 9"/>
          <p:cNvSpPr/>
          <p:nvPr/>
        </p:nvSpPr>
        <p:spPr>
          <a:xfrm>
            <a:off x="3356940" y="3666744"/>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1" name="Rectangle 10"/>
          <p:cNvSpPr/>
          <p:nvPr/>
        </p:nvSpPr>
        <p:spPr>
          <a:xfrm>
            <a:off x="3832428" y="1874010"/>
            <a:ext cx="1302512" cy="1075943"/>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Emerging high-priority cross-government programmes of work identified and scoped</a:t>
            </a:r>
          </a:p>
        </p:txBody>
      </p:sp>
      <p:sp>
        <p:nvSpPr>
          <p:cNvPr id="12" name="Rectangle 11"/>
          <p:cNvSpPr/>
          <p:nvPr/>
        </p:nvSpPr>
        <p:spPr>
          <a:xfrm>
            <a:off x="3832428" y="3151121"/>
            <a:ext cx="1302512" cy="1443736"/>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Governance and delivery arrangements for cross-government priority programmes agreed with agencies</a:t>
            </a:r>
          </a:p>
        </p:txBody>
      </p:sp>
      <p:sp>
        <p:nvSpPr>
          <p:cNvPr id="13" name="Rectangle 12"/>
          <p:cNvSpPr/>
          <p:nvPr/>
        </p:nvSpPr>
        <p:spPr>
          <a:xfrm>
            <a:off x="3832428" y="4801108"/>
            <a:ext cx="1302512" cy="992630"/>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dirty="0">
                <a:solidFill>
                  <a:srgbClr val="000000"/>
                </a:solidFill>
              </a:rPr>
              <a:t>Agencies supported to strengthen planning, implementation and reporting disciplines</a:t>
            </a:r>
          </a:p>
        </p:txBody>
      </p:sp>
      <p:sp>
        <p:nvSpPr>
          <p:cNvPr id="14" name="Right Arrow 13"/>
          <p:cNvSpPr/>
          <p:nvPr/>
        </p:nvSpPr>
        <p:spPr>
          <a:xfrm>
            <a:off x="5354396" y="3666744"/>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5" name="Rectangle 14"/>
          <p:cNvSpPr/>
          <p:nvPr/>
        </p:nvSpPr>
        <p:spPr>
          <a:xfrm>
            <a:off x="5829884" y="2434336"/>
            <a:ext cx="998524" cy="1443736"/>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Progress against Government priorities monitored across agencies and reported</a:t>
            </a:r>
          </a:p>
        </p:txBody>
      </p:sp>
      <p:sp>
        <p:nvSpPr>
          <p:cNvPr id="16" name="Rectangle 15"/>
          <p:cNvSpPr/>
          <p:nvPr/>
        </p:nvSpPr>
        <p:spPr>
          <a:xfrm>
            <a:off x="5829884" y="4079240"/>
            <a:ext cx="998524" cy="1075943"/>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Shared services and system tools used to lift system capability</a:t>
            </a:r>
          </a:p>
        </p:txBody>
      </p:sp>
      <p:sp>
        <p:nvSpPr>
          <p:cNvPr id="17" name="Right Arrow 16"/>
          <p:cNvSpPr/>
          <p:nvPr/>
        </p:nvSpPr>
        <p:spPr>
          <a:xfrm>
            <a:off x="7047865" y="3666744"/>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8" name="Rectangle 17"/>
          <p:cNvSpPr/>
          <p:nvPr/>
        </p:nvSpPr>
        <p:spPr>
          <a:xfrm>
            <a:off x="7523353" y="2250440"/>
            <a:ext cx="1072007" cy="1259839"/>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a:solidFill>
                  <a:srgbClr val="000000"/>
                </a:solidFill>
              </a:rPr>
              <a:t>Central agency system leadership strengthened across the public service</a:t>
            </a:r>
          </a:p>
        </p:txBody>
      </p:sp>
      <p:sp>
        <p:nvSpPr>
          <p:cNvPr id="19" name="Rectangle 18"/>
          <p:cNvSpPr/>
          <p:nvPr/>
        </p:nvSpPr>
        <p:spPr>
          <a:xfrm>
            <a:off x="7523353" y="3711447"/>
            <a:ext cx="1072007" cy="1627632"/>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a:solidFill>
                  <a:srgbClr val="000000"/>
                </a:solidFill>
              </a:rPr>
              <a:t>Government priorities delivered more consistently and transparently across agencies</a:t>
            </a:r>
          </a:p>
        </p:txBody>
      </p:sp>
      <p:sp>
        <p:nvSpPr>
          <p:cNvPr id="20" name="TextBox 19"/>
          <p:cNvSpPr txBox="1"/>
          <p:nvPr/>
        </p:nvSpPr>
        <p:spPr>
          <a:xfrm>
            <a:off x="274320" y="6537960"/>
            <a:ext cx="8595360" cy="320040"/>
          </a:xfrm>
          <a:prstGeom prst="rect">
            <a:avLst/>
          </a:prstGeom>
          <a:noFill/>
        </p:spPr>
        <p:txBody>
          <a:bodyPr wrap="none">
            <a:spAutoFit/>
          </a:bodyPr>
          <a:lstStyle/>
          <a:p>
            <a:pPr algn="r">
              <a:defRPr sz="1000">
                <a:solidFill>
                  <a:srgbClr val="5A5A5A"/>
                </a:solidFill>
              </a:defRPr>
            </a:pPr>
            <a:r>
              <a:t>Not endorsed. From online info via free ChatGPT prompt. Use at own risk re IP &amp; accuracy. Dr Paul Duignan DoViewPlanning.Org.  2025-11-25 09:46</a:t>
            </a:r>
          </a:p>
        </p:txBody>
      </p:sp>
      <p:sp>
        <p:nvSpPr>
          <p:cNvPr id="21" name="TextBox 20"/>
          <p:cNvSpPr txBox="1"/>
          <p:nvPr/>
        </p:nvSpPr>
        <p:spPr>
          <a:xfrm>
            <a:off x="7132320" y="6126480"/>
            <a:ext cx="1828800" cy="274320"/>
          </a:xfrm>
          <a:prstGeom prst="rect">
            <a:avLst/>
          </a:prstGeom>
          <a:noFill/>
        </p:spPr>
        <p:txBody>
          <a:bodyPr wrap="none">
            <a:spAutoFit/>
          </a:bodyPr>
          <a:lstStyle/>
          <a:p>
            <a:pPr algn="r"/>
            <a:r>
              <a:rPr sz="1400">
                <a:solidFill>
                  <a:srgbClr val="0066CC"/>
                </a:solidFill>
                <a:latin typeface="Calibri"/>
                <a:hlinkClick r:id="rId3"/>
              </a:rPr>
              <a:t>DoViewPlanning.Org</a:t>
            </a:r>
          </a:p>
        </p:txBody>
      </p:sp>
      <p:sp>
        <p:nvSpPr>
          <p:cNvPr id="22" name="TextBox 21">
            <a:extLst>
              <a:ext uri="{FF2B5EF4-FFF2-40B4-BE49-F238E27FC236}">
                <a16:creationId xmlns:a16="http://schemas.microsoft.com/office/drawing/2014/main" id="{81AB7168-0BEB-1EC1-9B8A-E905EA5BBC21}"/>
              </a:ext>
            </a:extLst>
          </p:cNvPr>
          <p:cNvSpPr txBox="1"/>
          <p:nvPr/>
        </p:nvSpPr>
        <p:spPr>
          <a:xfrm>
            <a:off x="7498080" y="77082"/>
            <a:ext cx="1463040" cy="553998"/>
          </a:xfrm>
          <a:prstGeom prst="rect">
            <a:avLst/>
          </a:prstGeom>
          <a:noFill/>
        </p:spPr>
        <p:txBody>
          <a:bodyPr wrap="square" lIns="0" tIns="0" rIns="0" bIns="0">
            <a:spAutoFit/>
          </a:bodyPr>
          <a:lstStyle/>
          <a:p>
            <a:pPr algn="r">
              <a:defRPr sz="1200">
                <a:solidFill>
                  <a:srgbClr val="787878"/>
                </a:solidFill>
                <a:latin typeface="Calibri"/>
              </a:defRPr>
            </a:pPr>
            <a:r>
              <a:rPr dirty="0"/>
              <a:t>Illustrative only </a:t>
            </a:r>
            <a:endParaRPr lang="en-AU" dirty="0"/>
          </a:p>
          <a:p>
            <a:pPr algn="r">
              <a:defRPr sz="1200">
                <a:solidFill>
                  <a:srgbClr val="787878"/>
                </a:solidFill>
                <a:latin typeface="Calibri"/>
              </a:defRPr>
            </a:pPr>
            <a:r>
              <a:rPr dirty="0"/>
              <a:t>Not created or endorsed by DPMC</a:t>
            </a:r>
          </a:p>
        </p:txBody>
      </p:sp>
      <p:pic>
        <p:nvPicPr>
          <p:cNvPr id="23" name="Google Shape;104;p1" title="Doview new.jpeg">
            <a:extLst>
              <a:ext uri="{FF2B5EF4-FFF2-40B4-BE49-F238E27FC236}">
                <a16:creationId xmlns:a16="http://schemas.microsoft.com/office/drawing/2014/main" id="{62DBBD3C-4835-4FA1-4836-8FB5EEA231EB}"/>
              </a:ext>
            </a:extLst>
          </p:cNvPr>
          <p:cNvPicPr preferRelativeResize="0"/>
          <p:nvPr/>
        </p:nvPicPr>
        <p:blipFill>
          <a:blip r:embed="rId4">
            <a:alphaModFix/>
          </a:blip>
          <a:stretch>
            <a:fillRect/>
          </a:stretch>
        </p:blipFill>
        <p:spPr>
          <a:xfrm>
            <a:off x="6987501" y="6154579"/>
            <a:ext cx="289637" cy="264382"/>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hlinkClick r:id="rId2" action="ppaction://hlinksldjump"/>
          </p:cNvPr>
          <p:cNvSpPr/>
          <p:nvPr/>
        </p:nvSpPr>
        <p:spPr>
          <a:xfrm>
            <a:off x="137160" y="137160"/>
            <a:ext cx="1645920" cy="548640"/>
          </a:xfrm>
          <a:prstGeom prst="rect">
            <a:avLst/>
          </a:prstGeom>
          <a:solidFill>
            <a:srgbClr val="E6E6E6"/>
          </a:solidFill>
          <a:ln>
            <a:solidFill>
              <a:srgbClr val="E6E6E6"/>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400" b="0">
                <a:solidFill>
                  <a:srgbClr val="000000"/>
                </a:solidFill>
              </a:rPr>
              <a:t>Back to Overview</a:t>
            </a:r>
          </a:p>
        </p:txBody>
      </p:sp>
      <p:sp>
        <p:nvSpPr>
          <p:cNvPr id="3" name="Rectangle 2"/>
          <p:cNvSpPr/>
          <p:nvPr/>
        </p:nvSpPr>
        <p:spPr>
          <a:xfrm>
            <a:off x="457200" y="868680"/>
            <a:ext cx="8229600" cy="411480"/>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800" b="1">
                <a:solidFill>
                  <a:srgbClr val="000000"/>
                </a:solidFill>
              </a:rPr>
              <a:t>Partnerships with Māori, communities and stakeholders</a:t>
            </a:r>
          </a:p>
        </p:txBody>
      </p:sp>
      <p:sp>
        <p:nvSpPr>
          <p:cNvPr id="5" name="Rectangle 4"/>
          <p:cNvSpPr/>
          <p:nvPr/>
        </p:nvSpPr>
        <p:spPr>
          <a:xfrm>
            <a:off x="717826" y="2272793"/>
            <a:ext cx="1146937" cy="1443736"/>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Te Tiriti o Waitangi / Treaty of Waitangi obligations understood across DPMC’s enduring roles</a:t>
            </a:r>
          </a:p>
        </p:txBody>
      </p:sp>
      <p:sp>
        <p:nvSpPr>
          <p:cNvPr id="6" name="Rectangle 5"/>
          <p:cNvSpPr/>
          <p:nvPr/>
        </p:nvSpPr>
        <p:spPr>
          <a:xfrm>
            <a:off x="717826" y="3917697"/>
            <a:ext cx="1146937" cy="1443736"/>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Priority communities and stakeholder groups for each programme identified and mapped</a:t>
            </a:r>
          </a:p>
        </p:txBody>
      </p:sp>
      <p:sp>
        <p:nvSpPr>
          <p:cNvPr id="7" name="Right Arrow 6"/>
          <p:cNvSpPr/>
          <p:nvPr/>
        </p:nvSpPr>
        <p:spPr>
          <a:xfrm>
            <a:off x="2157371" y="3689097"/>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8" name="Rectangle 7"/>
          <p:cNvSpPr/>
          <p:nvPr/>
        </p:nvSpPr>
        <p:spPr>
          <a:xfrm>
            <a:off x="2706011" y="1634237"/>
            <a:ext cx="1300607" cy="1443736"/>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Crown–Māori relationships supported in national security, wellbeing and system leadership roles</a:t>
            </a:r>
          </a:p>
        </p:txBody>
      </p:sp>
      <p:sp>
        <p:nvSpPr>
          <p:cNvPr id="9" name="Rectangle 8"/>
          <p:cNvSpPr/>
          <p:nvPr/>
        </p:nvSpPr>
        <p:spPr>
          <a:xfrm>
            <a:off x="2706011" y="3279141"/>
            <a:ext cx="1300607" cy="1259839"/>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Inclusive, culturally appropriate engagement approaches designed for key programmes</a:t>
            </a:r>
          </a:p>
        </p:txBody>
      </p:sp>
      <p:sp>
        <p:nvSpPr>
          <p:cNvPr id="10" name="Rectangle 9"/>
          <p:cNvSpPr/>
          <p:nvPr/>
        </p:nvSpPr>
        <p:spPr>
          <a:xfrm>
            <a:off x="2706011" y="4740148"/>
            <a:ext cx="1300607" cy="1259839"/>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Community insights, lived experience and research integrated into system and policy design</a:t>
            </a:r>
          </a:p>
        </p:txBody>
      </p:sp>
      <p:sp>
        <p:nvSpPr>
          <p:cNvPr id="11" name="Right Arrow 10"/>
          <p:cNvSpPr/>
          <p:nvPr/>
        </p:nvSpPr>
        <p:spPr>
          <a:xfrm>
            <a:off x="4299226" y="3689097"/>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2" name="Rectangle 11"/>
          <p:cNvSpPr/>
          <p:nvPr/>
        </p:nvSpPr>
        <p:spPr>
          <a:xfrm>
            <a:off x="4847866" y="1726185"/>
            <a:ext cx="1312164" cy="1443736"/>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Māori and community partners involved in shaping national security and social wellbeing responses</a:t>
            </a:r>
          </a:p>
        </p:txBody>
      </p:sp>
      <p:sp>
        <p:nvSpPr>
          <p:cNvPr id="13" name="Rectangle 12"/>
          <p:cNvSpPr/>
          <p:nvPr/>
        </p:nvSpPr>
        <p:spPr>
          <a:xfrm>
            <a:off x="4847866" y="3371089"/>
            <a:ext cx="1312164" cy="1259839"/>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Stakeholders engaged on disinformation, cyber security and critical infrastructure resilience</a:t>
            </a:r>
          </a:p>
        </p:txBody>
      </p:sp>
      <p:sp>
        <p:nvSpPr>
          <p:cNvPr id="14" name="Rectangle 13"/>
          <p:cNvSpPr/>
          <p:nvPr/>
        </p:nvSpPr>
        <p:spPr>
          <a:xfrm>
            <a:off x="4847866" y="4832096"/>
            <a:ext cx="1312164" cy="1075943"/>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Feedback from Māori and communities used to refine policies and programmes</a:t>
            </a:r>
          </a:p>
        </p:txBody>
      </p:sp>
      <p:sp>
        <p:nvSpPr>
          <p:cNvPr id="15" name="Right Arrow 14"/>
          <p:cNvSpPr/>
          <p:nvPr/>
        </p:nvSpPr>
        <p:spPr>
          <a:xfrm>
            <a:off x="6452638" y="3689097"/>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6" name="Rectangle 15"/>
          <p:cNvSpPr/>
          <p:nvPr/>
        </p:nvSpPr>
        <p:spPr>
          <a:xfrm>
            <a:off x="7001278" y="1726185"/>
            <a:ext cx="1300607" cy="1075943"/>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a:solidFill>
                  <a:srgbClr val="000000"/>
                </a:solidFill>
              </a:rPr>
              <a:t>Crown–Māori and community relationships strengthened across DPMC’s work</a:t>
            </a:r>
          </a:p>
        </p:txBody>
      </p:sp>
      <p:sp>
        <p:nvSpPr>
          <p:cNvPr id="17" name="Rectangle 16"/>
          <p:cNvSpPr/>
          <p:nvPr/>
        </p:nvSpPr>
        <p:spPr>
          <a:xfrm>
            <a:off x="7001278" y="3003296"/>
            <a:ext cx="1300607" cy="1259839"/>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a:solidFill>
                  <a:srgbClr val="000000"/>
                </a:solidFill>
              </a:rPr>
              <a:t>Communities feel heard and see their perspectives reflected in Government decisions</a:t>
            </a:r>
          </a:p>
        </p:txBody>
      </p:sp>
      <p:sp>
        <p:nvSpPr>
          <p:cNvPr id="18" name="Rectangle 17"/>
          <p:cNvSpPr/>
          <p:nvPr/>
        </p:nvSpPr>
        <p:spPr>
          <a:xfrm>
            <a:off x="7001278" y="4464303"/>
            <a:ext cx="1300607" cy="1443736"/>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a:solidFill>
                  <a:srgbClr val="000000"/>
                </a:solidFill>
              </a:rPr>
              <a:t>Trust and confidence in Government systems and institutions increased for diverse communities</a:t>
            </a:r>
          </a:p>
        </p:txBody>
      </p:sp>
      <p:sp>
        <p:nvSpPr>
          <p:cNvPr id="19" name="TextBox 18"/>
          <p:cNvSpPr txBox="1"/>
          <p:nvPr/>
        </p:nvSpPr>
        <p:spPr>
          <a:xfrm>
            <a:off x="274320" y="6537960"/>
            <a:ext cx="8595360" cy="320040"/>
          </a:xfrm>
          <a:prstGeom prst="rect">
            <a:avLst/>
          </a:prstGeom>
          <a:noFill/>
        </p:spPr>
        <p:txBody>
          <a:bodyPr wrap="none">
            <a:spAutoFit/>
          </a:bodyPr>
          <a:lstStyle/>
          <a:p>
            <a:pPr algn="r">
              <a:defRPr sz="1000">
                <a:solidFill>
                  <a:srgbClr val="5A5A5A"/>
                </a:solidFill>
              </a:defRPr>
            </a:pPr>
            <a:r>
              <a:t>Not endorsed. From online info via free ChatGPT prompt. Use at own risk re IP &amp; accuracy. Dr Paul Duignan DoViewPlanning.Org.  2025-11-25 09:46</a:t>
            </a:r>
          </a:p>
        </p:txBody>
      </p:sp>
      <p:sp>
        <p:nvSpPr>
          <p:cNvPr id="20" name="TextBox 19"/>
          <p:cNvSpPr txBox="1"/>
          <p:nvPr/>
        </p:nvSpPr>
        <p:spPr>
          <a:xfrm>
            <a:off x="7132320" y="6126480"/>
            <a:ext cx="1828800" cy="274320"/>
          </a:xfrm>
          <a:prstGeom prst="rect">
            <a:avLst/>
          </a:prstGeom>
          <a:noFill/>
        </p:spPr>
        <p:txBody>
          <a:bodyPr wrap="none">
            <a:spAutoFit/>
          </a:bodyPr>
          <a:lstStyle/>
          <a:p>
            <a:pPr algn="r"/>
            <a:r>
              <a:rPr sz="1400">
                <a:solidFill>
                  <a:srgbClr val="0066CC"/>
                </a:solidFill>
                <a:latin typeface="Calibri"/>
                <a:hlinkClick r:id="rId3"/>
              </a:rPr>
              <a:t>DoViewPlanning.Org</a:t>
            </a:r>
          </a:p>
        </p:txBody>
      </p:sp>
      <p:sp>
        <p:nvSpPr>
          <p:cNvPr id="21" name="TextBox 20">
            <a:extLst>
              <a:ext uri="{FF2B5EF4-FFF2-40B4-BE49-F238E27FC236}">
                <a16:creationId xmlns:a16="http://schemas.microsoft.com/office/drawing/2014/main" id="{5512E8FF-0CBD-C17E-B442-F507F80555A0}"/>
              </a:ext>
            </a:extLst>
          </p:cNvPr>
          <p:cNvSpPr txBox="1"/>
          <p:nvPr/>
        </p:nvSpPr>
        <p:spPr>
          <a:xfrm>
            <a:off x="7498080" y="77082"/>
            <a:ext cx="1463040" cy="553998"/>
          </a:xfrm>
          <a:prstGeom prst="rect">
            <a:avLst/>
          </a:prstGeom>
          <a:noFill/>
        </p:spPr>
        <p:txBody>
          <a:bodyPr wrap="square" lIns="0" tIns="0" rIns="0" bIns="0">
            <a:spAutoFit/>
          </a:bodyPr>
          <a:lstStyle/>
          <a:p>
            <a:pPr algn="r">
              <a:defRPr sz="1200">
                <a:solidFill>
                  <a:srgbClr val="787878"/>
                </a:solidFill>
                <a:latin typeface="Calibri"/>
              </a:defRPr>
            </a:pPr>
            <a:r>
              <a:rPr dirty="0"/>
              <a:t>Illustrative only </a:t>
            </a:r>
            <a:endParaRPr lang="en-AU" dirty="0"/>
          </a:p>
          <a:p>
            <a:pPr algn="r">
              <a:defRPr sz="1200">
                <a:solidFill>
                  <a:srgbClr val="787878"/>
                </a:solidFill>
                <a:latin typeface="Calibri"/>
              </a:defRPr>
            </a:pPr>
            <a:r>
              <a:rPr dirty="0"/>
              <a:t>Not created or endorsed by DPMC</a:t>
            </a:r>
          </a:p>
        </p:txBody>
      </p:sp>
      <p:pic>
        <p:nvPicPr>
          <p:cNvPr id="22" name="Google Shape;104;p1" title="Doview new.jpeg">
            <a:extLst>
              <a:ext uri="{FF2B5EF4-FFF2-40B4-BE49-F238E27FC236}">
                <a16:creationId xmlns:a16="http://schemas.microsoft.com/office/drawing/2014/main" id="{F4496E67-FE9F-BCD1-B12B-FBDF2A5A2BD9}"/>
              </a:ext>
            </a:extLst>
          </p:cNvPr>
          <p:cNvPicPr preferRelativeResize="0"/>
          <p:nvPr/>
        </p:nvPicPr>
        <p:blipFill>
          <a:blip r:embed="rId4">
            <a:alphaModFix/>
          </a:blip>
          <a:stretch>
            <a:fillRect/>
          </a:stretch>
        </p:blipFill>
        <p:spPr>
          <a:xfrm>
            <a:off x="6987501" y="6154579"/>
            <a:ext cx="289637" cy="264382"/>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hlinkClick r:id="rId2" action="ppaction://hlinksldjump"/>
          </p:cNvPr>
          <p:cNvSpPr/>
          <p:nvPr/>
        </p:nvSpPr>
        <p:spPr>
          <a:xfrm>
            <a:off x="137160" y="137160"/>
            <a:ext cx="1645920" cy="548640"/>
          </a:xfrm>
          <a:prstGeom prst="rect">
            <a:avLst/>
          </a:prstGeom>
          <a:solidFill>
            <a:srgbClr val="E6E6E6"/>
          </a:solidFill>
          <a:ln>
            <a:solidFill>
              <a:srgbClr val="E6E6E6"/>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400" b="0">
                <a:solidFill>
                  <a:srgbClr val="000000"/>
                </a:solidFill>
              </a:rPr>
              <a:t>Back to Overview</a:t>
            </a:r>
          </a:p>
        </p:txBody>
      </p:sp>
      <p:sp>
        <p:nvSpPr>
          <p:cNvPr id="3" name="Rectangle 2"/>
          <p:cNvSpPr/>
          <p:nvPr/>
        </p:nvSpPr>
        <p:spPr>
          <a:xfrm>
            <a:off x="457200" y="868680"/>
            <a:ext cx="8229600" cy="411480"/>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800" b="1">
                <a:solidFill>
                  <a:srgbClr val="000000"/>
                </a:solidFill>
              </a:rPr>
              <a:t>People, capability and ways of working (tāera mahi, wāhi mahi, ohu mahi)</a:t>
            </a:r>
          </a:p>
        </p:txBody>
      </p:sp>
      <p:sp>
        <p:nvSpPr>
          <p:cNvPr id="5" name="Rectangle 4"/>
          <p:cNvSpPr/>
          <p:nvPr/>
        </p:nvSpPr>
        <p:spPr>
          <a:xfrm>
            <a:off x="411480" y="1681990"/>
            <a:ext cx="1005166" cy="1443736"/>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Critical capabilities and roles required to deliver DPMC’s outcomes identified</a:t>
            </a:r>
          </a:p>
        </p:txBody>
      </p:sp>
      <p:sp>
        <p:nvSpPr>
          <p:cNvPr id="6" name="Rectangle 5"/>
          <p:cNvSpPr/>
          <p:nvPr/>
        </p:nvSpPr>
        <p:spPr>
          <a:xfrm>
            <a:off x="411480" y="3217166"/>
            <a:ext cx="1005166" cy="1627632"/>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Workforce composition flexed to meet changing Prime Ministerial priorities and operating environment</a:t>
            </a:r>
          </a:p>
        </p:txBody>
      </p:sp>
      <p:sp>
        <p:nvSpPr>
          <p:cNvPr id="7" name="Rectangle 6"/>
          <p:cNvSpPr/>
          <p:nvPr/>
        </p:nvSpPr>
        <p:spPr>
          <a:xfrm>
            <a:off x="411480" y="4936238"/>
            <a:ext cx="1005166" cy="1075943"/>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Leadership capability, diversity and inclusion strengthened at all levels</a:t>
            </a:r>
          </a:p>
        </p:txBody>
      </p:sp>
      <p:sp>
        <p:nvSpPr>
          <p:cNvPr id="8" name="Right Arrow 7"/>
          <p:cNvSpPr/>
          <p:nvPr/>
        </p:nvSpPr>
        <p:spPr>
          <a:xfrm>
            <a:off x="1636103" y="3719070"/>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9" name="Rectangle 8"/>
          <p:cNvSpPr/>
          <p:nvPr/>
        </p:nvSpPr>
        <p:spPr>
          <a:xfrm>
            <a:off x="2111591" y="2633474"/>
            <a:ext cx="1148842" cy="1075943"/>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Contemporary, responsive and future-focused ways of working adopted</a:t>
            </a:r>
          </a:p>
        </p:txBody>
      </p:sp>
      <p:sp>
        <p:nvSpPr>
          <p:cNvPr id="10" name="Rectangle 9"/>
          <p:cNvSpPr/>
          <p:nvPr/>
        </p:nvSpPr>
        <p:spPr>
          <a:xfrm>
            <a:off x="2111591" y="3800857"/>
            <a:ext cx="1148842" cy="1259839"/>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Cross-DPMC and cross-agency collaboration and stewardship practices embedded</a:t>
            </a:r>
          </a:p>
        </p:txBody>
      </p:sp>
      <p:sp>
        <p:nvSpPr>
          <p:cNvPr id="11" name="Right Arrow 10"/>
          <p:cNvSpPr/>
          <p:nvPr/>
        </p:nvSpPr>
        <p:spPr>
          <a:xfrm>
            <a:off x="3479889" y="3719070"/>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2" name="Rectangle 11"/>
          <p:cNvSpPr/>
          <p:nvPr/>
        </p:nvSpPr>
        <p:spPr>
          <a:xfrm>
            <a:off x="3955377" y="2049782"/>
            <a:ext cx="1148842" cy="892048"/>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Positive, safe and inclusive work environment maintained</a:t>
            </a:r>
          </a:p>
        </p:txBody>
      </p:sp>
      <p:sp>
        <p:nvSpPr>
          <p:cNvPr id="13" name="Rectangle 12"/>
          <p:cNvSpPr/>
          <p:nvPr/>
        </p:nvSpPr>
        <p:spPr>
          <a:xfrm>
            <a:off x="3955377" y="3033270"/>
            <a:ext cx="1148842" cy="1075943"/>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Tools and infrastructure enable hybrid, secure and collaborative working</a:t>
            </a:r>
          </a:p>
        </p:txBody>
      </p:sp>
      <p:sp>
        <p:nvSpPr>
          <p:cNvPr id="14" name="Rectangle 13"/>
          <p:cNvSpPr/>
          <p:nvPr/>
        </p:nvSpPr>
        <p:spPr>
          <a:xfrm>
            <a:off x="3955377" y="4200653"/>
            <a:ext cx="1148842" cy="1443736"/>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Learning, innovation and continuous improvement in policy and system leadership encouraged</a:t>
            </a:r>
          </a:p>
        </p:txBody>
      </p:sp>
      <p:sp>
        <p:nvSpPr>
          <p:cNvPr id="15" name="Right Arrow 14"/>
          <p:cNvSpPr/>
          <p:nvPr/>
        </p:nvSpPr>
        <p:spPr>
          <a:xfrm>
            <a:off x="5323675" y="3719070"/>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6" name="Rectangle 15"/>
          <p:cNvSpPr/>
          <p:nvPr/>
        </p:nvSpPr>
        <p:spPr>
          <a:xfrm>
            <a:off x="5799163" y="2449578"/>
            <a:ext cx="967016" cy="1443736"/>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People feel empowered, valued and engaged in delivering the Department’s purpose</a:t>
            </a:r>
          </a:p>
        </p:txBody>
      </p:sp>
      <p:sp>
        <p:nvSpPr>
          <p:cNvPr id="17" name="Rectangle 16"/>
          <p:cNvSpPr/>
          <p:nvPr/>
        </p:nvSpPr>
        <p:spPr>
          <a:xfrm>
            <a:off x="5799163" y="3984754"/>
            <a:ext cx="967016" cy="1259839"/>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Values of Courageous, Connected, Committed and Respect lived and reinforced</a:t>
            </a:r>
          </a:p>
        </p:txBody>
      </p:sp>
      <p:sp>
        <p:nvSpPr>
          <p:cNvPr id="18" name="Right Arrow 17"/>
          <p:cNvSpPr/>
          <p:nvPr/>
        </p:nvSpPr>
        <p:spPr>
          <a:xfrm>
            <a:off x="6985635" y="3719070"/>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9" name="Rectangle 18"/>
          <p:cNvSpPr/>
          <p:nvPr/>
        </p:nvSpPr>
        <p:spPr>
          <a:xfrm>
            <a:off x="7461123" y="2725422"/>
            <a:ext cx="1225677" cy="1075943"/>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a:solidFill>
                  <a:srgbClr val="000000"/>
                </a:solidFill>
              </a:rPr>
              <a:t>Influential, agile, high-performing organisation sustained over time</a:t>
            </a:r>
          </a:p>
        </p:txBody>
      </p:sp>
      <p:sp>
        <p:nvSpPr>
          <p:cNvPr id="20" name="Rectangle 19"/>
          <p:cNvSpPr/>
          <p:nvPr/>
        </p:nvSpPr>
        <p:spPr>
          <a:xfrm>
            <a:off x="7461123" y="3892805"/>
            <a:ext cx="1225677" cy="1075943"/>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a:solidFill>
                  <a:srgbClr val="000000"/>
                </a:solidFill>
              </a:rPr>
              <a:t>People capability and culture enable delivery of DPMC’s purpose and outcomes</a:t>
            </a:r>
          </a:p>
        </p:txBody>
      </p:sp>
      <p:sp>
        <p:nvSpPr>
          <p:cNvPr id="21" name="TextBox 20"/>
          <p:cNvSpPr txBox="1"/>
          <p:nvPr/>
        </p:nvSpPr>
        <p:spPr>
          <a:xfrm>
            <a:off x="274320" y="6537960"/>
            <a:ext cx="8595360" cy="320040"/>
          </a:xfrm>
          <a:prstGeom prst="rect">
            <a:avLst/>
          </a:prstGeom>
          <a:noFill/>
        </p:spPr>
        <p:txBody>
          <a:bodyPr wrap="none">
            <a:spAutoFit/>
          </a:bodyPr>
          <a:lstStyle/>
          <a:p>
            <a:pPr algn="r">
              <a:defRPr sz="1000">
                <a:solidFill>
                  <a:srgbClr val="5A5A5A"/>
                </a:solidFill>
              </a:defRPr>
            </a:pPr>
            <a:r>
              <a:t>Not endorsed. From online info via free ChatGPT prompt. Use at own risk re IP &amp; accuracy. Dr Paul Duignan DoViewPlanning.Org.  2025-11-25 09:46</a:t>
            </a:r>
          </a:p>
        </p:txBody>
      </p:sp>
      <p:sp>
        <p:nvSpPr>
          <p:cNvPr id="22" name="TextBox 21"/>
          <p:cNvSpPr txBox="1"/>
          <p:nvPr/>
        </p:nvSpPr>
        <p:spPr>
          <a:xfrm>
            <a:off x="7132320" y="6126480"/>
            <a:ext cx="1828800" cy="274320"/>
          </a:xfrm>
          <a:prstGeom prst="rect">
            <a:avLst/>
          </a:prstGeom>
          <a:noFill/>
        </p:spPr>
        <p:txBody>
          <a:bodyPr wrap="none">
            <a:spAutoFit/>
          </a:bodyPr>
          <a:lstStyle/>
          <a:p>
            <a:pPr algn="r"/>
            <a:r>
              <a:rPr sz="1400">
                <a:solidFill>
                  <a:srgbClr val="0066CC"/>
                </a:solidFill>
                <a:latin typeface="Calibri"/>
                <a:hlinkClick r:id="rId3"/>
              </a:rPr>
              <a:t>DoViewPlanning.Org</a:t>
            </a:r>
          </a:p>
        </p:txBody>
      </p:sp>
      <p:sp>
        <p:nvSpPr>
          <p:cNvPr id="23" name="TextBox 22">
            <a:extLst>
              <a:ext uri="{FF2B5EF4-FFF2-40B4-BE49-F238E27FC236}">
                <a16:creationId xmlns:a16="http://schemas.microsoft.com/office/drawing/2014/main" id="{C8E1E514-F3D0-0B43-4977-F4DFAD4B5400}"/>
              </a:ext>
            </a:extLst>
          </p:cNvPr>
          <p:cNvSpPr txBox="1"/>
          <p:nvPr/>
        </p:nvSpPr>
        <p:spPr>
          <a:xfrm>
            <a:off x="7498080" y="77082"/>
            <a:ext cx="1463040" cy="553998"/>
          </a:xfrm>
          <a:prstGeom prst="rect">
            <a:avLst/>
          </a:prstGeom>
          <a:noFill/>
        </p:spPr>
        <p:txBody>
          <a:bodyPr wrap="square" lIns="0" tIns="0" rIns="0" bIns="0">
            <a:spAutoFit/>
          </a:bodyPr>
          <a:lstStyle/>
          <a:p>
            <a:pPr algn="r">
              <a:defRPr sz="1200">
                <a:solidFill>
                  <a:srgbClr val="787878"/>
                </a:solidFill>
                <a:latin typeface="Calibri"/>
              </a:defRPr>
            </a:pPr>
            <a:r>
              <a:rPr dirty="0"/>
              <a:t>Illustrative only </a:t>
            </a:r>
            <a:endParaRPr lang="en-AU" dirty="0"/>
          </a:p>
          <a:p>
            <a:pPr algn="r">
              <a:defRPr sz="1200">
                <a:solidFill>
                  <a:srgbClr val="787878"/>
                </a:solidFill>
                <a:latin typeface="Calibri"/>
              </a:defRPr>
            </a:pPr>
            <a:r>
              <a:rPr dirty="0"/>
              <a:t>Not created or endorsed by DPMC</a:t>
            </a:r>
          </a:p>
        </p:txBody>
      </p:sp>
      <p:pic>
        <p:nvPicPr>
          <p:cNvPr id="24" name="Google Shape;104;p1" title="Doview new.jpeg">
            <a:extLst>
              <a:ext uri="{FF2B5EF4-FFF2-40B4-BE49-F238E27FC236}">
                <a16:creationId xmlns:a16="http://schemas.microsoft.com/office/drawing/2014/main" id="{D73FDD47-4C23-724B-98B7-55616DCC88CE}"/>
              </a:ext>
            </a:extLst>
          </p:cNvPr>
          <p:cNvPicPr preferRelativeResize="0"/>
          <p:nvPr/>
        </p:nvPicPr>
        <p:blipFill>
          <a:blip r:embed="rId4">
            <a:alphaModFix/>
          </a:blip>
          <a:stretch>
            <a:fillRect/>
          </a:stretch>
        </p:blipFill>
        <p:spPr>
          <a:xfrm>
            <a:off x="6987501" y="6154579"/>
            <a:ext cx="289637" cy="264382"/>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hlinkClick r:id="rId2" action="ppaction://hlinksldjump"/>
          </p:cNvPr>
          <p:cNvSpPr/>
          <p:nvPr/>
        </p:nvSpPr>
        <p:spPr>
          <a:xfrm>
            <a:off x="137160" y="137160"/>
            <a:ext cx="1645920" cy="548640"/>
          </a:xfrm>
          <a:prstGeom prst="rect">
            <a:avLst/>
          </a:prstGeom>
          <a:solidFill>
            <a:srgbClr val="E6E6E6"/>
          </a:solidFill>
          <a:ln>
            <a:solidFill>
              <a:srgbClr val="E6E6E6"/>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400" b="0">
                <a:solidFill>
                  <a:srgbClr val="000000"/>
                </a:solidFill>
              </a:rPr>
              <a:t>Back to Overview</a:t>
            </a:r>
          </a:p>
        </p:txBody>
      </p:sp>
      <p:sp>
        <p:nvSpPr>
          <p:cNvPr id="3" name="Rectangle 2"/>
          <p:cNvSpPr/>
          <p:nvPr/>
        </p:nvSpPr>
        <p:spPr>
          <a:xfrm>
            <a:off x="457200" y="868680"/>
            <a:ext cx="8229600" cy="411480"/>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800" b="1">
                <a:solidFill>
                  <a:srgbClr val="000000"/>
                </a:solidFill>
              </a:rPr>
              <a:t>Corporate services, governance, risk and assurance</a:t>
            </a:r>
          </a:p>
        </p:txBody>
      </p:sp>
      <p:sp>
        <p:nvSpPr>
          <p:cNvPr id="5" name="Rectangle 4"/>
          <p:cNvSpPr/>
          <p:nvPr/>
        </p:nvSpPr>
        <p:spPr>
          <a:xfrm>
            <a:off x="320040" y="2581148"/>
            <a:ext cx="1148842" cy="1259839"/>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Strategic, business and financial planning processes coordinated across DPMC</a:t>
            </a:r>
          </a:p>
        </p:txBody>
      </p:sp>
      <p:sp>
        <p:nvSpPr>
          <p:cNvPr id="6" name="Rectangle 5"/>
          <p:cNvSpPr/>
          <p:nvPr/>
        </p:nvSpPr>
        <p:spPr>
          <a:xfrm>
            <a:off x="320040" y="3932427"/>
            <a:ext cx="1148842" cy="1075943"/>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Accountability and statutory reporting requirements coordinated and met</a:t>
            </a:r>
          </a:p>
        </p:txBody>
      </p:sp>
      <p:sp>
        <p:nvSpPr>
          <p:cNvPr id="7" name="Right Arrow 6"/>
          <p:cNvSpPr/>
          <p:nvPr/>
        </p:nvSpPr>
        <p:spPr>
          <a:xfrm>
            <a:off x="1715770" y="3666744"/>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8" name="Rectangle 7"/>
          <p:cNvSpPr/>
          <p:nvPr/>
        </p:nvSpPr>
        <p:spPr>
          <a:xfrm>
            <a:off x="2218690" y="1629664"/>
            <a:ext cx="1031810" cy="1259839"/>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Human resource capability and workforce support services managed</a:t>
            </a:r>
          </a:p>
        </p:txBody>
      </p:sp>
      <p:sp>
        <p:nvSpPr>
          <p:cNvPr id="9" name="Rectangle 8"/>
          <p:cNvSpPr/>
          <p:nvPr/>
        </p:nvSpPr>
        <p:spPr>
          <a:xfrm>
            <a:off x="2218690" y="2980943"/>
            <a:ext cx="1031810" cy="1075943"/>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Financial management, budgeting and accounting services provided</a:t>
            </a:r>
          </a:p>
        </p:txBody>
      </p:sp>
      <p:sp>
        <p:nvSpPr>
          <p:cNvPr id="10" name="Rectangle 9"/>
          <p:cNvSpPr/>
          <p:nvPr/>
        </p:nvSpPr>
        <p:spPr>
          <a:xfrm>
            <a:off x="2218690" y="4148326"/>
            <a:ext cx="1031810" cy="1811528"/>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Information technology and information management services provided, including shared services</a:t>
            </a:r>
          </a:p>
        </p:txBody>
      </p:sp>
      <p:sp>
        <p:nvSpPr>
          <p:cNvPr id="11" name="Right Arrow 10"/>
          <p:cNvSpPr/>
          <p:nvPr/>
        </p:nvSpPr>
        <p:spPr>
          <a:xfrm>
            <a:off x="3497389" y="3666744"/>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2" name="Rectangle 11"/>
          <p:cNvSpPr/>
          <p:nvPr/>
        </p:nvSpPr>
        <p:spPr>
          <a:xfrm>
            <a:off x="4000309" y="2121408"/>
            <a:ext cx="1031811" cy="1627632"/>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Departmental risks, internal controls and security arrangements identified, monitored and reported</a:t>
            </a:r>
          </a:p>
        </p:txBody>
      </p:sp>
      <p:sp>
        <p:nvSpPr>
          <p:cNvPr id="13" name="Rectangle 12"/>
          <p:cNvSpPr/>
          <p:nvPr/>
        </p:nvSpPr>
        <p:spPr>
          <a:xfrm>
            <a:off x="4000309" y="3840480"/>
            <a:ext cx="1031811" cy="1627632"/>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Internal assurance, audit and quality frameworks applied across DPMC and shared services</a:t>
            </a:r>
          </a:p>
        </p:txBody>
      </p:sp>
      <p:sp>
        <p:nvSpPr>
          <p:cNvPr id="14" name="Right Arrow 13"/>
          <p:cNvSpPr/>
          <p:nvPr/>
        </p:nvSpPr>
        <p:spPr>
          <a:xfrm>
            <a:off x="5279008" y="3666744"/>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5" name="Rectangle 14"/>
          <p:cNvSpPr/>
          <p:nvPr/>
        </p:nvSpPr>
        <p:spPr>
          <a:xfrm>
            <a:off x="5781928" y="2121408"/>
            <a:ext cx="1031811" cy="1075943"/>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Corporate policies, guidance and delegations maintained and updated</a:t>
            </a:r>
          </a:p>
        </p:txBody>
      </p:sp>
      <p:sp>
        <p:nvSpPr>
          <p:cNvPr id="16" name="Rectangle 15"/>
          <p:cNvSpPr/>
          <p:nvPr/>
        </p:nvSpPr>
        <p:spPr>
          <a:xfrm>
            <a:off x="5781928" y="3288791"/>
            <a:ext cx="1031811" cy="2179320"/>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Cabinet Office, Government House and other business units supported with corporate and logistical services</a:t>
            </a:r>
          </a:p>
        </p:txBody>
      </p:sp>
      <p:sp>
        <p:nvSpPr>
          <p:cNvPr id="17" name="Right Arrow 16"/>
          <p:cNvSpPr/>
          <p:nvPr/>
        </p:nvSpPr>
        <p:spPr>
          <a:xfrm>
            <a:off x="7060628" y="3666744"/>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8" name="Rectangle 17"/>
          <p:cNvSpPr/>
          <p:nvPr/>
        </p:nvSpPr>
        <p:spPr>
          <a:xfrm>
            <a:off x="7563548" y="2121408"/>
            <a:ext cx="1189835" cy="1259839"/>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a:solidFill>
                  <a:srgbClr val="000000"/>
                </a:solidFill>
              </a:rPr>
              <a:t>Corporate environment enables DPMC’s business units to succeed</a:t>
            </a:r>
          </a:p>
        </p:txBody>
      </p:sp>
      <p:sp>
        <p:nvSpPr>
          <p:cNvPr id="19" name="Rectangle 18"/>
          <p:cNvSpPr/>
          <p:nvPr/>
        </p:nvSpPr>
        <p:spPr>
          <a:xfrm>
            <a:off x="7563548" y="3472687"/>
            <a:ext cx="1189835" cy="1995423"/>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dirty="0">
                <a:solidFill>
                  <a:srgbClr val="000000"/>
                </a:solidFill>
              </a:rPr>
              <a:t>Critical enabling and assurance services support delivery of DPMC’s outcomes and central government ambitions</a:t>
            </a:r>
          </a:p>
        </p:txBody>
      </p:sp>
      <p:sp>
        <p:nvSpPr>
          <p:cNvPr id="20" name="TextBox 19"/>
          <p:cNvSpPr txBox="1"/>
          <p:nvPr/>
        </p:nvSpPr>
        <p:spPr>
          <a:xfrm>
            <a:off x="274320" y="6537960"/>
            <a:ext cx="8595360" cy="320040"/>
          </a:xfrm>
          <a:prstGeom prst="rect">
            <a:avLst/>
          </a:prstGeom>
          <a:noFill/>
        </p:spPr>
        <p:txBody>
          <a:bodyPr wrap="none">
            <a:spAutoFit/>
          </a:bodyPr>
          <a:lstStyle/>
          <a:p>
            <a:pPr algn="r">
              <a:defRPr sz="1000">
                <a:solidFill>
                  <a:srgbClr val="5A5A5A"/>
                </a:solidFill>
              </a:defRPr>
            </a:pPr>
            <a:r>
              <a:t>Not endorsed. From online info via free ChatGPT prompt. Use at own risk re IP &amp; accuracy. Dr Paul Duignan DoViewPlanning.Org.  2025-11-25 09:46</a:t>
            </a:r>
          </a:p>
        </p:txBody>
      </p:sp>
      <p:sp>
        <p:nvSpPr>
          <p:cNvPr id="21" name="TextBox 20"/>
          <p:cNvSpPr txBox="1"/>
          <p:nvPr/>
        </p:nvSpPr>
        <p:spPr>
          <a:xfrm>
            <a:off x="7132320" y="6126480"/>
            <a:ext cx="1828800" cy="274320"/>
          </a:xfrm>
          <a:prstGeom prst="rect">
            <a:avLst/>
          </a:prstGeom>
          <a:noFill/>
        </p:spPr>
        <p:txBody>
          <a:bodyPr wrap="none">
            <a:spAutoFit/>
          </a:bodyPr>
          <a:lstStyle/>
          <a:p>
            <a:pPr algn="r"/>
            <a:r>
              <a:rPr sz="1400">
                <a:solidFill>
                  <a:srgbClr val="0066CC"/>
                </a:solidFill>
                <a:latin typeface="Calibri"/>
                <a:hlinkClick r:id="rId3"/>
              </a:rPr>
              <a:t>DoViewPlanning.Org</a:t>
            </a:r>
          </a:p>
        </p:txBody>
      </p:sp>
      <p:sp>
        <p:nvSpPr>
          <p:cNvPr id="22" name="TextBox 21">
            <a:extLst>
              <a:ext uri="{FF2B5EF4-FFF2-40B4-BE49-F238E27FC236}">
                <a16:creationId xmlns:a16="http://schemas.microsoft.com/office/drawing/2014/main" id="{D696E91B-94C4-94B8-06D4-99BC7DC5B254}"/>
              </a:ext>
            </a:extLst>
          </p:cNvPr>
          <p:cNvSpPr txBox="1"/>
          <p:nvPr/>
        </p:nvSpPr>
        <p:spPr>
          <a:xfrm>
            <a:off x="7498080" y="77082"/>
            <a:ext cx="1463040" cy="553998"/>
          </a:xfrm>
          <a:prstGeom prst="rect">
            <a:avLst/>
          </a:prstGeom>
          <a:noFill/>
        </p:spPr>
        <p:txBody>
          <a:bodyPr wrap="square" lIns="0" tIns="0" rIns="0" bIns="0">
            <a:spAutoFit/>
          </a:bodyPr>
          <a:lstStyle/>
          <a:p>
            <a:pPr algn="r">
              <a:defRPr sz="1200">
                <a:solidFill>
                  <a:srgbClr val="787878"/>
                </a:solidFill>
                <a:latin typeface="Calibri"/>
              </a:defRPr>
            </a:pPr>
            <a:r>
              <a:rPr dirty="0"/>
              <a:t>Illustrative only </a:t>
            </a:r>
            <a:endParaRPr lang="en-AU" dirty="0"/>
          </a:p>
          <a:p>
            <a:pPr algn="r">
              <a:defRPr sz="1200">
                <a:solidFill>
                  <a:srgbClr val="787878"/>
                </a:solidFill>
                <a:latin typeface="Calibri"/>
              </a:defRPr>
            </a:pPr>
            <a:r>
              <a:rPr dirty="0"/>
              <a:t>Not created or endorsed by DPMC</a:t>
            </a:r>
          </a:p>
        </p:txBody>
      </p:sp>
      <p:pic>
        <p:nvPicPr>
          <p:cNvPr id="23" name="Google Shape;104;p1" title="Doview new.jpeg">
            <a:extLst>
              <a:ext uri="{FF2B5EF4-FFF2-40B4-BE49-F238E27FC236}">
                <a16:creationId xmlns:a16="http://schemas.microsoft.com/office/drawing/2014/main" id="{462E1A58-B19B-109B-C92E-1F6C036B48A9}"/>
              </a:ext>
            </a:extLst>
          </p:cNvPr>
          <p:cNvPicPr preferRelativeResize="0"/>
          <p:nvPr/>
        </p:nvPicPr>
        <p:blipFill>
          <a:blip r:embed="rId4">
            <a:alphaModFix/>
          </a:blip>
          <a:stretch>
            <a:fillRect/>
          </a:stretch>
        </p:blipFill>
        <p:spPr>
          <a:xfrm>
            <a:off x="6987501" y="6154579"/>
            <a:ext cx="289637" cy="264382"/>
          </a:xfrm>
          <a:prstGeom prst="rect">
            <a:avLst/>
          </a:prstGeom>
          <a:noFill/>
          <a:ln>
            <a:noFill/>
          </a:ln>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11</TotalTime>
  <Words>1673</Words>
  <Application>Microsoft Macintosh PowerPoint</Application>
  <PresentationFormat>On-screen Show (4:3)</PresentationFormat>
  <Paragraphs>152</Paragraphs>
  <Slides>10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Paul Duignan</cp:lastModifiedBy>
  <cp:revision>3</cp:revision>
  <dcterms:created xsi:type="dcterms:W3CDTF">2013-01-27T09:14:16Z</dcterms:created>
  <dcterms:modified xsi:type="dcterms:W3CDTF">2025-11-24T22:58:39Z</dcterms:modified>
  <cp:category/>
</cp:coreProperties>
</file>