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Pinyon Script" charset="1" panose="020105010801010D0002"/>
      <p:regular r:id="rId17"/>
    </p:embeddedFont>
    <p:embeddedFont>
      <p:font typeface="Bebas Neue" charset="1" panose="00000500000000000000"/>
      <p:regular r:id="rId18"/>
    </p:embeddedFont>
    <p:embeddedFont>
      <p:font typeface="Anantason Condensed" charset="1" panose="00000000000000000000"/>
      <p:regular r:id="rId19"/>
    </p:embeddedFont>
    <p:embeddedFont>
      <p:font typeface="Anantason Condensed Italics" charset="1" panose="00000000000000000000"/>
      <p:regular r:id="rId20"/>
    </p:embeddedFont>
    <p:embeddedFont>
      <p:font typeface="Questrial" charset="1" panose="02000000000000000000"/>
      <p:regular r:id="rId21"/>
    </p:embeddedFont>
    <p:embeddedFont>
      <p:font typeface="Garet Bold Italics" charset="1" panose="00000000000000000000"/>
      <p:regular r:id="rId22"/>
    </p:embeddedFont>
    <p:embeddedFont>
      <p:font typeface="Garet Bold" charset="1" panose="00000000000000000000"/>
      <p:regular r:id="rId23"/>
    </p:embeddedFont>
    <p:embeddedFont>
      <p:font typeface="Garet" charset="1" panose="0000000000000000000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D9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05134" y="640951"/>
            <a:ext cx="4914697" cy="10936931"/>
          </a:xfrm>
          <a:custGeom>
            <a:avLst/>
            <a:gdLst/>
            <a:ahLst/>
            <a:cxnLst/>
            <a:rect r="r" b="b" t="t" l="l"/>
            <a:pathLst>
              <a:path h="10936931" w="4914697">
                <a:moveTo>
                  <a:pt x="0" y="0"/>
                </a:moveTo>
                <a:lnTo>
                  <a:pt x="4914697" y="0"/>
                </a:lnTo>
                <a:lnTo>
                  <a:pt x="4914697" y="10936930"/>
                </a:lnTo>
                <a:lnTo>
                  <a:pt x="0" y="10936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298001" y="8504519"/>
            <a:ext cx="1360512" cy="779202"/>
          </a:xfrm>
          <a:custGeom>
            <a:avLst/>
            <a:gdLst/>
            <a:ahLst/>
            <a:cxnLst/>
            <a:rect r="r" b="b" t="t" l="l"/>
            <a:pathLst>
              <a:path h="779202" w="1360512">
                <a:moveTo>
                  <a:pt x="0" y="0"/>
                </a:moveTo>
                <a:lnTo>
                  <a:pt x="1360512" y="0"/>
                </a:lnTo>
                <a:lnTo>
                  <a:pt x="1360512" y="779203"/>
                </a:lnTo>
                <a:lnTo>
                  <a:pt x="0" y="7792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78123" y="2387175"/>
            <a:ext cx="6427011" cy="5646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012"/>
              </a:lnSpc>
            </a:pPr>
            <a:r>
              <a:rPr lang="en-US" sz="37942">
                <a:solidFill>
                  <a:srgbClr val="A14949"/>
                </a:solidFill>
                <a:latin typeface="Pinyon Script"/>
                <a:ea typeface="Pinyon Script"/>
                <a:cs typeface="Pinyon Script"/>
                <a:sym typeface="Pinyon Script"/>
              </a:rPr>
              <a:t>law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44000" y="3269764"/>
            <a:ext cx="7639773" cy="520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0600"/>
              </a:lnSpc>
            </a:pPr>
            <a:r>
              <a:rPr lang="en-US" sz="35000">
                <a:solidFill>
                  <a:srgbClr val="A14949"/>
                </a:solidFill>
                <a:latin typeface="Bebas Neue"/>
                <a:ea typeface="Bebas Neue"/>
                <a:cs typeface="Bebas Neue"/>
                <a:sym typeface="Bebas Neue"/>
              </a:rPr>
              <a:t>YER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85167" y="1220533"/>
            <a:ext cx="3880212" cy="355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2400">
                <a:solidFill>
                  <a:srgbClr val="A14949"/>
                </a:solidFill>
                <a:latin typeface="Anantason Condensed"/>
                <a:ea typeface="Anantason Condensed"/>
                <a:cs typeface="Anantason Condensed"/>
                <a:sym typeface="Anantason Condensed"/>
              </a:rPr>
              <a:t>Lawyer Presentation Template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963887" y="1220534"/>
            <a:ext cx="3694627" cy="355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83"/>
              </a:lnSpc>
            </a:pPr>
            <a:r>
              <a:rPr lang="en-US" sz="2400">
                <a:solidFill>
                  <a:srgbClr val="A14949"/>
                </a:solidFill>
                <a:latin typeface="Anantason Condensed"/>
                <a:ea typeface="Anantason Condensed"/>
                <a:cs typeface="Anantason Condensed"/>
                <a:sym typeface="Anantason Condensed"/>
              </a:rPr>
              <a:t>www.reallygreatsite.com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85167" y="8476764"/>
            <a:ext cx="4356324" cy="806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5"/>
              </a:lnSpc>
            </a:pPr>
            <a:r>
              <a:rPr lang="en-US" sz="1799" i="true">
                <a:solidFill>
                  <a:srgbClr val="A14949"/>
                </a:solidFill>
                <a:latin typeface="Anantason Condensed Italics"/>
                <a:ea typeface="Anantason Condensed Italics"/>
                <a:cs typeface="Anantason Condensed Italics"/>
                <a:sym typeface="Anantason Condensed Italics"/>
              </a:rPr>
              <a:t>The law is something that must be enforced, so we are a leading law firm that will always prioritize results and professionalism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D9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44287" y="6789935"/>
            <a:ext cx="7499100" cy="2237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01"/>
              </a:lnSpc>
            </a:pPr>
            <a:r>
              <a:rPr lang="en-US" sz="15001">
                <a:solidFill>
                  <a:srgbClr val="A14949"/>
                </a:solidFill>
                <a:latin typeface="Pinyon Script"/>
                <a:ea typeface="Pinyon Script"/>
                <a:cs typeface="Pinyon Script"/>
                <a:sym typeface="Pinyon Script"/>
              </a:rPr>
              <a:t>let us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5093837" y="6988331"/>
            <a:ext cx="10833029" cy="1831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261"/>
              </a:lnSpc>
            </a:pPr>
            <a:r>
              <a:rPr lang="en-US" sz="12294">
                <a:solidFill>
                  <a:srgbClr val="A14949"/>
                </a:solidFill>
                <a:latin typeface="Bebas Neue"/>
                <a:ea typeface="Bebas Neue"/>
                <a:cs typeface="Bebas Neue"/>
                <a:sym typeface="Bebas Neue"/>
              </a:rPr>
              <a:t>Represent You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2017437" y="1028700"/>
            <a:ext cx="14253126" cy="4832564"/>
            <a:chOff x="0" y="0"/>
            <a:chExt cx="2208182" cy="74869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208182" cy="748691"/>
            </a:xfrm>
            <a:custGeom>
              <a:avLst/>
              <a:gdLst/>
              <a:ahLst/>
              <a:cxnLst/>
              <a:rect r="r" b="b" t="t" l="l"/>
              <a:pathLst>
                <a:path h="748691" w="2208182">
                  <a:moveTo>
                    <a:pt x="15209" y="0"/>
                  </a:moveTo>
                  <a:lnTo>
                    <a:pt x="2192974" y="0"/>
                  </a:lnTo>
                  <a:cubicBezTo>
                    <a:pt x="2201373" y="0"/>
                    <a:pt x="2208182" y="6809"/>
                    <a:pt x="2208182" y="15209"/>
                  </a:cubicBezTo>
                  <a:lnTo>
                    <a:pt x="2208182" y="733482"/>
                  </a:lnTo>
                  <a:cubicBezTo>
                    <a:pt x="2208182" y="741881"/>
                    <a:pt x="2201373" y="748691"/>
                    <a:pt x="2192974" y="748691"/>
                  </a:cubicBezTo>
                  <a:lnTo>
                    <a:pt x="15209" y="748691"/>
                  </a:lnTo>
                  <a:cubicBezTo>
                    <a:pt x="6809" y="748691"/>
                    <a:pt x="0" y="741881"/>
                    <a:pt x="0" y="733482"/>
                  </a:cubicBezTo>
                  <a:lnTo>
                    <a:pt x="0" y="15209"/>
                  </a:lnTo>
                  <a:cubicBezTo>
                    <a:pt x="0" y="6809"/>
                    <a:pt x="6809" y="0"/>
                    <a:pt x="15209" y="0"/>
                  </a:cubicBezTo>
                  <a:close/>
                </a:path>
              </a:pathLst>
            </a:custGeom>
            <a:blipFill>
              <a:blip r:embed="rId2"/>
              <a:stretch>
                <a:fillRect l="-3865" t="-13763" r="-3134" b="-96890"/>
              </a:stretch>
            </a:blipFill>
            <a:ln w="9525" cap="rnd">
              <a:solidFill>
                <a:srgbClr val="A14949"/>
              </a:solidFill>
              <a:prstDash val="solid"/>
              <a:round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-3135008" y="1028700"/>
            <a:ext cx="4923845" cy="4832564"/>
            <a:chOff x="0" y="0"/>
            <a:chExt cx="1588008" cy="15584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88008" cy="1558433"/>
            </a:xfrm>
            <a:custGeom>
              <a:avLst/>
              <a:gdLst/>
              <a:ahLst/>
              <a:cxnLst/>
              <a:rect r="r" b="b" t="t" l="l"/>
              <a:pathLst>
                <a:path h="1558433" w="1588008">
                  <a:moveTo>
                    <a:pt x="1588008" y="44025"/>
                  </a:moveTo>
                  <a:lnTo>
                    <a:pt x="1588008" y="1514408"/>
                  </a:lnTo>
                  <a:cubicBezTo>
                    <a:pt x="1588008" y="1538723"/>
                    <a:pt x="1568297" y="1558433"/>
                    <a:pt x="1543983" y="1558433"/>
                  </a:cubicBezTo>
                  <a:lnTo>
                    <a:pt x="44025" y="1558433"/>
                  </a:lnTo>
                  <a:cubicBezTo>
                    <a:pt x="32349" y="1558433"/>
                    <a:pt x="21151" y="1553795"/>
                    <a:pt x="12895" y="1545539"/>
                  </a:cubicBezTo>
                  <a:cubicBezTo>
                    <a:pt x="4638" y="1537282"/>
                    <a:pt x="0" y="1526084"/>
                    <a:pt x="0" y="1514408"/>
                  </a:cubicBezTo>
                  <a:lnTo>
                    <a:pt x="0" y="44025"/>
                  </a:lnTo>
                  <a:cubicBezTo>
                    <a:pt x="0" y="19711"/>
                    <a:pt x="19711" y="0"/>
                    <a:pt x="44025" y="0"/>
                  </a:cubicBezTo>
                  <a:lnTo>
                    <a:pt x="1543983" y="0"/>
                  </a:lnTo>
                  <a:cubicBezTo>
                    <a:pt x="1555659" y="0"/>
                    <a:pt x="1566857" y="4638"/>
                    <a:pt x="1575113" y="12895"/>
                  </a:cubicBezTo>
                  <a:cubicBezTo>
                    <a:pt x="1583370" y="21151"/>
                    <a:pt x="1588008" y="32349"/>
                    <a:pt x="1588008" y="44025"/>
                  </a:cubicBezTo>
                  <a:close/>
                </a:path>
              </a:pathLst>
            </a:custGeom>
            <a:ln w="19050" cap="rnd">
              <a:solidFill>
                <a:srgbClr val="A14949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1588008" cy="1577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6499163" y="1028700"/>
            <a:ext cx="4923845" cy="4832564"/>
            <a:chOff x="0" y="0"/>
            <a:chExt cx="1588008" cy="155843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88008" cy="1558433"/>
            </a:xfrm>
            <a:custGeom>
              <a:avLst/>
              <a:gdLst/>
              <a:ahLst/>
              <a:cxnLst/>
              <a:rect r="r" b="b" t="t" l="l"/>
              <a:pathLst>
                <a:path h="1558433" w="1588008">
                  <a:moveTo>
                    <a:pt x="1588008" y="44025"/>
                  </a:moveTo>
                  <a:lnTo>
                    <a:pt x="1588008" y="1514408"/>
                  </a:lnTo>
                  <a:cubicBezTo>
                    <a:pt x="1588008" y="1538723"/>
                    <a:pt x="1568297" y="1558433"/>
                    <a:pt x="1543983" y="1558433"/>
                  </a:cubicBezTo>
                  <a:lnTo>
                    <a:pt x="44025" y="1558433"/>
                  </a:lnTo>
                  <a:cubicBezTo>
                    <a:pt x="32349" y="1558433"/>
                    <a:pt x="21151" y="1553795"/>
                    <a:pt x="12895" y="1545539"/>
                  </a:cubicBezTo>
                  <a:cubicBezTo>
                    <a:pt x="4638" y="1537282"/>
                    <a:pt x="0" y="1526084"/>
                    <a:pt x="0" y="1514408"/>
                  </a:cubicBezTo>
                  <a:lnTo>
                    <a:pt x="0" y="44025"/>
                  </a:lnTo>
                  <a:cubicBezTo>
                    <a:pt x="0" y="19711"/>
                    <a:pt x="19711" y="0"/>
                    <a:pt x="44025" y="0"/>
                  </a:cubicBezTo>
                  <a:lnTo>
                    <a:pt x="1543983" y="0"/>
                  </a:lnTo>
                  <a:cubicBezTo>
                    <a:pt x="1555659" y="0"/>
                    <a:pt x="1566857" y="4638"/>
                    <a:pt x="1575113" y="12895"/>
                  </a:cubicBezTo>
                  <a:cubicBezTo>
                    <a:pt x="1583370" y="21151"/>
                    <a:pt x="1588008" y="32349"/>
                    <a:pt x="1588008" y="44025"/>
                  </a:cubicBezTo>
                  <a:close/>
                </a:path>
              </a:pathLst>
            </a:custGeom>
            <a:ln w="19050" cap="rnd">
              <a:solidFill>
                <a:srgbClr val="A14949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1588008" cy="1577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-882644">
            <a:off x="13448115" y="7159954"/>
            <a:ext cx="3421582" cy="1024619"/>
            <a:chOff x="0" y="0"/>
            <a:chExt cx="1020353" cy="30555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20353" cy="305553"/>
            </a:xfrm>
            <a:custGeom>
              <a:avLst/>
              <a:gdLst/>
              <a:ahLst/>
              <a:cxnLst/>
              <a:rect r="r" b="b" t="t" l="l"/>
              <a:pathLst>
                <a:path h="305553" w="1020353">
                  <a:moveTo>
                    <a:pt x="510177" y="0"/>
                  </a:moveTo>
                  <a:cubicBezTo>
                    <a:pt x="228414" y="0"/>
                    <a:pt x="0" y="68400"/>
                    <a:pt x="0" y="152776"/>
                  </a:cubicBezTo>
                  <a:cubicBezTo>
                    <a:pt x="0" y="237152"/>
                    <a:pt x="228414" y="305553"/>
                    <a:pt x="510177" y="305553"/>
                  </a:cubicBezTo>
                  <a:cubicBezTo>
                    <a:pt x="791939" y="305553"/>
                    <a:pt x="1020353" y="237152"/>
                    <a:pt x="1020353" y="152776"/>
                  </a:cubicBezTo>
                  <a:cubicBezTo>
                    <a:pt x="1020353" y="68400"/>
                    <a:pt x="791939" y="0"/>
                    <a:pt x="510177" y="0"/>
                  </a:cubicBezTo>
                  <a:close/>
                </a:path>
              </a:pathLst>
            </a:custGeom>
            <a:ln w="9525" cap="sq">
              <a:solidFill>
                <a:srgbClr val="A14949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95658" y="9596"/>
              <a:ext cx="829037" cy="2673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3694625" y="7239814"/>
            <a:ext cx="3170653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4"/>
              </a:lnSpc>
            </a:pPr>
            <a:r>
              <a:rPr lang="en-US" b="true" sz="2611" i="true">
                <a:solidFill>
                  <a:srgbClr val="A14949"/>
                </a:solidFill>
                <a:latin typeface="Garet Bold Italics"/>
                <a:ea typeface="Garet Bold Italics"/>
                <a:cs typeface="Garet Bold Italics"/>
                <a:sym typeface="Garet Bold Italics"/>
              </a:rPr>
              <a:t>The law is reason, free from passion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D9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37043" y="1362977"/>
            <a:ext cx="4458011" cy="2237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01"/>
              </a:lnSpc>
            </a:pPr>
            <a:r>
              <a:rPr lang="en-US" sz="15001">
                <a:solidFill>
                  <a:srgbClr val="A14949"/>
                </a:solidFill>
                <a:latin typeface="Pinyon Script"/>
                <a:ea typeface="Pinyon Script"/>
                <a:cs typeface="Pinyon Script"/>
                <a:sym typeface="Pinyon Script"/>
              </a:rPr>
              <a:t>get in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548364" y="1638222"/>
            <a:ext cx="5953571" cy="1831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261"/>
              </a:lnSpc>
            </a:pPr>
            <a:r>
              <a:rPr lang="en-US" sz="12294">
                <a:solidFill>
                  <a:srgbClr val="A14949"/>
                </a:solidFill>
                <a:latin typeface="Bebas Neue"/>
                <a:ea typeface="Bebas Neue"/>
                <a:cs typeface="Bebas Neue"/>
                <a:sym typeface="Bebas Neue"/>
              </a:rPr>
              <a:t>touch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548364" y="4244265"/>
            <a:ext cx="2137221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E-mail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996466" y="4244265"/>
            <a:ext cx="6317559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hello@reallygreatsite.com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548364" y="4910527"/>
            <a:ext cx="2137221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Website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996466" y="4910527"/>
            <a:ext cx="6317559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www.reallygreatsite.com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548364" y="5576790"/>
            <a:ext cx="2137221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Phone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996466" y="5576790"/>
            <a:ext cx="5737901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+123-456-7890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548364" y="6244887"/>
            <a:ext cx="2137221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Address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996466" y="6244887"/>
            <a:ext cx="6248851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123 Anywhere St., Any City, ST 12345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513080" y="3999455"/>
            <a:ext cx="4054210" cy="9022044"/>
          </a:xfrm>
          <a:custGeom>
            <a:avLst/>
            <a:gdLst/>
            <a:ahLst/>
            <a:cxnLst/>
            <a:rect r="r" b="b" t="t" l="l"/>
            <a:pathLst>
              <a:path h="9022044" w="4054210">
                <a:moveTo>
                  <a:pt x="0" y="0"/>
                </a:moveTo>
                <a:lnTo>
                  <a:pt x="4054209" y="0"/>
                </a:lnTo>
                <a:lnTo>
                  <a:pt x="4054209" y="9022044"/>
                </a:lnTo>
                <a:lnTo>
                  <a:pt x="0" y="90220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-882644">
            <a:off x="13266202" y="1732996"/>
            <a:ext cx="3421582" cy="1024619"/>
            <a:chOff x="0" y="0"/>
            <a:chExt cx="1020353" cy="30555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20353" cy="305553"/>
            </a:xfrm>
            <a:custGeom>
              <a:avLst/>
              <a:gdLst/>
              <a:ahLst/>
              <a:cxnLst/>
              <a:rect r="r" b="b" t="t" l="l"/>
              <a:pathLst>
                <a:path h="305553" w="1020353">
                  <a:moveTo>
                    <a:pt x="510177" y="0"/>
                  </a:moveTo>
                  <a:cubicBezTo>
                    <a:pt x="228414" y="0"/>
                    <a:pt x="0" y="68400"/>
                    <a:pt x="0" y="152776"/>
                  </a:cubicBezTo>
                  <a:cubicBezTo>
                    <a:pt x="0" y="237152"/>
                    <a:pt x="228414" y="305553"/>
                    <a:pt x="510177" y="305553"/>
                  </a:cubicBezTo>
                  <a:cubicBezTo>
                    <a:pt x="791939" y="305553"/>
                    <a:pt x="1020353" y="237152"/>
                    <a:pt x="1020353" y="152776"/>
                  </a:cubicBezTo>
                  <a:cubicBezTo>
                    <a:pt x="1020353" y="68400"/>
                    <a:pt x="791939" y="0"/>
                    <a:pt x="510177" y="0"/>
                  </a:cubicBezTo>
                  <a:close/>
                </a:path>
              </a:pathLst>
            </a:custGeom>
            <a:ln w="9525" cap="sq">
              <a:solidFill>
                <a:srgbClr val="A14949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95658" y="9596"/>
              <a:ext cx="829037" cy="2673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3512712" y="1812856"/>
            <a:ext cx="3170653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4"/>
              </a:lnSpc>
            </a:pPr>
            <a:r>
              <a:rPr lang="en-US" b="true" sz="2611" i="true">
                <a:solidFill>
                  <a:srgbClr val="A14949"/>
                </a:solidFill>
                <a:latin typeface="Garet Bold Italics"/>
                <a:ea typeface="Garet Bold Italics"/>
                <a:cs typeface="Garet Bold Italics"/>
                <a:sym typeface="Garet Bold Italics"/>
              </a:rPr>
              <a:t>Justice delayed is justice denied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9663983" y="7888268"/>
            <a:ext cx="7595317" cy="1244419"/>
            <a:chOff x="0" y="0"/>
            <a:chExt cx="2449506" cy="40132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449506" cy="401328"/>
            </a:xfrm>
            <a:custGeom>
              <a:avLst/>
              <a:gdLst/>
              <a:ahLst/>
              <a:cxnLst/>
              <a:rect r="r" b="b" t="t" l="l"/>
              <a:pathLst>
                <a:path h="401328" w="2449506">
                  <a:moveTo>
                    <a:pt x="0" y="0"/>
                  </a:moveTo>
                  <a:lnTo>
                    <a:pt x="2449506" y="0"/>
                  </a:lnTo>
                  <a:lnTo>
                    <a:pt x="2449506" y="401328"/>
                  </a:lnTo>
                  <a:lnTo>
                    <a:pt x="0" y="401328"/>
                  </a:lnTo>
                  <a:close/>
                </a:path>
              </a:pathLst>
            </a:custGeom>
            <a:solidFill>
              <a:srgbClr val="E9E4D9"/>
            </a:solidFill>
            <a:ln w="19050" cap="sq">
              <a:solidFill>
                <a:srgbClr val="A14949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19050"/>
              <a:ext cx="2449506" cy="4203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0049042" y="8250218"/>
            <a:ext cx="6825199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THANK YOU FOR YOUR ATTENTION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D9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78160" y="1028700"/>
            <a:ext cx="7222691" cy="9808593"/>
          </a:xfrm>
          <a:custGeom>
            <a:avLst/>
            <a:gdLst/>
            <a:ahLst/>
            <a:cxnLst/>
            <a:rect r="r" b="b" t="t" l="l"/>
            <a:pathLst>
              <a:path h="9808593" w="7222691">
                <a:moveTo>
                  <a:pt x="0" y="0"/>
                </a:moveTo>
                <a:lnTo>
                  <a:pt x="7222691" y="0"/>
                </a:lnTo>
                <a:lnTo>
                  <a:pt x="7222691" y="9808593"/>
                </a:lnTo>
                <a:lnTo>
                  <a:pt x="0" y="9808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897431" y="1307881"/>
            <a:ext cx="3190803" cy="2237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01"/>
              </a:lnSpc>
            </a:pPr>
            <a:r>
              <a:rPr lang="en-US" sz="15001">
                <a:solidFill>
                  <a:srgbClr val="A14949"/>
                </a:solidFill>
                <a:latin typeface="Pinyon Script"/>
                <a:ea typeface="Pinyon Script"/>
                <a:cs typeface="Pinyon Script"/>
                <a:sym typeface="Pinyon Script"/>
              </a:rPr>
              <a:t>intro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172558" y="1583126"/>
            <a:ext cx="4254387" cy="1831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261"/>
              </a:lnSpc>
            </a:pPr>
            <a:r>
              <a:rPr lang="en-US" sz="12294">
                <a:solidFill>
                  <a:srgbClr val="A14949"/>
                </a:solidFill>
                <a:latin typeface="Bebas Neue"/>
                <a:ea typeface="Bebas Neue"/>
                <a:cs typeface="Bebas Neue"/>
                <a:sym typeface="Bebas Neue"/>
              </a:rPr>
              <a:t>duction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6895087" y="7314859"/>
            <a:ext cx="4923845" cy="1943441"/>
            <a:chOff x="0" y="0"/>
            <a:chExt cx="1587951" cy="62676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951" cy="626764"/>
            </a:xfrm>
            <a:custGeom>
              <a:avLst/>
              <a:gdLst/>
              <a:ahLst/>
              <a:cxnLst/>
              <a:rect r="r" b="b" t="t" l="l"/>
              <a:pathLst>
                <a:path h="626764" w="1587951">
                  <a:moveTo>
                    <a:pt x="0" y="0"/>
                  </a:moveTo>
                  <a:lnTo>
                    <a:pt x="1587951" y="0"/>
                  </a:lnTo>
                  <a:lnTo>
                    <a:pt x="1587951" y="626764"/>
                  </a:lnTo>
                  <a:lnTo>
                    <a:pt x="0" y="626764"/>
                  </a:lnTo>
                  <a:close/>
                </a:path>
              </a:pathLst>
            </a:custGeom>
            <a:solidFill>
              <a:srgbClr val="E9E4D9"/>
            </a:solidFill>
            <a:ln w="19050" cap="sq">
              <a:solidFill>
                <a:srgbClr val="A14949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1587951" cy="6458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911503" y="3497645"/>
            <a:ext cx="5050166" cy="2594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A presentation is a formal or informal communication method that involves conveying information, ideas, or a message to an audience. It often employs visual aids such as slides, charts, graphs, or multimedia elements to support and enhance the spoken content.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289955" y="7653998"/>
            <a:ext cx="4067154" cy="1217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714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A presentation is a formal or informal communication method that involves conveying information, ideas, or a message to an audience.</a:t>
            </a:r>
          </a:p>
        </p:txBody>
      </p:sp>
      <p:grpSp>
        <p:nvGrpSpPr>
          <p:cNvPr name="Group 10" id="10"/>
          <p:cNvGrpSpPr/>
          <p:nvPr/>
        </p:nvGrpSpPr>
        <p:grpSpPr>
          <a:xfrm rot="-882644">
            <a:off x="12246574" y="7732503"/>
            <a:ext cx="3421582" cy="1024619"/>
            <a:chOff x="0" y="0"/>
            <a:chExt cx="1020353" cy="30555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20353" cy="305553"/>
            </a:xfrm>
            <a:custGeom>
              <a:avLst/>
              <a:gdLst/>
              <a:ahLst/>
              <a:cxnLst/>
              <a:rect r="r" b="b" t="t" l="l"/>
              <a:pathLst>
                <a:path h="305553" w="1020353">
                  <a:moveTo>
                    <a:pt x="510177" y="0"/>
                  </a:moveTo>
                  <a:cubicBezTo>
                    <a:pt x="228414" y="0"/>
                    <a:pt x="0" y="68400"/>
                    <a:pt x="0" y="152776"/>
                  </a:cubicBezTo>
                  <a:cubicBezTo>
                    <a:pt x="0" y="237152"/>
                    <a:pt x="228414" y="305553"/>
                    <a:pt x="510177" y="305553"/>
                  </a:cubicBezTo>
                  <a:cubicBezTo>
                    <a:pt x="791939" y="305553"/>
                    <a:pt x="1020353" y="237152"/>
                    <a:pt x="1020353" y="152776"/>
                  </a:cubicBezTo>
                  <a:cubicBezTo>
                    <a:pt x="1020353" y="68400"/>
                    <a:pt x="791939" y="0"/>
                    <a:pt x="510177" y="0"/>
                  </a:cubicBezTo>
                  <a:close/>
                </a:path>
              </a:pathLst>
            </a:custGeom>
            <a:ln w="9525" cap="sq">
              <a:solidFill>
                <a:srgbClr val="A14949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95658" y="9596"/>
              <a:ext cx="829037" cy="2673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93084" y="7812364"/>
            <a:ext cx="3170653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4"/>
              </a:lnSpc>
            </a:pPr>
            <a:r>
              <a:rPr lang="en-US" b="true" sz="2611" i="true">
                <a:solidFill>
                  <a:srgbClr val="A14949"/>
                </a:solidFill>
                <a:latin typeface="Garet Bold Italics"/>
                <a:ea typeface="Garet Bold Italics"/>
                <a:cs typeface="Garet Bold Italics"/>
                <a:sym typeface="Garet Bold Italics"/>
              </a:rPr>
              <a:t>The law is reason, free from passion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D9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31264" y="1028700"/>
            <a:ext cx="3887435" cy="8518285"/>
          </a:xfrm>
          <a:custGeom>
            <a:avLst/>
            <a:gdLst/>
            <a:ahLst/>
            <a:cxnLst/>
            <a:rect r="r" b="b" t="t" l="l"/>
            <a:pathLst>
              <a:path h="8518285" w="3887435">
                <a:moveTo>
                  <a:pt x="0" y="0"/>
                </a:moveTo>
                <a:lnTo>
                  <a:pt x="3887436" y="0"/>
                </a:lnTo>
                <a:lnTo>
                  <a:pt x="3887436" y="8518285"/>
                </a:lnTo>
                <a:lnTo>
                  <a:pt x="0" y="8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922961" y="1076325"/>
            <a:ext cx="6336339" cy="2237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01"/>
              </a:lnSpc>
            </a:pPr>
            <a:r>
              <a:rPr lang="en-US" sz="15001">
                <a:solidFill>
                  <a:srgbClr val="A14949"/>
                </a:solidFill>
                <a:latin typeface="Pinyon Script"/>
                <a:ea typeface="Pinyon Script"/>
                <a:cs typeface="Pinyon Script"/>
                <a:sym typeface="Pinyon Script"/>
              </a:rPr>
              <a:t>areas of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760200" y="2823762"/>
            <a:ext cx="6229491" cy="1831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261"/>
              </a:lnSpc>
            </a:pPr>
            <a:r>
              <a:rPr lang="en-US" sz="12294">
                <a:solidFill>
                  <a:srgbClr val="A14949"/>
                </a:solidFill>
                <a:latin typeface="Bebas Neue"/>
                <a:ea typeface="Bebas Neue"/>
                <a:cs typeface="Bebas Neue"/>
                <a:sym typeface="Bebas Neue"/>
              </a:rPr>
              <a:t>Expertise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549265"/>
            <a:ext cx="3563652" cy="3709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A presentation is a formal or informal communication method that involves conveying information, ideas, or a message to an audience. It often employs visual aids such as slides, charts, graphs, or multimedia elements to support and enhance the spoken content.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2159273" y="7160849"/>
            <a:ext cx="4923845" cy="1943441"/>
            <a:chOff x="0" y="0"/>
            <a:chExt cx="1587951" cy="62676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87951" cy="626764"/>
            </a:xfrm>
            <a:custGeom>
              <a:avLst/>
              <a:gdLst/>
              <a:ahLst/>
              <a:cxnLst/>
              <a:rect r="r" b="b" t="t" l="l"/>
              <a:pathLst>
                <a:path h="626764" w="1587951">
                  <a:moveTo>
                    <a:pt x="0" y="0"/>
                  </a:moveTo>
                  <a:lnTo>
                    <a:pt x="1587951" y="0"/>
                  </a:lnTo>
                  <a:lnTo>
                    <a:pt x="1587951" y="626764"/>
                  </a:lnTo>
                  <a:lnTo>
                    <a:pt x="0" y="626764"/>
                  </a:lnTo>
                  <a:close/>
                </a:path>
              </a:pathLst>
            </a:custGeom>
            <a:solidFill>
              <a:srgbClr val="E9E4D9"/>
            </a:solidFill>
            <a:ln w="19050" cap="sq">
              <a:solidFill>
                <a:srgbClr val="A14949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1587951" cy="6458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2554141" y="7499987"/>
            <a:ext cx="4067154" cy="1217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714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A presentation is a formal or informal communication method that involves conveying information, ideas, or a message to an audience.</a:t>
            </a:r>
          </a:p>
        </p:txBody>
      </p:sp>
      <p:grpSp>
        <p:nvGrpSpPr>
          <p:cNvPr name="Group 10" id="10"/>
          <p:cNvGrpSpPr/>
          <p:nvPr/>
        </p:nvGrpSpPr>
        <p:grpSpPr>
          <a:xfrm rot="-882644">
            <a:off x="988653" y="1673621"/>
            <a:ext cx="3537546" cy="1024619"/>
            <a:chOff x="0" y="0"/>
            <a:chExt cx="1054935" cy="30555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54935" cy="305553"/>
            </a:xfrm>
            <a:custGeom>
              <a:avLst/>
              <a:gdLst/>
              <a:ahLst/>
              <a:cxnLst/>
              <a:rect r="r" b="b" t="t" l="l"/>
              <a:pathLst>
                <a:path h="305553" w="1054935">
                  <a:moveTo>
                    <a:pt x="527468" y="0"/>
                  </a:moveTo>
                  <a:cubicBezTo>
                    <a:pt x="236155" y="0"/>
                    <a:pt x="0" y="68400"/>
                    <a:pt x="0" y="152776"/>
                  </a:cubicBezTo>
                  <a:cubicBezTo>
                    <a:pt x="0" y="237152"/>
                    <a:pt x="236155" y="305553"/>
                    <a:pt x="527468" y="305553"/>
                  </a:cubicBezTo>
                  <a:cubicBezTo>
                    <a:pt x="818780" y="305553"/>
                    <a:pt x="1054935" y="237152"/>
                    <a:pt x="1054935" y="152776"/>
                  </a:cubicBezTo>
                  <a:cubicBezTo>
                    <a:pt x="1054935" y="68400"/>
                    <a:pt x="818780" y="0"/>
                    <a:pt x="527468" y="0"/>
                  </a:cubicBezTo>
                  <a:close/>
                </a:path>
              </a:pathLst>
            </a:custGeom>
            <a:ln w="9525" cap="sq">
              <a:solidFill>
                <a:srgbClr val="A14949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98900" y="9596"/>
              <a:ext cx="857135" cy="2673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916537" y="1738758"/>
            <a:ext cx="3570058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4"/>
              </a:lnSpc>
            </a:pPr>
            <a:r>
              <a:rPr lang="en-US" b="true" sz="2611" i="true">
                <a:solidFill>
                  <a:srgbClr val="A14949"/>
                </a:solidFill>
                <a:latin typeface="Garet Bold Italics"/>
                <a:ea typeface="Garet Bold Italics"/>
                <a:cs typeface="Garet Bold Italics"/>
                <a:sym typeface="Garet Bold Italics"/>
              </a:rPr>
              <a:t>Ignorance of the law excuses no one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481397" y="4852496"/>
            <a:ext cx="6601721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A presentation is a formal or informal communication method that involves conveying information, ideas, or a message to an audience.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D9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017437" y="1028700"/>
            <a:ext cx="14253126" cy="3041944"/>
            <a:chOff x="0" y="0"/>
            <a:chExt cx="2208182" cy="47127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08182" cy="471277"/>
            </a:xfrm>
            <a:custGeom>
              <a:avLst/>
              <a:gdLst/>
              <a:ahLst/>
              <a:cxnLst/>
              <a:rect r="r" b="b" t="t" l="l"/>
              <a:pathLst>
                <a:path h="471277" w="2208182">
                  <a:moveTo>
                    <a:pt x="15209" y="0"/>
                  </a:moveTo>
                  <a:lnTo>
                    <a:pt x="2192974" y="0"/>
                  </a:lnTo>
                  <a:cubicBezTo>
                    <a:pt x="2201373" y="0"/>
                    <a:pt x="2208182" y="6809"/>
                    <a:pt x="2208182" y="15209"/>
                  </a:cubicBezTo>
                  <a:lnTo>
                    <a:pt x="2208182" y="456068"/>
                  </a:lnTo>
                  <a:cubicBezTo>
                    <a:pt x="2208182" y="464468"/>
                    <a:pt x="2201373" y="471277"/>
                    <a:pt x="2192974" y="471277"/>
                  </a:cubicBezTo>
                  <a:lnTo>
                    <a:pt x="15209" y="471277"/>
                  </a:lnTo>
                  <a:cubicBezTo>
                    <a:pt x="6809" y="471277"/>
                    <a:pt x="0" y="464468"/>
                    <a:pt x="0" y="456068"/>
                  </a:cubicBezTo>
                  <a:lnTo>
                    <a:pt x="0" y="15209"/>
                  </a:lnTo>
                  <a:cubicBezTo>
                    <a:pt x="0" y="6809"/>
                    <a:pt x="6809" y="0"/>
                    <a:pt x="15209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48621" r="0" b="-164137"/>
              </a:stretch>
            </a:blipFill>
            <a:ln w="9525" cap="rnd">
              <a:solidFill>
                <a:srgbClr val="A14949"/>
              </a:solidFill>
              <a:prstDash val="solid"/>
              <a:round/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16503285" y="1028700"/>
            <a:ext cx="4923845" cy="3041944"/>
            <a:chOff x="0" y="0"/>
            <a:chExt cx="1588008" cy="98098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88008" cy="980984"/>
            </a:xfrm>
            <a:custGeom>
              <a:avLst/>
              <a:gdLst/>
              <a:ahLst/>
              <a:cxnLst/>
              <a:rect r="r" b="b" t="t" l="l"/>
              <a:pathLst>
                <a:path h="980984" w="1588008">
                  <a:moveTo>
                    <a:pt x="1588008" y="44025"/>
                  </a:moveTo>
                  <a:lnTo>
                    <a:pt x="1588008" y="936958"/>
                  </a:lnTo>
                  <a:cubicBezTo>
                    <a:pt x="1588008" y="961273"/>
                    <a:pt x="1568297" y="980984"/>
                    <a:pt x="1543983" y="980984"/>
                  </a:cubicBezTo>
                  <a:lnTo>
                    <a:pt x="44025" y="980984"/>
                  </a:lnTo>
                  <a:cubicBezTo>
                    <a:pt x="19711" y="980984"/>
                    <a:pt x="0" y="961273"/>
                    <a:pt x="0" y="936958"/>
                  </a:cubicBezTo>
                  <a:lnTo>
                    <a:pt x="0" y="44025"/>
                  </a:lnTo>
                  <a:cubicBezTo>
                    <a:pt x="0" y="19711"/>
                    <a:pt x="19711" y="0"/>
                    <a:pt x="44025" y="0"/>
                  </a:cubicBezTo>
                  <a:lnTo>
                    <a:pt x="1543983" y="0"/>
                  </a:lnTo>
                  <a:cubicBezTo>
                    <a:pt x="1555659" y="0"/>
                    <a:pt x="1566857" y="4638"/>
                    <a:pt x="1575113" y="12895"/>
                  </a:cubicBezTo>
                  <a:cubicBezTo>
                    <a:pt x="1583370" y="21151"/>
                    <a:pt x="1588008" y="32349"/>
                    <a:pt x="1588008" y="44025"/>
                  </a:cubicBezTo>
                  <a:close/>
                </a:path>
              </a:pathLst>
            </a:custGeom>
            <a:ln w="19050" cap="rnd">
              <a:solidFill>
                <a:srgbClr val="A14949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1588008" cy="10000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3135008" y="1028700"/>
            <a:ext cx="4923845" cy="3041944"/>
            <a:chOff x="0" y="0"/>
            <a:chExt cx="1588008" cy="9809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8008" cy="980984"/>
            </a:xfrm>
            <a:custGeom>
              <a:avLst/>
              <a:gdLst/>
              <a:ahLst/>
              <a:cxnLst/>
              <a:rect r="r" b="b" t="t" l="l"/>
              <a:pathLst>
                <a:path h="980984" w="1588008">
                  <a:moveTo>
                    <a:pt x="1588008" y="44025"/>
                  </a:moveTo>
                  <a:lnTo>
                    <a:pt x="1588008" y="936958"/>
                  </a:lnTo>
                  <a:cubicBezTo>
                    <a:pt x="1588008" y="961273"/>
                    <a:pt x="1568297" y="980984"/>
                    <a:pt x="1543983" y="980984"/>
                  </a:cubicBezTo>
                  <a:lnTo>
                    <a:pt x="44025" y="980984"/>
                  </a:lnTo>
                  <a:cubicBezTo>
                    <a:pt x="19711" y="980984"/>
                    <a:pt x="0" y="961273"/>
                    <a:pt x="0" y="936958"/>
                  </a:cubicBezTo>
                  <a:lnTo>
                    <a:pt x="0" y="44025"/>
                  </a:lnTo>
                  <a:cubicBezTo>
                    <a:pt x="0" y="19711"/>
                    <a:pt x="19711" y="0"/>
                    <a:pt x="44025" y="0"/>
                  </a:cubicBezTo>
                  <a:lnTo>
                    <a:pt x="1543983" y="0"/>
                  </a:lnTo>
                  <a:cubicBezTo>
                    <a:pt x="1555659" y="0"/>
                    <a:pt x="1566857" y="4638"/>
                    <a:pt x="1575113" y="12895"/>
                  </a:cubicBezTo>
                  <a:cubicBezTo>
                    <a:pt x="1583370" y="21151"/>
                    <a:pt x="1588008" y="32349"/>
                    <a:pt x="1588008" y="44025"/>
                  </a:cubicBezTo>
                  <a:close/>
                </a:path>
              </a:pathLst>
            </a:custGeom>
            <a:ln w="19050" cap="rnd">
              <a:solidFill>
                <a:srgbClr val="A14949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1588008" cy="10000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2017437" y="4588162"/>
            <a:ext cx="3190803" cy="2237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01"/>
              </a:lnSpc>
            </a:pPr>
            <a:r>
              <a:rPr lang="en-US" sz="15001">
                <a:solidFill>
                  <a:srgbClr val="A14949"/>
                </a:solidFill>
                <a:latin typeface="Pinyon Script"/>
                <a:ea typeface="Pinyon Script"/>
                <a:cs typeface="Pinyon Script"/>
                <a:sym typeface="Pinyon Script"/>
              </a:rPr>
              <a:t>why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013391" y="4994479"/>
            <a:ext cx="5766573" cy="1831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261"/>
              </a:lnSpc>
            </a:pPr>
            <a:r>
              <a:rPr lang="en-US" sz="12294">
                <a:solidFill>
                  <a:srgbClr val="A14949"/>
                </a:solidFill>
                <a:latin typeface="Bebas Neue"/>
                <a:ea typeface="Bebas Neue"/>
                <a:cs typeface="Bebas Neue"/>
                <a:sym typeface="Bebas Neue"/>
              </a:rPr>
              <a:t>Choose Us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220397" y="5095875"/>
            <a:ext cx="5050166" cy="1480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A presentation is a formal or informal communication method that involves conveying information, ideas, or a message to an audience.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788837" y="7419961"/>
            <a:ext cx="8283917" cy="1480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A presentation is a formal or informal communication method that involves conveying information, ideas, or a message to an audience. It often employs visual aids such as slides, charts, graphs, or multimedia elements to support and enhance the spoken content.</a:t>
            </a:r>
          </a:p>
        </p:txBody>
      </p:sp>
      <p:grpSp>
        <p:nvGrpSpPr>
          <p:cNvPr name="Group 14" id="14"/>
          <p:cNvGrpSpPr/>
          <p:nvPr/>
        </p:nvGrpSpPr>
        <p:grpSpPr>
          <a:xfrm rot="-882644">
            <a:off x="12774965" y="7671557"/>
            <a:ext cx="3421582" cy="1024619"/>
            <a:chOff x="0" y="0"/>
            <a:chExt cx="1020353" cy="30555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20353" cy="305553"/>
            </a:xfrm>
            <a:custGeom>
              <a:avLst/>
              <a:gdLst/>
              <a:ahLst/>
              <a:cxnLst/>
              <a:rect r="r" b="b" t="t" l="l"/>
              <a:pathLst>
                <a:path h="305553" w="1020353">
                  <a:moveTo>
                    <a:pt x="510177" y="0"/>
                  </a:moveTo>
                  <a:cubicBezTo>
                    <a:pt x="228414" y="0"/>
                    <a:pt x="0" y="68400"/>
                    <a:pt x="0" y="152776"/>
                  </a:cubicBezTo>
                  <a:cubicBezTo>
                    <a:pt x="0" y="237152"/>
                    <a:pt x="228414" y="305553"/>
                    <a:pt x="510177" y="305553"/>
                  </a:cubicBezTo>
                  <a:cubicBezTo>
                    <a:pt x="791939" y="305553"/>
                    <a:pt x="1020353" y="237152"/>
                    <a:pt x="1020353" y="152776"/>
                  </a:cubicBezTo>
                  <a:cubicBezTo>
                    <a:pt x="1020353" y="68400"/>
                    <a:pt x="791939" y="0"/>
                    <a:pt x="510177" y="0"/>
                  </a:cubicBezTo>
                  <a:close/>
                </a:path>
              </a:pathLst>
            </a:custGeom>
            <a:ln w="9525" cap="sq">
              <a:solidFill>
                <a:srgbClr val="A14949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95658" y="9596"/>
              <a:ext cx="829037" cy="2673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3021475" y="7751417"/>
            <a:ext cx="3170653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4"/>
              </a:lnSpc>
            </a:pPr>
            <a:r>
              <a:rPr lang="en-US" b="true" sz="2611" i="true">
                <a:solidFill>
                  <a:srgbClr val="A14949"/>
                </a:solidFill>
                <a:latin typeface="Garet Bold Italics"/>
                <a:ea typeface="Garet Bold Italics"/>
                <a:cs typeface="Garet Bold Italics"/>
                <a:sym typeface="Garet Bold Italics"/>
              </a:rPr>
              <a:t>The first duty of society is justice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D9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24680" y="1028700"/>
            <a:ext cx="4724623" cy="4998690"/>
            <a:chOff x="0" y="0"/>
            <a:chExt cx="731968" cy="7744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31968" cy="774428"/>
            </a:xfrm>
            <a:custGeom>
              <a:avLst/>
              <a:gdLst/>
              <a:ahLst/>
              <a:cxnLst/>
              <a:rect r="r" b="b" t="t" l="l"/>
              <a:pathLst>
                <a:path h="774428" w="731968">
                  <a:moveTo>
                    <a:pt x="45882" y="0"/>
                  </a:moveTo>
                  <a:lnTo>
                    <a:pt x="686086" y="0"/>
                  </a:lnTo>
                  <a:cubicBezTo>
                    <a:pt x="711426" y="0"/>
                    <a:pt x="731968" y="20542"/>
                    <a:pt x="731968" y="45882"/>
                  </a:cubicBezTo>
                  <a:lnTo>
                    <a:pt x="731968" y="728546"/>
                  </a:lnTo>
                  <a:cubicBezTo>
                    <a:pt x="731968" y="753886"/>
                    <a:pt x="711426" y="774428"/>
                    <a:pt x="686086" y="774428"/>
                  </a:cubicBezTo>
                  <a:lnTo>
                    <a:pt x="45882" y="774428"/>
                  </a:lnTo>
                  <a:cubicBezTo>
                    <a:pt x="20542" y="774428"/>
                    <a:pt x="0" y="753886"/>
                    <a:pt x="0" y="728546"/>
                  </a:cubicBezTo>
                  <a:lnTo>
                    <a:pt x="0" y="45882"/>
                  </a:lnTo>
                  <a:cubicBezTo>
                    <a:pt x="0" y="20542"/>
                    <a:pt x="20542" y="0"/>
                    <a:pt x="45882" y="0"/>
                  </a:cubicBezTo>
                  <a:close/>
                </a:path>
              </a:pathLst>
            </a:custGeom>
            <a:blipFill>
              <a:blip r:embed="rId2"/>
              <a:stretch>
                <a:fillRect l="-43721" t="-23437" r="-38288" b="-134287"/>
              </a:stretch>
            </a:blipFill>
            <a:ln w="9525" cap="rnd">
              <a:solidFill>
                <a:srgbClr val="A14949"/>
              </a:solidFill>
              <a:prstDash val="solid"/>
              <a:round/>
            </a:ln>
          </p:spPr>
        </p:sp>
      </p:grpSp>
      <p:sp>
        <p:nvSpPr>
          <p:cNvPr name="TextBox 4" id="4"/>
          <p:cNvSpPr txBox="true"/>
          <p:nvPr/>
        </p:nvSpPr>
        <p:spPr>
          <a:xfrm rot="0">
            <a:off x="1824680" y="6258352"/>
            <a:ext cx="2362311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b="true">
                <a:solidFill>
                  <a:srgbClr val="A14949"/>
                </a:solidFill>
                <a:latin typeface="Garet Bold"/>
                <a:ea typeface="Garet Bold"/>
                <a:cs typeface="Garet Bold"/>
                <a:sym typeface="Garet Bold"/>
              </a:rPr>
              <a:t>Juliana Silva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24680" y="6680504"/>
            <a:ext cx="2362311" cy="254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>
                <a:solidFill>
                  <a:srgbClr val="A14949"/>
                </a:solidFill>
                <a:latin typeface="Garet"/>
                <a:ea typeface="Garet"/>
                <a:cs typeface="Garet"/>
                <a:sym typeface="Garet"/>
              </a:rPr>
              <a:t>Senior Lawyer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723767" y="1028700"/>
            <a:ext cx="4724623" cy="4998690"/>
            <a:chOff x="0" y="0"/>
            <a:chExt cx="731968" cy="7744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31968" cy="774428"/>
            </a:xfrm>
            <a:custGeom>
              <a:avLst/>
              <a:gdLst/>
              <a:ahLst/>
              <a:cxnLst/>
              <a:rect r="r" b="b" t="t" l="l"/>
              <a:pathLst>
                <a:path h="774428" w="731968">
                  <a:moveTo>
                    <a:pt x="45882" y="0"/>
                  </a:moveTo>
                  <a:lnTo>
                    <a:pt x="686086" y="0"/>
                  </a:lnTo>
                  <a:cubicBezTo>
                    <a:pt x="711426" y="0"/>
                    <a:pt x="731968" y="20542"/>
                    <a:pt x="731968" y="45882"/>
                  </a:cubicBezTo>
                  <a:lnTo>
                    <a:pt x="731968" y="728546"/>
                  </a:lnTo>
                  <a:cubicBezTo>
                    <a:pt x="731968" y="753886"/>
                    <a:pt x="711426" y="774428"/>
                    <a:pt x="686086" y="774428"/>
                  </a:cubicBezTo>
                  <a:lnTo>
                    <a:pt x="45882" y="774428"/>
                  </a:lnTo>
                  <a:cubicBezTo>
                    <a:pt x="20542" y="774428"/>
                    <a:pt x="0" y="753886"/>
                    <a:pt x="0" y="728546"/>
                  </a:cubicBezTo>
                  <a:lnTo>
                    <a:pt x="0" y="45882"/>
                  </a:lnTo>
                  <a:cubicBezTo>
                    <a:pt x="0" y="20542"/>
                    <a:pt x="20542" y="0"/>
                    <a:pt x="45882" y="0"/>
                  </a:cubicBezTo>
                  <a:close/>
                </a:path>
              </a:pathLst>
            </a:custGeom>
            <a:blipFill>
              <a:blip r:embed="rId3"/>
              <a:stretch>
                <a:fillRect l="-68798" t="-1318" r="-23721" b="-20142"/>
              </a:stretch>
            </a:blipFill>
            <a:ln w="9525" cap="rnd">
              <a:solidFill>
                <a:srgbClr val="A14949"/>
              </a:solidFill>
              <a:prstDash val="solid"/>
              <a:round/>
            </a:ln>
          </p:spPr>
        </p:sp>
      </p:grpSp>
      <p:sp>
        <p:nvSpPr>
          <p:cNvPr name="TextBox 8" id="8"/>
          <p:cNvSpPr txBox="true"/>
          <p:nvPr/>
        </p:nvSpPr>
        <p:spPr>
          <a:xfrm rot="0">
            <a:off x="6723767" y="6258352"/>
            <a:ext cx="2362311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b="true">
                <a:solidFill>
                  <a:srgbClr val="A14949"/>
                </a:solidFill>
                <a:latin typeface="Garet Bold"/>
                <a:ea typeface="Garet Bold"/>
                <a:cs typeface="Garet Bold"/>
                <a:sym typeface="Garet Bold"/>
              </a:rPr>
              <a:t>Aaron Loeb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723767" y="6680504"/>
            <a:ext cx="2362311" cy="254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>
                <a:solidFill>
                  <a:srgbClr val="A14949"/>
                </a:solidFill>
                <a:latin typeface="Garet"/>
                <a:ea typeface="Garet"/>
                <a:cs typeface="Garet"/>
                <a:sym typeface="Garet"/>
              </a:rPr>
              <a:t>Senior Lawyer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1622854" y="1028700"/>
            <a:ext cx="4724623" cy="4998690"/>
            <a:chOff x="0" y="0"/>
            <a:chExt cx="731968" cy="77442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31968" cy="774428"/>
            </a:xfrm>
            <a:custGeom>
              <a:avLst/>
              <a:gdLst/>
              <a:ahLst/>
              <a:cxnLst/>
              <a:rect r="r" b="b" t="t" l="l"/>
              <a:pathLst>
                <a:path h="774428" w="731968">
                  <a:moveTo>
                    <a:pt x="45882" y="0"/>
                  </a:moveTo>
                  <a:lnTo>
                    <a:pt x="686086" y="0"/>
                  </a:lnTo>
                  <a:cubicBezTo>
                    <a:pt x="711426" y="0"/>
                    <a:pt x="731968" y="20542"/>
                    <a:pt x="731968" y="45882"/>
                  </a:cubicBezTo>
                  <a:lnTo>
                    <a:pt x="731968" y="728546"/>
                  </a:lnTo>
                  <a:cubicBezTo>
                    <a:pt x="731968" y="753886"/>
                    <a:pt x="711426" y="774428"/>
                    <a:pt x="686086" y="774428"/>
                  </a:cubicBezTo>
                  <a:lnTo>
                    <a:pt x="45882" y="774428"/>
                  </a:lnTo>
                  <a:cubicBezTo>
                    <a:pt x="20542" y="774428"/>
                    <a:pt x="0" y="753886"/>
                    <a:pt x="0" y="728546"/>
                  </a:cubicBezTo>
                  <a:lnTo>
                    <a:pt x="0" y="45882"/>
                  </a:lnTo>
                  <a:cubicBezTo>
                    <a:pt x="0" y="20542"/>
                    <a:pt x="20542" y="0"/>
                    <a:pt x="45882" y="0"/>
                  </a:cubicBezTo>
                  <a:close/>
                </a:path>
              </a:pathLst>
            </a:custGeom>
            <a:blipFill>
              <a:blip r:embed="rId4"/>
              <a:stretch>
                <a:fillRect l="-106586" t="-27696" r="-94834" b="-62470"/>
              </a:stretch>
            </a:blipFill>
            <a:ln w="9525" cap="rnd">
              <a:solidFill>
                <a:srgbClr val="A14949"/>
              </a:solidFill>
              <a:prstDash val="solid"/>
              <a:round/>
            </a:ln>
          </p:spPr>
        </p:sp>
      </p:grpSp>
      <p:sp>
        <p:nvSpPr>
          <p:cNvPr name="TextBox 12" id="12"/>
          <p:cNvSpPr txBox="true"/>
          <p:nvPr/>
        </p:nvSpPr>
        <p:spPr>
          <a:xfrm rot="0">
            <a:off x="11622854" y="6258352"/>
            <a:ext cx="2362311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b="true">
                <a:solidFill>
                  <a:srgbClr val="A14949"/>
                </a:solidFill>
                <a:latin typeface="Garet Bold"/>
                <a:ea typeface="Garet Bold"/>
                <a:cs typeface="Garet Bold"/>
                <a:sym typeface="Garet Bold"/>
              </a:rPr>
              <a:t>Olivia Wilson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622854" y="6680504"/>
            <a:ext cx="2362311" cy="254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>
                <a:solidFill>
                  <a:srgbClr val="A14949"/>
                </a:solidFill>
                <a:latin typeface="Garet"/>
                <a:ea typeface="Garet"/>
                <a:cs typeface="Garet"/>
                <a:sym typeface="Garet"/>
              </a:rPr>
              <a:t>Senior Lawyer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6518927" y="1028700"/>
            <a:ext cx="4923845" cy="4998690"/>
            <a:chOff x="0" y="0"/>
            <a:chExt cx="1588008" cy="161200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588008" cy="1612007"/>
            </a:xfrm>
            <a:custGeom>
              <a:avLst/>
              <a:gdLst/>
              <a:ahLst/>
              <a:cxnLst/>
              <a:rect r="r" b="b" t="t" l="l"/>
              <a:pathLst>
                <a:path h="1612007" w="1588008">
                  <a:moveTo>
                    <a:pt x="1588008" y="44025"/>
                  </a:moveTo>
                  <a:lnTo>
                    <a:pt x="1588008" y="1567981"/>
                  </a:lnTo>
                  <a:cubicBezTo>
                    <a:pt x="1588008" y="1592296"/>
                    <a:pt x="1568297" y="1612007"/>
                    <a:pt x="1543983" y="1612007"/>
                  </a:cubicBezTo>
                  <a:lnTo>
                    <a:pt x="44025" y="1612007"/>
                  </a:lnTo>
                  <a:cubicBezTo>
                    <a:pt x="32349" y="1612007"/>
                    <a:pt x="21151" y="1607368"/>
                    <a:pt x="12895" y="1599112"/>
                  </a:cubicBezTo>
                  <a:cubicBezTo>
                    <a:pt x="4638" y="1590856"/>
                    <a:pt x="0" y="1579658"/>
                    <a:pt x="0" y="1567981"/>
                  </a:cubicBezTo>
                  <a:lnTo>
                    <a:pt x="0" y="44025"/>
                  </a:lnTo>
                  <a:cubicBezTo>
                    <a:pt x="0" y="19711"/>
                    <a:pt x="19711" y="0"/>
                    <a:pt x="44025" y="0"/>
                  </a:cubicBezTo>
                  <a:lnTo>
                    <a:pt x="1543983" y="0"/>
                  </a:lnTo>
                  <a:cubicBezTo>
                    <a:pt x="1555659" y="0"/>
                    <a:pt x="1566857" y="4638"/>
                    <a:pt x="1575113" y="12895"/>
                  </a:cubicBezTo>
                  <a:cubicBezTo>
                    <a:pt x="1583370" y="21151"/>
                    <a:pt x="1588008" y="32349"/>
                    <a:pt x="1588008" y="44025"/>
                  </a:cubicBezTo>
                  <a:close/>
                </a:path>
              </a:pathLst>
            </a:custGeom>
            <a:ln w="19050" cap="rnd">
              <a:solidFill>
                <a:srgbClr val="A14949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19050"/>
              <a:ext cx="1588008" cy="1631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824680" y="7030389"/>
            <a:ext cx="3190803" cy="2237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01"/>
              </a:lnSpc>
            </a:pPr>
            <a:r>
              <a:rPr lang="en-US" sz="15001">
                <a:solidFill>
                  <a:srgbClr val="A14949"/>
                </a:solidFill>
                <a:latin typeface="Pinyon Script"/>
                <a:ea typeface="Pinyon Script"/>
                <a:cs typeface="Pinyon Script"/>
                <a:sym typeface="Pinyon Script"/>
              </a:rPr>
              <a:t>our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186991" y="7436706"/>
            <a:ext cx="5766573" cy="1831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261"/>
              </a:lnSpc>
            </a:pPr>
            <a:r>
              <a:rPr lang="en-US" sz="12294">
                <a:solidFill>
                  <a:srgbClr val="A14949"/>
                </a:solidFill>
                <a:latin typeface="Bebas Neue"/>
                <a:ea typeface="Bebas Neue"/>
                <a:cs typeface="Bebas Neue"/>
                <a:sym typeface="Bebas Neue"/>
              </a:rPr>
              <a:t>team</a:t>
            </a:r>
          </a:p>
        </p:txBody>
      </p:sp>
      <p:grpSp>
        <p:nvGrpSpPr>
          <p:cNvPr name="Group 19" id="19"/>
          <p:cNvGrpSpPr/>
          <p:nvPr/>
        </p:nvGrpSpPr>
        <p:grpSpPr>
          <a:xfrm rot="-882644">
            <a:off x="12467309" y="7816037"/>
            <a:ext cx="3421582" cy="1024619"/>
            <a:chOff x="0" y="0"/>
            <a:chExt cx="1020353" cy="30555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20353" cy="305553"/>
            </a:xfrm>
            <a:custGeom>
              <a:avLst/>
              <a:gdLst/>
              <a:ahLst/>
              <a:cxnLst/>
              <a:rect r="r" b="b" t="t" l="l"/>
              <a:pathLst>
                <a:path h="305553" w="1020353">
                  <a:moveTo>
                    <a:pt x="510177" y="0"/>
                  </a:moveTo>
                  <a:cubicBezTo>
                    <a:pt x="228414" y="0"/>
                    <a:pt x="0" y="68400"/>
                    <a:pt x="0" y="152776"/>
                  </a:cubicBezTo>
                  <a:cubicBezTo>
                    <a:pt x="0" y="237152"/>
                    <a:pt x="228414" y="305553"/>
                    <a:pt x="510177" y="305553"/>
                  </a:cubicBezTo>
                  <a:cubicBezTo>
                    <a:pt x="791939" y="305553"/>
                    <a:pt x="1020353" y="237152"/>
                    <a:pt x="1020353" y="152776"/>
                  </a:cubicBezTo>
                  <a:cubicBezTo>
                    <a:pt x="1020353" y="68400"/>
                    <a:pt x="791939" y="0"/>
                    <a:pt x="510177" y="0"/>
                  </a:cubicBezTo>
                  <a:close/>
                </a:path>
              </a:pathLst>
            </a:custGeom>
            <a:ln w="9525" cap="sq">
              <a:solidFill>
                <a:srgbClr val="A14949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95658" y="9596"/>
              <a:ext cx="829037" cy="2673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2713820" y="7895898"/>
            <a:ext cx="3170653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4"/>
              </a:lnSpc>
            </a:pPr>
            <a:r>
              <a:rPr lang="en-US" b="true" sz="2611" i="true">
                <a:solidFill>
                  <a:srgbClr val="A14949"/>
                </a:solidFill>
                <a:latin typeface="Garet Bold Italics"/>
                <a:ea typeface="Garet Bold Italics"/>
                <a:cs typeface="Garet Bold Italics"/>
                <a:sym typeface="Garet Bold Italics"/>
              </a:rPr>
              <a:t>Justice delayed is justice denied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D9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39840" y="1307881"/>
            <a:ext cx="3190803" cy="2237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01"/>
              </a:lnSpc>
            </a:pPr>
            <a:r>
              <a:rPr lang="en-US" sz="15001">
                <a:solidFill>
                  <a:srgbClr val="A14949"/>
                </a:solidFill>
                <a:latin typeface="Pinyon Script"/>
                <a:ea typeface="Pinyon Script"/>
                <a:cs typeface="Pinyon Script"/>
                <a:sym typeface="Pinyon Script"/>
              </a:rPr>
              <a:t>case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483953" y="1583126"/>
            <a:ext cx="7220779" cy="1831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261"/>
              </a:lnSpc>
            </a:pPr>
            <a:r>
              <a:rPr lang="en-US" sz="12294">
                <a:solidFill>
                  <a:srgbClr val="A14949"/>
                </a:solidFill>
                <a:latin typeface="Bebas Neue"/>
                <a:ea typeface="Bebas Neue"/>
                <a:cs typeface="Bebas Neue"/>
                <a:sym typeface="Bebas Neue"/>
              </a:rPr>
              <a:t>Management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947042" y="3847736"/>
            <a:ext cx="6393916" cy="222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A presentation is a formal or informal communication method that involves conveying information, ideas, or a message to an audience. It often employs visual aids such as slides, charts, graphs, or multimedia elements to support and enhance the spoken content.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947042" y="6480446"/>
            <a:ext cx="6393916" cy="222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A presentation is a formal or informal communication method that involves conveying information, ideas, or a message to an audience. It often employs visual aids such as slides, charts, graphs, or multimedia elements to support and enhance the spoken content.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3667991" y="1192749"/>
            <a:ext cx="11058083" cy="7901503"/>
          </a:xfrm>
          <a:custGeom>
            <a:avLst/>
            <a:gdLst/>
            <a:ahLst/>
            <a:cxnLst/>
            <a:rect r="r" b="b" t="t" l="l"/>
            <a:pathLst>
              <a:path h="7901503" w="11058083">
                <a:moveTo>
                  <a:pt x="0" y="0"/>
                </a:moveTo>
                <a:lnTo>
                  <a:pt x="11058083" y="0"/>
                </a:lnTo>
                <a:lnTo>
                  <a:pt x="11058083" y="7901502"/>
                </a:lnTo>
                <a:lnTo>
                  <a:pt x="0" y="7901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107052" y="3682346"/>
            <a:ext cx="2256378" cy="5021235"/>
          </a:xfrm>
          <a:custGeom>
            <a:avLst/>
            <a:gdLst/>
            <a:ahLst/>
            <a:cxnLst/>
            <a:rect r="r" b="b" t="t" l="l"/>
            <a:pathLst>
              <a:path h="5021235" w="2256378">
                <a:moveTo>
                  <a:pt x="0" y="0"/>
                </a:moveTo>
                <a:lnTo>
                  <a:pt x="2256378" y="0"/>
                </a:lnTo>
                <a:lnTo>
                  <a:pt x="2256378" y="5021235"/>
                </a:lnTo>
                <a:lnTo>
                  <a:pt x="0" y="50212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D9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90835" y="1358299"/>
            <a:ext cx="5832652" cy="6951283"/>
            <a:chOff x="0" y="0"/>
            <a:chExt cx="731968" cy="8723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31968" cy="872350"/>
            </a:xfrm>
            <a:custGeom>
              <a:avLst/>
              <a:gdLst/>
              <a:ahLst/>
              <a:cxnLst/>
              <a:rect r="r" b="b" t="t" l="l"/>
              <a:pathLst>
                <a:path h="872350" w="731968">
                  <a:moveTo>
                    <a:pt x="37166" y="0"/>
                  </a:moveTo>
                  <a:lnTo>
                    <a:pt x="694802" y="0"/>
                  </a:lnTo>
                  <a:cubicBezTo>
                    <a:pt x="704659" y="0"/>
                    <a:pt x="714112" y="3916"/>
                    <a:pt x="721082" y="10886"/>
                  </a:cubicBezTo>
                  <a:cubicBezTo>
                    <a:pt x="728052" y="17855"/>
                    <a:pt x="731968" y="27309"/>
                    <a:pt x="731968" y="37166"/>
                  </a:cubicBezTo>
                  <a:lnTo>
                    <a:pt x="731968" y="835184"/>
                  </a:lnTo>
                  <a:cubicBezTo>
                    <a:pt x="731968" y="845041"/>
                    <a:pt x="728052" y="854495"/>
                    <a:pt x="721082" y="861465"/>
                  </a:cubicBezTo>
                  <a:cubicBezTo>
                    <a:pt x="714112" y="868434"/>
                    <a:pt x="704659" y="872350"/>
                    <a:pt x="694802" y="872350"/>
                  </a:cubicBezTo>
                  <a:lnTo>
                    <a:pt x="37166" y="872350"/>
                  </a:lnTo>
                  <a:cubicBezTo>
                    <a:pt x="27309" y="872350"/>
                    <a:pt x="17855" y="868434"/>
                    <a:pt x="10886" y="861465"/>
                  </a:cubicBezTo>
                  <a:cubicBezTo>
                    <a:pt x="3916" y="854495"/>
                    <a:pt x="0" y="845041"/>
                    <a:pt x="0" y="835184"/>
                  </a:cubicBezTo>
                  <a:lnTo>
                    <a:pt x="0" y="37166"/>
                  </a:lnTo>
                  <a:cubicBezTo>
                    <a:pt x="0" y="27309"/>
                    <a:pt x="3916" y="17855"/>
                    <a:pt x="10886" y="10886"/>
                  </a:cubicBezTo>
                  <a:cubicBezTo>
                    <a:pt x="17855" y="3916"/>
                    <a:pt x="27309" y="0"/>
                    <a:pt x="37166" y="0"/>
                  </a:cubicBezTo>
                  <a:close/>
                </a:path>
              </a:pathLst>
            </a:custGeom>
            <a:blipFill>
              <a:blip r:embed="rId2"/>
              <a:stretch>
                <a:fillRect l="-1462" t="-3858" r="-3134" b="-13019"/>
              </a:stretch>
            </a:blipFill>
            <a:ln w="9525" cap="rnd">
              <a:solidFill>
                <a:srgbClr val="A14949"/>
              </a:solidFill>
              <a:prstDash val="solid"/>
              <a:round/>
            </a:ln>
          </p:spPr>
        </p:sp>
      </p:grpSp>
      <p:sp>
        <p:nvSpPr>
          <p:cNvPr name="TextBox 4" id="4"/>
          <p:cNvSpPr txBox="true"/>
          <p:nvPr/>
        </p:nvSpPr>
        <p:spPr>
          <a:xfrm rot="0">
            <a:off x="1190835" y="8581513"/>
            <a:ext cx="2362311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b="true">
                <a:solidFill>
                  <a:srgbClr val="A14949"/>
                </a:solidFill>
                <a:latin typeface="Garet Bold"/>
                <a:ea typeface="Garet Bold"/>
                <a:cs typeface="Garet Bold"/>
                <a:sym typeface="Garet Bold"/>
              </a:rPr>
              <a:t>Claudia Alves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90835" y="9003665"/>
            <a:ext cx="2810184" cy="254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>
                <a:solidFill>
                  <a:srgbClr val="A14949"/>
                </a:solidFill>
                <a:latin typeface="Garet"/>
                <a:ea typeface="Garet"/>
                <a:cs typeface="Garet"/>
                <a:sym typeface="Garet"/>
              </a:rPr>
              <a:t>CEO of Studio Shodwe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361570" y="2095135"/>
            <a:ext cx="7752389" cy="3260177"/>
            <a:chOff x="0" y="0"/>
            <a:chExt cx="2500162" cy="105141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00162" cy="1051414"/>
            </a:xfrm>
            <a:custGeom>
              <a:avLst/>
              <a:gdLst/>
              <a:ahLst/>
              <a:cxnLst/>
              <a:rect r="r" b="b" t="t" l="l"/>
              <a:pathLst>
                <a:path h="1051414" w="2500162">
                  <a:moveTo>
                    <a:pt x="0" y="0"/>
                  </a:moveTo>
                  <a:lnTo>
                    <a:pt x="2500162" y="0"/>
                  </a:lnTo>
                  <a:lnTo>
                    <a:pt x="2500162" y="1051414"/>
                  </a:lnTo>
                  <a:lnTo>
                    <a:pt x="0" y="1051414"/>
                  </a:lnTo>
                  <a:close/>
                </a:path>
              </a:pathLst>
            </a:custGeom>
            <a:solidFill>
              <a:srgbClr val="E9E4D9"/>
            </a:solidFill>
            <a:ln w="19050" cap="sq">
              <a:solidFill>
                <a:srgbClr val="A14949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2500162" cy="1070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7040806" y="2589843"/>
            <a:ext cx="6393916" cy="222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A presentation is a formal or informal communication method that involves conveying information, ideas, or a message to an audience. It often employs visual aids such as slides, charts, graphs, or multimedia elements to support and enhance the spoken content.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679889" y="5783399"/>
            <a:ext cx="9579411" cy="2237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01"/>
              </a:lnSpc>
            </a:pPr>
            <a:r>
              <a:rPr lang="en-US" sz="15001">
                <a:solidFill>
                  <a:srgbClr val="A14949"/>
                </a:solidFill>
                <a:latin typeface="Pinyon Script"/>
                <a:ea typeface="Pinyon Script"/>
                <a:cs typeface="Pinyon Script"/>
                <a:sym typeface="Pinyon Script"/>
              </a:rPr>
              <a:t>client success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598155" y="7761473"/>
            <a:ext cx="6229491" cy="1834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4261"/>
              </a:lnSpc>
            </a:pPr>
            <a:r>
              <a:rPr lang="en-US" sz="12294">
                <a:solidFill>
                  <a:srgbClr val="A14949"/>
                </a:solidFill>
                <a:latin typeface="Bebas Neue"/>
                <a:ea typeface="Bebas Neue"/>
                <a:cs typeface="Bebas Neue"/>
                <a:sym typeface="Bebas Neue"/>
              </a:rPr>
              <a:t>Stories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4911575" y="1028700"/>
            <a:ext cx="7065736" cy="5048790"/>
          </a:xfrm>
          <a:custGeom>
            <a:avLst/>
            <a:gdLst/>
            <a:ahLst/>
            <a:cxnLst/>
            <a:rect r="r" b="b" t="t" l="l"/>
            <a:pathLst>
              <a:path h="5048790" w="7065736">
                <a:moveTo>
                  <a:pt x="0" y="0"/>
                </a:moveTo>
                <a:lnTo>
                  <a:pt x="7065737" y="0"/>
                </a:lnTo>
                <a:lnTo>
                  <a:pt x="7065737" y="5048790"/>
                </a:lnTo>
                <a:lnTo>
                  <a:pt x="0" y="50487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D9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882644">
            <a:off x="9719186" y="7401447"/>
            <a:ext cx="4751150" cy="1024619"/>
            <a:chOff x="0" y="0"/>
            <a:chExt cx="1416845" cy="3055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16845" cy="305553"/>
            </a:xfrm>
            <a:custGeom>
              <a:avLst/>
              <a:gdLst/>
              <a:ahLst/>
              <a:cxnLst/>
              <a:rect r="r" b="b" t="t" l="l"/>
              <a:pathLst>
                <a:path h="305553" w="1416845">
                  <a:moveTo>
                    <a:pt x="708423" y="0"/>
                  </a:moveTo>
                  <a:cubicBezTo>
                    <a:pt x="317172" y="0"/>
                    <a:pt x="0" y="68400"/>
                    <a:pt x="0" y="152776"/>
                  </a:cubicBezTo>
                  <a:cubicBezTo>
                    <a:pt x="0" y="237152"/>
                    <a:pt x="317172" y="305553"/>
                    <a:pt x="708423" y="305553"/>
                  </a:cubicBezTo>
                  <a:cubicBezTo>
                    <a:pt x="1099674" y="305553"/>
                    <a:pt x="1416845" y="237152"/>
                    <a:pt x="1416845" y="152776"/>
                  </a:cubicBezTo>
                  <a:cubicBezTo>
                    <a:pt x="1416845" y="68400"/>
                    <a:pt x="1099674" y="0"/>
                    <a:pt x="708423" y="0"/>
                  </a:cubicBezTo>
                  <a:close/>
                </a:path>
              </a:pathLst>
            </a:custGeom>
            <a:ln w="9525" cap="sq">
              <a:solidFill>
                <a:srgbClr val="A14949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32829" y="9596"/>
              <a:ext cx="1151187" cy="2673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-6074853" y="1239886"/>
            <a:ext cx="12149707" cy="8058053"/>
          </a:xfrm>
          <a:custGeom>
            <a:avLst/>
            <a:gdLst/>
            <a:ahLst/>
            <a:cxnLst/>
            <a:rect r="r" b="b" t="t" l="l"/>
            <a:pathLst>
              <a:path h="8058053" w="12149707">
                <a:moveTo>
                  <a:pt x="12149706" y="0"/>
                </a:moveTo>
                <a:lnTo>
                  <a:pt x="0" y="0"/>
                </a:lnTo>
                <a:lnTo>
                  <a:pt x="0" y="8058053"/>
                </a:lnTo>
                <a:lnTo>
                  <a:pt x="12149706" y="8058053"/>
                </a:lnTo>
                <a:lnTo>
                  <a:pt x="1214970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652006" y="1287511"/>
            <a:ext cx="3618581" cy="2237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01"/>
              </a:lnSpc>
            </a:pPr>
            <a:r>
              <a:rPr lang="en-US" sz="15001">
                <a:solidFill>
                  <a:srgbClr val="A14949"/>
                </a:solidFill>
                <a:latin typeface="Pinyon Script"/>
                <a:ea typeface="Pinyon Script"/>
                <a:cs typeface="Pinyon Script"/>
                <a:sym typeface="Pinyon Script"/>
              </a:rPr>
              <a:t>legal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354911" y="1562756"/>
            <a:ext cx="5904389" cy="1831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261"/>
              </a:lnSpc>
            </a:pPr>
            <a:r>
              <a:rPr lang="en-US" sz="12294">
                <a:solidFill>
                  <a:srgbClr val="A14949"/>
                </a:solidFill>
                <a:latin typeface="Bebas Neue"/>
                <a:ea typeface="Bebas Neue"/>
                <a:cs typeface="Bebas Neue"/>
                <a:sym typeface="Bebas Neue"/>
              </a:rPr>
              <a:t>Resources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69678" y="3947795"/>
            <a:ext cx="5050166" cy="2594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A presentation is a formal or informal communication method that involves conveying information, ideas, or a message to an audience. It often employs visual aids such as slides, charts, graphs, or multimedia elements to support and enhance the spoken content.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79034" y="7513707"/>
            <a:ext cx="4231455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34"/>
              </a:lnSpc>
            </a:pPr>
            <a:r>
              <a:rPr lang="en-US" b="true" sz="2611" i="true">
                <a:solidFill>
                  <a:srgbClr val="A14949"/>
                </a:solidFill>
                <a:latin typeface="Garet Bold Italics"/>
                <a:ea typeface="Garet Bold Italics"/>
                <a:cs typeface="Garet Bold Italics"/>
                <a:sym typeface="Garet Bold Italics"/>
              </a:rPr>
              <a:t>The good of the people is the greatest law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D9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52711" y="1528267"/>
            <a:ext cx="7499100" cy="2237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01"/>
              </a:lnSpc>
            </a:pPr>
            <a:r>
              <a:rPr lang="en-US" sz="15001">
                <a:solidFill>
                  <a:srgbClr val="A14949"/>
                </a:solidFill>
                <a:latin typeface="Pinyon Script"/>
                <a:ea typeface="Pinyon Script"/>
                <a:cs typeface="Pinyon Script"/>
                <a:sym typeface="Pinyon Script"/>
              </a:rPr>
              <a:t>benefits of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9351810" y="1934584"/>
            <a:ext cx="7083479" cy="1831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261"/>
              </a:lnSpc>
            </a:pPr>
            <a:r>
              <a:rPr lang="en-US" sz="12294">
                <a:solidFill>
                  <a:srgbClr val="A14949"/>
                </a:solidFill>
                <a:latin typeface="Bebas Neue"/>
                <a:ea typeface="Bebas Neue"/>
                <a:cs typeface="Bebas Neue"/>
                <a:sym typeface="Bebas Neue"/>
              </a:rPr>
              <a:t>Our Services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4071461" y="4251934"/>
            <a:ext cx="4923845" cy="1943441"/>
            <a:chOff x="0" y="0"/>
            <a:chExt cx="1587951" cy="6267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87951" cy="626764"/>
            </a:xfrm>
            <a:custGeom>
              <a:avLst/>
              <a:gdLst/>
              <a:ahLst/>
              <a:cxnLst/>
              <a:rect r="r" b="b" t="t" l="l"/>
              <a:pathLst>
                <a:path h="626764" w="1587951">
                  <a:moveTo>
                    <a:pt x="0" y="0"/>
                  </a:moveTo>
                  <a:lnTo>
                    <a:pt x="1587951" y="0"/>
                  </a:lnTo>
                  <a:lnTo>
                    <a:pt x="1587951" y="626764"/>
                  </a:lnTo>
                  <a:lnTo>
                    <a:pt x="0" y="626764"/>
                  </a:lnTo>
                  <a:close/>
                </a:path>
              </a:pathLst>
            </a:custGeom>
            <a:solidFill>
              <a:srgbClr val="E9E4D9"/>
            </a:solidFill>
            <a:ln w="19050" cap="sq">
              <a:solidFill>
                <a:srgbClr val="A14949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1587951" cy="6458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4466329" y="4591073"/>
            <a:ext cx="4067154" cy="1217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714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A presentation is a formal or informal communication method that involves conveying information, ideas, or a message to an audience.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292694" y="4251934"/>
            <a:ext cx="4923845" cy="1943441"/>
            <a:chOff x="0" y="0"/>
            <a:chExt cx="1587951" cy="62676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87951" cy="626764"/>
            </a:xfrm>
            <a:custGeom>
              <a:avLst/>
              <a:gdLst/>
              <a:ahLst/>
              <a:cxnLst/>
              <a:rect r="r" b="b" t="t" l="l"/>
              <a:pathLst>
                <a:path h="626764" w="1587951">
                  <a:moveTo>
                    <a:pt x="0" y="0"/>
                  </a:moveTo>
                  <a:lnTo>
                    <a:pt x="1587951" y="0"/>
                  </a:lnTo>
                  <a:lnTo>
                    <a:pt x="1587951" y="626764"/>
                  </a:lnTo>
                  <a:lnTo>
                    <a:pt x="0" y="626764"/>
                  </a:lnTo>
                  <a:close/>
                </a:path>
              </a:pathLst>
            </a:custGeom>
            <a:solidFill>
              <a:srgbClr val="E9E4D9"/>
            </a:solidFill>
            <a:ln w="19050" cap="sq">
              <a:solidFill>
                <a:srgbClr val="A14949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1587951" cy="6458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9687562" y="4591073"/>
            <a:ext cx="4067154" cy="1217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714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A presentation is a formal or informal communication method that involves conveying information, ideas, or a message to an audience.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4071461" y="6525531"/>
            <a:ext cx="4923845" cy="1943441"/>
            <a:chOff x="0" y="0"/>
            <a:chExt cx="1587951" cy="62676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87951" cy="626764"/>
            </a:xfrm>
            <a:custGeom>
              <a:avLst/>
              <a:gdLst/>
              <a:ahLst/>
              <a:cxnLst/>
              <a:rect r="r" b="b" t="t" l="l"/>
              <a:pathLst>
                <a:path h="626764" w="1587951">
                  <a:moveTo>
                    <a:pt x="0" y="0"/>
                  </a:moveTo>
                  <a:lnTo>
                    <a:pt x="1587951" y="0"/>
                  </a:lnTo>
                  <a:lnTo>
                    <a:pt x="1587951" y="626764"/>
                  </a:lnTo>
                  <a:lnTo>
                    <a:pt x="0" y="626764"/>
                  </a:lnTo>
                  <a:close/>
                </a:path>
              </a:pathLst>
            </a:custGeom>
            <a:solidFill>
              <a:srgbClr val="E9E4D9"/>
            </a:solidFill>
            <a:ln w="19050" cap="sq">
              <a:solidFill>
                <a:srgbClr val="A14949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1587951" cy="6458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466329" y="6864669"/>
            <a:ext cx="4067154" cy="1217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714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A presentation is a formal or informal communication method that involves conveying information, ideas, or a message to an audience.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9292694" y="6525531"/>
            <a:ext cx="4923845" cy="1943441"/>
            <a:chOff x="0" y="0"/>
            <a:chExt cx="1587951" cy="62676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587951" cy="626764"/>
            </a:xfrm>
            <a:custGeom>
              <a:avLst/>
              <a:gdLst/>
              <a:ahLst/>
              <a:cxnLst/>
              <a:rect r="r" b="b" t="t" l="l"/>
              <a:pathLst>
                <a:path h="626764" w="1587951">
                  <a:moveTo>
                    <a:pt x="0" y="0"/>
                  </a:moveTo>
                  <a:lnTo>
                    <a:pt x="1587951" y="0"/>
                  </a:lnTo>
                  <a:lnTo>
                    <a:pt x="1587951" y="626764"/>
                  </a:lnTo>
                  <a:lnTo>
                    <a:pt x="0" y="626764"/>
                  </a:lnTo>
                  <a:close/>
                </a:path>
              </a:pathLst>
            </a:custGeom>
            <a:solidFill>
              <a:srgbClr val="E9E4D9"/>
            </a:solidFill>
            <a:ln w="19050" cap="sq">
              <a:solidFill>
                <a:srgbClr val="A14949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19050"/>
              <a:ext cx="1587951" cy="6458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3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9687562" y="6864669"/>
            <a:ext cx="4067154" cy="1217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714">
                <a:solidFill>
                  <a:srgbClr val="A14949"/>
                </a:solidFill>
                <a:latin typeface="Questrial"/>
                <a:ea typeface="Questrial"/>
                <a:cs typeface="Questrial"/>
                <a:sym typeface="Questrial"/>
              </a:rPr>
              <a:t>A presentation is a formal or informal communication method that involves conveying information, ideas, or a message to an audience.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5315582" y="4209829"/>
            <a:ext cx="3887435" cy="8518285"/>
          </a:xfrm>
          <a:custGeom>
            <a:avLst/>
            <a:gdLst/>
            <a:ahLst/>
            <a:cxnLst/>
            <a:rect r="r" b="b" t="t" l="l"/>
            <a:pathLst>
              <a:path h="8518285" w="3887435">
                <a:moveTo>
                  <a:pt x="0" y="0"/>
                </a:moveTo>
                <a:lnTo>
                  <a:pt x="3887436" y="0"/>
                </a:lnTo>
                <a:lnTo>
                  <a:pt x="3887436" y="8518285"/>
                </a:lnTo>
                <a:lnTo>
                  <a:pt x="0" y="8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-1081304" y="3934349"/>
            <a:ext cx="4457440" cy="9919374"/>
          </a:xfrm>
          <a:custGeom>
            <a:avLst/>
            <a:gdLst/>
            <a:ahLst/>
            <a:cxnLst/>
            <a:rect r="r" b="b" t="t" l="l"/>
            <a:pathLst>
              <a:path h="9919374" w="4457440">
                <a:moveTo>
                  <a:pt x="0" y="0"/>
                </a:moveTo>
                <a:lnTo>
                  <a:pt x="4457440" y="0"/>
                </a:lnTo>
                <a:lnTo>
                  <a:pt x="4457440" y="9919374"/>
                </a:lnTo>
                <a:lnTo>
                  <a:pt x="0" y="9919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DAHF9MwDu3k</dc:identifier>
  <dcterms:modified xsi:type="dcterms:W3CDTF">2011-08-01T06:04:30Z</dcterms:modified>
  <cp:revision>1</cp:revision>
  <dc:title>Red and Beige Vintage Law Presentation</dc:title>
</cp:coreProperties>
</file>