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16c6d28444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16c6d28444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42a6343f54_0_217:notes"/>
          <p:cNvSpPr/>
          <p:nvPr>
            <p:ph idx="2" type="sldImg"/>
          </p:nvPr>
        </p:nvSpPr>
        <p:spPr>
          <a:xfrm>
            <a:off x="114299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" name="Google Shape;64;g342a6343f54_0_2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4b21f30828_0_0:notes"/>
          <p:cNvSpPr/>
          <p:nvPr>
            <p:ph idx="2" type="sldImg"/>
          </p:nvPr>
        </p:nvSpPr>
        <p:spPr>
          <a:xfrm>
            <a:off x="114299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4" name="Google Shape;74;g34b21f30828_0_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42a6343f54_0_0:notes"/>
          <p:cNvSpPr/>
          <p:nvPr>
            <p:ph idx="2" type="sldImg"/>
          </p:nvPr>
        </p:nvSpPr>
        <p:spPr>
          <a:xfrm>
            <a:off x="114299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8" name="Google Shape;128;g342a6343f54_0_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42a6343f54_0_10:notes"/>
          <p:cNvSpPr/>
          <p:nvPr>
            <p:ph idx="2" type="sldImg"/>
          </p:nvPr>
        </p:nvSpPr>
        <p:spPr>
          <a:xfrm>
            <a:off x="114299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0" name="Google Shape;140;g342a6343f54_0_1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42a6343f54_0_75:notes"/>
          <p:cNvSpPr/>
          <p:nvPr>
            <p:ph idx="2" type="sldImg"/>
          </p:nvPr>
        </p:nvSpPr>
        <p:spPr>
          <a:xfrm>
            <a:off x="114299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8" name="Google Shape;158;g342a6343f54_0_7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42a6343f54_0_154:notes"/>
          <p:cNvSpPr/>
          <p:nvPr>
            <p:ph idx="2" type="sldImg"/>
          </p:nvPr>
        </p:nvSpPr>
        <p:spPr>
          <a:xfrm>
            <a:off x="114299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3" name="Google Shape;173;g342a6343f54_0_15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4ad42641e2_0_0:notes"/>
          <p:cNvSpPr/>
          <p:nvPr>
            <p:ph idx="2" type="sldImg"/>
          </p:nvPr>
        </p:nvSpPr>
        <p:spPr>
          <a:xfrm>
            <a:off x="114299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6" name="Google Shape;186;g34ad42641e2_0_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4b21f30828_0_124:notes"/>
          <p:cNvSpPr/>
          <p:nvPr>
            <p:ph idx="2" type="sldImg"/>
          </p:nvPr>
        </p:nvSpPr>
        <p:spPr>
          <a:xfrm>
            <a:off x="114299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6" name="Google Shape;196;g34b21f30828_0_12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">
  <p:cSld name="TITLE_1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476250" y="1233488"/>
            <a:ext cx="8191500" cy="1454700"/>
          </a:xfrm>
          <a:prstGeom prst="rect">
            <a:avLst/>
          </a:prstGeom>
          <a:noFill/>
          <a:ln>
            <a:noFill/>
          </a:ln>
        </p:spPr>
        <p:txBody>
          <a:bodyPr anchorCtr="0" anchor="b" bIns="19075" lIns="19075" spcFirstLastPara="1" rIns="19075" wrap="square" tIns="19075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E8FF"/>
              </a:buClr>
              <a:buSzPts val="4400"/>
              <a:buFont typeface="Arial"/>
              <a:buNone/>
              <a:defRPr sz="4400">
                <a:solidFill>
                  <a:srgbClr val="00E8FF"/>
                </a:solidFill>
              </a:defRPr>
            </a:lvl1pPr>
            <a:lvl2pPr lvl="1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None/>
              <a:defRPr/>
            </a:lvl2pPr>
            <a:lvl3pPr lvl="2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None/>
              <a:defRPr/>
            </a:lvl3pPr>
            <a:lvl4pPr lvl="3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None/>
              <a:defRPr/>
            </a:lvl4pPr>
            <a:lvl5pPr lvl="4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None/>
              <a:defRPr/>
            </a:lvl5pPr>
            <a:lvl6pPr lvl="5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None/>
              <a:defRPr/>
            </a:lvl6pPr>
            <a:lvl7pPr lvl="6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None/>
              <a:defRPr/>
            </a:lvl7pPr>
            <a:lvl8pPr lvl="7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None/>
              <a:defRPr/>
            </a:lvl8pPr>
            <a:lvl9pPr lvl="8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476250" y="4560161"/>
            <a:ext cx="8191500" cy="2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75" lIns="19075" spcFirstLastPara="1" rIns="19075" wrap="square" tIns="19075">
            <a:normAutofit/>
          </a:bodyPr>
          <a:lstStyle>
            <a:lvl1pPr indent="-2286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5D5D5"/>
              </a:buClr>
              <a:buSzPts val="1300"/>
              <a:buFont typeface="Arial"/>
              <a:buNone/>
              <a:defRPr sz="1300">
                <a:solidFill>
                  <a:srgbClr val="D5D5D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73050" lvl="1" marL="91440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700"/>
              <a:buChar char="○"/>
              <a:defRPr/>
            </a:lvl2pPr>
            <a:lvl3pPr indent="-273050" lvl="2" marL="137160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700"/>
              <a:buChar char="■"/>
              <a:defRPr/>
            </a:lvl3pPr>
            <a:lvl4pPr indent="-273050" lvl="3" marL="182880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700"/>
              <a:buChar char="●"/>
              <a:defRPr/>
            </a:lvl4pPr>
            <a:lvl5pPr indent="-273050" lvl="4" marL="228600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700"/>
              <a:buChar char="○"/>
              <a:defRPr/>
            </a:lvl5pPr>
            <a:lvl6pPr indent="-273050" lvl="5" marL="274320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700"/>
              <a:buChar char="■"/>
              <a:defRPr/>
            </a:lvl6pPr>
            <a:lvl7pPr indent="-273050" lvl="6" marL="320040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700"/>
              <a:buChar char="●"/>
              <a:defRPr/>
            </a:lvl7pPr>
            <a:lvl8pPr indent="-273050" lvl="7" marL="365760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700"/>
              <a:buChar char="○"/>
              <a:defRPr/>
            </a:lvl8pPr>
            <a:lvl9pPr indent="-273050" lvl="8" marL="411480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700"/>
              <a:buChar char="■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2" type="body"/>
          </p:nvPr>
        </p:nvSpPr>
        <p:spPr>
          <a:xfrm>
            <a:off x="476250" y="2619375"/>
            <a:ext cx="8191500" cy="9420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75" lIns="19075" spcFirstLastPara="1" rIns="19075" wrap="square" tIns="19075">
            <a:normAutofit/>
          </a:bodyPr>
          <a:lstStyle>
            <a:lvl1pPr indent="-2286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5D5D5"/>
              </a:buClr>
              <a:buSzPts val="2400"/>
              <a:buFont typeface="Arial"/>
              <a:buNone/>
              <a:defRPr sz="2400">
                <a:solidFill>
                  <a:srgbClr val="D5D5D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5D5D5"/>
              </a:buClr>
              <a:buSzPts val="2400"/>
              <a:buFont typeface="Arial"/>
              <a:buNone/>
              <a:defRPr sz="2400">
                <a:solidFill>
                  <a:srgbClr val="D5D5D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5D5D5"/>
              </a:buClr>
              <a:buSzPts val="2400"/>
              <a:buFont typeface="Arial"/>
              <a:buNone/>
              <a:defRPr sz="2400">
                <a:solidFill>
                  <a:srgbClr val="D5D5D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5D5D5"/>
              </a:buClr>
              <a:buSzPts val="2400"/>
              <a:buFont typeface="Arial"/>
              <a:buNone/>
              <a:defRPr sz="2400">
                <a:solidFill>
                  <a:srgbClr val="D5D5D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5D5D5"/>
              </a:buClr>
              <a:buSzPts val="2400"/>
              <a:buFont typeface="Arial"/>
              <a:buNone/>
              <a:defRPr sz="2400">
                <a:solidFill>
                  <a:srgbClr val="D5D5D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73050" lvl="5" marL="274320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700"/>
              <a:buChar char="■"/>
              <a:defRPr/>
            </a:lvl6pPr>
            <a:lvl7pPr indent="-273050" lvl="6" marL="320040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700"/>
              <a:buChar char="●"/>
              <a:defRPr/>
            </a:lvl7pPr>
            <a:lvl8pPr indent="-273050" lvl="7" marL="365760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700"/>
              <a:buChar char="○"/>
              <a:defRPr/>
            </a:lvl8pPr>
            <a:lvl9pPr indent="-273050" lvl="8" marL="411480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700"/>
              <a:buChar char="■"/>
              <a:defRPr/>
            </a:lvl9pPr>
          </a:lstStyle>
          <a:p/>
        </p:txBody>
      </p:sp>
      <p:sp>
        <p:nvSpPr>
          <p:cNvPr id="54" name="Google Shape;54;p13"/>
          <p:cNvSpPr txBox="1"/>
          <p:nvPr>
            <p:ph idx="12" type="sldNum"/>
          </p:nvPr>
        </p:nvSpPr>
        <p:spPr>
          <a:xfrm>
            <a:off x="4491608" y="4905375"/>
            <a:ext cx="156000" cy="175200"/>
          </a:xfrm>
          <a:prstGeom prst="rect">
            <a:avLst/>
          </a:prstGeom>
          <a:noFill/>
          <a:ln>
            <a:noFill/>
          </a:ln>
        </p:spPr>
        <p:txBody>
          <a:bodyPr anchorCtr="0" anchor="b" bIns="19075" lIns="19075" spcFirstLastPara="1" rIns="19075" wrap="square" tIns="19075">
            <a:normAutofit lnSpcReduction="20000"/>
          </a:bodyPr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  <a:defRPr sz="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  <a:defRPr sz="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  <a:defRPr sz="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  <a:defRPr sz="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  <a:defRPr sz="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  <a:defRPr sz="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  <a:defRPr sz="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  <a:defRPr sz="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  <a:defRPr sz="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1" Type="http://schemas.openxmlformats.org/officeDocument/2006/relationships/image" Target="../media/image15.png"/><Relationship Id="rId10" Type="http://schemas.openxmlformats.org/officeDocument/2006/relationships/image" Target="../media/image19.png"/><Relationship Id="rId13" Type="http://schemas.openxmlformats.org/officeDocument/2006/relationships/image" Target="../media/image4.png"/><Relationship Id="rId1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Relationship Id="rId4" Type="http://schemas.openxmlformats.org/officeDocument/2006/relationships/image" Target="../media/image20.png"/><Relationship Id="rId9" Type="http://schemas.openxmlformats.org/officeDocument/2006/relationships/image" Target="../media/image12.png"/><Relationship Id="rId14" Type="http://schemas.openxmlformats.org/officeDocument/2006/relationships/image" Target="../media/image13.png"/><Relationship Id="rId5" Type="http://schemas.openxmlformats.org/officeDocument/2006/relationships/image" Target="../media/image18.png"/><Relationship Id="rId6" Type="http://schemas.openxmlformats.org/officeDocument/2006/relationships/image" Target="../media/image14.png"/><Relationship Id="rId7" Type="http://schemas.openxmlformats.org/officeDocument/2006/relationships/image" Target="../media/image1.png"/><Relationship Id="rId8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Relationship Id="rId4" Type="http://schemas.openxmlformats.org/officeDocument/2006/relationships/hyperlink" Target="https://github.com/CloudTechOrg/course-docker/tree/main/14_Frontend" TargetMode="External"/><Relationship Id="rId5" Type="http://schemas.openxmlformats.org/officeDocument/2006/relationships/hyperlink" Target="http://config.js" TargetMode="External"/><Relationship Id="rId6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Relationship Id="rId4" Type="http://schemas.openxmlformats.org/officeDocument/2006/relationships/hyperlink" Target="https://github.com/CloudTechOrg/course-docker/blob/main/14_Frontend/ModelAnswers.md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Relationship Id="rId4" Type="http://schemas.openxmlformats.org/officeDocument/2006/relationships/hyperlink" Target="https://github.com/CloudTechOrg/course-docker/blob/main/14_Frontend/DeleteManual.md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476250" y="1233488"/>
            <a:ext cx="8191500" cy="1454700"/>
          </a:xfrm>
          <a:prstGeom prst="rect">
            <a:avLst/>
          </a:prstGeom>
        </p:spPr>
        <p:txBody>
          <a:bodyPr anchorCtr="0" anchor="b" bIns="19075" lIns="19075" spcFirstLastPara="1" rIns="19075" wrap="square" tIns="1907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>
                <a:solidFill>
                  <a:srgbClr val="073763"/>
                </a:solidFill>
              </a:rPr>
              <a:t>フロントサーバを</a:t>
            </a:r>
            <a:br>
              <a:rPr lang="ja">
                <a:solidFill>
                  <a:srgbClr val="073763"/>
                </a:solidFill>
              </a:rPr>
            </a:br>
            <a:r>
              <a:rPr lang="ja">
                <a:solidFill>
                  <a:srgbClr val="073763"/>
                </a:solidFill>
              </a:rPr>
              <a:t>ECSにデプロイ</a:t>
            </a:r>
            <a:endParaRPr>
              <a:solidFill>
                <a:srgbClr val="073763"/>
              </a:solidFill>
            </a:endParaRPr>
          </a:p>
        </p:txBody>
      </p:sp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90425" y="2741301"/>
            <a:ext cx="3603350" cy="941275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/>
          <p:nvPr/>
        </p:nvSpPr>
        <p:spPr>
          <a:xfrm>
            <a:off x="186300" y="186275"/>
            <a:ext cx="2546100" cy="659700"/>
          </a:xfrm>
          <a:prstGeom prst="rect">
            <a:avLst/>
          </a:prstGeom>
          <a:solidFill>
            <a:srgbClr val="0097A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ja" sz="2400">
                <a:solidFill>
                  <a:srgbClr val="FFFFFF"/>
                </a:solidFill>
              </a:rPr>
              <a:t>練習問題</a:t>
            </a:r>
            <a:endParaRPr b="1" sz="24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oogle Shape;66;p15"/>
          <p:cNvGrpSpPr/>
          <p:nvPr/>
        </p:nvGrpSpPr>
        <p:grpSpPr>
          <a:xfrm>
            <a:off x="134825" y="232525"/>
            <a:ext cx="229750" cy="577800"/>
            <a:chOff x="829975" y="949050"/>
            <a:chExt cx="229750" cy="577800"/>
          </a:xfrm>
        </p:grpSpPr>
        <p:sp>
          <p:nvSpPr>
            <p:cNvPr id="67" name="Google Shape;67;p15"/>
            <p:cNvSpPr/>
            <p:nvPr/>
          </p:nvSpPr>
          <p:spPr>
            <a:xfrm>
              <a:off x="1008725" y="949050"/>
              <a:ext cx="51000" cy="577800"/>
            </a:xfrm>
            <a:prstGeom prst="rect">
              <a:avLst/>
            </a:prstGeom>
            <a:solidFill>
              <a:srgbClr val="0268CC"/>
            </a:solidFill>
            <a:ln>
              <a:noFill/>
            </a:ln>
          </p:spPr>
          <p:txBody>
            <a:bodyPr anchorCtr="0" anchor="ctr" bIns="91575" lIns="91575" spcFirstLastPara="1" rIns="91575" wrap="square" tIns="915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5"/>
            <p:cNvSpPr/>
            <p:nvPr/>
          </p:nvSpPr>
          <p:spPr>
            <a:xfrm>
              <a:off x="829975" y="949050"/>
              <a:ext cx="118500" cy="577800"/>
            </a:xfrm>
            <a:prstGeom prst="rect">
              <a:avLst/>
            </a:prstGeom>
            <a:solidFill>
              <a:srgbClr val="0268CC"/>
            </a:solidFill>
            <a:ln>
              <a:noFill/>
            </a:ln>
          </p:spPr>
          <p:txBody>
            <a:bodyPr anchorCtr="0" anchor="ctr" bIns="91575" lIns="91575" spcFirstLastPara="1" rIns="91575" wrap="square" tIns="915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9" name="Google Shape;69;p15"/>
          <p:cNvSpPr txBox="1"/>
          <p:nvPr/>
        </p:nvSpPr>
        <p:spPr>
          <a:xfrm>
            <a:off x="482300" y="246325"/>
            <a:ext cx="7270200" cy="55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575" lIns="91575" spcFirstLastPara="1" rIns="91575" wrap="square" tIns="91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2400">
                <a:solidFill>
                  <a:srgbClr val="073763"/>
                </a:solidFill>
              </a:rPr>
              <a:t>背景</a:t>
            </a:r>
            <a:endParaRPr sz="2400">
              <a:solidFill>
                <a:srgbClr val="073763"/>
              </a:solidFill>
            </a:endParaRPr>
          </a:p>
        </p:txBody>
      </p:sp>
      <p:sp>
        <p:nvSpPr>
          <p:cNvPr id="70" name="Google Shape;70;p15"/>
          <p:cNvSpPr txBox="1"/>
          <p:nvPr/>
        </p:nvSpPr>
        <p:spPr>
          <a:xfrm>
            <a:off x="308400" y="810325"/>
            <a:ext cx="8522400" cy="41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600">
                <a:solidFill>
                  <a:schemeClr val="dk1"/>
                </a:solidFill>
              </a:rPr>
              <a:t>前回までに、APIサーバのECSタスクからRDSのデータベースに接続する方法を扱いました。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600">
                <a:solidFill>
                  <a:schemeClr val="dk1"/>
                </a:solidFill>
              </a:rPr>
              <a:t>最後に、</a:t>
            </a:r>
            <a:r>
              <a:rPr b="1" lang="ja" sz="1600">
                <a:solidFill>
                  <a:srgbClr val="0268CC"/>
                </a:solidFill>
              </a:rPr>
              <a:t>フロントエンド</a:t>
            </a:r>
            <a:r>
              <a:rPr lang="ja" sz="1600">
                <a:solidFill>
                  <a:schemeClr val="dk1"/>
                </a:solidFill>
              </a:rPr>
              <a:t>の画面部分についても、ECS/Fargate上で起動させ、フロント画面からAPIサーバを呼び出せるようにしたいと思います。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600">
                <a:solidFill>
                  <a:schemeClr val="dk1"/>
                </a:solidFill>
              </a:rPr>
              <a:t>今回も練習問題として、</a:t>
            </a:r>
            <a:r>
              <a:rPr b="1" lang="ja" sz="1600">
                <a:solidFill>
                  <a:srgbClr val="0268CC"/>
                </a:solidFill>
              </a:rPr>
              <a:t>フロントサーバのECS起動</a:t>
            </a:r>
            <a:r>
              <a:rPr lang="ja" sz="1600">
                <a:solidFill>
                  <a:schemeClr val="dk1"/>
                </a:solidFill>
              </a:rPr>
              <a:t>を、実際に試してみましょう。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600">
                <a:solidFill>
                  <a:schemeClr val="dk1"/>
                </a:solidFill>
              </a:rPr>
              <a:t>次のページから、課題の要件を記載しています。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71" name="Google Shape;71;p15"/>
          <p:cNvSpPr txBox="1"/>
          <p:nvPr>
            <p:ph idx="12" type="sldNum"/>
          </p:nvPr>
        </p:nvSpPr>
        <p:spPr>
          <a:xfrm>
            <a:off x="4491608" y="4905375"/>
            <a:ext cx="156000" cy="175200"/>
          </a:xfrm>
          <a:prstGeom prst="rect">
            <a:avLst/>
          </a:prstGeom>
        </p:spPr>
        <p:txBody>
          <a:bodyPr anchorCtr="0" anchor="b" bIns="19075" lIns="19075" spcFirstLastPara="1" rIns="19075" wrap="square" tIns="1907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</a:pPr>
            <a:fld id="{00000000-1234-1234-1234-123412341234}" type="slidenum">
              <a:rPr lang="ja"/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Group border and label" id="76" name="Google Shape;76;p16"/>
          <p:cNvSpPr/>
          <p:nvPr/>
        </p:nvSpPr>
        <p:spPr>
          <a:xfrm>
            <a:off x="1420225" y="916875"/>
            <a:ext cx="7025100" cy="3772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502900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ja" sz="1200" u="none" cap="none" strike="noStrike">
                <a:solidFill>
                  <a:srgbClr val="0268CC"/>
                </a:solidFill>
              </a:rPr>
              <a:t>AWS Cloud</a:t>
            </a:r>
            <a:endParaRPr b="1">
              <a:solidFill>
                <a:srgbClr val="0268CC"/>
              </a:solidFill>
            </a:endParaRPr>
          </a:p>
        </p:txBody>
      </p:sp>
      <p:sp>
        <p:nvSpPr>
          <p:cNvPr descr="VPC group border" id="77" name="Google Shape;77;p16"/>
          <p:cNvSpPr/>
          <p:nvPr/>
        </p:nvSpPr>
        <p:spPr>
          <a:xfrm>
            <a:off x="2145400" y="1316050"/>
            <a:ext cx="3738300" cy="2010000"/>
          </a:xfrm>
          <a:prstGeom prst="rect">
            <a:avLst/>
          </a:prstGeom>
          <a:noFill/>
          <a:ln cap="flat" cmpd="sng" w="15875">
            <a:solidFill>
              <a:srgbClr val="8C4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502900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" sz="1000"/>
              <a:t>my-vpc</a:t>
            </a:r>
            <a:endParaRPr b="1" sz="1000"/>
          </a:p>
        </p:txBody>
      </p:sp>
      <p:sp>
        <p:nvSpPr>
          <p:cNvPr descr="Security group." id="78" name="Google Shape;78;p16"/>
          <p:cNvSpPr/>
          <p:nvPr/>
        </p:nvSpPr>
        <p:spPr>
          <a:xfrm>
            <a:off x="3540225" y="1432175"/>
            <a:ext cx="2173500" cy="1699800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" sz="1000"/>
              <a:t>front</a:t>
            </a:r>
            <a:r>
              <a:rPr b="1" lang="ja" sz="1000"/>
              <a:t>-sg</a:t>
            </a:r>
            <a:endParaRPr b="1" sz="1200"/>
          </a:p>
        </p:txBody>
      </p:sp>
      <p:sp>
        <p:nvSpPr>
          <p:cNvPr descr="Public subnet group border." id="79" name="Google Shape;79;p16"/>
          <p:cNvSpPr/>
          <p:nvPr/>
        </p:nvSpPr>
        <p:spPr>
          <a:xfrm>
            <a:off x="3660950" y="1752700"/>
            <a:ext cx="1959000" cy="1287300"/>
          </a:xfrm>
          <a:prstGeom prst="rect">
            <a:avLst/>
          </a:prstGeom>
          <a:noFill/>
          <a:ln cap="flat" cmpd="sng" w="15875">
            <a:solidFill>
              <a:srgbClr val="7AA116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t" bIns="45700" lIns="502900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" sz="1000"/>
              <a:t>front</a:t>
            </a:r>
            <a:r>
              <a:rPr b="1" lang="ja" sz="1000"/>
              <a:t>-subnet-01</a:t>
            </a:r>
            <a:br>
              <a:rPr b="1" lang="ja" sz="1000"/>
            </a:br>
            <a:r>
              <a:rPr b="1" lang="ja" sz="1000"/>
              <a:t>（Public Subnet）</a:t>
            </a:r>
            <a:endParaRPr b="1" sz="1200"/>
          </a:p>
        </p:txBody>
      </p:sp>
      <p:grpSp>
        <p:nvGrpSpPr>
          <p:cNvPr id="80" name="Google Shape;80;p16"/>
          <p:cNvGrpSpPr/>
          <p:nvPr/>
        </p:nvGrpSpPr>
        <p:grpSpPr>
          <a:xfrm>
            <a:off x="134825" y="232525"/>
            <a:ext cx="229750" cy="577800"/>
            <a:chOff x="829975" y="949050"/>
            <a:chExt cx="229750" cy="577800"/>
          </a:xfrm>
        </p:grpSpPr>
        <p:sp>
          <p:nvSpPr>
            <p:cNvPr id="81" name="Google Shape;81;p16"/>
            <p:cNvSpPr/>
            <p:nvPr/>
          </p:nvSpPr>
          <p:spPr>
            <a:xfrm>
              <a:off x="1008725" y="949050"/>
              <a:ext cx="51000" cy="577800"/>
            </a:xfrm>
            <a:prstGeom prst="rect">
              <a:avLst/>
            </a:prstGeom>
            <a:solidFill>
              <a:srgbClr val="0268CC"/>
            </a:solidFill>
            <a:ln>
              <a:noFill/>
            </a:ln>
          </p:spPr>
          <p:txBody>
            <a:bodyPr anchorCtr="0" anchor="ctr" bIns="91575" lIns="91575" spcFirstLastPara="1" rIns="91575" wrap="square" tIns="915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16"/>
            <p:cNvSpPr/>
            <p:nvPr/>
          </p:nvSpPr>
          <p:spPr>
            <a:xfrm>
              <a:off x="829975" y="949050"/>
              <a:ext cx="118500" cy="577800"/>
            </a:xfrm>
            <a:prstGeom prst="rect">
              <a:avLst/>
            </a:prstGeom>
            <a:solidFill>
              <a:srgbClr val="0268CC"/>
            </a:solidFill>
            <a:ln>
              <a:noFill/>
            </a:ln>
          </p:spPr>
          <p:txBody>
            <a:bodyPr anchorCtr="0" anchor="ctr" bIns="91575" lIns="91575" spcFirstLastPara="1" rIns="91575" wrap="square" tIns="915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3" name="Google Shape;83;p16"/>
          <p:cNvSpPr txBox="1"/>
          <p:nvPr/>
        </p:nvSpPr>
        <p:spPr>
          <a:xfrm>
            <a:off x="482300" y="246325"/>
            <a:ext cx="7270200" cy="55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575" lIns="91575" spcFirstLastPara="1" rIns="91575" wrap="square" tIns="91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2400">
                <a:solidFill>
                  <a:srgbClr val="073763"/>
                </a:solidFill>
              </a:rPr>
              <a:t>構成図</a:t>
            </a:r>
            <a:endParaRPr sz="2400">
              <a:solidFill>
                <a:srgbClr val="073763"/>
              </a:solidFill>
            </a:endParaRPr>
          </a:p>
        </p:txBody>
      </p:sp>
      <p:sp>
        <p:nvSpPr>
          <p:cNvPr id="84" name="Google Shape;84;p16"/>
          <p:cNvSpPr txBox="1"/>
          <p:nvPr>
            <p:ph idx="12" type="sldNum"/>
          </p:nvPr>
        </p:nvSpPr>
        <p:spPr>
          <a:xfrm>
            <a:off x="5244558" y="4689750"/>
            <a:ext cx="156000" cy="175200"/>
          </a:xfrm>
          <a:prstGeom prst="rect">
            <a:avLst/>
          </a:prstGeom>
        </p:spPr>
        <p:txBody>
          <a:bodyPr anchorCtr="0" anchor="b" bIns="19075" lIns="19075" spcFirstLastPara="1" rIns="19075" wrap="square" tIns="1907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</a:pPr>
            <a:fld id="{00000000-1234-1234-1234-123412341234}" type="slidenum">
              <a:rPr lang="ja"/>
              <a:t>‹#›</a:t>
            </a:fld>
            <a:endParaRPr sz="1000">
              <a:solidFill>
                <a:schemeClr val="dk2"/>
              </a:solidFill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4128438" y="2482500"/>
            <a:ext cx="1080600" cy="36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ja" sz="1000">
                <a:solidFill>
                  <a:schemeClr val="dk1"/>
                </a:solidFill>
              </a:rPr>
              <a:t>front</a:t>
            </a:r>
            <a:r>
              <a:rPr b="1" lang="ja" sz="1000">
                <a:solidFill>
                  <a:schemeClr val="dk1"/>
                </a:solidFill>
              </a:rPr>
              <a:t>server-01</a:t>
            </a:r>
            <a:br>
              <a:rPr b="1" lang="ja" sz="1000">
                <a:solidFill>
                  <a:schemeClr val="dk1"/>
                </a:solidFill>
              </a:rPr>
            </a:br>
            <a:r>
              <a:rPr b="1" lang="ja" sz="1000">
                <a:solidFill>
                  <a:schemeClr val="dk1"/>
                </a:solidFill>
              </a:rPr>
              <a:t>(ECSタスク)</a:t>
            </a:r>
            <a:endParaRPr b="1" sz="1000">
              <a:solidFill>
                <a:schemeClr val="dk1"/>
              </a:solidFill>
            </a:endParaRPr>
          </a:p>
        </p:txBody>
      </p:sp>
      <p:pic>
        <p:nvPicPr>
          <p:cNvPr descr="Public subnet group icon." id="86" name="Google Shape;86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660950" y="1752711"/>
            <a:ext cx="381000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VPC group icon." id="87" name="Google Shape;87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145400" y="1311299"/>
            <a:ext cx="381000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WS logo in group." id="88" name="Google Shape;88;p1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420213" y="916873"/>
            <a:ext cx="381000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nternet gateway resource icon for the Amazon VPC service." id="89" name="Google Shape;89;p1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894969" y="2088691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6"/>
          <p:cNvSpPr txBox="1"/>
          <p:nvPr/>
        </p:nvSpPr>
        <p:spPr>
          <a:xfrm>
            <a:off x="1641100" y="2513550"/>
            <a:ext cx="885300" cy="36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ja" sz="1000">
                <a:solidFill>
                  <a:schemeClr val="dk1"/>
                </a:solidFill>
              </a:rPr>
              <a:t>my-internet-gateway</a:t>
            </a:r>
            <a:endParaRPr b="1" sz="1000">
              <a:solidFill>
                <a:schemeClr val="dk1"/>
              </a:solidFill>
            </a:endParaRPr>
          </a:p>
        </p:txBody>
      </p:sp>
      <p:pic>
        <p:nvPicPr>
          <p:cNvPr descr="Route table resource icon for the Amazon Route 53 service." id="91" name="Google Shape;91;p1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717591" y="2092438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6"/>
          <p:cNvSpPr txBox="1"/>
          <p:nvPr/>
        </p:nvSpPr>
        <p:spPr>
          <a:xfrm>
            <a:off x="2362875" y="2545900"/>
            <a:ext cx="1177500" cy="36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ja" sz="1000">
                <a:solidFill>
                  <a:schemeClr val="dk1"/>
                </a:solidFill>
              </a:rPr>
              <a:t>front</a:t>
            </a:r>
            <a:r>
              <a:rPr b="1" lang="ja" sz="1000">
                <a:solidFill>
                  <a:schemeClr val="dk1"/>
                </a:solidFill>
              </a:rPr>
              <a:t>-routetable</a:t>
            </a:r>
            <a:endParaRPr b="1" sz="1000">
              <a:solidFill>
                <a:schemeClr val="dk1"/>
              </a:solidFill>
            </a:endParaRPr>
          </a:p>
        </p:txBody>
      </p:sp>
      <p:cxnSp>
        <p:nvCxnSpPr>
          <p:cNvPr id="93" name="Google Shape;93;p16"/>
          <p:cNvCxnSpPr>
            <a:stCxn id="91" idx="3"/>
            <a:endCxn id="94" idx="1"/>
          </p:cNvCxnSpPr>
          <p:nvPr/>
        </p:nvCxnSpPr>
        <p:spPr>
          <a:xfrm flipH="1" rot="10800000">
            <a:off x="3174791" y="2317438"/>
            <a:ext cx="1330200" cy="3600"/>
          </a:xfrm>
          <a:prstGeom prst="straightConnector1">
            <a:avLst/>
          </a:prstGeom>
          <a:noFill/>
          <a:ln cap="flat" cmpd="sng" w="19050">
            <a:solidFill>
              <a:srgbClr val="59595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5" name="Google Shape;95;p16"/>
          <p:cNvCxnSpPr>
            <a:stCxn id="89" idx="3"/>
            <a:endCxn id="91" idx="1"/>
          </p:cNvCxnSpPr>
          <p:nvPr/>
        </p:nvCxnSpPr>
        <p:spPr>
          <a:xfrm>
            <a:off x="2352169" y="2317291"/>
            <a:ext cx="365400" cy="3600"/>
          </a:xfrm>
          <a:prstGeom prst="straightConnector1">
            <a:avLst/>
          </a:prstGeom>
          <a:noFill/>
          <a:ln cap="flat" cmpd="sng" w="19050">
            <a:solidFill>
              <a:srgbClr val="595959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descr="Container 1 resource icon for the Amazon ECS service." id="96" name="Google Shape;96;p16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4470847" y="209246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Task resource icon for the Amazon ECS service." id="97" name="Google Shape;97;p16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5670222" y="3591479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6"/>
          <p:cNvSpPr txBox="1"/>
          <p:nvPr/>
        </p:nvSpPr>
        <p:spPr>
          <a:xfrm>
            <a:off x="5331801" y="3983925"/>
            <a:ext cx="1110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ja" sz="1000"/>
              <a:t>front</a:t>
            </a:r>
            <a:r>
              <a:rPr b="1" lang="ja" sz="1000"/>
              <a:t>task</a:t>
            </a:r>
            <a:br>
              <a:rPr b="1" lang="ja" sz="1000"/>
            </a:br>
            <a:r>
              <a:rPr b="1" lang="ja" sz="1000"/>
              <a:t>（タスク定義）</a:t>
            </a:r>
            <a:endParaRPr b="1" sz="1000"/>
          </a:p>
        </p:txBody>
      </p:sp>
      <p:pic>
        <p:nvPicPr>
          <p:cNvPr descr="Service resource icon for the Amazon ECS service." id="99" name="Google Shape;99;p16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4448274" y="3591464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6"/>
          <p:cNvSpPr txBox="1"/>
          <p:nvPr/>
        </p:nvSpPr>
        <p:spPr>
          <a:xfrm>
            <a:off x="4022762" y="4012575"/>
            <a:ext cx="1235400" cy="36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ja" sz="1000">
                <a:solidFill>
                  <a:schemeClr val="dk1"/>
                </a:solidFill>
              </a:rPr>
              <a:t>front</a:t>
            </a:r>
            <a:r>
              <a:rPr b="1" lang="ja" sz="1000">
                <a:solidFill>
                  <a:schemeClr val="dk1"/>
                </a:solidFill>
              </a:rPr>
              <a:t>-service</a:t>
            </a:r>
            <a:br>
              <a:rPr b="1" lang="ja" sz="1000">
                <a:solidFill>
                  <a:schemeClr val="dk1"/>
                </a:solidFill>
              </a:rPr>
            </a:br>
            <a:r>
              <a:rPr b="1" lang="ja" sz="1000">
                <a:solidFill>
                  <a:schemeClr val="dk1"/>
                </a:solidFill>
              </a:rPr>
              <a:t>（ECSサービス）</a:t>
            </a:r>
            <a:endParaRPr b="1" sz="1000">
              <a:solidFill>
                <a:schemeClr val="dk1"/>
              </a:solidFill>
            </a:endParaRPr>
          </a:p>
        </p:txBody>
      </p:sp>
      <p:cxnSp>
        <p:nvCxnSpPr>
          <p:cNvPr id="101" name="Google Shape;101;p16"/>
          <p:cNvCxnSpPr>
            <a:stCxn id="85" idx="2"/>
            <a:endCxn id="99" idx="0"/>
          </p:cNvCxnSpPr>
          <p:nvPr/>
        </p:nvCxnSpPr>
        <p:spPr>
          <a:xfrm>
            <a:off x="4668738" y="2851200"/>
            <a:ext cx="8100" cy="740400"/>
          </a:xfrm>
          <a:prstGeom prst="straightConnector1">
            <a:avLst/>
          </a:prstGeom>
          <a:noFill/>
          <a:ln cap="flat" cmpd="sng" w="19050">
            <a:solidFill>
              <a:srgbClr val="595959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102" name="Google Shape;102;p16"/>
          <p:cNvCxnSpPr>
            <a:stCxn id="99" idx="3"/>
            <a:endCxn id="97" idx="1"/>
          </p:cNvCxnSpPr>
          <p:nvPr/>
        </p:nvCxnSpPr>
        <p:spPr>
          <a:xfrm>
            <a:off x="4905474" y="3820064"/>
            <a:ext cx="764700" cy="0"/>
          </a:xfrm>
          <a:prstGeom prst="straightConnector1">
            <a:avLst/>
          </a:prstGeom>
          <a:noFill/>
          <a:ln cap="flat" cmpd="sng" w="19050">
            <a:solidFill>
              <a:srgbClr val="595959"/>
            </a:solidFill>
            <a:prstDash val="dash"/>
            <a:round/>
            <a:headEnd len="med" w="med" type="none"/>
            <a:tailEnd len="med" w="med" type="none"/>
          </a:ln>
        </p:spPr>
      </p:cxnSp>
      <p:pic>
        <p:nvPicPr>
          <p:cNvPr descr="Amazon Elastic Container Registry (Amazon ECR) Service icon." id="103" name="Google Shape;103;p16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6805188" y="3598325"/>
            <a:ext cx="455100" cy="4551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6"/>
          <p:cNvSpPr txBox="1"/>
          <p:nvPr/>
        </p:nvSpPr>
        <p:spPr>
          <a:xfrm>
            <a:off x="6507274" y="4052275"/>
            <a:ext cx="1235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ja" sz="1000"/>
              <a:t>front</a:t>
            </a:r>
            <a:r>
              <a:rPr b="1" lang="ja" sz="1000"/>
              <a:t>-repository</a:t>
            </a:r>
            <a:endParaRPr b="1" sz="1000"/>
          </a:p>
        </p:txBody>
      </p:sp>
      <p:cxnSp>
        <p:nvCxnSpPr>
          <p:cNvPr id="105" name="Google Shape;105;p16"/>
          <p:cNvCxnSpPr>
            <a:stCxn id="97" idx="3"/>
            <a:endCxn id="103" idx="1"/>
          </p:cNvCxnSpPr>
          <p:nvPr/>
        </p:nvCxnSpPr>
        <p:spPr>
          <a:xfrm>
            <a:off x="6127422" y="3820079"/>
            <a:ext cx="677700" cy="5700"/>
          </a:xfrm>
          <a:prstGeom prst="straightConnector1">
            <a:avLst/>
          </a:prstGeom>
          <a:noFill/>
          <a:ln cap="flat" cmpd="sng" w="19050">
            <a:solidFill>
              <a:srgbClr val="595959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106" name="Google Shape;106;p16"/>
          <p:cNvSpPr txBox="1"/>
          <p:nvPr/>
        </p:nvSpPr>
        <p:spPr>
          <a:xfrm>
            <a:off x="3198923" y="3484963"/>
            <a:ext cx="1417800" cy="36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ja" sz="1000">
                <a:solidFill>
                  <a:schemeClr val="dk1"/>
                </a:solidFill>
              </a:rPr>
              <a:t>my-cluster</a:t>
            </a:r>
            <a:br>
              <a:rPr b="1" lang="ja" sz="1000">
                <a:solidFill>
                  <a:schemeClr val="dk1"/>
                </a:solidFill>
              </a:rPr>
            </a:br>
            <a:r>
              <a:rPr b="1" lang="ja" sz="1000">
                <a:solidFill>
                  <a:schemeClr val="dk1"/>
                </a:solidFill>
              </a:rPr>
              <a:t>（ECSクラスター）</a:t>
            </a:r>
            <a:endParaRPr b="1" sz="1000">
              <a:solidFill>
                <a:schemeClr val="dk1"/>
              </a:solidFill>
            </a:endParaRPr>
          </a:p>
        </p:txBody>
      </p:sp>
      <p:pic>
        <p:nvPicPr>
          <p:cNvPr id="107" name="Google Shape;107;p16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473675" y="2088700"/>
            <a:ext cx="474775" cy="4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16"/>
          <p:cNvSpPr txBox="1"/>
          <p:nvPr/>
        </p:nvSpPr>
        <p:spPr>
          <a:xfrm>
            <a:off x="170750" y="2554688"/>
            <a:ext cx="1080600" cy="32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ja" sz="1000">
                <a:solidFill>
                  <a:srgbClr val="000000"/>
                </a:solidFill>
              </a:rPr>
              <a:t>ブラウザ</a:t>
            </a:r>
            <a:endParaRPr b="1" sz="1000">
              <a:solidFill>
                <a:srgbClr val="000000"/>
              </a:solidFill>
            </a:endParaRPr>
          </a:p>
        </p:txBody>
      </p:sp>
      <p:cxnSp>
        <p:nvCxnSpPr>
          <p:cNvPr id="109" name="Google Shape;109;p16"/>
          <p:cNvCxnSpPr>
            <a:stCxn id="107" idx="3"/>
            <a:endCxn id="89" idx="1"/>
          </p:cNvCxnSpPr>
          <p:nvPr/>
        </p:nvCxnSpPr>
        <p:spPr>
          <a:xfrm flipH="1" rot="10800000">
            <a:off x="948450" y="2317388"/>
            <a:ext cx="946500" cy="8700"/>
          </a:xfrm>
          <a:prstGeom prst="straightConnector1">
            <a:avLst/>
          </a:prstGeom>
          <a:noFill/>
          <a:ln cap="flat" cmpd="sng" w="19050">
            <a:solidFill>
              <a:srgbClr val="595959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descr="Image resource icon for the Amazon ECR service." id="110" name="Google Shape;110;p16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7474014" y="3313782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16"/>
          <p:cNvSpPr txBox="1"/>
          <p:nvPr/>
        </p:nvSpPr>
        <p:spPr>
          <a:xfrm>
            <a:off x="7177166" y="3762916"/>
            <a:ext cx="10509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ja" sz="1000"/>
              <a:t>front</a:t>
            </a:r>
            <a:r>
              <a:rPr b="1" lang="ja" sz="1000"/>
              <a:t>-image</a:t>
            </a:r>
            <a:endParaRPr b="1" sz="1000"/>
          </a:p>
        </p:txBody>
      </p:sp>
      <p:sp>
        <p:nvSpPr>
          <p:cNvPr id="112" name="Google Shape;112;p16"/>
          <p:cNvSpPr txBox="1"/>
          <p:nvPr/>
        </p:nvSpPr>
        <p:spPr>
          <a:xfrm>
            <a:off x="4849300" y="1498250"/>
            <a:ext cx="946500" cy="36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ja" sz="1000">
                <a:solidFill>
                  <a:srgbClr val="00A4A6"/>
                </a:solidFill>
              </a:rPr>
              <a:t>10.0.7.0/24</a:t>
            </a:r>
            <a:endParaRPr b="1" sz="1000">
              <a:solidFill>
                <a:srgbClr val="00A4A6"/>
              </a:solidFill>
            </a:endParaRPr>
          </a:p>
        </p:txBody>
      </p:sp>
      <p:sp>
        <p:nvSpPr>
          <p:cNvPr id="113" name="Google Shape;113;p16"/>
          <p:cNvSpPr txBox="1"/>
          <p:nvPr/>
        </p:nvSpPr>
        <p:spPr>
          <a:xfrm>
            <a:off x="5079325" y="1063463"/>
            <a:ext cx="946500" cy="36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ja" sz="1000">
                <a:solidFill>
                  <a:srgbClr val="00A4A6"/>
                </a:solidFill>
              </a:rPr>
              <a:t>10.0.0.0/21</a:t>
            </a:r>
            <a:endParaRPr b="1" sz="1000">
              <a:solidFill>
                <a:srgbClr val="00A4A6"/>
              </a:solidFill>
            </a:endParaRPr>
          </a:p>
        </p:txBody>
      </p:sp>
      <p:sp>
        <p:nvSpPr>
          <p:cNvPr id="114" name="Google Shape;114;p16"/>
          <p:cNvSpPr txBox="1"/>
          <p:nvPr/>
        </p:nvSpPr>
        <p:spPr>
          <a:xfrm>
            <a:off x="948450" y="1957400"/>
            <a:ext cx="946500" cy="36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ja" sz="1000">
                <a:solidFill>
                  <a:srgbClr val="0268CC"/>
                </a:solidFill>
              </a:rPr>
              <a:t>Public IP</a:t>
            </a:r>
            <a:endParaRPr b="1" sz="1000">
              <a:solidFill>
                <a:srgbClr val="0268CC"/>
              </a:solidFill>
            </a:endParaRPr>
          </a:p>
        </p:txBody>
      </p:sp>
      <p:sp>
        <p:nvSpPr>
          <p:cNvPr id="115" name="Google Shape;115;p16"/>
          <p:cNvSpPr txBox="1"/>
          <p:nvPr/>
        </p:nvSpPr>
        <p:spPr>
          <a:xfrm>
            <a:off x="948575" y="2317300"/>
            <a:ext cx="946500" cy="36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ja" sz="1000">
                <a:solidFill>
                  <a:srgbClr val="0268CC"/>
                </a:solidFill>
              </a:rPr>
              <a:t>8080ポート</a:t>
            </a:r>
            <a:endParaRPr b="1" sz="1000">
              <a:solidFill>
                <a:srgbClr val="0268CC"/>
              </a:solidFill>
            </a:endParaRPr>
          </a:p>
        </p:txBody>
      </p:sp>
      <p:cxnSp>
        <p:nvCxnSpPr>
          <p:cNvPr id="116" name="Google Shape;116;p16"/>
          <p:cNvCxnSpPr>
            <a:stCxn id="96" idx="3"/>
            <a:endCxn id="103" idx="1"/>
          </p:cNvCxnSpPr>
          <p:nvPr/>
        </p:nvCxnSpPr>
        <p:spPr>
          <a:xfrm>
            <a:off x="4928047" y="2321060"/>
            <a:ext cx="1877100" cy="1504800"/>
          </a:xfrm>
          <a:prstGeom prst="straightConnector1">
            <a:avLst/>
          </a:prstGeom>
          <a:noFill/>
          <a:ln cap="flat" cmpd="sng" w="19050">
            <a:solidFill>
              <a:srgbClr val="595959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7" name="Google Shape;117;p16"/>
          <p:cNvSpPr/>
          <p:nvPr/>
        </p:nvSpPr>
        <p:spPr>
          <a:xfrm>
            <a:off x="6966350" y="3188875"/>
            <a:ext cx="425100" cy="368700"/>
          </a:xfrm>
          <a:prstGeom prst="ellipse">
            <a:avLst/>
          </a:prstGeom>
          <a:solidFill>
            <a:srgbClr val="59595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">
                <a:solidFill>
                  <a:srgbClr val="FFFFFF"/>
                </a:solidFill>
              </a:rPr>
              <a:t>1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18" name="Google Shape;118;p16"/>
          <p:cNvSpPr/>
          <p:nvPr/>
        </p:nvSpPr>
        <p:spPr>
          <a:xfrm>
            <a:off x="1490875" y="1443288"/>
            <a:ext cx="605700" cy="368700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ja">
                <a:solidFill>
                  <a:srgbClr val="FFFFFF"/>
                </a:solidFill>
              </a:rPr>
              <a:t>既存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19" name="Google Shape;119;p16"/>
          <p:cNvSpPr/>
          <p:nvPr/>
        </p:nvSpPr>
        <p:spPr>
          <a:xfrm>
            <a:off x="1966625" y="2889088"/>
            <a:ext cx="605700" cy="368700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ja">
                <a:solidFill>
                  <a:srgbClr val="FFFFFF"/>
                </a:solidFill>
              </a:rPr>
              <a:t>既存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20" name="Google Shape;120;p16"/>
          <p:cNvSpPr/>
          <p:nvPr/>
        </p:nvSpPr>
        <p:spPr>
          <a:xfrm>
            <a:off x="2771075" y="3641513"/>
            <a:ext cx="605700" cy="368700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ja">
                <a:solidFill>
                  <a:srgbClr val="FFFFFF"/>
                </a:solidFill>
              </a:rPr>
              <a:t>既存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21" name="Google Shape;121;p16"/>
          <p:cNvSpPr/>
          <p:nvPr/>
        </p:nvSpPr>
        <p:spPr>
          <a:xfrm>
            <a:off x="2430225" y="1820450"/>
            <a:ext cx="425100" cy="368700"/>
          </a:xfrm>
          <a:prstGeom prst="ellipse">
            <a:avLst/>
          </a:prstGeom>
          <a:solidFill>
            <a:srgbClr val="59595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">
                <a:solidFill>
                  <a:srgbClr val="FFFFFF"/>
                </a:solidFill>
              </a:rPr>
              <a:t>2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22" name="Google Shape;122;p16"/>
          <p:cNvSpPr/>
          <p:nvPr/>
        </p:nvSpPr>
        <p:spPr>
          <a:xfrm>
            <a:off x="3260388" y="1723900"/>
            <a:ext cx="425100" cy="368700"/>
          </a:xfrm>
          <a:prstGeom prst="ellipse">
            <a:avLst/>
          </a:prstGeom>
          <a:solidFill>
            <a:srgbClr val="59595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">
                <a:solidFill>
                  <a:srgbClr val="FFFFFF"/>
                </a:solidFill>
              </a:rPr>
              <a:t>3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23" name="Google Shape;123;p16"/>
          <p:cNvSpPr/>
          <p:nvPr/>
        </p:nvSpPr>
        <p:spPr>
          <a:xfrm>
            <a:off x="3638888" y="1130350"/>
            <a:ext cx="425100" cy="368700"/>
          </a:xfrm>
          <a:prstGeom prst="ellipse">
            <a:avLst/>
          </a:prstGeom>
          <a:solidFill>
            <a:srgbClr val="59595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">
                <a:solidFill>
                  <a:srgbClr val="FFFFFF"/>
                </a:solidFill>
              </a:rPr>
              <a:t>4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24" name="Google Shape;124;p16"/>
          <p:cNvSpPr/>
          <p:nvPr/>
        </p:nvSpPr>
        <p:spPr>
          <a:xfrm>
            <a:off x="5400538" y="3388712"/>
            <a:ext cx="425100" cy="368700"/>
          </a:xfrm>
          <a:prstGeom prst="ellipse">
            <a:avLst/>
          </a:prstGeom>
          <a:solidFill>
            <a:srgbClr val="59595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">
                <a:solidFill>
                  <a:srgbClr val="FFFFFF"/>
                </a:solidFill>
              </a:rPr>
              <a:t>5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25" name="Google Shape;125;p16"/>
          <p:cNvSpPr/>
          <p:nvPr/>
        </p:nvSpPr>
        <p:spPr>
          <a:xfrm>
            <a:off x="3759838" y="4107762"/>
            <a:ext cx="425100" cy="368700"/>
          </a:xfrm>
          <a:prstGeom prst="ellipse">
            <a:avLst/>
          </a:prstGeom>
          <a:solidFill>
            <a:srgbClr val="59595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">
                <a:solidFill>
                  <a:srgbClr val="FFFFFF"/>
                </a:solidFill>
              </a:rPr>
              <a:t>6</a:t>
            </a:r>
            <a:endParaRPr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oogle Shape;130;p17"/>
          <p:cNvGrpSpPr/>
          <p:nvPr/>
        </p:nvGrpSpPr>
        <p:grpSpPr>
          <a:xfrm>
            <a:off x="134825" y="232525"/>
            <a:ext cx="229750" cy="577800"/>
            <a:chOff x="829975" y="949050"/>
            <a:chExt cx="229750" cy="577800"/>
          </a:xfrm>
        </p:grpSpPr>
        <p:sp>
          <p:nvSpPr>
            <p:cNvPr id="131" name="Google Shape;131;p17"/>
            <p:cNvSpPr/>
            <p:nvPr/>
          </p:nvSpPr>
          <p:spPr>
            <a:xfrm>
              <a:off x="1008725" y="949050"/>
              <a:ext cx="51000" cy="577800"/>
            </a:xfrm>
            <a:prstGeom prst="rect">
              <a:avLst/>
            </a:prstGeom>
            <a:solidFill>
              <a:srgbClr val="0268CC"/>
            </a:solidFill>
            <a:ln>
              <a:noFill/>
            </a:ln>
          </p:spPr>
          <p:txBody>
            <a:bodyPr anchorCtr="0" anchor="ctr" bIns="91575" lIns="91575" spcFirstLastPara="1" rIns="91575" wrap="square" tIns="915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Google Shape;132;p17"/>
            <p:cNvSpPr/>
            <p:nvPr/>
          </p:nvSpPr>
          <p:spPr>
            <a:xfrm>
              <a:off x="829975" y="949050"/>
              <a:ext cx="118500" cy="577800"/>
            </a:xfrm>
            <a:prstGeom prst="rect">
              <a:avLst/>
            </a:prstGeom>
            <a:solidFill>
              <a:srgbClr val="0268CC"/>
            </a:solidFill>
            <a:ln>
              <a:noFill/>
            </a:ln>
          </p:spPr>
          <p:txBody>
            <a:bodyPr anchorCtr="0" anchor="ctr" bIns="91575" lIns="91575" spcFirstLastPara="1" rIns="91575" wrap="square" tIns="915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3" name="Google Shape;133;p17"/>
          <p:cNvSpPr txBox="1"/>
          <p:nvPr/>
        </p:nvSpPr>
        <p:spPr>
          <a:xfrm>
            <a:off x="482300" y="246325"/>
            <a:ext cx="7270200" cy="55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575" lIns="91575" spcFirstLastPara="1" rIns="91575" wrap="square" tIns="91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2400">
                <a:solidFill>
                  <a:srgbClr val="073763"/>
                </a:solidFill>
              </a:rPr>
              <a:t>要件（1/3）</a:t>
            </a:r>
            <a:endParaRPr sz="2400">
              <a:solidFill>
                <a:srgbClr val="073763"/>
              </a:solidFill>
            </a:endParaRPr>
          </a:p>
        </p:txBody>
      </p:sp>
      <p:sp>
        <p:nvSpPr>
          <p:cNvPr id="134" name="Google Shape;134;p17"/>
          <p:cNvSpPr/>
          <p:nvPr/>
        </p:nvSpPr>
        <p:spPr>
          <a:xfrm>
            <a:off x="364575" y="972875"/>
            <a:ext cx="425100" cy="368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">
                <a:solidFill>
                  <a:srgbClr val="FFFFFF"/>
                </a:solidFill>
              </a:rPr>
              <a:t>1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35" name="Google Shape;135;p17"/>
          <p:cNvSpPr txBox="1"/>
          <p:nvPr/>
        </p:nvSpPr>
        <p:spPr>
          <a:xfrm>
            <a:off x="836675" y="1404975"/>
            <a:ext cx="7864800" cy="1746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ja">
                <a:solidFill>
                  <a:srgbClr val="0268CC"/>
                </a:solidFill>
              </a:rPr>
              <a:t>front-repository</a:t>
            </a:r>
            <a:r>
              <a:rPr lang="ja">
                <a:solidFill>
                  <a:schemeClr val="dk1"/>
                </a:solidFill>
              </a:rPr>
              <a:t>というECRリポジトリを作成する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ja">
                <a:solidFill>
                  <a:schemeClr val="dk1"/>
                </a:solidFill>
              </a:rPr>
              <a:t>以下のフォルダにある資材とDockerfileをベースに、ローカルにて</a:t>
            </a:r>
            <a:r>
              <a:rPr b="1" lang="ja">
                <a:solidFill>
                  <a:srgbClr val="0268CC"/>
                </a:solidFill>
              </a:rPr>
              <a:t>front-image</a:t>
            </a:r>
            <a:r>
              <a:rPr lang="ja">
                <a:solidFill>
                  <a:schemeClr val="dk1"/>
                </a:solidFill>
              </a:rPr>
              <a:t>を作成し、</a:t>
            </a:r>
            <a:r>
              <a:rPr b="1" lang="ja">
                <a:solidFill>
                  <a:srgbClr val="0268CC"/>
                </a:solidFill>
              </a:rPr>
              <a:t>front-repository</a:t>
            </a:r>
            <a:r>
              <a:rPr lang="ja">
                <a:solidFill>
                  <a:schemeClr val="dk1"/>
                </a:solidFill>
              </a:rPr>
              <a:t>にPushする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ja" u="sng">
                <a:solidFill>
                  <a:schemeClr val="hlink"/>
                </a:solidFill>
                <a:hlinkClick r:id="rId4"/>
              </a:rPr>
              <a:t>https://github.com/CloudTechOrg/course-docker/tree/main/14_Frontend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ja">
                <a:solidFill>
                  <a:schemeClr val="dk1"/>
                </a:solidFill>
              </a:rPr>
              <a:t>必要に応じて、ローカルから使用するIAMユーザ（ポリシー）を変更する必要がある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ja" u="sng">
                <a:solidFill>
                  <a:schemeClr val="hlink"/>
                </a:solidFill>
                <a:hlinkClick r:id="rId5"/>
              </a:rPr>
              <a:t>config.js</a:t>
            </a:r>
            <a:r>
              <a:rPr lang="ja">
                <a:solidFill>
                  <a:schemeClr val="dk1"/>
                </a:solidFill>
              </a:rPr>
              <a:t>にある</a:t>
            </a:r>
            <a:r>
              <a:rPr b="1" lang="ja">
                <a:solidFill>
                  <a:srgbClr val="0268CC"/>
                </a:solidFill>
              </a:rPr>
              <a:t>baseURL</a:t>
            </a:r>
            <a:r>
              <a:rPr lang="ja">
                <a:solidFill>
                  <a:schemeClr val="dk1"/>
                </a:solidFill>
              </a:rPr>
              <a:t>を、</a:t>
            </a:r>
            <a:r>
              <a:rPr b="1" lang="ja">
                <a:solidFill>
                  <a:srgbClr val="0268CC"/>
                </a:solidFill>
              </a:rPr>
              <a:t>APIサーバのDNS名に変更</a:t>
            </a:r>
            <a:r>
              <a:rPr lang="ja">
                <a:solidFill>
                  <a:schemeClr val="dk1"/>
                </a:solidFill>
              </a:rPr>
              <a:t>する必要がある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36" name="Google Shape;136;p17"/>
          <p:cNvSpPr txBox="1"/>
          <p:nvPr/>
        </p:nvSpPr>
        <p:spPr>
          <a:xfrm>
            <a:off x="836675" y="972875"/>
            <a:ext cx="4969500" cy="36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ja" sz="1600">
                <a:solidFill>
                  <a:schemeClr val="dk1"/>
                </a:solidFill>
              </a:rPr>
              <a:t>ECRリポジトリにフロントのイメージをプッシュ</a:t>
            </a:r>
            <a:endParaRPr sz="1600">
              <a:solidFill>
                <a:schemeClr val="dk1"/>
              </a:solidFill>
            </a:endParaRPr>
          </a:p>
        </p:txBody>
      </p:sp>
      <p:pic>
        <p:nvPicPr>
          <p:cNvPr id="137" name="Google Shape;137;p1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728150" y="2939100"/>
            <a:ext cx="3974809" cy="1019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8"/>
          <p:cNvGrpSpPr/>
          <p:nvPr/>
        </p:nvGrpSpPr>
        <p:grpSpPr>
          <a:xfrm>
            <a:off x="134825" y="232525"/>
            <a:ext cx="229750" cy="577800"/>
            <a:chOff x="829975" y="949050"/>
            <a:chExt cx="229750" cy="577800"/>
          </a:xfrm>
        </p:grpSpPr>
        <p:sp>
          <p:nvSpPr>
            <p:cNvPr id="143" name="Google Shape;143;p18"/>
            <p:cNvSpPr/>
            <p:nvPr/>
          </p:nvSpPr>
          <p:spPr>
            <a:xfrm>
              <a:off x="1008725" y="949050"/>
              <a:ext cx="51000" cy="577800"/>
            </a:xfrm>
            <a:prstGeom prst="rect">
              <a:avLst/>
            </a:prstGeom>
            <a:solidFill>
              <a:srgbClr val="0268CC"/>
            </a:solidFill>
            <a:ln>
              <a:noFill/>
            </a:ln>
          </p:spPr>
          <p:txBody>
            <a:bodyPr anchorCtr="0" anchor="ctr" bIns="91575" lIns="91575" spcFirstLastPara="1" rIns="91575" wrap="square" tIns="915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18"/>
            <p:cNvSpPr/>
            <p:nvPr/>
          </p:nvSpPr>
          <p:spPr>
            <a:xfrm>
              <a:off x="829975" y="949050"/>
              <a:ext cx="118500" cy="577800"/>
            </a:xfrm>
            <a:prstGeom prst="rect">
              <a:avLst/>
            </a:prstGeom>
            <a:solidFill>
              <a:srgbClr val="0268CC"/>
            </a:solidFill>
            <a:ln>
              <a:noFill/>
            </a:ln>
          </p:spPr>
          <p:txBody>
            <a:bodyPr anchorCtr="0" anchor="ctr" bIns="91575" lIns="91575" spcFirstLastPara="1" rIns="91575" wrap="square" tIns="915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5" name="Google Shape;145;p18"/>
          <p:cNvSpPr txBox="1"/>
          <p:nvPr/>
        </p:nvSpPr>
        <p:spPr>
          <a:xfrm>
            <a:off x="482300" y="246325"/>
            <a:ext cx="7270200" cy="55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575" lIns="91575" spcFirstLastPara="1" rIns="91575" wrap="square" tIns="91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2400">
                <a:solidFill>
                  <a:srgbClr val="073763"/>
                </a:solidFill>
              </a:rPr>
              <a:t>要件（2/3）</a:t>
            </a:r>
            <a:endParaRPr sz="2400">
              <a:solidFill>
                <a:srgbClr val="073763"/>
              </a:solidFill>
            </a:endParaRPr>
          </a:p>
        </p:txBody>
      </p:sp>
      <p:sp>
        <p:nvSpPr>
          <p:cNvPr id="146" name="Google Shape;146;p18"/>
          <p:cNvSpPr txBox="1"/>
          <p:nvPr>
            <p:ph idx="12" type="sldNum"/>
          </p:nvPr>
        </p:nvSpPr>
        <p:spPr>
          <a:xfrm>
            <a:off x="4491608" y="4905375"/>
            <a:ext cx="156000" cy="175200"/>
          </a:xfrm>
          <a:prstGeom prst="rect">
            <a:avLst/>
          </a:prstGeom>
        </p:spPr>
        <p:txBody>
          <a:bodyPr anchorCtr="0" anchor="b" bIns="19075" lIns="19075" spcFirstLastPara="1" rIns="19075" wrap="square" tIns="1907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</a:pPr>
            <a:fld id="{00000000-1234-1234-1234-123412341234}" type="slidenum">
              <a:rPr lang="ja"/>
              <a:t>‹#›</a:t>
            </a:fld>
            <a:endParaRPr sz="1000">
              <a:solidFill>
                <a:schemeClr val="dk2"/>
              </a:solidFill>
            </a:endParaRPr>
          </a:p>
        </p:txBody>
      </p:sp>
      <p:sp>
        <p:nvSpPr>
          <p:cNvPr id="147" name="Google Shape;147;p18"/>
          <p:cNvSpPr txBox="1"/>
          <p:nvPr/>
        </p:nvSpPr>
        <p:spPr>
          <a:xfrm>
            <a:off x="836675" y="1044175"/>
            <a:ext cx="3642300" cy="36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ja" sz="1600">
                <a:solidFill>
                  <a:schemeClr val="dk1"/>
                </a:solidFill>
              </a:rPr>
              <a:t>ルートテーブルの作成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148" name="Google Shape;148;p18"/>
          <p:cNvSpPr/>
          <p:nvPr/>
        </p:nvSpPr>
        <p:spPr>
          <a:xfrm>
            <a:off x="364575" y="1044175"/>
            <a:ext cx="425100" cy="368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">
                <a:solidFill>
                  <a:srgbClr val="FFFFFF"/>
                </a:solidFill>
              </a:rPr>
              <a:t>2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49" name="Google Shape;149;p18"/>
          <p:cNvSpPr txBox="1"/>
          <p:nvPr/>
        </p:nvSpPr>
        <p:spPr>
          <a:xfrm>
            <a:off x="836675" y="1412875"/>
            <a:ext cx="7453500" cy="67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ja">
                <a:solidFill>
                  <a:schemeClr val="dk1"/>
                </a:solidFill>
              </a:rPr>
              <a:t>フロントサーバに割り当てるルートテーブルとして、</a:t>
            </a:r>
            <a:r>
              <a:rPr b="1" lang="ja">
                <a:solidFill>
                  <a:srgbClr val="0268CC"/>
                </a:solidFill>
              </a:rPr>
              <a:t>front-routetable</a:t>
            </a:r>
            <a:r>
              <a:rPr lang="ja">
                <a:solidFill>
                  <a:schemeClr val="dk1"/>
                </a:solidFill>
              </a:rPr>
              <a:t>を作成する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ja">
                <a:solidFill>
                  <a:srgbClr val="0268CC"/>
                </a:solidFill>
              </a:rPr>
              <a:t>front-routetable</a:t>
            </a:r>
            <a:r>
              <a:rPr lang="ja">
                <a:solidFill>
                  <a:schemeClr val="dk1"/>
                </a:solidFill>
              </a:rPr>
              <a:t>には、すでに作成済みの</a:t>
            </a:r>
            <a:r>
              <a:rPr b="1" lang="ja">
                <a:solidFill>
                  <a:srgbClr val="0268CC"/>
                </a:solidFill>
              </a:rPr>
              <a:t>my-internet-gateway</a:t>
            </a:r>
            <a:r>
              <a:rPr lang="ja">
                <a:solidFill>
                  <a:schemeClr val="dk1"/>
                </a:solidFill>
              </a:rPr>
              <a:t>を関連付けする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50" name="Google Shape;150;p18"/>
          <p:cNvSpPr txBox="1"/>
          <p:nvPr/>
        </p:nvSpPr>
        <p:spPr>
          <a:xfrm>
            <a:off x="836675" y="2244500"/>
            <a:ext cx="3642300" cy="36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ja" sz="1600">
                <a:solidFill>
                  <a:schemeClr val="dk1"/>
                </a:solidFill>
              </a:rPr>
              <a:t>サブネット</a:t>
            </a:r>
            <a:r>
              <a:rPr lang="ja" sz="1600">
                <a:solidFill>
                  <a:schemeClr val="dk1"/>
                </a:solidFill>
              </a:rPr>
              <a:t>の作成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151" name="Google Shape;151;p18"/>
          <p:cNvSpPr/>
          <p:nvPr/>
        </p:nvSpPr>
        <p:spPr>
          <a:xfrm>
            <a:off x="364575" y="2244500"/>
            <a:ext cx="425100" cy="368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">
                <a:solidFill>
                  <a:srgbClr val="FFFFFF"/>
                </a:solidFill>
              </a:rPr>
              <a:t>3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52" name="Google Shape;152;p18"/>
          <p:cNvSpPr txBox="1"/>
          <p:nvPr/>
        </p:nvSpPr>
        <p:spPr>
          <a:xfrm>
            <a:off x="836675" y="2613200"/>
            <a:ext cx="7453500" cy="8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ja">
                <a:solidFill>
                  <a:schemeClr val="dk1"/>
                </a:solidFill>
              </a:rPr>
              <a:t>フロントサーバに</a:t>
            </a:r>
            <a:r>
              <a:rPr lang="ja">
                <a:solidFill>
                  <a:schemeClr val="dk1"/>
                </a:solidFill>
              </a:rPr>
              <a:t>配置するためのサブネットとして、</a:t>
            </a:r>
            <a:r>
              <a:rPr b="1" lang="ja">
                <a:solidFill>
                  <a:srgbClr val="0268CC"/>
                </a:solidFill>
              </a:rPr>
              <a:t>front-subnet-01</a:t>
            </a:r>
            <a:r>
              <a:rPr lang="ja">
                <a:solidFill>
                  <a:schemeClr val="dk1"/>
                </a:solidFill>
              </a:rPr>
              <a:t>を作成する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ja">
                <a:solidFill>
                  <a:schemeClr val="dk1"/>
                </a:solidFill>
              </a:rPr>
              <a:t>ルートテーブルとして、</a:t>
            </a:r>
            <a:r>
              <a:rPr b="1" lang="ja">
                <a:solidFill>
                  <a:srgbClr val="0268CC"/>
                </a:solidFill>
              </a:rPr>
              <a:t>front-routetable</a:t>
            </a:r>
            <a:r>
              <a:rPr lang="ja">
                <a:solidFill>
                  <a:schemeClr val="dk1"/>
                </a:solidFill>
              </a:rPr>
              <a:t>を関連付けする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ja">
                <a:solidFill>
                  <a:schemeClr val="dk1"/>
                </a:solidFill>
              </a:rPr>
              <a:t>CIDRブロックは、</a:t>
            </a:r>
            <a:r>
              <a:rPr b="1" lang="ja">
                <a:solidFill>
                  <a:srgbClr val="0268CC"/>
                </a:solidFill>
              </a:rPr>
              <a:t>10.0.7.0/24</a:t>
            </a:r>
            <a:r>
              <a:rPr lang="ja">
                <a:solidFill>
                  <a:schemeClr val="dk1"/>
                </a:solidFill>
              </a:rPr>
              <a:t>とする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53" name="Google Shape;153;p18"/>
          <p:cNvSpPr txBox="1"/>
          <p:nvPr/>
        </p:nvSpPr>
        <p:spPr>
          <a:xfrm>
            <a:off x="836675" y="3687975"/>
            <a:ext cx="3642300" cy="36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ja" sz="1600">
                <a:solidFill>
                  <a:schemeClr val="dk1"/>
                </a:solidFill>
              </a:rPr>
              <a:t>セキュリティグループ</a:t>
            </a:r>
            <a:r>
              <a:rPr lang="ja" sz="1600">
                <a:solidFill>
                  <a:schemeClr val="dk1"/>
                </a:solidFill>
              </a:rPr>
              <a:t>の作成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154" name="Google Shape;154;p18"/>
          <p:cNvSpPr/>
          <p:nvPr/>
        </p:nvSpPr>
        <p:spPr>
          <a:xfrm>
            <a:off x="364575" y="3687975"/>
            <a:ext cx="425100" cy="368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">
                <a:solidFill>
                  <a:srgbClr val="FFFFFF"/>
                </a:solidFill>
              </a:rPr>
              <a:t>4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55" name="Google Shape;155;p18"/>
          <p:cNvSpPr txBox="1"/>
          <p:nvPr/>
        </p:nvSpPr>
        <p:spPr>
          <a:xfrm>
            <a:off x="836675" y="4056675"/>
            <a:ext cx="7453500" cy="57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ja">
                <a:solidFill>
                  <a:schemeClr val="dk1"/>
                </a:solidFill>
              </a:rPr>
              <a:t>フロントサーバ</a:t>
            </a:r>
            <a:r>
              <a:rPr lang="ja">
                <a:solidFill>
                  <a:schemeClr val="dk1"/>
                </a:solidFill>
              </a:rPr>
              <a:t>のセキュリティグループとして</a:t>
            </a:r>
            <a:r>
              <a:rPr lang="ja">
                <a:solidFill>
                  <a:schemeClr val="dk1"/>
                </a:solidFill>
              </a:rPr>
              <a:t>、</a:t>
            </a:r>
            <a:r>
              <a:rPr b="1" lang="ja">
                <a:solidFill>
                  <a:srgbClr val="0268CC"/>
                </a:solidFill>
              </a:rPr>
              <a:t>front-sg</a:t>
            </a:r>
            <a:r>
              <a:rPr lang="ja">
                <a:solidFill>
                  <a:schemeClr val="dk1"/>
                </a:solidFill>
              </a:rPr>
              <a:t>を作成する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ja">
                <a:solidFill>
                  <a:schemeClr val="dk1"/>
                </a:solidFill>
              </a:rPr>
              <a:t>インバウンドルールとして、</a:t>
            </a:r>
            <a:r>
              <a:rPr b="1" lang="ja">
                <a:solidFill>
                  <a:srgbClr val="0268CC"/>
                </a:solidFill>
              </a:rPr>
              <a:t>すべてのHTTP通信を許可</a:t>
            </a:r>
            <a:r>
              <a:rPr lang="ja">
                <a:solidFill>
                  <a:schemeClr val="dk1"/>
                </a:solidFill>
              </a:rPr>
              <a:t>する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Google Shape;160;p19"/>
          <p:cNvGrpSpPr/>
          <p:nvPr/>
        </p:nvGrpSpPr>
        <p:grpSpPr>
          <a:xfrm>
            <a:off x="134825" y="232525"/>
            <a:ext cx="229750" cy="577800"/>
            <a:chOff x="829975" y="949050"/>
            <a:chExt cx="229750" cy="577800"/>
          </a:xfrm>
        </p:grpSpPr>
        <p:sp>
          <p:nvSpPr>
            <p:cNvPr id="161" name="Google Shape;161;p19"/>
            <p:cNvSpPr/>
            <p:nvPr/>
          </p:nvSpPr>
          <p:spPr>
            <a:xfrm>
              <a:off x="1008725" y="949050"/>
              <a:ext cx="51000" cy="577800"/>
            </a:xfrm>
            <a:prstGeom prst="rect">
              <a:avLst/>
            </a:prstGeom>
            <a:solidFill>
              <a:srgbClr val="0268CC"/>
            </a:solidFill>
            <a:ln>
              <a:noFill/>
            </a:ln>
          </p:spPr>
          <p:txBody>
            <a:bodyPr anchorCtr="0" anchor="ctr" bIns="91575" lIns="91575" spcFirstLastPara="1" rIns="91575" wrap="square" tIns="915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19"/>
            <p:cNvSpPr/>
            <p:nvPr/>
          </p:nvSpPr>
          <p:spPr>
            <a:xfrm>
              <a:off x="829975" y="949050"/>
              <a:ext cx="118500" cy="577800"/>
            </a:xfrm>
            <a:prstGeom prst="rect">
              <a:avLst/>
            </a:prstGeom>
            <a:solidFill>
              <a:srgbClr val="0268CC"/>
            </a:solidFill>
            <a:ln>
              <a:noFill/>
            </a:ln>
          </p:spPr>
          <p:txBody>
            <a:bodyPr anchorCtr="0" anchor="ctr" bIns="91575" lIns="91575" spcFirstLastPara="1" rIns="91575" wrap="square" tIns="915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3" name="Google Shape;163;p19"/>
          <p:cNvSpPr txBox="1"/>
          <p:nvPr/>
        </p:nvSpPr>
        <p:spPr>
          <a:xfrm>
            <a:off x="482300" y="246325"/>
            <a:ext cx="7270200" cy="55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575" lIns="91575" spcFirstLastPara="1" rIns="91575" wrap="square" tIns="91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2400">
                <a:solidFill>
                  <a:srgbClr val="073763"/>
                </a:solidFill>
              </a:rPr>
              <a:t>要件（3/3）</a:t>
            </a:r>
            <a:endParaRPr sz="2400">
              <a:solidFill>
                <a:srgbClr val="073763"/>
              </a:solidFill>
            </a:endParaRPr>
          </a:p>
        </p:txBody>
      </p:sp>
      <p:sp>
        <p:nvSpPr>
          <p:cNvPr id="164" name="Google Shape;164;p19"/>
          <p:cNvSpPr txBox="1"/>
          <p:nvPr/>
        </p:nvSpPr>
        <p:spPr>
          <a:xfrm>
            <a:off x="836675" y="1044175"/>
            <a:ext cx="3642300" cy="36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ja" sz="1600">
                <a:solidFill>
                  <a:schemeClr val="dk1"/>
                </a:solidFill>
              </a:rPr>
              <a:t>タスク定義の作成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165" name="Google Shape;165;p19"/>
          <p:cNvSpPr/>
          <p:nvPr/>
        </p:nvSpPr>
        <p:spPr>
          <a:xfrm>
            <a:off x="364575" y="1044175"/>
            <a:ext cx="425100" cy="368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">
                <a:solidFill>
                  <a:srgbClr val="FFFFFF"/>
                </a:solidFill>
              </a:rPr>
              <a:t>5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66" name="Google Shape;166;p19"/>
          <p:cNvSpPr txBox="1"/>
          <p:nvPr>
            <p:ph idx="12" type="sldNum"/>
          </p:nvPr>
        </p:nvSpPr>
        <p:spPr>
          <a:xfrm>
            <a:off x="4491608" y="4905375"/>
            <a:ext cx="156000" cy="175200"/>
          </a:xfrm>
          <a:prstGeom prst="rect">
            <a:avLst/>
          </a:prstGeom>
        </p:spPr>
        <p:txBody>
          <a:bodyPr anchorCtr="0" anchor="b" bIns="19075" lIns="19075" spcFirstLastPara="1" rIns="19075" wrap="square" tIns="1907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 sz="1000">
              <a:solidFill>
                <a:schemeClr val="dk2"/>
              </a:solidFill>
            </a:endParaRPr>
          </a:p>
        </p:txBody>
      </p:sp>
      <p:sp>
        <p:nvSpPr>
          <p:cNvPr id="167" name="Google Shape;167;p19"/>
          <p:cNvSpPr txBox="1"/>
          <p:nvPr/>
        </p:nvSpPr>
        <p:spPr>
          <a:xfrm>
            <a:off x="836675" y="1376925"/>
            <a:ext cx="8220000" cy="191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Char char="●"/>
            </a:pPr>
            <a:r>
              <a:rPr lang="ja">
                <a:solidFill>
                  <a:srgbClr val="000000"/>
                </a:solidFill>
              </a:rPr>
              <a:t>起動タイプは</a:t>
            </a:r>
            <a:r>
              <a:rPr b="1" lang="ja">
                <a:solidFill>
                  <a:srgbClr val="0268CC"/>
                </a:solidFill>
              </a:rPr>
              <a:t>AWS Fargate</a:t>
            </a:r>
            <a:r>
              <a:rPr lang="ja">
                <a:solidFill>
                  <a:srgbClr val="000000"/>
                </a:solidFill>
              </a:rPr>
              <a:t>、オペレーティングシステムは</a:t>
            </a:r>
            <a:r>
              <a:rPr b="1" lang="ja">
                <a:solidFill>
                  <a:srgbClr val="0268CC"/>
                </a:solidFill>
              </a:rPr>
              <a:t>Linux/X86_64</a:t>
            </a:r>
            <a:r>
              <a:rPr lang="ja">
                <a:solidFill>
                  <a:srgbClr val="000000"/>
                </a:solidFill>
              </a:rPr>
              <a:t>を指定する</a:t>
            </a:r>
            <a:endParaRPr>
              <a:solidFill>
                <a:srgbClr val="000000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ja">
                <a:solidFill>
                  <a:srgbClr val="000000"/>
                </a:solidFill>
              </a:rPr>
              <a:t>タスク定義ファミリー名は</a:t>
            </a:r>
            <a:r>
              <a:rPr b="1" lang="ja">
                <a:solidFill>
                  <a:srgbClr val="0268CC"/>
                </a:solidFill>
              </a:rPr>
              <a:t>front</a:t>
            </a:r>
            <a:r>
              <a:rPr b="1" lang="ja">
                <a:solidFill>
                  <a:srgbClr val="0268CC"/>
                </a:solidFill>
              </a:rPr>
              <a:t>-task</a:t>
            </a:r>
            <a:r>
              <a:rPr lang="ja">
                <a:solidFill>
                  <a:srgbClr val="000000"/>
                </a:solidFill>
              </a:rPr>
              <a:t> とする</a:t>
            </a:r>
            <a:endParaRPr>
              <a:solidFill>
                <a:srgbClr val="000000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ja">
                <a:solidFill>
                  <a:srgbClr val="000000"/>
                </a:solidFill>
              </a:rPr>
              <a:t>コンテナの設定は下記とする（用意されたコンテナイメージを使用する）</a:t>
            </a:r>
            <a:endParaRPr>
              <a:solidFill>
                <a:srgbClr val="000000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ja">
                <a:solidFill>
                  <a:srgbClr val="000000"/>
                </a:solidFill>
              </a:rPr>
              <a:t>イメージURL：</a:t>
            </a:r>
            <a:r>
              <a:rPr b="1" lang="ja">
                <a:solidFill>
                  <a:srgbClr val="0268CC"/>
                </a:solidFill>
              </a:rPr>
              <a:t>front-repositoryのURI</a:t>
            </a:r>
            <a:endParaRPr b="1">
              <a:solidFill>
                <a:srgbClr val="0268CC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ja">
                <a:solidFill>
                  <a:srgbClr val="000000"/>
                </a:solidFill>
              </a:rPr>
              <a:t>コンテナポート：</a:t>
            </a:r>
            <a:r>
              <a:rPr b="1" lang="ja">
                <a:solidFill>
                  <a:srgbClr val="0268CC"/>
                </a:solidFill>
              </a:rPr>
              <a:t>80</a:t>
            </a:r>
            <a:endParaRPr b="1">
              <a:solidFill>
                <a:srgbClr val="0268CC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ja">
                <a:solidFill>
                  <a:srgbClr val="000000"/>
                </a:solidFill>
              </a:rPr>
              <a:t>プロトコル：</a:t>
            </a:r>
            <a:r>
              <a:rPr b="1" lang="ja">
                <a:solidFill>
                  <a:srgbClr val="0268CC"/>
                </a:solidFill>
              </a:rPr>
              <a:t>TCP</a:t>
            </a:r>
            <a:endParaRPr b="1">
              <a:solidFill>
                <a:srgbClr val="0268CC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ja">
                <a:solidFill>
                  <a:srgbClr val="000000"/>
                </a:solidFill>
              </a:rPr>
              <a:t>アプリケーションプロトコル：</a:t>
            </a:r>
            <a:r>
              <a:rPr b="1" lang="ja">
                <a:solidFill>
                  <a:srgbClr val="0268CC"/>
                </a:solidFill>
              </a:rPr>
              <a:t>HTTP</a:t>
            </a:r>
            <a:endParaRPr b="1">
              <a:solidFill>
                <a:srgbClr val="0268CC"/>
              </a:solidFill>
            </a:endParaRPr>
          </a:p>
        </p:txBody>
      </p:sp>
      <p:sp>
        <p:nvSpPr>
          <p:cNvPr id="168" name="Google Shape;168;p19"/>
          <p:cNvSpPr txBox="1"/>
          <p:nvPr/>
        </p:nvSpPr>
        <p:spPr>
          <a:xfrm>
            <a:off x="836675" y="3291225"/>
            <a:ext cx="3642300" cy="36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ja" sz="1600">
                <a:solidFill>
                  <a:schemeClr val="dk1"/>
                </a:solidFill>
              </a:rPr>
              <a:t>タスク定義の作成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169" name="Google Shape;169;p19"/>
          <p:cNvSpPr/>
          <p:nvPr/>
        </p:nvSpPr>
        <p:spPr>
          <a:xfrm>
            <a:off x="364575" y="3291225"/>
            <a:ext cx="425100" cy="368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">
                <a:solidFill>
                  <a:srgbClr val="FFFFFF"/>
                </a:solidFill>
              </a:rPr>
              <a:t>6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70" name="Google Shape;170;p19"/>
          <p:cNvSpPr txBox="1"/>
          <p:nvPr/>
        </p:nvSpPr>
        <p:spPr>
          <a:xfrm>
            <a:off x="836675" y="3623975"/>
            <a:ext cx="8220000" cy="73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Char char="●"/>
            </a:pPr>
            <a:r>
              <a:rPr lang="ja"/>
              <a:t>既存のmy-clusterに、サービスとして</a:t>
            </a:r>
            <a:r>
              <a:rPr b="1" lang="ja">
                <a:solidFill>
                  <a:srgbClr val="0268CC"/>
                </a:solidFill>
              </a:rPr>
              <a:t>front-service</a:t>
            </a:r>
            <a:r>
              <a:rPr lang="ja"/>
              <a:t>を指定する</a:t>
            </a:r>
            <a:endParaRPr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ja"/>
              <a:t>タスク定義として、</a:t>
            </a:r>
            <a:r>
              <a:rPr b="1" lang="ja">
                <a:solidFill>
                  <a:srgbClr val="0268CC"/>
                </a:solidFill>
              </a:rPr>
              <a:t>front-task</a:t>
            </a:r>
            <a:r>
              <a:rPr lang="ja"/>
              <a:t>を指定する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5" name="Google Shape;175;p20"/>
          <p:cNvGrpSpPr/>
          <p:nvPr/>
        </p:nvGrpSpPr>
        <p:grpSpPr>
          <a:xfrm>
            <a:off x="134825" y="232525"/>
            <a:ext cx="229750" cy="577800"/>
            <a:chOff x="829975" y="949050"/>
            <a:chExt cx="229750" cy="577800"/>
          </a:xfrm>
        </p:grpSpPr>
        <p:sp>
          <p:nvSpPr>
            <p:cNvPr id="176" name="Google Shape;176;p20"/>
            <p:cNvSpPr/>
            <p:nvPr/>
          </p:nvSpPr>
          <p:spPr>
            <a:xfrm>
              <a:off x="1008725" y="949050"/>
              <a:ext cx="51000" cy="577800"/>
            </a:xfrm>
            <a:prstGeom prst="rect">
              <a:avLst/>
            </a:prstGeom>
            <a:solidFill>
              <a:srgbClr val="0268CC"/>
            </a:solidFill>
            <a:ln>
              <a:noFill/>
            </a:ln>
          </p:spPr>
          <p:txBody>
            <a:bodyPr anchorCtr="0" anchor="ctr" bIns="91575" lIns="91575" spcFirstLastPara="1" rIns="91575" wrap="square" tIns="915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20"/>
            <p:cNvSpPr/>
            <p:nvPr/>
          </p:nvSpPr>
          <p:spPr>
            <a:xfrm>
              <a:off x="829975" y="949050"/>
              <a:ext cx="118500" cy="577800"/>
            </a:xfrm>
            <a:prstGeom prst="rect">
              <a:avLst/>
            </a:prstGeom>
            <a:solidFill>
              <a:srgbClr val="0268CC"/>
            </a:solidFill>
            <a:ln>
              <a:noFill/>
            </a:ln>
          </p:spPr>
          <p:txBody>
            <a:bodyPr anchorCtr="0" anchor="ctr" bIns="91575" lIns="91575" spcFirstLastPara="1" rIns="91575" wrap="square" tIns="915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8" name="Google Shape;178;p20"/>
          <p:cNvSpPr txBox="1"/>
          <p:nvPr/>
        </p:nvSpPr>
        <p:spPr>
          <a:xfrm>
            <a:off x="482300" y="246325"/>
            <a:ext cx="7270200" cy="55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575" lIns="91575" spcFirstLastPara="1" rIns="91575" wrap="square" tIns="91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2400">
                <a:solidFill>
                  <a:srgbClr val="073763"/>
                </a:solidFill>
              </a:rPr>
              <a:t>動作確認</a:t>
            </a:r>
            <a:endParaRPr sz="2400">
              <a:solidFill>
                <a:srgbClr val="073763"/>
              </a:solidFill>
            </a:endParaRPr>
          </a:p>
        </p:txBody>
      </p:sp>
      <p:sp>
        <p:nvSpPr>
          <p:cNvPr id="179" name="Google Shape;179;p20"/>
          <p:cNvSpPr txBox="1"/>
          <p:nvPr/>
        </p:nvSpPr>
        <p:spPr>
          <a:xfrm>
            <a:off x="311700" y="1221675"/>
            <a:ext cx="8343300" cy="41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ja" sz="1600"/>
              <a:t>2. </a:t>
            </a:r>
            <a:r>
              <a:rPr b="1" lang="ja" sz="1600">
                <a:solidFill>
                  <a:srgbClr val="0268CC"/>
                </a:solidFill>
              </a:rPr>
              <a:t>API Test</a:t>
            </a:r>
            <a:r>
              <a:rPr lang="ja" sz="1600">
                <a:solidFill>
                  <a:srgbClr val="000000"/>
                </a:solidFill>
              </a:rPr>
              <a:t>ボタンが正常に動作すること</a:t>
            </a:r>
            <a:endParaRPr sz="1600">
              <a:solidFill>
                <a:srgbClr val="000000"/>
              </a:solidFill>
            </a:endParaRPr>
          </a:p>
        </p:txBody>
      </p:sp>
      <p:pic>
        <p:nvPicPr>
          <p:cNvPr id="180" name="Google Shape;180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7075" y="1619400"/>
            <a:ext cx="3618864" cy="1255525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81" name="Google Shape;181;p20"/>
          <p:cNvSpPr txBox="1"/>
          <p:nvPr/>
        </p:nvSpPr>
        <p:spPr>
          <a:xfrm>
            <a:off x="387900" y="3050475"/>
            <a:ext cx="8343300" cy="41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ja" sz="1600"/>
              <a:t>3. </a:t>
            </a:r>
            <a:r>
              <a:rPr b="1" lang="ja" sz="1600">
                <a:solidFill>
                  <a:srgbClr val="0268CC"/>
                </a:solidFill>
              </a:rPr>
              <a:t>Database Test</a:t>
            </a:r>
            <a:r>
              <a:rPr b="1" lang="ja" sz="1600">
                <a:solidFill>
                  <a:srgbClr val="0268CC"/>
                </a:solidFill>
              </a:rPr>
              <a:t>ボタン</a:t>
            </a:r>
            <a:r>
              <a:rPr lang="ja" sz="1600">
                <a:solidFill>
                  <a:srgbClr val="000000"/>
                </a:solidFill>
              </a:rPr>
              <a:t>が正常に動作すること</a:t>
            </a:r>
            <a:endParaRPr sz="1600">
              <a:solidFill>
                <a:srgbClr val="000000"/>
              </a:solidFill>
            </a:endParaRPr>
          </a:p>
        </p:txBody>
      </p:sp>
      <p:pic>
        <p:nvPicPr>
          <p:cNvPr id="182" name="Google Shape;182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77075" y="3461475"/>
            <a:ext cx="7198500" cy="1566725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83" name="Google Shape;183;p20"/>
          <p:cNvSpPr txBox="1"/>
          <p:nvPr/>
        </p:nvSpPr>
        <p:spPr>
          <a:xfrm>
            <a:off x="311700" y="803600"/>
            <a:ext cx="8343300" cy="41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ja" sz="1600"/>
              <a:t>1. </a:t>
            </a:r>
            <a:r>
              <a:rPr b="1" lang="ja" sz="1600">
                <a:solidFill>
                  <a:srgbClr val="0268CC"/>
                </a:solidFill>
              </a:rPr>
              <a:t>http://＜ECSタスクのパブリックIP＞</a:t>
            </a:r>
            <a:r>
              <a:rPr lang="ja" sz="1600"/>
              <a:t>にて、Webアプリが機動すること</a:t>
            </a:r>
            <a:endParaRPr sz="16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oogle Shape;188;p21"/>
          <p:cNvGrpSpPr/>
          <p:nvPr/>
        </p:nvGrpSpPr>
        <p:grpSpPr>
          <a:xfrm>
            <a:off x="134825" y="232525"/>
            <a:ext cx="229750" cy="577800"/>
            <a:chOff x="829975" y="949050"/>
            <a:chExt cx="229750" cy="577800"/>
          </a:xfrm>
        </p:grpSpPr>
        <p:sp>
          <p:nvSpPr>
            <p:cNvPr id="189" name="Google Shape;189;p21"/>
            <p:cNvSpPr/>
            <p:nvPr/>
          </p:nvSpPr>
          <p:spPr>
            <a:xfrm>
              <a:off x="1008725" y="949050"/>
              <a:ext cx="51000" cy="577800"/>
            </a:xfrm>
            <a:prstGeom prst="rect">
              <a:avLst/>
            </a:prstGeom>
            <a:solidFill>
              <a:srgbClr val="0268CC"/>
            </a:solidFill>
            <a:ln>
              <a:noFill/>
            </a:ln>
          </p:spPr>
          <p:txBody>
            <a:bodyPr anchorCtr="0" anchor="ctr" bIns="91575" lIns="91575" spcFirstLastPara="1" rIns="91575" wrap="square" tIns="915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0" name="Google Shape;190;p21"/>
            <p:cNvSpPr/>
            <p:nvPr/>
          </p:nvSpPr>
          <p:spPr>
            <a:xfrm>
              <a:off x="829975" y="949050"/>
              <a:ext cx="118500" cy="577800"/>
            </a:xfrm>
            <a:prstGeom prst="rect">
              <a:avLst/>
            </a:prstGeom>
            <a:solidFill>
              <a:srgbClr val="0268CC"/>
            </a:solidFill>
            <a:ln>
              <a:noFill/>
            </a:ln>
          </p:spPr>
          <p:txBody>
            <a:bodyPr anchorCtr="0" anchor="ctr" bIns="91575" lIns="91575" spcFirstLastPara="1" rIns="91575" wrap="square" tIns="915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91" name="Google Shape;191;p21"/>
          <p:cNvSpPr txBox="1"/>
          <p:nvPr/>
        </p:nvSpPr>
        <p:spPr>
          <a:xfrm>
            <a:off x="482300" y="246325"/>
            <a:ext cx="7270200" cy="55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575" lIns="91575" spcFirstLastPara="1" rIns="91575" wrap="square" tIns="91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2400">
                <a:solidFill>
                  <a:srgbClr val="073763"/>
                </a:solidFill>
              </a:rPr>
              <a:t>模範解答について</a:t>
            </a:r>
            <a:endParaRPr sz="2400">
              <a:solidFill>
                <a:srgbClr val="073763"/>
              </a:solidFill>
            </a:endParaRPr>
          </a:p>
        </p:txBody>
      </p:sp>
      <p:sp>
        <p:nvSpPr>
          <p:cNvPr id="192" name="Google Shape;192;p21"/>
          <p:cNvSpPr txBox="1"/>
          <p:nvPr/>
        </p:nvSpPr>
        <p:spPr>
          <a:xfrm>
            <a:off x="311700" y="1700800"/>
            <a:ext cx="83433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chemeClr val="dk1"/>
                </a:solidFill>
              </a:rPr>
              <a:t>まずは、ご自身の手で進めてみましょう！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1600">
                <a:solidFill>
                  <a:schemeClr val="dk1"/>
                </a:solidFill>
              </a:rPr>
              <a:t>どうしてもわからない場合、下記に模範解答を用意しているので参考にしてみてください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193" name="Google Shape;193;p21"/>
          <p:cNvSpPr txBox="1"/>
          <p:nvPr/>
        </p:nvSpPr>
        <p:spPr>
          <a:xfrm>
            <a:off x="670950" y="2531925"/>
            <a:ext cx="757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u="sng">
                <a:solidFill>
                  <a:schemeClr val="hlink"/>
                </a:solidFill>
                <a:hlinkClick r:id="rId4"/>
              </a:rPr>
              <a:t>https://github.com/CloudTechOrg/course-docker/blob/main/14_Frontend/ModelAnswers.md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Google Shape;198;p22"/>
          <p:cNvGrpSpPr/>
          <p:nvPr/>
        </p:nvGrpSpPr>
        <p:grpSpPr>
          <a:xfrm>
            <a:off x="134825" y="232525"/>
            <a:ext cx="229750" cy="577800"/>
            <a:chOff x="829975" y="949050"/>
            <a:chExt cx="229750" cy="577800"/>
          </a:xfrm>
        </p:grpSpPr>
        <p:sp>
          <p:nvSpPr>
            <p:cNvPr id="199" name="Google Shape;199;p22"/>
            <p:cNvSpPr/>
            <p:nvPr/>
          </p:nvSpPr>
          <p:spPr>
            <a:xfrm>
              <a:off x="1008725" y="949050"/>
              <a:ext cx="51000" cy="577800"/>
            </a:xfrm>
            <a:prstGeom prst="rect">
              <a:avLst/>
            </a:prstGeom>
            <a:solidFill>
              <a:srgbClr val="0268CC"/>
            </a:solidFill>
            <a:ln>
              <a:noFill/>
            </a:ln>
          </p:spPr>
          <p:txBody>
            <a:bodyPr anchorCtr="0" anchor="ctr" bIns="91575" lIns="91575" spcFirstLastPara="1" rIns="91575" wrap="square" tIns="915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0" name="Google Shape;200;p22"/>
            <p:cNvSpPr/>
            <p:nvPr/>
          </p:nvSpPr>
          <p:spPr>
            <a:xfrm>
              <a:off x="829975" y="949050"/>
              <a:ext cx="118500" cy="577800"/>
            </a:xfrm>
            <a:prstGeom prst="rect">
              <a:avLst/>
            </a:prstGeom>
            <a:solidFill>
              <a:srgbClr val="0268CC"/>
            </a:solidFill>
            <a:ln>
              <a:noFill/>
            </a:ln>
          </p:spPr>
          <p:txBody>
            <a:bodyPr anchorCtr="0" anchor="ctr" bIns="91575" lIns="91575" spcFirstLastPara="1" rIns="91575" wrap="square" tIns="915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01" name="Google Shape;201;p22"/>
          <p:cNvSpPr txBox="1"/>
          <p:nvPr/>
        </p:nvSpPr>
        <p:spPr>
          <a:xfrm>
            <a:off x="482300" y="246325"/>
            <a:ext cx="7270200" cy="55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575" lIns="91575" spcFirstLastPara="1" rIns="91575" wrap="square" tIns="91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2400">
                <a:solidFill>
                  <a:srgbClr val="073763"/>
                </a:solidFill>
              </a:rPr>
              <a:t>リソースの削除</a:t>
            </a:r>
            <a:endParaRPr sz="2400">
              <a:solidFill>
                <a:srgbClr val="073763"/>
              </a:solidFill>
            </a:endParaRPr>
          </a:p>
        </p:txBody>
      </p:sp>
      <p:sp>
        <p:nvSpPr>
          <p:cNvPr id="202" name="Google Shape;202;p22"/>
          <p:cNvSpPr txBox="1"/>
          <p:nvPr/>
        </p:nvSpPr>
        <p:spPr>
          <a:xfrm>
            <a:off x="311700" y="1700800"/>
            <a:ext cx="8343300" cy="17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chemeClr val="dk1"/>
                </a:solidFill>
              </a:rPr>
              <a:t>練習問題が終わったら、不要な料金が発生しないように、作成したAWSリソースを削除しておきましょう。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ja" sz="1600">
                <a:solidFill>
                  <a:schemeClr val="dk1"/>
                </a:solidFill>
              </a:rPr>
              <a:t>削除手順は下記にまとめてあります。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1600" u="sng">
                <a:solidFill>
                  <a:schemeClr val="hlink"/>
                </a:solidFill>
                <a:hlinkClick r:id="rId4"/>
              </a:rPr>
              <a:t>https://github.com/CloudTechOrg/course-docker/blob/main/14_Frontend/DeleteManual.md</a:t>
            </a:r>
            <a:endParaRPr sz="1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