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b7c557943_1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b7c557943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b7c557943_1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b7c557943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b7c557943_1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b7c557943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b7c557943_1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b7c557943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a6c43e642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a6c43e64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b7c557943_1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b7c557943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b91332be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b91332b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b7c557943_1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1b7c557943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b7c557943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1b7c557943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b7c557943_1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1b7c557943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b7c557943_1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1b7c557943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b7c557943_1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b7c557943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b7c557943_1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b7c557943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b7c557943_1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b7c557943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ctrTitle"/>
          </p:nvPr>
        </p:nvSpPr>
        <p:spPr>
          <a:xfrm>
            <a:off x="323850" y="5157787"/>
            <a:ext cx="4537075" cy="544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lang="en-US" sz="3600">
                <a:solidFill>
                  <a:schemeClr val="lt1"/>
                </a:solidFill>
              </a:rPr>
              <a:t>Přístupnost veřejné správy a služeb</a:t>
            </a:r>
            <a:endParaRPr/>
          </a:p>
        </p:txBody>
      </p:sp>
      <p:sp>
        <p:nvSpPr>
          <p:cNvPr id="28" name="Google Shape;28;p4"/>
          <p:cNvSpPr txBox="1"/>
          <p:nvPr>
            <p:ph idx="1" type="subTitle"/>
          </p:nvPr>
        </p:nvSpPr>
        <p:spPr>
          <a:xfrm>
            <a:off x="395287" y="3141662"/>
            <a:ext cx="4176712" cy="1081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800">
                <a:solidFill>
                  <a:schemeClr val="lt1"/>
                </a:solidFill>
              </a:rPr>
              <a:t>Úvodní prezentace pro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lang="en-US" sz="1800">
                <a:solidFill>
                  <a:schemeClr val="lt1"/>
                </a:solidFill>
              </a:rPr>
              <a:t>O</a:t>
            </a:r>
            <a:r>
              <a:rPr b="1" lang="en-US" sz="1800">
                <a:solidFill>
                  <a:schemeClr val="lt1"/>
                </a:solidFill>
              </a:rPr>
              <a:t>S pro přístupné služby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800">
                <a:solidFill>
                  <a:schemeClr val="lt1"/>
                </a:solidFill>
              </a:rPr>
              <a:t>leden 2017</a:t>
            </a:r>
            <a:endParaRPr sz="1800">
              <a:solidFill>
                <a:schemeClr val="lt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1800">
                <a:solidFill>
                  <a:schemeClr val="lt1"/>
                </a:solidFill>
              </a:rPr>
              <a:t>© Michal Rada a VVOZP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Nové evropské rámce</a:t>
            </a:r>
            <a:endParaRPr/>
          </a:p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Směrnice o přístupnosti webových stránek a mobilních aplikací subjektu veřejného sektoru (WMAA) - schválena v říjnu 2016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Směrnice European accessibility act (EAA) - schválí se zřejmě v roce 2018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Existuje už v EU legislativě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eIDAS a elektronické služby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Sektorová nařízení v dopravě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OSGA</a:t>
            </a:r>
            <a:endParaRPr/>
          </a:p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Odborná pracovní skupina pro přístupnost veřejné správy a veřejných služeb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Cíle OS</a:t>
            </a:r>
            <a:endParaRPr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Edukace v rámci této oblasti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Výměna zkušeností jednotlivých účastníků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Analýza současného stavu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Náměty na zlepšování a formy jejich řešení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Spolupráce při projednávání evropské a národní legislativy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Best practice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Složení OS a gestoři 1/2</a:t>
            </a:r>
            <a:endParaRPr/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-US" sz="2300"/>
              <a:t>1 vedoucí odborné skupiny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-US" sz="2300"/>
              <a:t>2 členové za ministerstvo vnitra (za úsek ICT pro oblast přístupnosti informací a webových stránek a mobilních aplikací a za úsek veřejné správy pro oblast veřejné správy)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-US" sz="2300"/>
              <a:t>2 členové za ministerstvo pro místní rozvoj (za úsek stavebního řádu pro oblast bezbariérovosti staveb a za úsek regionálního rozvoje pro oblast rozvojových aktivit)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-US" sz="2300"/>
              <a:t>3 členové za ministerstvo práce a sociálních věcí (za úsek sociálních služeb, za úsek pomůcek a dávek pro OZP a za úsek pro zaměstnávání OZP)</a:t>
            </a:r>
            <a:endParaRPr sz="2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Složení OS a gestoři 2/2</a:t>
            </a:r>
            <a:endParaRPr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 sz="2400"/>
              <a:t>2 členové za ministerstvo průmyslu a obchodu (za úsek elektronických komunikací a digitálních služeb a za úsek koordinace regulace výrobků a služeb obecně)</a:t>
            </a:r>
            <a:endParaRPr sz="2400"/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 sz="2400"/>
              <a:t>1 člen za ministerstvo dopravy (pro oblast bezbariérové a přístupné dopravy)</a:t>
            </a:r>
            <a:endParaRPr sz="2400"/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 sz="2400"/>
              <a:t>1 člen za ministerstvo kultury (pro oblast kultury, audiovize, knih a autorského práva)</a:t>
            </a:r>
            <a:endParaRPr sz="2400"/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 sz="2400"/>
              <a:t>3 členové zastupující organizace OZP (je možná kombinace organizací</a:t>
            </a:r>
            <a:endParaRPr sz="24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Další kroky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40"/>
              </a:spcBef>
              <a:spcAft>
                <a:spcPts val="0"/>
              </a:spcAft>
              <a:buSzPts val="3000"/>
              <a:buAutoNum type="arabicParenR"/>
            </a:pPr>
            <a:r>
              <a:rPr lang="en-US" sz="3000"/>
              <a:t>Dohodnout se na principech práce OS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US" sz="3000"/>
              <a:t>Zjistit a doplnit zastoupení gestorů a oblastí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US" sz="3000"/>
              <a:t>Sepsat obecné zhodnocení naplňování desatera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US" sz="3000"/>
              <a:t>Sepsat úkoly, opatření a aktivity, jimiž se zabývat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lang="en-US" sz="3000"/>
              <a:t>Dohodnout se nad analýzou současného stavu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AutoNum type="arabicParenR"/>
            </a:pPr>
            <a:r>
              <a:rPr i="1" lang="en-US" sz="3000"/>
              <a:t>...jo a vymyslet tomu českej název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Čím se nezabývá?</a:t>
            </a:r>
            <a:endParaRPr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/>
              <a:t>OS by se neměla věnovat:</a:t>
            </a:r>
            <a:endParaRPr sz="3000"/>
          </a:p>
          <a:p>
            <a:pPr indent="-419100" lvl="0" marL="457200" rtl="0" algn="l">
              <a:spcBef>
                <a:spcPts val="64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oblasti bezbariérovosti jako takové (řeší se jinde)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ryze regionálním věcem a krajským plánům (řeší OS pro regionální rozvoj)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rámci pro sociální politiku a sociální služby (řeší OS pro SP)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Governance accessibility</a:t>
            </a:r>
            <a:endParaRPr/>
          </a:p>
        </p:txBody>
      </p:sp>
      <p:sp>
        <p:nvSpPr>
          <p:cNvPr id="34" name="Google Shape;34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Nejdříve si řekněme, co to je a proč se tím zabývat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395287" y="188912"/>
            <a:ext cx="8229600" cy="981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Governance accessibility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85578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/>
              <a:t>Governance accessibility</a:t>
            </a:r>
            <a:r>
              <a:rPr lang="en-US"/>
              <a:t> (GA) je faktická přístupnost (nejen) ve veřejném sektoru.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/>
              <a:t>Naplnění těchto zásad:</a:t>
            </a:r>
            <a:endParaRPr/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Přístupná veřejná správa</a:t>
            </a:r>
            <a:endParaRPr/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Přístupné a využitelné služby</a:t>
            </a:r>
            <a:endParaRPr/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Integrace osob se zdravotním postižením</a:t>
            </a:r>
            <a:endParaRPr/>
          </a:p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Využívání služeb na rovnoprávném základě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Desatero GA</a:t>
            </a:r>
            <a:endParaRPr/>
          </a:p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64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Rovné šance a rovný přístup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Rovné možnosti práva a jeho dosažení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Rovný přístup k veřejným i komerčním službám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Liniová bezbariérovost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Bezbariérová doprava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Přístupné informace nejen veřejné správy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Přístupné a použitelné služby včetně těch elektronických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Podpora osob se zdravotním postižením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Zabránění a předcházení diskriminaci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sz="2600"/>
              <a:t>Pozitivní kompenzace a integrace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Druhy bariér</a:t>
            </a:r>
            <a:endParaRPr/>
          </a:p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Obecně lze rozlišit bariéry</a:t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Fyzické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Sociální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Informační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Komunikační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Ekonomické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 si osvojit?</a:t>
            </a:r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Je vhodné si (nejen) v rámci veřejné správy osvojit, že</a:t>
            </a:r>
            <a:endParaRPr sz="2800"/>
          </a:p>
          <a:p>
            <a:pPr indent="-406400" lvl="0" marL="457200" rtl="0" algn="l">
              <a:spcBef>
                <a:spcPts val="64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veřejná správa a veřejné služby jsou maximálně přístupné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budujeme služby rovnou tak, aby přístupné byly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učíme se, že i jiné principy vedou ke zlepšení přístupnosti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učíme se pozitivní marketing tam, kde je oprávněný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 se děje a chystá?</a:t>
            </a:r>
            <a:endParaRPr/>
          </a:p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Pojďme se podívat na to, co nás čeká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 se prosazuje</a:t>
            </a:r>
            <a:endParaRPr/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Principy GA se prosazují i na evropské úrovni</a:t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Úmluva o právech OZP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Evropská legislativa (třeba eIDAS, či telko směrnice, ochrana spotřebitele)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Národní legislativy (antidiskriminace, ochrana spotřebitele, oborové zákony)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Kde to máme?</a:t>
            </a:r>
            <a:endParaRPr/>
          </a:p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Úkoly spojené s GA jsou už zakotveny do</a:t>
            </a:r>
            <a:endParaRPr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Národní plán pro OZP (kapitola 8)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Akční plán rozvoje digitálního trhu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GeoInfoStrategie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Strategie rozvoje IDS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/>
              <a:t>Nepřímo Strategický rámec rozvoje veřejné správy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