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0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</p:sldIdLst>
  <p:sldSz cy="68580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6.xml"/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7" Type="http://schemas.openxmlformats.org/officeDocument/2006/relationships/slide" Target="slides/slide13.xml"/><Relationship Id="rId16" Type="http://schemas.openxmlformats.org/officeDocument/2006/relationships/slide" Target="slides/slide12.xml"/><Relationship Id="rId5" Type="http://schemas.openxmlformats.org/officeDocument/2006/relationships/slide" Target="slides/slide1.xml"/><Relationship Id="rId19" Type="http://schemas.openxmlformats.org/officeDocument/2006/relationships/slide" Target="slides/slide15.xml"/><Relationship Id="rId6" Type="http://schemas.openxmlformats.org/officeDocument/2006/relationships/slide" Target="slides/slide2.xml"/><Relationship Id="rId18" Type="http://schemas.openxmlformats.org/officeDocument/2006/relationships/slide" Target="slides/slide14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" name="Google Shape;25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g1b7c557943_1_38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9" name="Google Shape;79;g1b7c557943_1_3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g1b7c557943_1_43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5" name="Google Shape;85;g1b7c557943_1_4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g1b7c557943_1_48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1" name="Google Shape;91;g1b7c557943_1_4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g1b7c557943_1_53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7" name="Google Shape;97;g1b7c557943_1_5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g1a6c43e642_2_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3" name="Google Shape;103;g1a6c43e642_2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g1b7c557943_1_59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9" name="Google Shape;109;g1b7c557943_1_5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g1b91332bea_0_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5" name="Google Shape;115;g1b91332bea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g1b7c557943_1_13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1" name="Google Shape;31;g1b7c557943_1_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g1b7c557943_1_1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3" name="Google Shape;43;g1b7c557943_1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7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g1b7c557943_1_7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9" name="Google Shape;49;g1b7c557943_1_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g1b7c557943_1_23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5" name="Google Shape;55;g1b7c557943_1_2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g1b7c557943_1_18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1" name="Google Shape;61;g1b7c557943_1_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g1b7c557943_1_28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" name="Google Shape;67;g1b7c557943_1_2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g1b7c557943_1_33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3" name="Google Shape;73;g1b7c557943_1_3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layout with centered title and subtitle placeholders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3" name="Google Shape;13;p2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3429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85750" lvl="1" marL="74295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1430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600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057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514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429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4800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6629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4" name="Google Shape;14;p2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5" name="Google Shape;15;p2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6" name="Google Shape;16;p2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ext" type="tx">
  <p:cSld name="TITLE_AND_BODY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9" name="Google Shape;19;p3"/>
          <p:cNvSpPr txBox="1"/>
          <p:nvPr>
            <p:ph idx="1" type="body"/>
          </p:nvPr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431800" lvl="0" marL="4572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406400" lvl="1" marL="9144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81000" lvl="2" marL="13716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55600" lvl="3" marL="1828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55600" lvl="4" marL="2286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0" name="Google Shape;20;p3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1" name="Google Shape;21;p3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2" name="Google Shape;22;p3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image" Target="../media/image2.jp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 rotWithShape="1">
          <a:blip r:embed="rId1">
            <a:alphaModFix/>
          </a:blip>
          <a:stretch>
            <a:fillRect b="0" l="0" r="0" t="0"/>
          </a:stretch>
        </a:blip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431800" lvl="0" marL="4572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406400" lvl="1" marL="9144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81000" lvl="2" marL="13716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55600" lvl="3" marL="1828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55600" lvl="4" marL="2286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9" name="Google Shape;9;p1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0" name="Google Shape;10;p1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>
              <a:solidFill>
                <a:srgbClr val="000000"/>
              </a:solidFill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2"/>
    <p:sldLayoutId id="2147483649" r:id="rId3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 rotWithShape="1">
          <a:blip r:embed="rId3">
            <a:alphaModFix/>
          </a:blip>
          <a:stretch>
            <a:fillRect b="0" l="0" r="0" t="0"/>
          </a:stretch>
        </a:blipFill>
      </p:bgPr>
    </p:bg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4"/>
          <p:cNvSpPr txBox="1"/>
          <p:nvPr>
            <p:ph type="ctrTitle"/>
          </p:nvPr>
        </p:nvSpPr>
        <p:spPr>
          <a:xfrm>
            <a:off x="323850" y="5157787"/>
            <a:ext cx="4537075" cy="54451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</a:pPr>
            <a:r>
              <a:rPr b="1" lang="en-US" sz="3600">
                <a:solidFill>
                  <a:schemeClr val="lt1"/>
                </a:solidFill>
              </a:rPr>
              <a:t>Přístupnost veřejné správy a služeb</a:t>
            </a:r>
            <a:endParaRPr/>
          </a:p>
        </p:txBody>
      </p:sp>
      <p:sp>
        <p:nvSpPr>
          <p:cNvPr id="28" name="Google Shape;28;p4"/>
          <p:cNvSpPr txBox="1"/>
          <p:nvPr>
            <p:ph idx="1" type="subTitle"/>
          </p:nvPr>
        </p:nvSpPr>
        <p:spPr>
          <a:xfrm>
            <a:off x="395287" y="3141662"/>
            <a:ext cx="4176712" cy="10810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</a:pPr>
            <a:r>
              <a:rPr lang="en-US" sz="1800">
                <a:solidFill>
                  <a:schemeClr val="lt1"/>
                </a:solidFill>
              </a:rPr>
              <a:t>Úvodní prezentace pro</a:t>
            </a:r>
            <a:endParaRPr sz="1800">
              <a:solidFill>
                <a:schemeClr val="lt1"/>
              </a:solidFill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</a:pPr>
            <a:r>
              <a:rPr b="1" lang="en-US" sz="1800">
                <a:solidFill>
                  <a:schemeClr val="lt1"/>
                </a:solidFill>
              </a:rPr>
              <a:t>O</a:t>
            </a:r>
            <a:r>
              <a:rPr b="1" lang="en-US" sz="1800">
                <a:solidFill>
                  <a:schemeClr val="lt1"/>
                </a:solidFill>
              </a:rPr>
              <a:t>S pro přístupné služby</a:t>
            </a:r>
            <a:endParaRPr sz="1800">
              <a:solidFill>
                <a:schemeClr val="lt1"/>
              </a:solidFill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</a:pPr>
            <a:r>
              <a:rPr lang="en-US" sz="1800">
                <a:solidFill>
                  <a:schemeClr val="lt1"/>
                </a:solidFill>
              </a:rPr>
              <a:t>leden 2017</a:t>
            </a:r>
            <a:endParaRPr sz="1800">
              <a:solidFill>
                <a:schemeClr val="lt1"/>
              </a:solidFill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</a:pPr>
            <a:r>
              <a:rPr lang="en-US" sz="1800">
                <a:solidFill>
                  <a:schemeClr val="lt1"/>
                </a:solidFill>
              </a:rPr>
              <a:t>© Michal Rada a VVOZP</a:t>
            </a:r>
            <a:endParaRPr sz="1800">
              <a:solidFill>
                <a:schemeClr val="lt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3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Nové evropské rámce</a:t>
            </a:r>
            <a:endParaRPr/>
          </a:p>
        </p:txBody>
      </p:sp>
      <p:sp>
        <p:nvSpPr>
          <p:cNvPr id="82" name="Google Shape;82;p13"/>
          <p:cNvSpPr txBox="1"/>
          <p:nvPr>
            <p:ph idx="1" type="body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431800" lvl="0" marL="457200" rtl="0" algn="l">
              <a:spcBef>
                <a:spcPts val="640"/>
              </a:spcBef>
              <a:spcAft>
                <a:spcPts val="0"/>
              </a:spcAft>
              <a:buSzPts val="3200"/>
              <a:buChar char="●"/>
            </a:pPr>
            <a:r>
              <a:rPr lang="en-US"/>
              <a:t>Směrnice o přístupnosti webových stránek a mobilních aplikací subjektu veřejného sektoru (WMAA) - schválena v říjnu 2016</a:t>
            </a:r>
            <a:endParaRPr/>
          </a:p>
          <a:p>
            <a:pPr indent="-431800" lvl="0" marL="457200" rtl="0" algn="l">
              <a:spcBef>
                <a:spcPts val="0"/>
              </a:spcBef>
              <a:spcAft>
                <a:spcPts val="0"/>
              </a:spcAft>
              <a:buSzPts val="3200"/>
              <a:buChar char="●"/>
            </a:pPr>
            <a:r>
              <a:rPr lang="en-US"/>
              <a:t>Směrnice European accessibility act (EAA) - schválí se zřejmě v roce 2018</a:t>
            </a:r>
            <a:endParaRPr/>
          </a:p>
          <a:p>
            <a:pPr indent="-431800" lvl="0" marL="457200" rtl="0" algn="l">
              <a:spcBef>
                <a:spcPts val="0"/>
              </a:spcBef>
              <a:spcAft>
                <a:spcPts val="0"/>
              </a:spcAft>
              <a:buSzPts val="3200"/>
              <a:buChar char="●"/>
            </a:pPr>
            <a:r>
              <a:rPr lang="en-US"/>
              <a:t>Existuje už v EU legislativě</a:t>
            </a:r>
            <a:endParaRPr/>
          </a:p>
          <a:p>
            <a:pPr indent="-406400" lvl="1" marL="914400" rtl="0" algn="l">
              <a:spcBef>
                <a:spcPts val="0"/>
              </a:spcBef>
              <a:spcAft>
                <a:spcPts val="0"/>
              </a:spcAft>
              <a:buSzPts val="2800"/>
              <a:buChar char="○"/>
            </a:pPr>
            <a:r>
              <a:rPr lang="en-US"/>
              <a:t>eIDAS a elektronické služby</a:t>
            </a:r>
            <a:endParaRPr/>
          </a:p>
          <a:p>
            <a:pPr indent="-406400" lvl="1" marL="914400" rtl="0" algn="l">
              <a:spcBef>
                <a:spcPts val="0"/>
              </a:spcBef>
              <a:spcAft>
                <a:spcPts val="0"/>
              </a:spcAft>
              <a:buSzPts val="2800"/>
              <a:buChar char="○"/>
            </a:pPr>
            <a:r>
              <a:rPr lang="en-US"/>
              <a:t>Sektorová nařízení v dopravě</a:t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4"/>
          <p:cNvSpPr txBox="1"/>
          <p:nvPr>
            <p:ph type="ctrTitle"/>
          </p:nvPr>
        </p:nvSpPr>
        <p:spPr>
          <a:xfrm>
            <a:off x="685800" y="2130425"/>
            <a:ext cx="7772400" cy="1470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OSGA</a:t>
            </a:r>
            <a:endParaRPr/>
          </a:p>
        </p:txBody>
      </p:sp>
      <p:sp>
        <p:nvSpPr>
          <p:cNvPr id="88" name="Google Shape;88;p14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139700" lvl="0" marL="342900" rtl="0" algn="l">
              <a:spcBef>
                <a:spcPts val="640"/>
              </a:spcBef>
              <a:spcAft>
                <a:spcPts val="0"/>
              </a:spcAft>
              <a:buNone/>
            </a:pPr>
            <a:r>
              <a:rPr lang="en-US"/>
              <a:t>Odborná pracovní skupina pro přístupnost veřejné správy a veřejných služeb</a:t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5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Cíle OS</a:t>
            </a:r>
            <a:endParaRPr/>
          </a:p>
        </p:txBody>
      </p:sp>
      <p:sp>
        <p:nvSpPr>
          <p:cNvPr id="94" name="Google Shape;94;p15"/>
          <p:cNvSpPr txBox="1"/>
          <p:nvPr>
            <p:ph idx="1" type="body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431800" lvl="0" marL="457200" rtl="0" algn="l">
              <a:spcBef>
                <a:spcPts val="640"/>
              </a:spcBef>
              <a:spcAft>
                <a:spcPts val="0"/>
              </a:spcAft>
              <a:buSzPts val="3200"/>
              <a:buChar char="●"/>
            </a:pPr>
            <a:r>
              <a:rPr lang="en-US"/>
              <a:t>Edukace v rámci této oblasti</a:t>
            </a:r>
            <a:endParaRPr/>
          </a:p>
          <a:p>
            <a:pPr indent="-431800" lvl="0" marL="457200" rtl="0" algn="l">
              <a:spcBef>
                <a:spcPts val="0"/>
              </a:spcBef>
              <a:spcAft>
                <a:spcPts val="0"/>
              </a:spcAft>
              <a:buSzPts val="3200"/>
              <a:buChar char="●"/>
            </a:pPr>
            <a:r>
              <a:rPr lang="en-US"/>
              <a:t>Výměna zkušeností jednotlivých účastníků</a:t>
            </a:r>
            <a:endParaRPr/>
          </a:p>
          <a:p>
            <a:pPr indent="-431800" lvl="0" marL="457200" rtl="0" algn="l">
              <a:spcBef>
                <a:spcPts val="0"/>
              </a:spcBef>
              <a:spcAft>
                <a:spcPts val="0"/>
              </a:spcAft>
              <a:buSzPts val="3200"/>
              <a:buChar char="●"/>
            </a:pPr>
            <a:r>
              <a:rPr lang="en-US"/>
              <a:t>Analýza současného stavu</a:t>
            </a:r>
            <a:endParaRPr/>
          </a:p>
          <a:p>
            <a:pPr indent="-431800" lvl="0" marL="457200" rtl="0" algn="l">
              <a:spcBef>
                <a:spcPts val="0"/>
              </a:spcBef>
              <a:spcAft>
                <a:spcPts val="0"/>
              </a:spcAft>
              <a:buSzPts val="3200"/>
              <a:buChar char="●"/>
            </a:pPr>
            <a:r>
              <a:rPr lang="en-US"/>
              <a:t>Náměty na zlepšování a formy jejich řešení</a:t>
            </a:r>
            <a:endParaRPr/>
          </a:p>
          <a:p>
            <a:pPr indent="-431800" lvl="0" marL="457200" rtl="0" algn="l">
              <a:spcBef>
                <a:spcPts val="0"/>
              </a:spcBef>
              <a:spcAft>
                <a:spcPts val="0"/>
              </a:spcAft>
              <a:buSzPts val="3200"/>
              <a:buChar char="●"/>
            </a:pPr>
            <a:r>
              <a:rPr lang="en-US"/>
              <a:t>Spolupráce při projednávání evropské a národní legislativy</a:t>
            </a:r>
            <a:endParaRPr/>
          </a:p>
          <a:p>
            <a:pPr indent="-431800" lvl="0" marL="457200" rtl="0" algn="l">
              <a:spcBef>
                <a:spcPts val="0"/>
              </a:spcBef>
              <a:spcAft>
                <a:spcPts val="0"/>
              </a:spcAft>
              <a:buSzPts val="3200"/>
              <a:buChar char="●"/>
            </a:pPr>
            <a:r>
              <a:rPr lang="en-US"/>
              <a:t>Best practice</a:t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16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Složení OS a gestoři 1/2</a:t>
            </a:r>
            <a:endParaRPr/>
          </a:p>
        </p:txBody>
      </p:sp>
      <p:sp>
        <p:nvSpPr>
          <p:cNvPr id="100" name="Google Shape;100;p16"/>
          <p:cNvSpPr txBox="1"/>
          <p:nvPr>
            <p:ph idx="1" type="body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74650" lvl="0" marL="45720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300"/>
              <a:buChar char="❏"/>
            </a:pPr>
            <a:r>
              <a:rPr lang="en-US" sz="2300"/>
              <a:t>1 vedoucí odborné skupiny</a:t>
            </a:r>
            <a:endParaRPr sz="2300"/>
          </a:p>
          <a:p>
            <a:pPr indent="-374650" lvl="0" marL="45720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300"/>
              <a:buChar char="❏"/>
            </a:pPr>
            <a:r>
              <a:rPr lang="en-US" sz="2300"/>
              <a:t>2 členové za ministerstvo vnitra (za úsek ICT pro oblast přístupnosti informací a webových stránek a mobilních aplikací a za úsek veřejné správy pro oblast veřejné správy)</a:t>
            </a:r>
            <a:endParaRPr sz="2300"/>
          </a:p>
          <a:p>
            <a:pPr indent="-374650" lvl="0" marL="45720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300"/>
              <a:buChar char="❏"/>
            </a:pPr>
            <a:r>
              <a:rPr lang="en-US" sz="2300"/>
              <a:t>2 členové za ministerstvo pro místní rozvoj (za úsek stavebního řádu pro oblast bezbariérovosti staveb a za úsek regionálního rozvoje pro oblast rozvojových aktivit)</a:t>
            </a:r>
            <a:endParaRPr sz="2300"/>
          </a:p>
          <a:p>
            <a:pPr indent="-374650" lvl="0" marL="45720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300"/>
              <a:buChar char="❏"/>
            </a:pPr>
            <a:r>
              <a:rPr lang="en-US" sz="2300"/>
              <a:t>3 členové za ministerstvo práce a sociálních věcí (za úsek sociálních služeb, za úsek pomůcek a dávek pro OZP a za úsek pro zaměstnávání OZP)</a:t>
            </a:r>
            <a:endParaRPr sz="230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17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Složení OS a gestoři 2/2</a:t>
            </a:r>
            <a:endParaRPr/>
          </a:p>
        </p:txBody>
      </p:sp>
      <p:sp>
        <p:nvSpPr>
          <p:cNvPr id="106" name="Google Shape;106;p17"/>
          <p:cNvSpPr txBox="1"/>
          <p:nvPr>
            <p:ph idx="1" type="body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81000" lvl="0" marL="45720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❏"/>
            </a:pPr>
            <a:r>
              <a:rPr lang="en-US" sz="2400"/>
              <a:t>2 členové za ministerstvo průmyslu a obchodu (za úsek elektronických komunikací a digitálních služeb a za úsek koordinace regulace výrobků a služeb obecně)</a:t>
            </a:r>
            <a:endParaRPr sz="2400"/>
          </a:p>
          <a:p>
            <a:pPr indent="-381000" lvl="0" marL="45720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❏"/>
            </a:pPr>
            <a:r>
              <a:rPr lang="en-US" sz="2400"/>
              <a:t>1 člen za ministerstvo dopravy (pro oblast bezbariérové a přístupné dopravy)</a:t>
            </a:r>
            <a:endParaRPr sz="2400"/>
          </a:p>
          <a:p>
            <a:pPr indent="-381000" lvl="0" marL="45720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❏"/>
            </a:pPr>
            <a:r>
              <a:rPr lang="en-US" sz="2400"/>
              <a:t>1 člen za ministerstvo kultury (pro oblast kultury, audiovize, knih a autorského práva)</a:t>
            </a:r>
            <a:endParaRPr sz="2400"/>
          </a:p>
          <a:p>
            <a:pPr indent="-381000" lvl="0" marL="45720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❏"/>
            </a:pPr>
            <a:r>
              <a:rPr lang="en-US" sz="2400"/>
              <a:t>3 členové zastupující organizace OZP (je možná kombinace organizací</a:t>
            </a:r>
            <a:endParaRPr sz="2400"/>
          </a:p>
          <a:p>
            <a:pPr indent="-139700" lvl="0" marL="342900" rtl="0" algn="l">
              <a:spcBef>
                <a:spcPts val="640"/>
              </a:spcBef>
              <a:spcAft>
                <a:spcPts val="0"/>
              </a:spcAft>
              <a:buNone/>
            </a:pPr>
            <a:r>
              <a:t/>
            </a:r>
            <a:endParaRPr sz="240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18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Další kroky</a:t>
            </a:r>
            <a:endParaRPr/>
          </a:p>
        </p:txBody>
      </p:sp>
      <p:sp>
        <p:nvSpPr>
          <p:cNvPr id="112" name="Google Shape;112;p18"/>
          <p:cNvSpPr txBox="1"/>
          <p:nvPr>
            <p:ph idx="1" type="body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419100" lvl="0" marL="457200" rtl="0" algn="l">
              <a:spcBef>
                <a:spcPts val="640"/>
              </a:spcBef>
              <a:spcAft>
                <a:spcPts val="0"/>
              </a:spcAft>
              <a:buSzPts val="3000"/>
              <a:buAutoNum type="arabicParenR"/>
            </a:pPr>
            <a:r>
              <a:rPr lang="en-US" sz="3000"/>
              <a:t>Dohodnout se na principech práce OS</a:t>
            </a:r>
            <a:endParaRPr sz="3000"/>
          </a:p>
          <a:p>
            <a:pPr indent="-419100" lvl="0" marL="457200" rtl="0" algn="l">
              <a:spcBef>
                <a:spcPts val="0"/>
              </a:spcBef>
              <a:spcAft>
                <a:spcPts val="0"/>
              </a:spcAft>
              <a:buSzPts val="3000"/>
              <a:buAutoNum type="arabicParenR"/>
            </a:pPr>
            <a:r>
              <a:rPr lang="en-US" sz="3000"/>
              <a:t>Zjistit a doplnit zastoupení gestorů a oblastí</a:t>
            </a:r>
            <a:endParaRPr sz="3000"/>
          </a:p>
          <a:p>
            <a:pPr indent="-419100" lvl="0" marL="457200" rtl="0" algn="l">
              <a:spcBef>
                <a:spcPts val="0"/>
              </a:spcBef>
              <a:spcAft>
                <a:spcPts val="0"/>
              </a:spcAft>
              <a:buSzPts val="3000"/>
              <a:buAutoNum type="arabicParenR"/>
            </a:pPr>
            <a:r>
              <a:rPr lang="en-US" sz="3000"/>
              <a:t>Sepsat obecné zhodnocení naplňování desatera</a:t>
            </a:r>
            <a:endParaRPr sz="3000"/>
          </a:p>
          <a:p>
            <a:pPr indent="-419100" lvl="0" marL="457200" rtl="0" algn="l">
              <a:spcBef>
                <a:spcPts val="0"/>
              </a:spcBef>
              <a:spcAft>
                <a:spcPts val="0"/>
              </a:spcAft>
              <a:buSzPts val="3000"/>
              <a:buAutoNum type="arabicParenR"/>
            </a:pPr>
            <a:r>
              <a:rPr lang="en-US" sz="3000"/>
              <a:t>Sepsat úkoly, opatření a aktivity, jimiž se zabývat</a:t>
            </a:r>
            <a:endParaRPr sz="3000"/>
          </a:p>
          <a:p>
            <a:pPr indent="-419100" lvl="0" marL="457200" rtl="0" algn="l">
              <a:spcBef>
                <a:spcPts val="0"/>
              </a:spcBef>
              <a:spcAft>
                <a:spcPts val="0"/>
              </a:spcAft>
              <a:buSzPts val="3000"/>
              <a:buAutoNum type="arabicParenR"/>
            </a:pPr>
            <a:r>
              <a:rPr lang="en-US" sz="3000"/>
              <a:t>Dohodnout se nad analýzou současného stavu</a:t>
            </a:r>
            <a:endParaRPr sz="3000"/>
          </a:p>
          <a:p>
            <a:pPr indent="-419100" lvl="0" marL="457200" rtl="0" algn="l">
              <a:spcBef>
                <a:spcPts val="0"/>
              </a:spcBef>
              <a:spcAft>
                <a:spcPts val="0"/>
              </a:spcAft>
              <a:buSzPts val="3000"/>
              <a:buAutoNum type="arabicParenR"/>
            </a:pPr>
            <a:r>
              <a:rPr i="1" lang="en-US" sz="3000"/>
              <a:t>...jo a vymyslet tomu českej název</a:t>
            </a:r>
            <a:endParaRPr sz="300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19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Čím se nezabývá?</a:t>
            </a:r>
            <a:endParaRPr/>
          </a:p>
        </p:txBody>
      </p:sp>
      <p:sp>
        <p:nvSpPr>
          <p:cNvPr id="118" name="Google Shape;118;p19"/>
          <p:cNvSpPr txBox="1"/>
          <p:nvPr>
            <p:ph idx="1" type="body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40"/>
              </a:spcBef>
              <a:spcAft>
                <a:spcPts val="0"/>
              </a:spcAft>
              <a:buNone/>
            </a:pPr>
            <a:r>
              <a:rPr lang="en-US" sz="3000"/>
              <a:t>OS by se neměla věnovat:</a:t>
            </a:r>
            <a:endParaRPr sz="3000"/>
          </a:p>
          <a:p>
            <a:pPr indent="-419100" lvl="0" marL="457200" rtl="0" algn="l">
              <a:spcBef>
                <a:spcPts val="640"/>
              </a:spcBef>
              <a:spcAft>
                <a:spcPts val="0"/>
              </a:spcAft>
              <a:buSzPts val="3000"/>
              <a:buChar char="●"/>
            </a:pPr>
            <a:r>
              <a:rPr lang="en-US" sz="3000"/>
              <a:t>oblasti bezbariérovosti jako takové (řeší se jinde)</a:t>
            </a:r>
            <a:endParaRPr sz="3000"/>
          </a:p>
          <a:p>
            <a:pPr indent="-419100" lvl="0" marL="457200" rtl="0" algn="l"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en-US" sz="3000"/>
              <a:t>ryze regionálním věcem a krajským plánům (řeší OS pro regionální rozvoj)</a:t>
            </a:r>
            <a:endParaRPr sz="3000"/>
          </a:p>
          <a:p>
            <a:pPr indent="-419100" lvl="0" marL="457200" rtl="0" algn="l"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en-US" sz="3000"/>
              <a:t>rámci pro sociální politiku a sociální služby (řeší OS pro SP)</a:t>
            </a:r>
            <a:endParaRPr sz="30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5"/>
          <p:cNvSpPr txBox="1"/>
          <p:nvPr>
            <p:ph type="ctrTitle"/>
          </p:nvPr>
        </p:nvSpPr>
        <p:spPr>
          <a:xfrm>
            <a:off x="685800" y="2130425"/>
            <a:ext cx="7772400" cy="1470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Governance accessibility</a:t>
            </a:r>
            <a:endParaRPr/>
          </a:p>
        </p:txBody>
      </p:sp>
      <p:sp>
        <p:nvSpPr>
          <p:cNvPr id="34" name="Google Shape;34;p5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139700" lvl="0" marL="342900" rtl="0" algn="l">
              <a:spcBef>
                <a:spcPts val="640"/>
              </a:spcBef>
              <a:spcAft>
                <a:spcPts val="0"/>
              </a:spcAft>
              <a:buNone/>
            </a:pPr>
            <a:r>
              <a:rPr lang="en-US"/>
              <a:t>Nejdříve si řekněme, co to je a proč se tím zabývat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 rotWithShape="1">
          <a:blip r:embed="rId3">
            <a:alphaModFix/>
          </a:blip>
          <a:stretch>
            <a:fillRect b="0" l="0" r="0" t="0"/>
          </a:stretch>
        </a:blipFill>
      </p:bgPr>
    </p:bg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6"/>
          <p:cNvSpPr txBox="1"/>
          <p:nvPr>
            <p:ph type="title"/>
          </p:nvPr>
        </p:nvSpPr>
        <p:spPr>
          <a:xfrm>
            <a:off x="395287" y="188912"/>
            <a:ext cx="8229600" cy="9810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Governance accessibility</a:t>
            </a:r>
            <a:endParaRPr b="0" i="0" sz="4400" u="none" cap="none" strike="noStrik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0" name="Google Shape;40;p6"/>
          <p:cNvSpPr txBox="1"/>
          <p:nvPr>
            <p:ph idx="1" type="body"/>
          </p:nvPr>
        </p:nvSpPr>
        <p:spPr>
          <a:xfrm>
            <a:off x="457200" y="1855787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b="1" lang="en-US"/>
              <a:t>Governance accessibility</a:t>
            </a:r>
            <a:r>
              <a:rPr lang="en-US"/>
              <a:t> (GA) je faktická přístupnost (nejen) ve veřejném sektoru.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lang="en-US"/>
              <a:t>Naplnění těchto zásad:</a:t>
            </a:r>
            <a:endParaRPr/>
          </a:p>
          <a:p>
            <a:pPr indent="-4318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Char char="●"/>
            </a:pPr>
            <a:r>
              <a:rPr lang="en-US"/>
              <a:t>Přístupná veřejná správa</a:t>
            </a:r>
            <a:endParaRPr/>
          </a:p>
          <a:p>
            <a:pPr indent="-4318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Char char="●"/>
            </a:pPr>
            <a:r>
              <a:rPr lang="en-US"/>
              <a:t>Přístupné a využitelné služby</a:t>
            </a:r>
            <a:endParaRPr/>
          </a:p>
          <a:p>
            <a:pPr indent="-4318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Char char="●"/>
            </a:pPr>
            <a:r>
              <a:rPr lang="en-US"/>
              <a:t>Integrace osob se zdravotním postižením</a:t>
            </a:r>
            <a:endParaRPr/>
          </a:p>
          <a:p>
            <a:pPr indent="-4318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Char char="●"/>
            </a:pPr>
            <a:r>
              <a:rPr lang="en-US"/>
              <a:t>Využívání služeb na rovnoprávném základě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7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Desatero GA</a:t>
            </a:r>
            <a:endParaRPr/>
          </a:p>
        </p:txBody>
      </p:sp>
      <p:sp>
        <p:nvSpPr>
          <p:cNvPr id="46" name="Google Shape;46;p7"/>
          <p:cNvSpPr txBox="1"/>
          <p:nvPr>
            <p:ph idx="1" type="body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93700" lvl="0" marL="457200" rtl="0" algn="l">
              <a:spcBef>
                <a:spcPts val="640"/>
              </a:spcBef>
              <a:spcAft>
                <a:spcPts val="0"/>
              </a:spcAft>
              <a:buSzPts val="2600"/>
              <a:buAutoNum type="arabicPeriod"/>
            </a:pPr>
            <a:r>
              <a:rPr lang="en-US" sz="2600"/>
              <a:t>Rovné šance a rovný přístup</a:t>
            </a:r>
            <a:endParaRPr sz="2600"/>
          </a:p>
          <a:p>
            <a:pPr indent="-393700" lvl="0" marL="457200" rtl="0" algn="l">
              <a:spcBef>
                <a:spcPts val="0"/>
              </a:spcBef>
              <a:spcAft>
                <a:spcPts val="0"/>
              </a:spcAft>
              <a:buSzPts val="2600"/>
              <a:buAutoNum type="arabicPeriod"/>
            </a:pPr>
            <a:r>
              <a:rPr lang="en-US" sz="2600"/>
              <a:t>Rovné možnosti práva a jeho dosažení</a:t>
            </a:r>
            <a:endParaRPr sz="2600"/>
          </a:p>
          <a:p>
            <a:pPr indent="-393700" lvl="0" marL="457200" rtl="0" algn="l">
              <a:spcBef>
                <a:spcPts val="0"/>
              </a:spcBef>
              <a:spcAft>
                <a:spcPts val="0"/>
              </a:spcAft>
              <a:buSzPts val="2600"/>
              <a:buAutoNum type="arabicPeriod"/>
            </a:pPr>
            <a:r>
              <a:rPr lang="en-US" sz="2600"/>
              <a:t>Rovný přístup k veřejným i komerčním službám</a:t>
            </a:r>
            <a:endParaRPr sz="2600"/>
          </a:p>
          <a:p>
            <a:pPr indent="-393700" lvl="0" marL="457200" rtl="0" algn="l">
              <a:spcBef>
                <a:spcPts val="0"/>
              </a:spcBef>
              <a:spcAft>
                <a:spcPts val="0"/>
              </a:spcAft>
              <a:buSzPts val="2600"/>
              <a:buAutoNum type="arabicPeriod"/>
            </a:pPr>
            <a:r>
              <a:rPr lang="en-US" sz="2600"/>
              <a:t>Liniová bezbariérovost</a:t>
            </a:r>
            <a:endParaRPr sz="2600"/>
          </a:p>
          <a:p>
            <a:pPr indent="-393700" lvl="0" marL="457200" rtl="0" algn="l">
              <a:spcBef>
                <a:spcPts val="0"/>
              </a:spcBef>
              <a:spcAft>
                <a:spcPts val="0"/>
              </a:spcAft>
              <a:buSzPts val="2600"/>
              <a:buAutoNum type="arabicPeriod"/>
            </a:pPr>
            <a:r>
              <a:rPr lang="en-US" sz="2600"/>
              <a:t>Bezbariérová doprava</a:t>
            </a:r>
            <a:endParaRPr sz="2600"/>
          </a:p>
          <a:p>
            <a:pPr indent="-393700" lvl="0" marL="457200" rtl="0" algn="l">
              <a:spcBef>
                <a:spcPts val="0"/>
              </a:spcBef>
              <a:spcAft>
                <a:spcPts val="0"/>
              </a:spcAft>
              <a:buSzPts val="2600"/>
              <a:buAutoNum type="arabicPeriod"/>
            </a:pPr>
            <a:r>
              <a:rPr lang="en-US" sz="2600"/>
              <a:t>Přístupné informace nejen veřejné správy</a:t>
            </a:r>
            <a:endParaRPr sz="2600"/>
          </a:p>
          <a:p>
            <a:pPr indent="-393700" lvl="0" marL="457200" rtl="0" algn="l">
              <a:spcBef>
                <a:spcPts val="0"/>
              </a:spcBef>
              <a:spcAft>
                <a:spcPts val="0"/>
              </a:spcAft>
              <a:buSzPts val="2600"/>
              <a:buAutoNum type="arabicPeriod"/>
            </a:pPr>
            <a:r>
              <a:rPr lang="en-US" sz="2600"/>
              <a:t>Přístupné a použitelné služby včetně těch elektronických</a:t>
            </a:r>
            <a:endParaRPr sz="2600"/>
          </a:p>
          <a:p>
            <a:pPr indent="-393700" lvl="0" marL="457200" rtl="0" algn="l">
              <a:spcBef>
                <a:spcPts val="0"/>
              </a:spcBef>
              <a:spcAft>
                <a:spcPts val="0"/>
              </a:spcAft>
              <a:buSzPts val="2600"/>
              <a:buAutoNum type="arabicPeriod"/>
            </a:pPr>
            <a:r>
              <a:rPr lang="en-US" sz="2600"/>
              <a:t>Podpora osob se zdravotním postižením</a:t>
            </a:r>
            <a:endParaRPr sz="2600"/>
          </a:p>
          <a:p>
            <a:pPr indent="-393700" lvl="0" marL="457200" rtl="0" algn="l">
              <a:spcBef>
                <a:spcPts val="0"/>
              </a:spcBef>
              <a:spcAft>
                <a:spcPts val="0"/>
              </a:spcAft>
              <a:buSzPts val="2600"/>
              <a:buAutoNum type="arabicPeriod"/>
            </a:pPr>
            <a:r>
              <a:rPr lang="en-US" sz="2600"/>
              <a:t>Zabránění a předcházení diskriminaci</a:t>
            </a:r>
            <a:endParaRPr sz="2600"/>
          </a:p>
          <a:p>
            <a:pPr indent="-393700" lvl="0" marL="457200" rtl="0" algn="l">
              <a:spcBef>
                <a:spcPts val="0"/>
              </a:spcBef>
              <a:spcAft>
                <a:spcPts val="0"/>
              </a:spcAft>
              <a:buSzPts val="2600"/>
              <a:buAutoNum type="arabicPeriod"/>
            </a:pPr>
            <a:r>
              <a:rPr lang="en-US" sz="2600"/>
              <a:t>Pozitivní kompenzace a integrace</a:t>
            </a:r>
            <a:endParaRPr sz="26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8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Druhy bariér</a:t>
            </a:r>
            <a:endParaRPr/>
          </a:p>
        </p:txBody>
      </p:sp>
      <p:sp>
        <p:nvSpPr>
          <p:cNvPr id="52" name="Google Shape;52;p8"/>
          <p:cNvSpPr txBox="1"/>
          <p:nvPr>
            <p:ph idx="1" type="body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40"/>
              </a:spcBef>
              <a:spcAft>
                <a:spcPts val="0"/>
              </a:spcAft>
              <a:buNone/>
            </a:pPr>
            <a:r>
              <a:rPr lang="en-US"/>
              <a:t>Obecně lze rozlišit bariéry</a:t>
            </a:r>
            <a:endParaRPr/>
          </a:p>
          <a:p>
            <a:pPr indent="-431800" lvl="0" marL="457200" rtl="0" algn="l">
              <a:spcBef>
                <a:spcPts val="640"/>
              </a:spcBef>
              <a:spcAft>
                <a:spcPts val="0"/>
              </a:spcAft>
              <a:buSzPts val="3200"/>
              <a:buChar char="●"/>
            </a:pPr>
            <a:r>
              <a:rPr lang="en-US"/>
              <a:t>Fyzické</a:t>
            </a:r>
            <a:endParaRPr/>
          </a:p>
          <a:p>
            <a:pPr indent="-431800" lvl="0" marL="457200" rtl="0" algn="l">
              <a:spcBef>
                <a:spcPts val="0"/>
              </a:spcBef>
              <a:spcAft>
                <a:spcPts val="0"/>
              </a:spcAft>
              <a:buSzPts val="3200"/>
              <a:buChar char="●"/>
            </a:pPr>
            <a:r>
              <a:rPr lang="en-US"/>
              <a:t>Sociální</a:t>
            </a:r>
            <a:endParaRPr/>
          </a:p>
          <a:p>
            <a:pPr indent="-431800" lvl="0" marL="457200" rtl="0" algn="l">
              <a:spcBef>
                <a:spcPts val="0"/>
              </a:spcBef>
              <a:spcAft>
                <a:spcPts val="0"/>
              </a:spcAft>
              <a:buSzPts val="3200"/>
              <a:buChar char="●"/>
            </a:pPr>
            <a:r>
              <a:rPr lang="en-US"/>
              <a:t>Informační</a:t>
            </a:r>
            <a:endParaRPr/>
          </a:p>
          <a:p>
            <a:pPr indent="-431800" lvl="0" marL="457200" rtl="0" algn="l">
              <a:spcBef>
                <a:spcPts val="0"/>
              </a:spcBef>
              <a:spcAft>
                <a:spcPts val="0"/>
              </a:spcAft>
              <a:buSzPts val="3200"/>
              <a:buChar char="●"/>
            </a:pPr>
            <a:r>
              <a:rPr lang="en-US"/>
              <a:t>Komunikační</a:t>
            </a:r>
            <a:endParaRPr/>
          </a:p>
          <a:p>
            <a:pPr indent="-431800" lvl="0" marL="457200" rtl="0" algn="l">
              <a:spcBef>
                <a:spcPts val="0"/>
              </a:spcBef>
              <a:spcAft>
                <a:spcPts val="0"/>
              </a:spcAft>
              <a:buSzPts val="3200"/>
              <a:buChar char="●"/>
            </a:pPr>
            <a:r>
              <a:rPr lang="en-US"/>
              <a:t>Ekonomické 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9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Co si osvojit?</a:t>
            </a:r>
            <a:endParaRPr/>
          </a:p>
        </p:txBody>
      </p:sp>
      <p:sp>
        <p:nvSpPr>
          <p:cNvPr id="58" name="Google Shape;58;p9"/>
          <p:cNvSpPr txBox="1"/>
          <p:nvPr>
            <p:ph idx="1" type="body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40"/>
              </a:spcBef>
              <a:spcAft>
                <a:spcPts val="0"/>
              </a:spcAft>
              <a:buNone/>
            </a:pPr>
            <a:r>
              <a:rPr lang="en-US" sz="2800"/>
              <a:t>Je vhodné si (nejen) v rámci veřejné správy osvojit, že</a:t>
            </a:r>
            <a:endParaRPr sz="2800"/>
          </a:p>
          <a:p>
            <a:pPr indent="-406400" lvl="0" marL="457200" rtl="0" algn="l">
              <a:spcBef>
                <a:spcPts val="640"/>
              </a:spcBef>
              <a:spcAft>
                <a:spcPts val="0"/>
              </a:spcAft>
              <a:buSzPts val="2800"/>
              <a:buChar char="●"/>
            </a:pPr>
            <a:r>
              <a:rPr lang="en-US" sz="2800"/>
              <a:t>veřejná správa a veřejné služby jsou maximálně přístupné</a:t>
            </a:r>
            <a:endParaRPr sz="2800"/>
          </a:p>
          <a:p>
            <a:pPr indent="-406400" lvl="0" marL="457200" rtl="0" algn="l">
              <a:spcBef>
                <a:spcPts val="0"/>
              </a:spcBef>
              <a:spcAft>
                <a:spcPts val="0"/>
              </a:spcAft>
              <a:buSzPts val="2800"/>
              <a:buChar char="●"/>
            </a:pPr>
            <a:r>
              <a:rPr lang="en-US" sz="2800"/>
              <a:t>budujeme služby rovnou tak, aby přístupné byly</a:t>
            </a:r>
            <a:endParaRPr sz="2800"/>
          </a:p>
          <a:p>
            <a:pPr indent="-406400" lvl="0" marL="457200" rtl="0" algn="l">
              <a:spcBef>
                <a:spcPts val="0"/>
              </a:spcBef>
              <a:spcAft>
                <a:spcPts val="0"/>
              </a:spcAft>
              <a:buSzPts val="2800"/>
              <a:buChar char="●"/>
            </a:pPr>
            <a:r>
              <a:rPr lang="en-US" sz="2800"/>
              <a:t>učíme se, že i jiné principy vedou ke zlepšení přístupnosti</a:t>
            </a:r>
            <a:endParaRPr sz="2800"/>
          </a:p>
          <a:p>
            <a:pPr indent="-406400" lvl="0" marL="457200" rtl="0" algn="l">
              <a:spcBef>
                <a:spcPts val="0"/>
              </a:spcBef>
              <a:spcAft>
                <a:spcPts val="0"/>
              </a:spcAft>
              <a:buSzPts val="2800"/>
              <a:buChar char="●"/>
            </a:pPr>
            <a:r>
              <a:rPr lang="en-US" sz="2800"/>
              <a:t>učíme se pozitivní marketing tam, kde je oprávněný</a:t>
            </a:r>
            <a:endParaRPr sz="28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0"/>
          <p:cNvSpPr txBox="1"/>
          <p:nvPr>
            <p:ph type="ctrTitle"/>
          </p:nvPr>
        </p:nvSpPr>
        <p:spPr>
          <a:xfrm>
            <a:off x="685800" y="2130425"/>
            <a:ext cx="7772400" cy="1470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Co se děje a chystá?</a:t>
            </a:r>
            <a:endParaRPr/>
          </a:p>
        </p:txBody>
      </p:sp>
      <p:sp>
        <p:nvSpPr>
          <p:cNvPr id="64" name="Google Shape;64;p10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139700" lvl="0" marL="342900" rtl="0" algn="l">
              <a:spcBef>
                <a:spcPts val="640"/>
              </a:spcBef>
              <a:spcAft>
                <a:spcPts val="0"/>
              </a:spcAft>
              <a:buNone/>
            </a:pPr>
            <a:r>
              <a:rPr lang="en-US"/>
              <a:t>Pojďme se podívat na to, co nás čeká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1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GA se prosazuje</a:t>
            </a:r>
            <a:endParaRPr/>
          </a:p>
        </p:txBody>
      </p:sp>
      <p:sp>
        <p:nvSpPr>
          <p:cNvPr id="70" name="Google Shape;70;p11"/>
          <p:cNvSpPr txBox="1"/>
          <p:nvPr>
            <p:ph idx="1" type="body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40"/>
              </a:spcBef>
              <a:spcAft>
                <a:spcPts val="0"/>
              </a:spcAft>
              <a:buNone/>
            </a:pPr>
            <a:r>
              <a:rPr lang="en-US"/>
              <a:t>Principy GA se prosazují i na evropské úrovni</a:t>
            </a:r>
            <a:endParaRPr/>
          </a:p>
          <a:p>
            <a:pPr indent="-431800" lvl="0" marL="457200" rtl="0" algn="l">
              <a:spcBef>
                <a:spcPts val="640"/>
              </a:spcBef>
              <a:spcAft>
                <a:spcPts val="0"/>
              </a:spcAft>
              <a:buSzPts val="3200"/>
              <a:buChar char="●"/>
            </a:pPr>
            <a:r>
              <a:rPr lang="en-US"/>
              <a:t>Úmluva o právech OZP</a:t>
            </a:r>
            <a:endParaRPr/>
          </a:p>
          <a:p>
            <a:pPr indent="-431800" lvl="0" marL="457200" rtl="0" algn="l">
              <a:spcBef>
                <a:spcPts val="0"/>
              </a:spcBef>
              <a:spcAft>
                <a:spcPts val="0"/>
              </a:spcAft>
              <a:buSzPts val="3200"/>
              <a:buChar char="●"/>
            </a:pPr>
            <a:r>
              <a:rPr lang="en-US"/>
              <a:t>Evropská legislativa (třeba eIDAS, či telko směrnice, ochrana spotřebitele)</a:t>
            </a:r>
            <a:endParaRPr/>
          </a:p>
          <a:p>
            <a:pPr indent="-431800" lvl="0" marL="457200" rtl="0" algn="l">
              <a:spcBef>
                <a:spcPts val="0"/>
              </a:spcBef>
              <a:spcAft>
                <a:spcPts val="0"/>
              </a:spcAft>
              <a:buSzPts val="3200"/>
              <a:buChar char="●"/>
            </a:pPr>
            <a:r>
              <a:rPr lang="en-US"/>
              <a:t>Národní legislativy (antidiskriminace, ochrana spotřebitele, oborové zákony)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2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Kde to máme?</a:t>
            </a:r>
            <a:endParaRPr/>
          </a:p>
        </p:txBody>
      </p:sp>
      <p:sp>
        <p:nvSpPr>
          <p:cNvPr id="76" name="Google Shape;76;p12"/>
          <p:cNvSpPr txBox="1"/>
          <p:nvPr>
            <p:ph idx="1" type="body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40"/>
              </a:spcBef>
              <a:spcAft>
                <a:spcPts val="0"/>
              </a:spcAft>
              <a:buNone/>
            </a:pPr>
            <a:r>
              <a:rPr lang="en-US"/>
              <a:t>Úkoly spojené s GA jsou už zakotveny do</a:t>
            </a:r>
            <a:endParaRPr/>
          </a:p>
          <a:p>
            <a:pPr indent="-431800" lvl="0" marL="457200" rtl="0" algn="l">
              <a:spcBef>
                <a:spcPts val="640"/>
              </a:spcBef>
              <a:spcAft>
                <a:spcPts val="0"/>
              </a:spcAft>
              <a:buSzPts val="3200"/>
              <a:buChar char="●"/>
            </a:pPr>
            <a:r>
              <a:rPr lang="en-US"/>
              <a:t>Národní plán pro OZP (kapitola 8)</a:t>
            </a:r>
            <a:endParaRPr/>
          </a:p>
          <a:p>
            <a:pPr indent="-431800" lvl="0" marL="457200" rtl="0" algn="l">
              <a:spcBef>
                <a:spcPts val="0"/>
              </a:spcBef>
              <a:spcAft>
                <a:spcPts val="0"/>
              </a:spcAft>
              <a:buSzPts val="3200"/>
              <a:buChar char="●"/>
            </a:pPr>
            <a:r>
              <a:rPr lang="en-US"/>
              <a:t>Akční plán rozvoje digitálního trhu</a:t>
            </a:r>
            <a:endParaRPr/>
          </a:p>
          <a:p>
            <a:pPr indent="-431800" lvl="0" marL="457200" rtl="0" algn="l">
              <a:spcBef>
                <a:spcPts val="0"/>
              </a:spcBef>
              <a:spcAft>
                <a:spcPts val="0"/>
              </a:spcAft>
              <a:buSzPts val="3200"/>
              <a:buChar char="●"/>
            </a:pPr>
            <a:r>
              <a:rPr lang="en-US"/>
              <a:t>GeoInfoStrategie</a:t>
            </a:r>
            <a:endParaRPr/>
          </a:p>
          <a:p>
            <a:pPr indent="-431800" lvl="0" marL="457200" rtl="0" algn="l">
              <a:spcBef>
                <a:spcPts val="0"/>
              </a:spcBef>
              <a:spcAft>
                <a:spcPts val="0"/>
              </a:spcAft>
              <a:buSzPts val="3200"/>
              <a:buChar char="●"/>
            </a:pPr>
            <a:r>
              <a:rPr lang="en-US"/>
              <a:t>Strategie rozvoje IDS</a:t>
            </a:r>
            <a:endParaRPr/>
          </a:p>
          <a:p>
            <a:pPr indent="-431800" lvl="0" marL="457200" rtl="0" algn="l">
              <a:spcBef>
                <a:spcPts val="0"/>
              </a:spcBef>
              <a:spcAft>
                <a:spcPts val="0"/>
              </a:spcAft>
              <a:buSzPts val="3200"/>
              <a:buChar char="●"/>
            </a:pPr>
            <a:r>
              <a:rPr lang="en-US"/>
              <a:t>Nepřímo Strategický rámec rozvoje veřejné správy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Diseño predeterminado">
  <a:themeElements>
    <a:clrScheme name="Diseño predeterminado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BBE0E3"/>
      </a:accent4>
      <a:accent5>
        <a:srgbClr val="333399"/>
      </a:accent5>
      <a:accent6>
        <a:srgbClr val="FFFFFF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