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EA70A-810D-113C-71C0-5C65F1FB8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3">
            <a:extLst>
              <a:ext uri="{FF2B5EF4-FFF2-40B4-BE49-F238E27FC236}">
                <a16:creationId xmlns:a16="http://schemas.microsoft.com/office/drawing/2014/main" id="{125AD065-AE54-DB90-FCDB-EFF49CEF7159}"/>
              </a:ext>
            </a:extLst>
          </p:cNvPr>
          <p:cNvSpPr txBox="1">
            <a:spLocks/>
          </p:cNvSpPr>
          <p:nvPr/>
        </p:nvSpPr>
        <p:spPr>
          <a:xfrm>
            <a:off x="609600" y="6251575"/>
            <a:ext cx="287338" cy="222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accent4"/>
                </a:solidFill>
                <a:latin typeface="Montserrat SemiBold" pitchFamily="2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D6596-2C46-7AFE-1F56-A90EA54936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Key Pillars of Successful Digital Transformation in 2025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6BCE89C0-89E4-3554-EA06-314CB622A15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A1D58-43BD-29D0-B416-00111735BB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C126B1-9113-B826-EA53-283E401D12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7B369-8D2B-186F-DE69-19991D1463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3301"/>
            <a:ext cx="10972800" cy="757599"/>
          </a:xfrm>
        </p:spPr>
        <p:txBody>
          <a:bodyPr/>
          <a:lstStyle/>
          <a:p>
            <a:r>
              <a:rPr lang="en-US" dirty="0"/>
              <a:t>Five Essential Pillars Powering Successful and Scalable Digital Transformation Strategies in 2025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748248BF-9C6F-C944-E9ED-12D2A92AA516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solidFill>
                  <a:srgbClr val="002546"/>
                </a:solidFill>
                <a:latin typeface="Montserrat SemiBold" pitchFamily="2" charset="0"/>
              </a:rPr>
              <a:t>Real-World Digital Transformation in Action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8BCDBEA-3D7E-1E84-7AEC-383678AF1C23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41" name="Parallelogram 40">
              <a:extLst>
                <a:ext uri="{FF2B5EF4-FFF2-40B4-BE49-F238E27FC236}">
                  <a16:creationId xmlns:a16="http://schemas.microsoft.com/office/drawing/2014/main" id="{F2A82483-2012-E5C9-7F5F-E6E4CC2D3FE3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8" name="Parallelogram 47">
              <a:extLst>
                <a:ext uri="{FF2B5EF4-FFF2-40B4-BE49-F238E27FC236}">
                  <a16:creationId xmlns:a16="http://schemas.microsoft.com/office/drawing/2014/main" id="{827E11AC-5891-2287-A07A-E52F07CBB86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0DF0A13C-D1A4-67F4-F3DA-8FBABAFB5F87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77B5037A-8502-662B-964F-2385E716B4A9}"/>
              </a:ext>
            </a:extLst>
          </p:cNvPr>
          <p:cNvSpPr/>
          <p:nvPr/>
        </p:nvSpPr>
        <p:spPr>
          <a:xfrm>
            <a:off x="609597" y="2371826"/>
            <a:ext cx="3483286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Enabling agility, scalability, and cost-efficiency through cloud-native platforms.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029C77A-0645-9973-0DED-D00F09001597}"/>
              </a:ext>
            </a:extLst>
          </p:cNvPr>
          <p:cNvSpPr txBox="1">
            <a:spLocks/>
          </p:cNvSpPr>
          <p:nvPr/>
        </p:nvSpPr>
        <p:spPr>
          <a:xfrm>
            <a:off x="701483" y="2846911"/>
            <a:ext cx="3306491" cy="24622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solidFill>
                  <a:schemeClr val="tx2"/>
                </a:solidFill>
                <a:latin typeface="Montserrat ExtraBold" pitchFamily="2" charset="0"/>
              </a:rPr>
              <a:t>Cloud Infrastructure</a:t>
            </a:r>
          </a:p>
        </p:txBody>
      </p:sp>
      <p:pic>
        <p:nvPicPr>
          <p:cNvPr id="83" name="Graphic 82">
            <a:extLst>
              <a:ext uri="{FF2B5EF4-FFF2-40B4-BE49-F238E27FC236}">
                <a16:creationId xmlns:a16="http://schemas.microsoft.com/office/drawing/2014/main" id="{BCC5E81D-B6BA-0FEC-ED7B-D478CA083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27084" y="2496152"/>
            <a:ext cx="298817" cy="279345"/>
          </a:xfrm>
          <a:prstGeom prst="rect">
            <a:avLst/>
          </a:prstGeom>
        </p:spPr>
      </p:pic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51E0B8D5-1C5C-69FB-899A-E08BEEC83BAA}"/>
              </a:ext>
            </a:extLst>
          </p:cNvPr>
          <p:cNvCxnSpPr>
            <a:cxnSpLocks/>
          </p:cNvCxnSpPr>
          <p:nvPr/>
        </p:nvCxnSpPr>
        <p:spPr>
          <a:xfrm>
            <a:off x="878681" y="2371826"/>
            <a:ext cx="3214202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FF7EAAC9-20D8-62C7-D004-CC8BBEED8889}"/>
              </a:ext>
            </a:extLst>
          </p:cNvPr>
          <p:cNvSpPr/>
          <p:nvPr/>
        </p:nvSpPr>
        <p:spPr>
          <a:xfrm>
            <a:off x="4359023" y="2371826"/>
            <a:ext cx="3483286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Leveraging data-driven insights to automate decisions and personalize customer experiences.</a:t>
            </a:r>
          </a:p>
          <a:p>
            <a:pPr>
              <a:lnSpc>
                <a:spcPct val="114000"/>
              </a:lnSpc>
            </a:pPr>
            <a:endParaRPr lang="en-US" sz="1200" dirty="0">
              <a:solidFill>
                <a:schemeClr val="tx2"/>
              </a:solidFill>
            </a:endParaRPr>
          </a:p>
        </p:txBody>
      </p:sp>
      <p:pic>
        <p:nvPicPr>
          <p:cNvPr id="86" name="Graphic 85">
            <a:extLst>
              <a:ext uri="{FF2B5EF4-FFF2-40B4-BE49-F238E27FC236}">
                <a16:creationId xmlns:a16="http://schemas.microsoft.com/office/drawing/2014/main" id="{9DD04EF7-7F69-6B29-66E2-A9239CB1D1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376510" y="2496152"/>
            <a:ext cx="298817" cy="279345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22524D61-3EDF-CFCC-6FE6-47913323C234}"/>
              </a:ext>
            </a:extLst>
          </p:cNvPr>
          <p:cNvSpPr txBox="1">
            <a:spLocks/>
          </p:cNvSpPr>
          <p:nvPr/>
        </p:nvSpPr>
        <p:spPr>
          <a:xfrm>
            <a:off x="4450909" y="2846911"/>
            <a:ext cx="3306491" cy="24622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solidFill>
                  <a:schemeClr val="tx2"/>
                </a:solidFill>
                <a:latin typeface="Montserrat ExtraBold" pitchFamily="2" charset="0"/>
              </a:rPr>
              <a:t>AI &amp; Machine Learning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8BD47B60-41FE-CC70-D913-AFE61188B7C6}"/>
              </a:ext>
            </a:extLst>
          </p:cNvPr>
          <p:cNvCxnSpPr>
            <a:cxnSpLocks/>
          </p:cNvCxnSpPr>
          <p:nvPr/>
        </p:nvCxnSpPr>
        <p:spPr>
          <a:xfrm>
            <a:off x="4713322" y="2371826"/>
            <a:ext cx="3128987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C0FF0376-3743-7612-8B54-4D271C860692}"/>
              </a:ext>
            </a:extLst>
          </p:cNvPr>
          <p:cNvSpPr/>
          <p:nvPr/>
        </p:nvSpPr>
        <p:spPr>
          <a:xfrm>
            <a:off x="609597" y="4198600"/>
            <a:ext cx="3483286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Prioritizing data protection and risk management in a hyperconnected environment.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C8AA907-5440-2E9E-E70A-9857A6E4C9BA}"/>
              </a:ext>
            </a:extLst>
          </p:cNvPr>
          <p:cNvSpPr txBox="1">
            <a:spLocks/>
          </p:cNvSpPr>
          <p:nvPr/>
        </p:nvSpPr>
        <p:spPr>
          <a:xfrm>
            <a:off x="701483" y="4592717"/>
            <a:ext cx="3306491" cy="24622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solidFill>
                  <a:schemeClr val="tx2"/>
                </a:solidFill>
                <a:latin typeface="Montserrat ExtraBold" pitchFamily="2" charset="0"/>
              </a:rPr>
              <a:t>Cybersecurity Resilience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CF02098-BDD7-E70F-0756-A1698E8F0A17}"/>
              </a:ext>
            </a:extLst>
          </p:cNvPr>
          <p:cNvSpPr txBox="1"/>
          <p:nvPr/>
        </p:nvSpPr>
        <p:spPr>
          <a:xfrm>
            <a:off x="609599" y="3855831"/>
            <a:ext cx="471636" cy="492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3200" dirty="0">
                <a:solidFill>
                  <a:schemeClr val="accent4"/>
                </a:solidFill>
                <a:latin typeface="+mj-lt"/>
              </a:rPr>
              <a:t>3.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9AEF838-CA6B-4D61-BC7D-20C568B646F5}"/>
              </a:ext>
            </a:extLst>
          </p:cNvPr>
          <p:cNvCxnSpPr>
            <a:cxnSpLocks/>
          </p:cNvCxnSpPr>
          <p:nvPr/>
        </p:nvCxnSpPr>
        <p:spPr>
          <a:xfrm>
            <a:off x="963896" y="4198600"/>
            <a:ext cx="3128987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5BFA950A-BE70-5E47-FC2A-884DC6C9893F}"/>
              </a:ext>
            </a:extLst>
          </p:cNvPr>
          <p:cNvSpPr/>
          <p:nvPr/>
        </p:nvSpPr>
        <p:spPr>
          <a:xfrm>
            <a:off x="4359024" y="4198600"/>
            <a:ext cx="3483286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Turning raw data into actionable strategies that power business growth.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2F7976-7C15-0770-2DE8-06191827A20C}"/>
              </a:ext>
            </a:extLst>
          </p:cNvPr>
          <p:cNvSpPr txBox="1">
            <a:spLocks/>
          </p:cNvSpPr>
          <p:nvPr/>
        </p:nvSpPr>
        <p:spPr>
          <a:xfrm>
            <a:off x="4450910" y="4592717"/>
            <a:ext cx="3306491" cy="24622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solidFill>
                  <a:schemeClr val="tx2"/>
                </a:solidFill>
                <a:latin typeface="Montserrat ExtraBold" pitchFamily="2" charset="0"/>
              </a:rPr>
              <a:t>Data Analytics &amp; Insights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E34D804-8CD2-5A37-D4EA-DA77C82CE121}"/>
              </a:ext>
            </a:extLst>
          </p:cNvPr>
          <p:cNvSpPr txBox="1"/>
          <p:nvPr/>
        </p:nvSpPr>
        <p:spPr>
          <a:xfrm>
            <a:off x="4359026" y="3855831"/>
            <a:ext cx="471636" cy="492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3200" dirty="0">
                <a:solidFill>
                  <a:schemeClr val="accent4"/>
                </a:solidFill>
                <a:latin typeface="+mj-lt"/>
              </a:rPr>
              <a:t>4.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608CE7C-1E05-AE71-2E2D-DA4077587901}"/>
              </a:ext>
            </a:extLst>
          </p:cNvPr>
          <p:cNvCxnSpPr>
            <a:cxnSpLocks/>
          </p:cNvCxnSpPr>
          <p:nvPr/>
        </p:nvCxnSpPr>
        <p:spPr>
          <a:xfrm>
            <a:off x="4713323" y="4198600"/>
            <a:ext cx="3128987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24F0FE35-9125-E608-9EDE-9B95DCA7A0CE}"/>
              </a:ext>
            </a:extLst>
          </p:cNvPr>
          <p:cNvSpPr/>
          <p:nvPr/>
        </p:nvSpPr>
        <p:spPr>
          <a:xfrm>
            <a:off x="8108449" y="4198600"/>
            <a:ext cx="3483286" cy="1554480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8640" bIns="91440" rtlCol="0" anchor="ctr"/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tx2"/>
                </a:solidFill>
              </a:rPr>
              <a:t>Delivering seamless, personalized, and omnichannel experiences across digital touchpoints.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CF39A04-0436-BD4C-54AC-8C825B91967F}"/>
              </a:ext>
            </a:extLst>
          </p:cNvPr>
          <p:cNvSpPr txBox="1">
            <a:spLocks/>
          </p:cNvSpPr>
          <p:nvPr/>
        </p:nvSpPr>
        <p:spPr>
          <a:xfrm>
            <a:off x="8200335" y="4592717"/>
            <a:ext cx="3306491" cy="24622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solidFill>
                  <a:schemeClr val="tx2"/>
                </a:solidFill>
                <a:latin typeface="Montserrat ExtraBold" pitchFamily="2" charset="0"/>
              </a:rPr>
              <a:t>Customer Experience (CX)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9CA5DDE-9BF1-3787-A880-69F7CAC5E308}"/>
              </a:ext>
            </a:extLst>
          </p:cNvPr>
          <p:cNvSpPr txBox="1"/>
          <p:nvPr/>
        </p:nvSpPr>
        <p:spPr>
          <a:xfrm>
            <a:off x="8108451" y="3855831"/>
            <a:ext cx="471636" cy="492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3200" dirty="0">
                <a:solidFill>
                  <a:schemeClr val="accent4"/>
                </a:solidFill>
                <a:latin typeface="+mj-lt"/>
              </a:rPr>
              <a:t>5.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CC6BF2D1-BE25-4769-33D1-5BD03A774B28}"/>
              </a:ext>
            </a:extLst>
          </p:cNvPr>
          <p:cNvCxnSpPr>
            <a:cxnSpLocks/>
          </p:cNvCxnSpPr>
          <p:nvPr/>
        </p:nvCxnSpPr>
        <p:spPr>
          <a:xfrm>
            <a:off x="8462748" y="4198600"/>
            <a:ext cx="3128987" cy="0"/>
          </a:xfrm>
          <a:prstGeom prst="line">
            <a:avLst/>
          </a:prstGeom>
          <a:ln>
            <a:gradFill flip="none" rotWithShape="1">
              <a:gsLst>
                <a:gs pos="19000">
                  <a:schemeClr val="accent4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040ABC0F-A354-D40F-649F-FEA0495AB1A0}"/>
              </a:ext>
            </a:extLst>
          </p:cNvPr>
          <p:cNvSpPr txBox="1"/>
          <p:nvPr/>
        </p:nvSpPr>
        <p:spPr>
          <a:xfrm>
            <a:off x="609599" y="1999305"/>
            <a:ext cx="471636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3600" dirty="0">
                <a:solidFill>
                  <a:schemeClr val="accent4"/>
                </a:solidFill>
                <a:latin typeface="+mj-lt"/>
              </a:rPr>
              <a:t>1.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EF43502-1EBD-74FB-744F-55046D35DD76}"/>
              </a:ext>
            </a:extLst>
          </p:cNvPr>
          <p:cNvSpPr txBox="1"/>
          <p:nvPr/>
        </p:nvSpPr>
        <p:spPr>
          <a:xfrm>
            <a:off x="4359025" y="1999305"/>
            <a:ext cx="471636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3600" dirty="0">
                <a:solidFill>
                  <a:schemeClr val="accent4"/>
                </a:solidFill>
                <a:latin typeface="+mj-lt"/>
              </a:rPr>
              <a:t>2.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18270CAB-5D4D-D853-54F5-95E460F6EC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674049" y="4328571"/>
            <a:ext cx="298817" cy="279345"/>
          </a:xfrm>
          <a:prstGeom prst="rect">
            <a:avLst/>
          </a:prstGeom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4464A8B4-6FE8-8EBB-C183-52CD5988DD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7458584" y="4298827"/>
            <a:ext cx="298817" cy="279345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E68B9BBF-BEF0-B04A-57C7-84D8BF0245F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1208009" y="4298827"/>
            <a:ext cx="298817" cy="27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234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8740</TotalTime>
  <Words>111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66</cp:revision>
  <dcterms:created xsi:type="dcterms:W3CDTF">2025-04-10T11:11:23Z</dcterms:created>
  <dcterms:modified xsi:type="dcterms:W3CDTF">2025-10-16T08:28:37Z</dcterms:modified>
  <cp:category/>
</cp:coreProperties>
</file>