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60" r:id="rId3"/>
    <p:sldId id="262" r:id="rId4"/>
    <p:sldId id="286" r:id="rId5"/>
    <p:sldId id="287" r:id="rId6"/>
    <p:sldId id="258" r:id="rId7"/>
    <p:sldId id="270" r:id="rId8"/>
    <p:sldId id="266" r:id="rId9"/>
    <p:sldId id="288" r:id="rId10"/>
    <p:sldId id="257" r:id="rId11"/>
    <p:sldId id="282" r:id="rId12"/>
    <p:sldId id="281" r:id="rId13"/>
    <p:sldId id="285" r:id="rId14"/>
    <p:sldId id="290" r:id="rId15"/>
    <p:sldId id="291" r:id="rId16"/>
    <p:sldId id="272" r:id="rId17"/>
    <p:sldId id="283" r:id="rId18"/>
    <p:sldId id="273" r:id="rId19"/>
    <p:sldId id="284" r:id="rId20"/>
    <p:sldId id="274" r:id="rId21"/>
    <p:sldId id="275" r:id="rId22"/>
    <p:sldId id="276" r:id="rId23"/>
    <p:sldId id="277" r:id="rId24"/>
    <p:sldId id="278" r:id="rId25"/>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565"/>
    <a:srgbClr val="FFABAB"/>
    <a:srgbClr val="FF5050"/>
    <a:srgbClr val="2E75B6"/>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727" autoAdjust="0"/>
    <p:restoredTop sz="96026" autoAdjust="0"/>
  </p:normalViewPr>
  <p:slideViewPr>
    <p:cSldViewPr snapToGrid="0">
      <p:cViewPr varScale="1">
        <p:scale>
          <a:sx n="110" d="100"/>
          <a:sy n="110" d="100"/>
        </p:scale>
        <p:origin x="10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35F6648-78BE-4398-9F45-F86DC8C2F0D1}" type="datetimeFigureOut">
              <a:rPr lang="en-US" smtClean="0"/>
              <a:t>8/19/2025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8C4BB8C4-886D-4874-A636-A3B2FD71CCD2}" type="slidenum">
              <a:rPr lang="en-US" smtClean="0"/>
              <a:t>‹#›</a:t>
            </a:fld>
            <a:endParaRPr lang="en-US"/>
          </a:p>
        </p:txBody>
      </p:sp>
    </p:spTree>
    <p:extLst>
      <p:ext uri="{BB962C8B-B14F-4D97-AF65-F5344CB8AC3E}">
        <p14:creationId xmlns:p14="http://schemas.microsoft.com/office/powerpoint/2010/main" val="2955370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a:t>This unit will review</a:t>
            </a:r>
            <a:r>
              <a:rPr lang="en-US" baseline="0" dirty="0"/>
              <a:t> the dimensions and units that are commonly used for quantifying water in the environment.  To provide examples of the meaning of these dimensions and the conversion of units, we will also review the properties of water that are critical to the shaping of the landscape and its ecosystems.</a:t>
            </a:r>
            <a:endParaRPr lang="en-US" dirty="0"/>
          </a:p>
        </p:txBody>
      </p:sp>
      <p:sp>
        <p:nvSpPr>
          <p:cNvPr id="4" name="Slide Number Placeholder 3"/>
          <p:cNvSpPr>
            <a:spLocks noGrp="1"/>
          </p:cNvSpPr>
          <p:nvPr>
            <p:ph type="sldNum" sz="quarter" idx="10"/>
          </p:nvPr>
        </p:nvSpPr>
        <p:spPr/>
        <p:txBody>
          <a:bodyPr/>
          <a:lstStyle/>
          <a:p>
            <a:fld id="{8C4BB8C4-886D-4874-A636-A3B2FD71CCD2}" type="slidenum">
              <a:rPr lang="en-US" smtClean="0"/>
              <a:t>1</a:t>
            </a:fld>
            <a:endParaRPr lang="en-US"/>
          </a:p>
        </p:txBody>
      </p:sp>
    </p:spTree>
    <p:extLst>
      <p:ext uri="{BB962C8B-B14F-4D97-AF65-F5344CB8AC3E}">
        <p14:creationId xmlns:p14="http://schemas.microsoft.com/office/powerpoint/2010/main" val="3895147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a:t>What</a:t>
            </a:r>
            <a:r>
              <a:rPr lang="en-US" baseline="0" dirty="0"/>
              <a:t> are dimensions?  </a:t>
            </a:r>
          </a:p>
          <a:p>
            <a:pPr marL="181240" indent="-181240">
              <a:buFont typeface="Arial" panose="020B0604020202020204" pitchFamily="34" charset="0"/>
              <a:buChar char="•"/>
            </a:pPr>
            <a:endParaRPr lang="en-US" baseline="0" dirty="0"/>
          </a:p>
          <a:p>
            <a:pPr marL="181240" indent="-181240">
              <a:buFont typeface="Arial" panose="020B0604020202020204" pitchFamily="34" charset="0"/>
              <a:buChar char="•"/>
            </a:pPr>
            <a:r>
              <a:rPr lang="en-US" baseline="0" dirty="0"/>
              <a:t>Environmental scientists are generally interested in understanding the patterns we observe in our environment.  The objective characterization and analysis of these patterns require that we have a way to put numbers on them.  This is why scientists are generally obsessed with measuring things.  When we start measuring something, we tend to say we are obtaining a value for a “variable”.</a:t>
            </a:r>
          </a:p>
          <a:p>
            <a:pPr marL="181240" indent="-181240">
              <a:buFont typeface="Arial" panose="020B0604020202020204" pitchFamily="34" charset="0"/>
              <a:buChar char="•"/>
            </a:pPr>
            <a:endParaRPr lang="en-US" baseline="0" dirty="0"/>
          </a:p>
          <a:p>
            <a:pPr marL="181240" indent="-181240">
              <a:buFont typeface="Arial" panose="020B0604020202020204" pitchFamily="34" charset="0"/>
              <a:buChar char="•"/>
            </a:pPr>
            <a:r>
              <a:rPr lang="en-US" baseline="0" dirty="0"/>
              <a:t>The ability to organize how we think about variables requires a reference frame, and it is that reference frame that provides a common context and language that allows us to know what a given variable means when somebody else starts talking about it.  A reference frame is described by a collection of “dimensions”, so each dimension represents a part of the reference frame that can (in theory) be measured.</a:t>
            </a:r>
          </a:p>
          <a:p>
            <a:pPr marL="181240" indent="-181240">
              <a:buFont typeface="Arial" panose="020B0604020202020204" pitchFamily="34" charset="0"/>
              <a:buChar char="•"/>
            </a:pPr>
            <a:endParaRPr lang="en-US" baseline="0" dirty="0"/>
          </a:p>
          <a:p>
            <a:pPr marL="181240" indent="-181240">
              <a:buFont typeface="Arial" panose="020B0604020202020204" pitchFamily="34" charset="0"/>
              <a:buChar char="•"/>
            </a:pPr>
            <a:r>
              <a:rPr lang="en-US" baseline="0" dirty="0"/>
              <a:t>This brings us to the critical overlap between the real world and a variable we have measured within it, and how that overlaps with a given dimension in our conceptual reference frame (or how we think about that real world).</a:t>
            </a:r>
          </a:p>
          <a:p>
            <a:pPr marL="181240" indent="-181240">
              <a:buFont typeface="Arial" panose="020B0604020202020204" pitchFamily="34" charset="0"/>
              <a:buChar char="•"/>
            </a:pPr>
            <a:endParaRPr lang="en-US" baseline="0" dirty="0"/>
          </a:p>
          <a:p>
            <a:pPr marL="181240" indent="-181240">
              <a:buFont typeface="Arial" panose="020B0604020202020204" pitchFamily="34" charset="0"/>
              <a:buChar char="•"/>
            </a:pPr>
            <a:r>
              <a:rPr lang="en-US" baseline="0" dirty="0"/>
              <a:t>So far, this might sound academic and theoretical.  But I hope as we proceed, I can convince you that people who are proficient with dimensions are the people who make the fewest mistakes. </a:t>
            </a:r>
          </a:p>
        </p:txBody>
      </p:sp>
      <p:sp>
        <p:nvSpPr>
          <p:cNvPr id="4" name="Slide Number Placeholder 3"/>
          <p:cNvSpPr>
            <a:spLocks noGrp="1"/>
          </p:cNvSpPr>
          <p:nvPr>
            <p:ph type="sldNum" sz="quarter" idx="10"/>
          </p:nvPr>
        </p:nvSpPr>
        <p:spPr/>
        <p:txBody>
          <a:bodyPr/>
          <a:lstStyle/>
          <a:p>
            <a:fld id="{8C4BB8C4-886D-4874-A636-A3B2FD71CCD2}" type="slidenum">
              <a:rPr lang="en-US" smtClean="0"/>
              <a:t>10</a:t>
            </a:fld>
            <a:endParaRPr lang="en-US"/>
          </a:p>
        </p:txBody>
      </p:sp>
    </p:spTree>
    <p:extLst>
      <p:ext uri="{BB962C8B-B14F-4D97-AF65-F5344CB8AC3E}">
        <p14:creationId xmlns:p14="http://schemas.microsoft.com/office/powerpoint/2010/main" val="4216287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4BB8C4-886D-4874-A636-A3B2FD71CCD2}" type="slidenum">
              <a:rPr lang="en-US" smtClean="0"/>
              <a:t>11</a:t>
            </a:fld>
            <a:endParaRPr lang="en-US"/>
          </a:p>
        </p:txBody>
      </p:sp>
    </p:spTree>
    <p:extLst>
      <p:ext uri="{BB962C8B-B14F-4D97-AF65-F5344CB8AC3E}">
        <p14:creationId xmlns:p14="http://schemas.microsoft.com/office/powerpoint/2010/main" val="3333275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4BB8C4-886D-4874-A636-A3B2FD71CCD2}" type="slidenum">
              <a:rPr lang="en-US" smtClean="0"/>
              <a:t>12</a:t>
            </a:fld>
            <a:endParaRPr lang="en-US"/>
          </a:p>
        </p:txBody>
      </p:sp>
    </p:spTree>
    <p:extLst>
      <p:ext uri="{BB962C8B-B14F-4D97-AF65-F5344CB8AC3E}">
        <p14:creationId xmlns:p14="http://schemas.microsoft.com/office/powerpoint/2010/main" val="698328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4BB8C4-886D-4874-A636-A3B2FD71CCD2}" type="slidenum">
              <a:rPr lang="en-US" smtClean="0"/>
              <a:t>13</a:t>
            </a:fld>
            <a:endParaRPr lang="en-US"/>
          </a:p>
        </p:txBody>
      </p:sp>
    </p:spTree>
    <p:extLst>
      <p:ext uri="{BB962C8B-B14F-4D97-AF65-F5344CB8AC3E}">
        <p14:creationId xmlns:p14="http://schemas.microsoft.com/office/powerpoint/2010/main" val="2340484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4BB8C4-886D-4874-A636-A3B2FD71CCD2}" type="slidenum">
              <a:rPr lang="en-US" smtClean="0"/>
              <a:t>14</a:t>
            </a:fld>
            <a:endParaRPr lang="en-US"/>
          </a:p>
        </p:txBody>
      </p:sp>
    </p:spTree>
    <p:extLst>
      <p:ext uri="{BB962C8B-B14F-4D97-AF65-F5344CB8AC3E}">
        <p14:creationId xmlns:p14="http://schemas.microsoft.com/office/powerpoint/2010/main" val="3680851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a:t>This unit will review</a:t>
            </a:r>
            <a:r>
              <a:rPr lang="en-US" baseline="0" dirty="0"/>
              <a:t> the dimensions and units that are commonly used for quantifying water in the environment.  To provide examples of the meaning of these dimensions and the conversion of units, we will also review the properties of water that are critical to the shaping of the landscape and its ecosystems.</a:t>
            </a:r>
            <a:endParaRPr lang="en-US" dirty="0"/>
          </a:p>
        </p:txBody>
      </p:sp>
      <p:sp>
        <p:nvSpPr>
          <p:cNvPr id="4" name="Slide Number Placeholder 3"/>
          <p:cNvSpPr>
            <a:spLocks noGrp="1"/>
          </p:cNvSpPr>
          <p:nvPr>
            <p:ph type="sldNum" sz="quarter" idx="10"/>
          </p:nvPr>
        </p:nvSpPr>
        <p:spPr/>
        <p:txBody>
          <a:bodyPr/>
          <a:lstStyle/>
          <a:p>
            <a:fld id="{8C4BB8C4-886D-4874-A636-A3B2FD71CCD2}" type="slidenum">
              <a:rPr lang="en-US" smtClean="0"/>
              <a:t>15</a:t>
            </a:fld>
            <a:endParaRPr lang="en-US"/>
          </a:p>
        </p:txBody>
      </p:sp>
    </p:spTree>
    <p:extLst>
      <p:ext uri="{BB962C8B-B14F-4D97-AF65-F5344CB8AC3E}">
        <p14:creationId xmlns:p14="http://schemas.microsoft.com/office/powerpoint/2010/main" val="38951478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Chemistry: Solutions</a:t>
            </a:r>
          </a:p>
          <a:p>
            <a:endParaRPr lang="en-US" baseline="0" dirty="0"/>
          </a:p>
          <a:p>
            <a:r>
              <a:rPr lang="en-US" baseline="0" dirty="0"/>
              <a:t>Understanding the chemistry of water (also known as “aqueous chemistry”) all starts with understanding solutions and how to quantify them.  One of the best indicators of where water has been, and for how long, is determining what is or isn’t dissolved in the water.</a:t>
            </a:r>
          </a:p>
          <a:p>
            <a:endParaRPr lang="en-US" baseline="0" dirty="0"/>
          </a:p>
          <a:p>
            <a:r>
              <a:rPr lang="en-US" baseline="0" dirty="0"/>
              <a:t>There is actually more than one mechanism of dissolution, but lets start with dissociation.  Let’s start with a solute (salt), and added to our solvent (water).  When you add table salt to water, what happens?  What kind of bond is there between sodium and chloride in salt?</a:t>
            </a:r>
          </a:p>
          <a:p>
            <a:endParaRPr lang="en-US" baseline="0" dirty="0"/>
          </a:p>
          <a:p>
            <a:r>
              <a:rPr lang="en-US" baseline="0" dirty="0"/>
              <a:t>As it turns out, this bond is not very hard to break, especially in a polar solvent like water.  Therefore </a:t>
            </a:r>
            <a:r>
              <a:rPr lang="en-US" baseline="0" dirty="0" err="1"/>
              <a:t>NaCl</a:t>
            </a:r>
            <a:r>
              <a:rPr lang="en-US" baseline="0" dirty="0"/>
              <a:t> will completely dissociate in water.</a:t>
            </a:r>
          </a:p>
          <a:p>
            <a:endParaRPr lang="en-US" baseline="0" dirty="0"/>
          </a:p>
          <a:p>
            <a:r>
              <a:rPr lang="en-US" baseline="0" dirty="0"/>
              <a:t>Water is particularly good at dissociating ions because of its polar nature.  In fact, water can dissolve just about any molecule that has a charge.  For this reason, it is sometimes referred to as a “universal” solvent.  However, absolutes are almost never true, and this is no exception.  Molecules with no charge tend to have little to no attraction to the polarity of water.  The fact that they have much more cohesion with molecules of their own type than with water molecules makes them “immiscible” and they will not dissolve </a:t>
            </a:r>
            <a:r>
              <a:rPr lang="en-US" baseline="0"/>
              <a:t>in water without </a:t>
            </a:r>
            <a:r>
              <a:rPr lang="en-US" baseline="0" dirty="0"/>
              <a:t>additional chemical additives. </a:t>
            </a:r>
          </a:p>
          <a:p>
            <a:endParaRPr lang="en-US" baseline="0" dirty="0"/>
          </a:p>
          <a:p>
            <a:r>
              <a:rPr lang="en-US" baseline="0" dirty="0"/>
              <a:t>Later in the class, we will talk more about the chemical activity that occurs with solutes.  But for right now, the important thing to remember is that all of the physical properties of water we have talked about so far CHANGE when solutes are added to the water.</a:t>
            </a:r>
          </a:p>
          <a:p>
            <a:endParaRPr lang="en-US" baseline="0" dirty="0"/>
          </a:p>
          <a:p>
            <a:r>
              <a:rPr lang="en-US" baseline="0" dirty="0"/>
              <a:t>For example, can anyone say why we sometimes put salt on roads or sidewalks in the winter?</a:t>
            </a:r>
          </a:p>
          <a:p>
            <a:endParaRPr lang="en-US" baseline="0" dirty="0"/>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8C4BB8C4-886D-4874-A636-A3B2FD71CCD2}" type="slidenum">
              <a:rPr lang="en-US" smtClean="0"/>
              <a:t>16</a:t>
            </a:fld>
            <a:endParaRPr lang="en-US"/>
          </a:p>
        </p:txBody>
      </p:sp>
    </p:spTree>
    <p:extLst>
      <p:ext uri="{BB962C8B-B14F-4D97-AF65-F5344CB8AC3E}">
        <p14:creationId xmlns:p14="http://schemas.microsoft.com/office/powerpoint/2010/main" val="3814481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Chemistry: Solutions</a:t>
            </a:r>
          </a:p>
          <a:p>
            <a:endParaRPr lang="en-US" baseline="0" dirty="0"/>
          </a:p>
          <a:p>
            <a:r>
              <a:rPr lang="en-US" baseline="0" dirty="0"/>
              <a:t>Understanding the chemistry of water (also known as “aqueous chemistry”) all starts with understanding solutions and how to quantify them.  One of the best indicators of where water has been, and for how long, is determining what is or isn’t dissolved in the water.</a:t>
            </a:r>
          </a:p>
          <a:p>
            <a:endParaRPr lang="en-US" baseline="0" dirty="0"/>
          </a:p>
          <a:p>
            <a:r>
              <a:rPr lang="en-US" baseline="0" dirty="0"/>
              <a:t>There is actually more than one mechanism of dissolution, but lets start with dissociation.  Let’s start with a solute (salt), and added to our solvent (water).  When you add table salt to water, what happens?  What kind of bond is there between sodium and chloride in salt?</a:t>
            </a:r>
          </a:p>
          <a:p>
            <a:endParaRPr lang="en-US" baseline="0" dirty="0"/>
          </a:p>
          <a:p>
            <a:r>
              <a:rPr lang="en-US" baseline="0" dirty="0"/>
              <a:t>As it turns out, this bond is not very hard to break, especially in a polar solvent like water.  Therefore </a:t>
            </a:r>
            <a:r>
              <a:rPr lang="en-US" baseline="0" dirty="0" err="1"/>
              <a:t>NaCl</a:t>
            </a:r>
            <a:r>
              <a:rPr lang="en-US" baseline="0" dirty="0"/>
              <a:t> will completely dissociate in water.</a:t>
            </a:r>
          </a:p>
          <a:p>
            <a:endParaRPr lang="en-US" baseline="0" dirty="0"/>
          </a:p>
          <a:p>
            <a:r>
              <a:rPr lang="en-US" baseline="0" dirty="0"/>
              <a:t>Water is particularly good at dissociating ions because of its polar nature.  In fact, water can dissolve just about any molecule that has a charge.  For this reason, it is sometimes referred to as a “universal” solvent.  However, absolutes are almost never true, and this is no exception.  Molecules with no charge tend to have little to no attraction to the polarity of water.  The fact that they have much more cohesion with molecules of their own type than with water molecules makes them “immiscible” and they will not dissolve in water without additional chemical additives. </a:t>
            </a:r>
          </a:p>
          <a:p>
            <a:endParaRPr lang="en-US" baseline="0" dirty="0"/>
          </a:p>
          <a:p>
            <a:r>
              <a:rPr lang="en-US" baseline="0" dirty="0"/>
              <a:t>Later in the class, we will talk more about the chemical activity that occurs with solutes.  But for right now, the important thing to remember is that all of the physical properties of water we have talked about so far CHANGE when solutes are added to the water.</a:t>
            </a:r>
          </a:p>
          <a:p>
            <a:endParaRPr lang="en-US" baseline="0" dirty="0"/>
          </a:p>
          <a:p>
            <a:r>
              <a:rPr lang="en-US" baseline="0" dirty="0"/>
              <a:t>For example, can anyone say why we sometimes put salt on roads or sidewalks in the winter?</a:t>
            </a:r>
          </a:p>
          <a:p>
            <a:endParaRPr lang="en-US" baseline="0" dirty="0"/>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8C4BB8C4-886D-4874-A636-A3B2FD71CCD2}" type="slidenum">
              <a:rPr lang="en-US" smtClean="0"/>
              <a:t>17</a:t>
            </a:fld>
            <a:endParaRPr lang="en-US"/>
          </a:p>
        </p:txBody>
      </p:sp>
    </p:spTree>
    <p:extLst>
      <p:ext uri="{BB962C8B-B14F-4D97-AF65-F5344CB8AC3E}">
        <p14:creationId xmlns:p14="http://schemas.microsoft.com/office/powerpoint/2010/main" val="541418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Chemistry: Solutions</a:t>
            </a:r>
          </a:p>
          <a:p>
            <a:endParaRPr lang="en-US" baseline="0" dirty="0"/>
          </a:p>
          <a:p>
            <a:r>
              <a:rPr lang="en-US" baseline="0" dirty="0"/>
              <a:t>For our next lab, we are especially interested in how salt affects a physical property we haven’t talked about yet.  Electrical Conductivity.</a:t>
            </a:r>
          </a:p>
          <a:p>
            <a:endParaRPr lang="en-US" baseline="0" dirty="0"/>
          </a:p>
          <a:p>
            <a:r>
              <a:rPr lang="en-US" baseline="0" dirty="0"/>
              <a:t>Electrical conductivity is the ability to carry a current of electrons when a given voltage is applied.  Particularly in </a:t>
            </a:r>
            <a:r>
              <a:rPr lang="en-US" baseline="0" dirty="0" err="1"/>
              <a:t>NaCl</a:t>
            </a:r>
            <a:r>
              <a:rPr lang="en-US" baseline="0" dirty="0"/>
              <a:t> solutions, the more salt there is, more electrons net movement of electrons through the solution.  This is why </a:t>
            </a:r>
            <a:r>
              <a:rPr lang="en-US" baseline="0" dirty="0" err="1"/>
              <a:t>NaCl</a:t>
            </a:r>
            <a:r>
              <a:rPr lang="en-US" baseline="0" dirty="0"/>
              <a:t> is sometimes called an “electrolyte”.</a:t>
            </a:r>
          </a:p>
          <a:p>
            <a:endParaRPr lang="en-US" baseline="0" dirty="0"/>
          </a:p>
          <a:p>
            <a:endParaRPr lang="en-US" baseline="0" dirty="0"/>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8C4BB8C4-886D-4874-A636-A3B2FD71CCD2}" type="slidenum">
              <a:rPr lang="en-US" smtClean="0"/>
              <a:t>18</a:t>
            </a:fld>
            <a:endParaRPr lang="en-US"/>
          </a:p>
        </p:txBody>
      </p:sp>
    </p:spTree>
    <p:extLst>
      <p:ext uri="{BB962C8B-B14F-4D97-AF65-F5344CB8AC3E}">
        <p14:creationId xmlns:p14="http://schemas.microsoft.com/office/powerpoint/2010/main" val="1033878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Chemistry: Solutions</a:t>
            </a:r>
          </a:p>
          <a:p>
            <a:endParaRPr lang="en-US" baseline="0" dirty="0"/>
          </a:p>
          <a:p>
            <a:r>
              <a:rPr lang="en-US" baseline="0" dirty="0"/>
              <a:t>For our next lab, we are especially interested in how salt affects a physical property we haven’t talked about yet.  Electrical Conductivity.</a:t>
            </a:r>
          </a:p>
          <a:p>
            <a:endParaRPr lang="en-US" baseline="0" dirty="0"/>
          </a:p>
          <a:p>
            <a:r>
              <a:rPr lang="en-US" baseline="0" dirty="0"/>
              <a:t>Electrical conductivity is the ability to carry a current of electrons when a given voltage is applied.  Particularly in </a:t>
            </a:r>
            <a:r>
              <a:rPr lang="en-US" baseline="0" dirty="0" err="1"/>
              <a:t>NaCl</a:t>
            </a:r>
            <a:r>
              <a:rPr lang="en-US" baseline="0" dirty="0"/>
              <a:t> solutions, the more salt there is, more electrons net movement of electrons through the solution.  This is why </a:t>
            </a:r>
            <a:r>
              <a:rPr lang="en-US" baseline="0" dirty="0" err="1"/>
              <a:t>NaCl</a:t>
            </a:r>
            <a:r>
              <a:rPr lang="en-US" baseline="0" dirty="0"/>
              <a:t> is sometimes called an “electrolyte”.</a:t>
            </a:r>
          </a:p>
          <a:p>
            <a:endParaRPr lang="en-US" baseline="0" dirty="0"/>
          </a:p>
          <a:p>
            <a:endParaRPr lang="en-US" baseline="0" dirty="0"/>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8C4BB8C4-886D-4874-A636-A3B2FD71CCD2}" type="slidenum">
              <a:rPr lang="en-US" smtClean="0"/>
              <a:t>19</a:t>
            </a:fld>
            <a:endParaRPr lang="en-US"/>
          </a:p>
        </p:txBody>
      </p:sp>
    </p:spTree>
    <p:extLst>
      <p:ext uri="{BB962C8B-B14F-4D97-AF65-F5344CB8AC3E}">
        <p14:creationId xmlns:p14="http://schemas.microsoft.com/office/powerpoint/2010/main" val="879893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a:t>Before we an start describing the</a:t>
            </a:r>
            <a:r>
              <a:rPr lang="en-US" baseline="0" dirty="0"/>
              <a:t> unique physical properties of water, we have to establish some basic context for how we think about reality. </a:t>
            </a:r>
          </a:p>
          <a:p>
            <a:pPr marL="181240" indent="-181240">
              <a:buFont typeface="Arial" panose="020B0604020202020204" pitchFamily="34" charset="0"/>
              <a:buChar char="•"/>
            </a:pPr>
            <a:endParaRPr lang="en-US" dirty="0"/>
          </a:p>
          <a:p>
            <a:pPr marL="181240" indent="-181240">
              <a:buFont typeface="Arial" panose="020B0604020202020204" pitchFamily="34" charset="0"/>
              <a:buChar char="•"/>
            </a:pPr>
            <a:r>
              <a:rPr lang="en-US" dirty="0"/>
              <a:t>We</a:t>
            </a:r>
            <a:r>
              <a:rPr lang="en-US" baseline="0" dirty="0"/>
              <a:t> can build from the basics starting with the most fundamental physical properties.  </a:t>
            </a:r>
            <a:r>
              <a:rPr lang="en-US" dirty="0"/>
              <a:t>Physical properties are broken down into a couple basic categories</a:t>
            </a:r>
            <a:r>
              <a:rPr lang="en-US" baseline="0" dirty="0"/>
              <a:t>:  Mass-energy and Space-time.  Let’s start as simple as we can get, and just think about liquid water in a bucket.</a:t>
            </a:r>
          </a:p>
          <a:p>
            <a:pPr marL="181240" indent="-181240">
              <a:buFont typeface="Arial" panose="020B0604020202020204" pitchFamily="34" charset="0"/>
              <a:buChar char="•"/>
            </a:pPr>
            <a:endParaRPr lang="en-US" baseline="0" dirty="0"/>
          </a:p>
          <a:p>
            <a:pPr marL="181240" indent="-181240">
              <a:buFont typeface="Arial" panose="020B0604020202020204" pitchFamily="34" charset="0"/>
              <a:buChar char="•"/>
            </a:pPr>
            <a:r>
              <a:rPr lang="en-US" baseline="0" dirty="0"/>
              <a:t>Q: Water can be described as matter.  Based on the definition of matter, what are the 2 properties we know the water in this bucket must have?</a:t>
            </a:r>
          </a:p>
          <a:p>
            <a:pPr marL="181240" indent="-181240">
              <a:buFont typeface="Arial" panose="020B0604020202020204" pitchFamily="34" charset="0"/>
              <a:buChar char="•"/>
            </a:pPr>
            <a:endParaRPr lang="en-US" baseline="0" dirty="0"/>
          </a:p>
          <a:p>
            <a:pPr marL="181240" indent="-181240">
              <a:buFont typeface="Arial" panose="020B0604020202020204" pitchFamily="34" charset="0"/>
              <a:buChar char="•"/>
            </a:pPr>
            <a:r>
              <a:rPr lang="en-US" baseline="0" dirty="0"/>
              <a:t>A: Water has mass and occupies a volume in space.</a:t>
            </a:r>
          </a:p>
          <a:p>
            <a:pPr marL="181240" indent="-181240">
              <a:buFont typeface="Arial" panose="020B0604020202020204" pitchFamily="34" charset="0"/>
              <a:buChar char="•"/>
            </a:pPr>
            <a:endParaRPr lang="en-US" baseline="0" dirty="0"/>
          </a:p>
          <a:p>
            <a:pPr marL="181240" indent="-181240">
              <a:buFont typeface="Arial" panose="020B0604020202020204" pitchFamily="34" charset="0"/>
              <a:buChar char="•"/>
            </a:pPr>
            <a:r>
              <a:rPr lang="en-US" baseline="0" dirty="0"/>
              <a:t>Mass and volume are things we can measure.  Mass is measured as proportional to the gravitational force of the Earth on the water.   This force is also known as the water’s weight.  Volume can be measured in many ways.</a:t>
            </a:r>
          </a:p>
          <a:p>
            <a:pPr marL="181240" indent="-181240">
              <a:buFont typeface="Arial" panose="020B0604020202020204" pitchFamily="34" charset="0"/>
              <a:buChar char="•"/>
            </a:pPr>
            <a:endParaRPr lang="en-US" baseline="0" dirty="0"/>
          </a:p>
          <a:p>
            <a:pPr marL="181240" indent="-181240">
              <a:buFont typeface="Arial" panose="020B0604020202020204" pitchFamily="34" charset="0"/>
              <a:buChar char="•"/>
            </a:pPr>
            <a:r>
              <a:rPr lang="en-US" baseline="0" dirty="0"/>
              <a:t>So if we want to be able to talk to each other about how much mass or how much volume is associated with a given amount of water, then we have to make sure we are thinking in the same context.  This is where we have to be sure we are thinking in the same reference frame, and properly defining the dimensions for mass and volume variables in that reference frame.  This idea is the domain of dimensional analysis.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8C4BB8C4-886D-4874-A636-A3B2FD71CCD2}" type="slidenum">
              <a:rPr lang="en-US" smtClean="0"/>
              <a:t>2</a:t>
            </a:fld>
            <a:endParaRPr lang="en-US"/>
          </a:p>
        </p:txBody>
      </p:sp>
    </p:spTree>
    <p:extLst>
      <p:ext uri="{BB962C8B-B14F-4D97-AF65-F5344CB8AC3E}">
        <p14:creationId xmlns:p14="http://schemas.microsoft.com/office/powerpoint/2010/main" val="27469741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b="0" i="0" baseline="0" dirty="0">
                    <a:latin typeface="Cambria Math" panose="02040503050406030204" pitchFamily="18" charset="0"/>
                  </a:rPr>
                  <a:t>Summarizes the calculations necessary to estimate the volume of water in a bucket by adding a known volume of salt to the bucket, dissolving the salt, and measuring the change in electrical conductivity before and after the salt is added.</a:t>
                </a:r>
              </a:p>
              <a:p>
                <a:endParaRPr lang="en-US" b="0" i="1" baseline="0" dirty="0">
                  <a:latin typeface="Cambria Math" panose="02040503050406030204" pitchFamily="18" charset="0"/>
                </a:endParaRPr>
              </a:p>
              <a:p>
                <a14:m>
                  <m:oMath xmlns:m="http://schemas.openxmlformats.org/officeDocument/2006/math">
                    <m:r>
                      <a:rPr lang="en-US" b="0" i="1" baseline="0" smtClean="0">
                        <a:latin typeface="Cambria Math" panose="02040503050406030204" pitchFamily="18" charset="0"/>
                      </a:rPr>
                      <m:t>𝐸</m:t>
                    </m:r>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𝐶</m:t>
                        </m:r>
                      </m:e>
                      <m:sub>
                        <m:r>
                          <a:rPr lang="en-US" b="0" i="1" baseline="0" smtClean="0">
                            <a:latin typeface="Cambria Math" panose="02040503050406030204" pitchFamily="18" charset="0"/>
                          </a:rPr>
                          <m:t>𝐵𝐵𝐺</m:t>
                        </m:r>
                      </m:sub>
                    </m:sSub>
                  </m:oMath>
                </a14:m>
                <a:r>
                  <a:rPr lang="en-US" baseline="0" dirty="0"/>
                  <a:t> = Background electrical conductivity of water in the bucket (BEFORE adding salt)</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𝑚</m:t>
                        </m:r>
                      </m:e>
                      <m:sub>
                        <m:r>
                          <m:rPr>
                            <m:sty m:val="p"/>
                          </m:rPr>
                          <a:rPr lang="en-US" b="0" i="0" baseline="0" smtClean="0">
                            <a:latin typeface="Cambria Math" panose="02040503050406030204" pitchFamily="18" charset="0"/>
                          </a:rPr>
                          <m:t>NaCL</m:t>
                        </m:r>
                      </m:sub>
                    </m:sSub>
                  </m:oMath>
                </a14:m>
                <a:r>
                  <a:rPr lang="en-US" b="0" i="1" baseline="0" dirty="0">
                    <a:latin typeface="Cambria Math" panose="02040503050406030204" pitchFamily="18" charset="0"/>
                  </a:rPr>
                  <a:t> = </a:t>
                </a:r>
                <a:r>
                  <a:rPr lang="en-US" b="0" i="0" baseline="0" dirty="0">
                    <a:latin typeface="Cambria Math" panose="02040503050406030204" pitchFamily="18" charset="0"/>
                  </a:rPr>
                  <a:t>Mass of salt added to the bucket</a:t>
                </a:r>
                <a:endParaRPr lang="en-US" b="0" i="1" baseline="0" dirty="0">
                  <a:latin typeface="Cambria Math" panose="02040503050406030204" pitchFamily="18" charset="0"/>
                </a:endParaRPr>
              </a:p>
              <a:p>
                <a14:m>
                  <m:oMath xmlns:m="http://schemas.openxmlformats.org/officeDocument/2006/math">
                    <m:r>
                      <a:rPr lang="en-US" b="0" i="1" baseline="0" smtClean="0">
                        <a:latin typeface="Cambria Math" panose="02040503050406030204" pitchFamily="18" charset="0"/>
                      </a:rPr>
                      <m:t>𝐸</m:t>
                    </m:r>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𝐶</m:t>
                        </m:r>
                      </m:e>
                      <m:sub>
                        <m:r>
                          <a:rPr lang="en-US" b="0" i="1" baseline="0" smtClean="0">
                            <a:latin typeface="Cambria Math" panose="02040503050406030204" pitchFamily="18" charset="0"/>
                          </a:rPr>
                          <m:t>𝐵𝑆</m:t>
                        </m:r>
                      </m:sub>
                    </m:sSub>
                  </m:oMath>
                </a14:m>
                <a:r>
                  <a:rPr lang="en-US" baseline="0" dirty="0"/>
                  <a:t> = Electrical conductivity of water in the bucket AFTER adding salt</a:t>
                </a:r>
              </a:p>
              <a:p>
                <a14:m>
                  <m:oMath xmlns:m="http://schemas.openxmlformats.org/officeDocument/2006/math">
                    <m:r>
                      <m:rPr>
                        <m:sty m:val="p"/>
                      </m:rPr>
                      <a:rPr lang="en-US" b="0" i="0" baseline="0" smtClean="0">
                        <a:latin typeface="Cambria Math" panose="02040503050406030204" pitchFamily="18" charset="0"/>
                      </a:rPr>
                      <m:t>Δ</m:t>
                    </m:r>
                    <m:r>
                      <a:rPr lang="en-US" b="0" i="1" baseline="0" smtClean="0">
                        <a:latin typeface="Cambria Math" panose="02040503050406030204" pitchFamily="18" charset="0"/>
                      </a:rPr>
                      <m:t>𝐸𝐶</m:t>
                    </m:r>
                  </m:oMath>
                </a14:m>
                <a:r>
                  <a:rPr lang="en-US" baseline="0" dirty="0"/>
                  <a:t> = The change in EC (in this case increase) due to the addition of the salt to the water in the bucket</a:t>
                </a:r>
              </a:p>
              <a:p>
                <a:endParaRPr lang="en-US" baseline="0" dirty="0"/>
              </a:p>
              <a:p>
                <a:endParaRPr lang="en-US" baseline="0" dirty="0"/>
              </a:p>
              <a:p>
                <a:endParaRPr lang="en-US" baseline="0" dirty="0"/>
              </a:p>
            </p:txBody>
          </p:sp>
        </mc:Choice>
        <mc:Fallback xmlns="">
          <p:sp>
            <p:nvSpPr>
              <p:cNvPr id="3" name="Notes Placeholder 2"/>
              <p:cNvSpPr>
                <a:spLocks noGrp="1"/>
              </p:cNvSpPr>
              <p:nvPr>
                <p:ph type="body" idx="1"/>
              </p:nvPr>
            </p:nvSpPr>
            <p:spPr/>
            <p:txBody>
              <a:bodyPr/>
              <a:lstStyle/>
              <a:p>
                <a:r>
                  <a:rPr lang="en-US" b="0" i="0" baseline="0" dirty="0">
                    <a:latin typeface="Cambria Math" panose="02040503050406030204" pitchFamily="18" charset="0"/>
                  </a:rPr>
                  <a:t>Summarizes the calculations necessary to estimate the volume of water in a bucket by adding a known volume of salt to the bucket, dissolving the salt, and measuring the change in electrical conductivity before and after the salt is added.</a:t>
                </a:r>
              </a:p>
              <a:p>
                <a:endParaRPr lang="en-US" b="0" i="1" baseline="0" dirty="0">
                  <a:latin typeface="Cambria Math" panose="02040503050406030204" pitchFamily="18" charset="0"/>
                </a:endParaRPr>
              </a:p>
              <a:p>
                <a:r>
                  <a:rPr lang="en-US" b="0" i="0" baseline="0">
                    <a:latin typeface="Cambria Math" panose="02040503050406030204" pitchFamily="18" charset="0"/>
                  </a:rPr>
                  <a:t>𝐸𝐶_𝐵𝐵𝐺</a:t>
                </a:r>
                <a:r>
                  <a:rPr lang="en-US" baseline="0" dirty="0"/>
                  <a:t> = Background electrical conductivity of water in the bucket (BEFORE adding salt)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a:latin typeface="Cambria Math" panose="02040503050406030204" pitchFamily="18" charset="0"/>
                  </a:rPr>
                  <a:t>𝑚_NaCL</a:t>
                </a:r>
                <a:r>
                  <a:rPr lang="en-US" b="0" i="1" baseline="0" dirty="0">
                    <a:latin typeface="Cambria Math" panose="02040503050406030204" pitchFamily="18" charset="0"/>
                  </a:rPr>
                  <a:t> = </a:t>
                </a:r>
                <a:r>
                  <a:rPr lang="en-US" b="0" i="0" baseline="0" dirty="0">
                    <a:latin typeface="Cambria Math" panose="02040503050406030204" pitchFamily="18" charset="0"/>
                  </a:rPr>
                  <a:t>Mass of salt added to the bucket</a:t>
                </a:r>
                <a:endParaRPr lang="en-US" b="0" i="1" baseline="0" dirty="0">
                  <a:latin typeface="Cambria Math" panose="02040503050406030204" pitchFamily="18" charset="0"/>
                </a:endParaRPr>
              </a:p>
              <a:p>
                <a:r>
                  <a:rPr lang="en-US" b="0" i="0" baseline="0">
                    <a:latin typeface="Cambria Math" panose="02040503050406030204" pitchFamily="18" charset="0"/>
                  </a:rPr>
                  <a:t>𝐸𝐶_𝐵𝑆</a:t>
                </a:r>
                <a:r>
                  <a:rPr lang="en-US" baseline="0" dirty="0"/>
                  <a:t> = Electrical conductivity of water in the bucket AFTER adding salt</a:t>
                </a:r>
              </a:p>
              <a:p>
                <a:r>
                  <a:rPr lang="en-US" b="0" i="0" baseline="0">
                    <a:latin typeface="Cambria Math" panose="02040503050406030204" pitchFamily="18" charset="0"/>
                  </a:rPr>
                  <a:t>Δ𝐸𝐶</a:t>
                </a:r>
                <a:r>
                  <a:rPr lang="en-US" baseline="0" dirty="0"/>
                  <a:t> = The change in EC (in this case increase) due to the addition of the salt to the water in the bucket</a:t>
                </a:r>
              </a:p>
              <a:p>
                <a:endParaRPr lang="en-US" baseline="0" dirty="0"/>
              </a:p>
              <a:p>
                <a:endParaRPr lang="en-US" baseline="0" dirty="0"/>
              </a:p>
              <a:p>
                <a:endParaRPr lang="en-US" baseline="0" dirty="0"/>
              </a:p>
            </p:txBody>
          </p:sp>
        </mc:Fallback>
      </mc:AlternateContent>
      <p:sp>
        <p:nvSpPr>
          <p:cNvPr id="4" name="Slide Number Placeholder 3"/>
          <p:cNvSpPr>
            <a:spLocks noGrp="1"/>
          </p:cNvSpPr>
          <p:nvPr>
            <p:ph type="sldNum" sz="quarter" idx="10"/>
          </p:nvPr>
        </p:nvSpPr>
        <p:spPr/>
        <p:txBody>
          <a:bodyPr/>
          <a:lstStyle/>
          <a:p>
            <a:fld id="{8C4BB8C4-886D-4874-A636-A3B2FD71CCD2}" type="slidenum">
              <a:rPr lang="en-US" smtClean="0"/>
              <a:t>20</a:t>
            </a:fld>
            <a:endParaRPr lang="en-US"/>
          </a:p>
        </p:txBody>
      </p:sp>
    </p:spTree>
    <p:extLst>
      <p:ext uri="{BB962C8B-B14F-4D97-AF65-F5344CB8AC3E}">
        <p14:creationId xmlns:p14="http://schemas.microsoft.com/office/powerpoint/2010/main" val="7148567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b="0" i="0" baseline="0" dirty="0">
                    <a:latin typeface="Cambria Math" panose="02040503050406030204" pitchFamily="18" charset="0"/>
                  </a:rPr>
                  <a:t>Summarizes the calculations necessary to estimate the volume of water in a bucket by adding a known volume of salt to the bucket, dissolving the salt, and measuring the change in electrical conductivity before and after the salt is added.</a:t>
                </a:r>
              </a:p>
              <a:p>
                <a:endParaRPr lang="en-US" b="0" i="1" baseline="0" dirty="0">
                  <a:latin typeface="Cambria Math" panose="02040503050406030204" pitchFamily="18" charset="0"/>
                </a:endParaRPr>
              </a:p>
              <a:p>
                <a14:m>
                  <m:oMath xmlns:m="http://schemas.openxmlformats.org/officeDocument/2006/math">
                    <m:r>
                      <a:rPr lang="en-US" b="0" i="1" baseline="0" smtClean="0">
                        <a:latin typeface="Cambria Math" panose="02040503050406030204" pitchFamily="18" charset="0"/>
                      </a:rPr>
                      <m:t>𝐸</m:t>
                    </m:r>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𝐶</m:t>
                        </m:r>
                      </m:e>
                      <m:sub>
                        <m:r>
                          <a:rPr lang="en-US" b="0" i="1" baseline="0" smtClean="0">
                            <a:latin typeface="Cambria Math" panose="02040503050406030204" pitchFamily="18" charset="0"/>
                          </a:rPr>
                          <m:t>𝐵𝐵𝐺</m:t>
                        </m:r>
                      </m:sub>
                    </m:sSub>
                  </m:oMath>
                </a14:m>
                <a:r>
                  <a:rPr lang="en-US" baseline="0" dirty="0"/>
                  <a:t> = Background electrical conductivity of water in the bucket (BEFORE adding salt)</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𝑚</m:t>
                        </m:r>
                      </m:e>
                      <m:sub>
                        <m:r>
                          <m:rPr>
                            <m:sty m:val="p"/>
                          </m:rPr>
                          <a:rPr lang="en-US" b="0" i="0" baseline="0" smtClean="0">
                            <a:latin typeface="Cambria Math" panose="02040503050406030204" pitchFamily="18" charset="0"/>
                          </a:rPr>
                          <m:t>NaCL</m:t>
                        </m:r>
                      </m:sub>
                    </m:sSub>
                  </m:oMath>
                </a14:m>
                <a:r>
                  <a:rPr lang="en-US" b="0" i="1" baseline="0" dirty="0">
                    <a:latin typeface="Cambria Math" panose="02040503050406030204" pitchFamily="18" charset="0"/>
                  </a:rPr>
                  <a:t> = </a:t>
                </a:r>
                <a:r>
                  <a:rPr lang="en-US" b="0" i="0" baseline="0" dirty="0">
                    <a:latin typeface="Cambria Math" panose="02040503050406030204" pitchFamily="18" charset="0"/>
                  </a:rPr>
                  <a:t>Mass of salt added to the bucket</a:t>
                </a:r>
                <a:endParaRPr lang="en-US" b="0" i="1" baseline="0" dirty="0">
                  <a:latin typeface="Cambria Math" panose="02040503050406030204" pitchFamily="18" charset="0"/>
                </a:endParaRPr>
              </a:p>
              <a:p>
                <a14:m>
                  <m:oMath xmlns:m="http://schemas.openxmlformats.org/officeDocument/2006/math">
                    <m:r>
                      <a:rPr lang="en-US" b="0" i="1" baseline="0" smtClean="0">
                        <a:latin typeface="Cambria Math" panose="02040503050406030204" pitchFamily="18" charset="0"/>
                      </a:rPr>
                      <m:t>𝐸</m:t>
                    </m:r>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𝐶</m:t>
                        </m:r>
                      </m:e>
                      <m:sub>
                        <m:r>
                          <a:rPr lang="en-US" b="0" i="1" baseline="0" smtClean="0">
                            <a:latin typeface="Cambria Math" panose="02040503050406030204" pitchFamily="18" charset="0"/>
                          </a:rPr>
                          <m:t>𝐵𝑆</m:t>
                        </m:r>
                      </m:sub>
                    </m:sSub>
                  </m:oMath>
                </a14:m>
                <a:r>
                  <a:rPr lang="en-US" baseline="0" dirty="0"/>
                  <a:t> = Electrical conductivity of water in the bucket AFTER adding salt</a:t>
                </a:r>
              </a:p>
              <a:p>
                <a14:m>
                  <m:oMath xmlns:m="http://schemas.openxmlformats.org/officeDocument/2006/math">
                    <m:r>
                      <m:rPr>
                        <m:sty m:val="p"/>
                      </m:rPr>
                      <a:rPr lang="en-US" b="0" i="0" baseline="0" smtClean="0">
                        <a:latin typeface="Cambria Math" panose="02040503050406030204" pitchFamily="18" charset="0"/>
                      </a:rPr>
                      <m:t>Δ</m:t>
                    </m:r>
                    <m:r>
                      <a:rPr lang="en-US" b="0" i="1" baseline="0" smtClean="0">
                        <a:latin typeface="Cambria Math" panose="02040503050406030204" pitchFamily="18" charset="0"/>
                      </a:rPr>
                      <m:t>𝐸𝐶</m:t>
                    </m:r>
                  </m:oMath>
                </a14:m>
                <a:r>
                  <a:rPr lang="en-US" baseline="0" dirty="0"/>
                  <a:t> = The change in EC (in this case increase) due to the addition of the salt to the water in the bucket</a:t>
                </a:r>
              </a:p>
              <a:p>
                <a:endParaRPr lang="en-US" baseline="0" dirty="0"/>
              </a:p>
              <a:p>
                <a:endParaRPr lang="en-US" baseline="0" dirty="0"/>
              </a:p>
            </p:txBody>
          </p:sp>
        </mc:Choice>
        <mc:Fallback xmlns="">
          <p:sp>
            <p:nvSpPr>
              <p:cNvPr id="3" name="Notes Placeholder 2"/>
              <p:cNvSpPr>
                <a:spLocks noGrp="1"/>
              </p:cNvSpPr>
              <p:nvPr>
                <p:ph type="body" idx="1"/>
              </p:nvPr>
            </p:nvSpPr>
            <p:spPr/>
            <p:txBody>
              <a:bodyPr/>
              <a:lstStyle/>
              <a:p>
                <a:r>
                  <a:rPr lang="en-US" b="0" i="0" baseline="0" dirty="0">
                    <a:latin typeface="Cambria Math" panose="02040503050406030204" pitchFamily="18" charset="0"/>
                  </a:rPr>
                  <a:t>Summarizes the calculations necessary to estimate the volume of water in a bucket by adding a known volume of salt to the bucket, dissolving the salt, and measuring the change in electrical conductivity before and after the salt is added.</a:t>
                </a:r>
              </a:p>
              <a:p>
                <a:endParaRPr lang="en-US" b="0" i="1" baseline="0" dirty="0">
                  <a:latin typeface="Cambria Math" panose="02040503050406030204" pitchFamily="18" charset="0"/>
                </a:endParaRPr>
              </a:p>
              <a:p>
                <a:r>
                  <a:rPr lang="en-US" b="0" i="0" baseline="0">
                    <a:latin typeface="Cambria Math" panose="02040503050406030204" pitchFamily="18" charset="0"/>
                  </a:rPr>
                  <a:t>𝐸𝐶_𝐵𝐵𝐺</a:t>
                </a:r>
                <a:r>
                  <a:rPr lang="en-US" baseline="0" dirty="0"/>
                  <a:t> = Background electrical conductivity of water in the bucket (BEFORE adding salt)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a:latin typeface="Cambria Math" panose="02040503050406030204" pitchFamily="18" charset="0"/>
                  </a:rPr>
                  <a:t>𝑚_NaCL</a:t>
                </a:r>
                <a:r>
                  <a:rPr lang="en-US" b="0" i="1" baseline="0" dirty="0">
                    <a:latin typeface="Cambria Math" panose="02040503050406030204" pitchFamily="18" charset="0"/>
                  </a:rPr>
                  <a:t> = </a:t>
                </a:r>
                <a:r>
                  <a:rPr lang="en-US" b="0" i="0" baseline="0" dirty="0">
                    <a:latin typeface="Cambria Math" panose="02040503050406030204" pitchFamily="18" charset="0"/>
                  </a:rPr>
                  <a:t>Mass of salt added to the bucket</a:t>
                </a:r>
                <a:endParaRPr lang="en-US" b="0" i="1" baseline="0" dirty="0">
                  <a:latin typeface="Cambria Math" panose="02040503050406030204" pitchFamily="18" charset="0"/>
                </a:endParaRPr>
              </a:p>
              <a:p>
                <a:r>
                  <a:rPr lang="en-US" b="0" i="0" baseline="0">
                    <a:latin typeface="Cambria Math" panose="02040503050406030204" pitchFamily="18" charset="0"/>
                  </a:rPr>
                  <a:t>𝐸𝐶_𝐵𝑆</a:t>
                </a:r>
                <a:r>
                  <a:rPr lang="en-US" baseline="0" dirty="0"/>
                  <a:t> = Electrical conductivity of water in the bucket AFTER adding salt</a:t>
                </a:r>
              </a:p>
              <a:p>
                <a:r>
                  <a:rPr lang="en-US" b="0" i="0" baseline="0">
                    <a:latin typeface="Cambria Math" panose="02040503050406030204" pitchFamily="18" charset="0"/>
                  </a:rPr>
                  <a:t>Δ𝐸𝐶</a:t>
                </a:r>
                <a:r>
                  <a:rPr lang="en-US" baseline="0" dirty="0"/>
                  <a:t> = The change in EC (in this case increase) due to the addition of the salt to the water in the bucket</a:t>
                </a:r>
              </a:p>
              <a:p>
                <a:endParaRPr lang="en-US" baseline="0" dirty="0"/>
              </a:p>
              <a:p>
                <a:endParaRPr lang="en-US" baseline="0" dirty="0"/>
              </a:p>
            </p:txBody>
          </p:sp>
        </mc:Fallback>
      </mc:AlternateContent>
      <p:sp>
        <p:nvSpPr>
          <p:cNvPr id="4" name="Slide Number Placeholder 3"/>
          <p:cNvSpPr>
            <a:spLocks noGrp="1"/>
          </p:cNvSpPr>
          <p:nvPr>
            <p:ph type="sldNum" sz="quarter" idx="10"/>
          </p:nvPr>
        </p:nvSpPr>
        <p:spPr/>
        <p:txBody>
          <a:bodyPr/>
          <a:lstStyle/>
          <a:p>
            <a:fld id="{8C4BB8C4-886D-4874-A636-A3B2FD71CCD2}" type="slidenum">
              <a:rPr lang="en-US" smtClean="0"/>
              <a:t>21</a:t>
            </a:fld>
            <a:endParaRPr lang="en-US"/>
          </a:p>
        </p:txBody>
      </p:sp>
    </p:spTree>
    <p:extLst>
      <p:ext uri="{BB962C8B-B14F-4D97-AF65-F5344CB8AC3E}">
        <p14:creationId xmlns:p14="http://schemas.microsoft.com/office/powerpoint/2010/main" val="10747699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b="0" i="0" baseline="0" dirty="0">
                    <a:latin typeface="Cambria Math" panose="02040503050406030204" pitchFamily="18" charset="0"/>
                  </a:rPr>
                  <a:t>Summarizes the calculations necessary to estimate the volume of water in a bucket by adding a known volume of salt to the bucket, dissolving the salt, and measuring the change in electrical conductivity before and after the salt is added.</a:t>
                </a:r>
              </a:p>
              <a:p>
                <a:endParaRPr lang="en-US" b="0" i="1" baseline="0" dirty="0">
                  <a:latin typeface="Cambria Math" panose="02040503050406030204" pitchFamily="18" charset="0"/>
                </a:endParaRPr>
              </a:p>
              <a:p>
                <a14:m>
                  <m:oMath xmlns:m="http://schemas.openxmlformats.org/officeDocument/2006/math">
                    <m:r>
                      <a:rPr lang="en-US" b="0" i="1" baseline="0" smtClean="0">
                        <a:latin typeface="Cambria Math" panose="02040503050406030204" pitchFamily="18" charset="0"/>
                      </a:rPr>
                      <m:t>𝐸</m:t>
                    </m:r>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𝐶</m:t>
                        </m:r>
                      </m:e>
                      <m:sub>
                        <m:r>
                          <a:rPr lang="en-US" b="0" i="1" baseline="0" smtClean="0">
                            <a:latin typeface="Cambria Math" panose="02040503050406030204" pitchFamily="18" charset="0"/>
                          </a:rPr>
                          <m:t>𝐵𝐵𝐺</m:t>
                        </m:r>
                      </m:sub>
                    </m:sSub>
                  </m:oMath>
                </a14:m>
                <a:r>
                  <a:rPr lang="en-US" baseline="0" dirty="0"/>
                  <a:t> = Background electrical conductivity of water in the bucket (BEFORE adding salt)</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𝑚</m:t>
                        </m:r>
                      </m:e>
                      <m:sub>
                        <m:r>
                          <m:rPr>
                            <m:sty m:val="p"/>
                          </m:rPr>
                          <a:rPr lang="en-US" b="0" i="0" baseline="0" smtClean="0">
                            <a:latin typeface="Cambria Math" panose="02040503050406030204" pitchFamily="18" charset="0"/>
                          </a:rPr>
                          <m:t>NaCL</m:t>
                        </m:r>
                      </m:sub>
                    </m:sSub>
                  </m:oMath>
                </a14:m>
                <a:r>
                  <a:rPr lang="en-US" b="0" i="1" baseline="0" dirty="0">
                    <a:latin typeface="Cambria Math" panose="02040503050406030204" pitchFamily="18" charset="0"/>
                  </a:rPr>
                  <a:t> = </a:t>
                </a:r>
                <a:r>
                  <a:rPr lang="en-US" b="0" i="0" baseline="0" dirty="0">
                    <a:latin typeface="Cambria Math" panose="02040503050406030204" pitchFamily="18" charset="0"/>
                  </a:rPr>
                  <a:t>Mass of salt added to the bucket</a:t>
                </a:r>
                <a:endParaRPr lang="en-US" b="0" i="1" baseline="0" dirty="0">
                  <a:latin typeface="Cambria Math" panose="02040503050406030204" pitchFamily="18" charset="0"/>
                </a:endParaRPr>
              </a:p>
              <a:p>
                <a14:m>
                  <m:oMath xmlns:m="http://schemas.openxmlformats.org/officeDocument/2006/math">
                    <m:r>
                      <a:rPr lang="en-US" b="0" i="1" baseline="0" smtClean="0">
                        <a:latin typeface="Cambria Math" panose="02040503050406030204" pitchFamily="18" charset="0"/>
                      </a:rPr>
                      <m:t>𝐸</m:t>
                    </m:r>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𝐶</m:t>
                        </m:r>
                      </m:e>
                      <m:sub>
                        <m:r>
                          <a:rPr lang="en-US" b="0" i="1" baseline="0" smtClean="0">
                            <a:latin typeface="Cambria Math" panose="02040503050406030204" pitchFamily="18" charset="0"/>
                          </a:rPr>
                          <m:t>𝐵𝑆</m:t>
                        </m:r>
                      </m:sub>
                    </m:sSub>
                  </m:oMath>
                </a14:m>
                <a:r>
                  <a:rPr lang="en-US" baseline="0" dirty="0"/>
                  <a:t> = Electrical conductivity of water in the bucket AFTER adding salt</a:t>
                </a:r>
              </a:p>
              <a:p>
                <a14:m>
                  <m:oMath xmlns:m="http://schemas.openxmlformats.org/officeDocument/2006/math">
                    <m:r>
                      <m:rPr>
                        <m:sty m:val="p"/>
                      </m:rPr>
                      <a:rPr lang="en-US" b="0" i="0" baseline="0" smtClean="0">
                        <a:latin typeface="Cambria Math" panose="02040503050406030204" pitchFamily="18" charset="0"/>
                      </a:rPr>
                      <m:t>Δ</m:t>
                    </m:r>
                    <m:r>
                      <a:rPr lang="en-US" b="0" i="1" baseline="0" smtClean="0">
                        <a:latin typeface="Cambria Math" panose="02040503050406030204" pitchFamily="18" charset="0"/>
                      </a:rPr>
                      <m:t>𝐸𝐶</m:t>
                    </m:r>
                  </m:oMath>
                </a14:m>
                <a:r>
                  <a:rPr lang="en-US" baseline="0" dirty="0"/>
                  <a:t> = The change in EC (in this case increase) due to the addition of the salt to the water in the bucket</a:t>
                </a:r>
              </a:p>
              <a:p>
                <a:endParaRPr lang="en-US" baseline="0" dirty="0"/>
              </a:p>
              <a:p>
                <a:endParaRPr lang="en-US" baseline="0" dirty="0"/>
              </a:p>
              <a:p>
                <a:endParaRPr lang="en-US" baseline="0" dirty="0"/>
              </a:p>
            </p:txBody>
          </p:sp>
        </mc:Choice>
        <mc:Fallback xmlns="">
          <p:sp>
            <p:nvSpPr>
              <p:cNvPr id="3" name="Notes Placeholder 2"/>
              <p:cNvSpPr>
                <a:spLocks noGrp="1"/>
              </p:cNvSpPr>
              <p:nvPr>
                <p:ph type="body" idx="1"/>
              </p:nvPr>
            </p:nvSpPr>
            <p:spPr/>
            <p:txBody>
              <a:bodyPr/>
              <a:lstStyle/>
              <a:p>
                <a:r>
                  <a:rPr lang="en-US" b="0" i="0" baseline="0" dirty="0">
                    <a:latin typeface="Cambria Math" panose="02040503050406030204" pitchFamily="18" charset="0"/>
                  </a:rPr>
                  <a:t>Summarizes the calculations necessary to estimate the volume of water in a bucket by adding a known volume of salt to the bucket, dissolving the salt, and measuring the change in electrical conductivity before and after the salt is added.</a:t>
                </a:r>
              </a:p>
              <a:p>
                <a:endParaRPr lang="en-US" b="0" i="1" baseline="0" dirty="0">
                  <a:latin typeface="Cambria Math" panose="02040503050406030204" pitchFamily="18" charset="0"/>
                </a:endParaRPr>
              </a:p>
              <a:p>
                <a:r>
                  <a:rPr lang="en-US" b="0" i="0" baseline="0">
                    <a:latin typeface="Cambria Math" panose="02040503050406030204" pitchFamily="18" charset="0"/>
                  </a:rPr>
                  <a:t>𝐸𝐶_𝐵𝐵𝐺</a:t>
                </a:r>
                <a:r>
                  <a:rPr lang="en-US" baseline="0" dirty="0"/>
                  <a:t> = Background electrical conductivity of water in the bucket (BEFORE adding salt)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a:latin typeface="Cambria Math" panose="02040503050406030204" pitchFamily="18" charset="0"/>
                  </a:rPr>
                  <a:t>𝑚_NaCL</a:t>
                </a:r>
                <a:r>
                  <a:rPr lang="en-US" b="0" i="1" baseline="0" dirty="0">
                    <a:latin typeface="Cambria Math" panose="02040503050406030204" pitchFamily="18" charset="0"/>
                  </a:rPr>
                  <a:t> = </a:t>
                </a:r>
                <a:r>
                  <a:rPr lang="en-US" b="0" i="0" baseline="0" dirty="0">
                    <a:latin typeface="Cambria Math" panose="02040503050406030204" pitchFamily="18" charset="0"/>
                  </a:rPr>
                  <a:t>Mass of salt added to the bucket</a:t>
                </a:r>
                <a:endParaRPr lang="en-US" b="0" i="1" baseline="0" dirty="0">
                  <a:latin typeface="Cambria Math" panose="02040503050406030204" pitchFamily="18" charset="0"/>
                </a:endParaRPr>
              </a:p>
              <a:p>
                <a:r>
                  <a:rPr lang="en-US" b="0" i="0" baseline="0">
                    <a:latin typeface="Cambria Math" panose="02040503050406030204" pitchFamily="18" charset="0"/>
                  </a:rPr>
                  <a:t>𝐸𝐶_𝐵𝑆</a:t>
                </a:r>
                <a:r>
                  <a:rPr lang="en-US" baseline="0" dirty="0"/>
                  <a:t> = Electrical conductivity of water in the bucket AFTER adding salt</a:t>
                </a:r>
              </a:p>
              <a:p>
                <a:r>
                  <a:rPr lang="en-US" b="0" i="0" baseline="0">
                    <a:latin typeface="Cambria Math" panose="02040503050406030204" pitchFamily="18" charset="0"/>
                  </a:rPr>
                  <a:t>Δ𝐸𝐶</a:t>
                </a:r>
                <a:r>
                  <a:rPr lang="en-US" baseline="0" dirty="0"/>
                  <a:t> = The change in EC (in this case increase) due to the addition of the salt to the water in the bucket</a:t>
                </a:r>
              </a:p>
              <a:p>
                <a:endParaRPr lang="en-US" baseline="0" dirty="0"/>
              </a:p>
              <a:p>
                <a:endParaRPr lang="en-US" baseline="0" dirty="0"/>
              </a:p>
              <a:p>
                <a:endParaRPr lang="en-US" baseline="0" dirty="0"/>
              </a:p>
            </p:txBody>
          </p:sp>
        </mc:Fallback>
      </mc:AlternateContent>
      <p:sp>
        <p:nvSpPr>
          <p:cNvPr id="4" name="Slide Number Placeholder 3"/>
          <p:cNvSpPr>
            <a:spLocks noGrp="1"/>
          </p:cNvSpPr>
          <p:nvPr>
            <p:ph type="sldNum" sz="quarter" idx="10"/>
          </p:nvPr>
        </p:nvSpPr>
        <p:spPr/>
        <p:txBody>
          <a:bodyPr/>
          <a:lstStyle/>
          <a:p>
            <a:fld id="{8C4BB8C4-886D-4874-A636-A3B2FD71CCD2}" type="slidenum">
              <a:rPr lang="en-US" smtClean="0"/>
              <a:t>22</a:t>
            </a:fld>
            <a:endParaRPr lang="en-US"/>
          </a:p>
        </p:txBody>
      </p:sp>
    </p:spTree>
    <p:extLst>
      <p:ext uri="{BB962C8B-B14F-4D97-AF65-F5344CB8AC3E}">
        <p14:creationId xmlns:p14="http://schemas.microsoft.com/office/powerpoint/2010/main" val="22723334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b="0" i="0" baseline="0" dirty="0">
                    <a:latin typeface="Cambria Math" panose="02040503050406030204" pitchFamily="18" charset="0"/>
                  </a:rPr>
                  <a:t>Summarizes the calculations necessary to estimate the volume of water in a bucket by adding a known volume of salt to the bucket, dissolving the salt, and measuring the change in electrical conductivity before and after the salt is added.</a:t>
                </a:r>
              </a:p>
              <a:p>
                <a:endParaRPr lang="en-US" b="0" i="1" baseline="0" dirty="0">
                  <a:latin typeface="Cambria Math" panose="02040503050406030204" pitchFamily="18" charset="0"/>
                </a:endParaRPr>
              </a:p>
              <a:p>
                <a14:m>
                  <m:oMath xmlns:m="http://schemas.openxmlformats.org/officeDocument/2006/math">
                    <m:r>
                      <a:rPr lang="en-US" b="0" i="1" baseline="0" smtClean="0">
                        <a:latin typeface="Cambria Math" panose="02040503050406030204" pitchFamily="18" charset="0"/>
                      </a:rPr>
                      <m:t>𝐸</m:t>
                    </m:r>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𝐶</m:t>
                        </m:r>
                      </m:e>
                      <m:sub>
                        <m:r>
                          <a:rPr lang="en-US" b="0" i="1" baseline="0" smtClean="0">
                            <a:latin typeface="Cambria Math" panose="02040503050406030204" pitchFamily="18" charset="0"/>
                          </a:rPr>
                          <m:t>𝐵𝐵𝐺</m:t>
                        </m:r>
                      </m:sub>
                    </m:sSub>
                  </m:oMath>
                </a14:m>
                <a:r>
                  <a:rPr lang="en-US" baseline="0" dirty="0"/>
                  <a:t> = Background electrical conductivity of water in the bucket (BEFORE adding salt)</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𝑚</m:t>
                        </m:r>
                      </m:e>
                      <m:sub>
                        <m:r>
                          <m:rPr>
                            <m:sty m:val="p"/>
                          </m:rPr>
                          <a:rPr lang="en-US" b="0" i="0" baseline="0" smtClean="0">
                            <a:latin typeface="Cambria Math" panose="02040503050406030204" pitchFamily="18" charset="0"/>
                          </a:rPr>
                          <m:t>NaCL</m:t>
                        </m:r>
                      </m:sub>
                    </m:sSub>
                  </m:oMath>
                </a14:m>
                <a:r>
                  <a:rPr lang="en-US" b="0" i="1" baseline="0" dirty="0">
                    <a:latin typeface="Cambria Math" panose="02040503050406030204" pitchFamily="18" charset="0"/>
                  </a:rPr>
                  <a:t> = </a:t>
                </a:r>
                <a:r>
                  <a:rPr lang="en-US" b="0" i="0" baseline="0" dirty="0">
                    <a:latin typeface="Cambria Math" panose="02040503050406030204" pitchFamily="18" charset="0"/>
                  </a:rPr>
                  <a:t>Mass of salt added to the bucket</a:t>
                </a:r>
                <a:endParaRPr lang="en-US" b="0" i="1" baseline="0" dirty="0">
                  <a:latin typeface="Cambria Math" panose="02040503050406030204" pitchFamily="18" charset="0"/>
                </a:endParaRPr>
              </a:p>
              <a:p>
                <a14:m>
                  <m:oMath xmlns:m="http://schemas.openxmlformats.org/officeDocument/2006/math">
                    <m:r>
                      <a:rPr lang="en-US" b="0" i="1" baseline="0" smtClean="0">
                        <a:latin typeface="Cambria Math" panose="02040503050406030204" pitchFamily="18" charset="0"/>
                      </a:rPr>
                      <m:t>𝐸</m:t>
                    </m:r>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𝐶</m:t>
                        </m:r>
                      </m:e>
                      <m:sub>
                        <m:r>
                          <a:rPr lang="en-US" b="0" i="1" baseline="0" smtClean="0">
                            <a:latin typeface="Cambria Math" panose="02040503050406030204" pitchFamily="18" charset="0"/>
                          </a:rPr>
                          <m:t>𝐵𝑆</m:t>
                        </m:r>
                      </m:sub>
                    </m:sSub>
                  </m:oMath>
                </a14:m>
                <a:r>
                  <a:rPr lang="en-US" baseline="0" dirty="0"/>
                  <a:t> = Electrical conductivity of water in the bucket AFTER adding salt</a:t>
                </a:r>
              </a:p>
              <a:p>
                <a14:m>
                  <m:oMath xmlns:m="http://schemas.openxmlformats.org/officeDocument/2006/math">
                    <m:r>
                      <m:rPr>
                        <m:sty m:val="p"/>
                      </m:rPr>
                      <a:rPr lang="en-US" b="0" i="0" baseline="0" smtClean="0">
                        <a:latin typeface="Cambria Math" panose="02040503050406030204" pitchFamily="18" charset="0"/>
                      </a:rPr>
                      <m:t>Δ</m:t>
                    </m:r>
                    <m:r>
                      <a:rPr lang="en-US" b="0" i="1" baseline="0" smtClean="0">
                        <a:latin typeface="Cambria Math" panose="02040503050406030204" pitchFamily="18" charset="0"/>
                      </a:rPr>
                      <m:t>𝐸𝐶</m:t>
                    </m:r>
                  </m:oMath>
                </a14:m>
                <a:r>
                  <a:rPr lang="en-US" baseline="0" dirty="0"/>
                  <a:t> = The change in EC (in this case increase) due to the addition of the salt to the water in the bucket</a:t>
                </a:r>
              </a:p>
              <a:p>
                <a:endParaRPr lang="en-US" baseline="0" dirty="0"/>
              </a:p>
              <a:p>
                <a:endParaRPr lang="en-US" baseline="0" dirty="0"/>
              </a:p>
              <a:p>
                <a:endParaRPr lang="en-US" baseline="0" dirty="0"/>
              </a:p>
            </p:txBody>
          </p:sp>
        </mc:Choice>
        <mc:Fallback xmlns="">
          <p:sp>
            <p:nvSpPr>
              <p:cNvPr id="3" name="Notes Placeholder 2"/>
              <p:cNvSpPr>
                <a:spLocks noGrp="1"/>
              </p:cNvSpPr>
              <p:nvPr>
                <p:ph type="body" idx="1"/>
              </p:nvPr>
            </p:nvSpPr>
            <p:spPr/>
            <p:txBody>
              <a:bodyPr/>
              <a:lstStyle/>
              <a:p>
                <a:r>
                  <a:rPr lang="en-US" b="0" i="0" baseline="0" dirty="0">
                    <a:latin typeface="Cambria Math" panose="02040503050406030204" pitchFamily="18" charset="0"/>
                  </a:rPr>
                  <a:t>Summarizes the calculations necessary to estimate the volume of water in a bucket by adding a known volume of salt to the bucket, dissolving the salt, and measuring the change in electrical conductivity before and after the salt is added.</a:t>
                </a:r>
              </a:p>
              <a:p>
                <a:endParaRPr lang="en-US" b="0" i="1" baseline="0" dirty="0">
                  <a:latin typeface="Cambria Math" panose="02040503050406030204" pitchFamily="18" charset="0"/>
                </a:endParaRPr>
              </a:p>
              <a:p>
                <a:r>
                  <a:rPr lang="en-US" b="0" i="0" baseline="0">
                    <a:latin typeface="Cambria Math" panose="02040503050406030204" pitchFamily="18" charset="0"/>
                  </a:rPr>
                  <a:t>𝐸𝐶_𝐵𝐵𝐺</a:t>
                </a:r>
                <a:r>
                  <a:rPr lang="en-US" baseline="0" dirty="0"/>
                  <a:t> = Background electrical conductivity of water in the bucket (BEFORE adding salt)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a:latin typeface="Cambria Math" panose="02040503050406030204" pitchFamily="18" charset="0"/>
                  </a:rPr>
                  <a:t>𝑚_NaCL</a:t>
                </a:r>
                <a:r>
                  <a:rPr lang="en-US" b="0" i="1" baseline="0" dirty="0">
                    <a:latin typeface="Cambria Math" panose="02040503050406030204" pitchFamily="18" charset="0"/>
                  </a:rPr>
                  <a:t> = </a:t>
                </a:r>
                <a:r>
                  <a:rPr lang="en-US" b="0" i="0" baseline="0" dirty="0">
                    <a:latin typeface="Cambria Math" panose="02040503050406030204" pitchFamily="18" charset="0"/>
                  </a:rPr>
                  <a:t>Mass of salt added to the bucket</a:t>
                </a:r>
                <a:endParaRPr lang="en-US" b="0" i="1" baseline="0" dirty="0">
                  <a:latin typeface="Cambria Math" panose="02040503050406030204" pitchFamily="18" charset="0"/>
                </a:endParaRPr>
              </a:p>
              <a:p>
                <a:r>
                  <a:rPr lang="en-US" b="0" i="0" baseline="0">
                    <a:latin typeface="Cambria Math" panose="02040503050406030204" pitchFamily="18" charset="0"/>
                  </a:rPr>
                  <a:t>𝐸𝐶_𝐵𝑆</a:t>
                </a:r>
                <a:r>
                  <a:rPr lang="en-US" baseline="0" dirty="0"/>
                  <a:t> = Electrical conductivity of water in the bucket AFTER adding salt</a:t>
                </a:r>
              </a:p>
              <a:p>
                <a:r>
                  <a:rPr lang="en-US" b="0" i="0" baseline="0">
                    <a:latin typeface="Cambria Math" panose="02040503050406030204" pitchFamily="18" charset="0"/>
                  </a:rPr>
                  <a:t>Δ𝐸𝐶</a:t>
                </a:r>
                <a:r>
                  <a:rPr lang="en-US" baseline="0" dirty="0"/>
                  <a:t> = The change in EC (in this case increase) due to the addition of the salt to the water in the bucket</a:t>
                </a:r>
              </a:p>
              <a:p>
                <a:endParaRPr lang="en-US" baseline="0" dirty="0"/>
              </a:p>
              <a:p>
                <a:endParaRPr lang="en-US" baseline="0" dirty="0"/>
              </a:p>
              <a:p>
                <a:endParaRPr lang="en-US" baseline="0" dirty="0"/>
              </a:p>
            </p:txBody>
          </p:sp>
        </mc:Fallback>
      </mc:AlternateContent>
      <p:sp>
        <p:nvSpPr>
          <p:cNvPr id="4" name="Slide Number Placeholder 3"/>
          <p:cNvSpPr>
            <a:spLocks noGrp="1"/>
          </p:cNvSpPr>
          <p:nvPr>
            <p:ph type="sldNum" sz="quarter" idx="10"/>
          </p:nvPr>
        </p:nvSpPr>
        <p:spPr/>
        <p:txBody>
          <a:bodyPr/>
          <a:lstStyle/>
          <a:p>
            <a:fld id="{8C4BB8C4-886D-4874-A636-A3B2FD71CCD2}" type="slidenum">
              <a:rPr lang="en-US" smtClean="0"/>
              <a:t>23</a:t>
            </a:fld>
            <a:endParaRPr lang="en-US"/>
          </a:p>
        </p:txBody>
      </p:sp>
    </p:spTree>
    <p:extLst>
      <p:ext uri="{BB962C8B-B14F-4D97-AF65-F5344CB8AC3E}">
        <p14:creationId xmlns:p14="http://schemas.microsoft.com/office/powerpoint/2010/main" val="20870321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b="0" i="0" baseline="0" dirty="0">
                    <a:latin typeface="Cambria Math" panose="02040503050406030204" pitchFamily="18" charset="0"/>
                  </a:rPr>
                  <a:t>Summarizes the calculations necessary to estimate the volume of water in a bucket by adding a known volume of salt to the bucket, dissolving the salt, and measuring the change in electrical conductivity before and after the salt is added.</a:t>
                </a:r>
              </a:p>
              <a:p>
                <a:endParaRPr lang="en-US" b="0" i="1" baseline="0" dirty="0">
                  <a:latin typeface="Cambria Math" panose="02040503050406030204" pitchFamily="18" charset="0"/>
                </a:endParaRPr>
              </a:p>
              <a:p>
                <a14:m>
                  <m:oMath xmlns:m="http://schemas.openxmlformats.org/officeDocument/2006/math">
                    <m:r>
                      <a:rPr lang="en-US" b="0" i="1" baseline="0" smtClean="0">
                        <a:latin typeface="Cambria Math" panose="02040503050406030204" pitchFamily="18" charset="0"/>
                      </a:rPr>
                      <m:t>𝐸</m:t>
                    </m:r>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𝐶</m:t>
                        </m:r>
                      </m:e>
                      <m:sub>
                        <m:r>
                          <a:rPr lang="en-US" b="0" i="1" baseline="0" smtClean="0">
                            <a:latin typeface="Cambria Math" panose="02040503050406030204" pitchFamily="18" charset="0"/>
                          </a:rPr>
                          <m:t>𝐵𝐵𝐺</m:t>
                        </m:r>
                      </m:sub>
                    </m:sSub>
                  </m:oMath>
                </a14:m>
                <a:r>
                  <a:rPr lang="en-US" baseline="0" dirty="0"/>
                  <a:t> = Background electrical conductivity of water in the bucket (BEFORE adding salt)</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𝑚</m:t>
                        </m:r>
                      </m:e>
                      <m:sub>
                        <m:r>
                          <m:rPr>
                            <m:sty m:val="p"/>
                          </m:rPr>
                          <a:rPr lang="en-US" b="0" i="0" baseline="0" smtClean="0">
                            <a:latin typeface="Cambria Math" panose="02040503050406030204" pitchFamily="18" charset="0"/>
                          </a:rPr>
                          <m:t>NaCL</m:t>
                        </m:r>
                      </m:sub>
                    </m:sSub>
                  </m:oMath>
                </a14:m>
                <a:r>
                  <a:rPr lang="en-US" b="0" i="1" baseline="0" dirty="0">
                    <a:latin typeface="Cambria Math" panose="02040503050406030204" pitchFamily="18" charset="0"/>
                  </a:rPr>
                  <a:t> = </a:t>
                </a:r>
                <a:r>
                  <a:rPr lang="en-US" b="0" i="0" baseline="0" dirty="0">
                    <a:latin typeface="Cambria Math" panose="02040503050406030204" pitchFamily="18" charset="0"/>
                  </a:rPr>
                  <a:t>Mass of salt added to the bucket</a:t>
                </a:r>
                <a:endParaRPr lang="en-US" b="0" i="1" baseline="0" dirty="0">
                  <a:latin typeface="Cambria Math" panose="02040503050406030204" pitchFamily="18" charset="0"/>
                </a:endParaRPr>
              </a:p>
              <a:p>
                <a14:m>
                  <m:oMath xmlns:m="http://schemas.openxmlformats.org/officeDocument/2006/math">
                    <m:r>
                      <a:rPr lang="en-US" b="0" i="1" baseline="0" smtClean="0">
                        <a:latin typeface="Cambria Math" panose="02040503050406030204" pitchFamily="18" charset="0"/>
                      </a:rPr>
                      <m:t>𝐸</m:t>
                    </m:r>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𝐶</m:t>
                        </m:r>
                      </m:e>
                      <m:sub>
                        <m:r>
                          <a:rPr lang="en-US" b="0" i="1" baseline="0" smtClean="0">
                            <a:latin typeface="Cambria Math" panose="02040503050406030204" pitchFamily="18" charset="0"/>
                          </a:rPr>
                          <m:t>𝐵𝑆</m:t>
                        </m:r>
                      </m:sub>
                    </m:sSub>
                  </m:oMath>
                </a14:m>
                <a:r>
                  <a:rPr lang="en-US" baseline="0" dirty="0"/>
                  <a:t> = Electrical conductivity of water in the bucket AFTER adding salt</a:t>
                </a:r>
              </a:p>
              <a:p>
                <a14:m>
                  <m:oMath xmlns:m="http://schemas.openxmlformats.org/officeDocument/2006/math">
                    <m:r>
                      <m:rPr>
                        <m:sty m:val="p"/>
                      </m:rPr>
                      <a:rPr lang="en-US" b="0" i="0" baseline="0" smtClean="0">
                        <a:latin typeface="Cambria Math" panose="02040503050406030204" pitchFamily="18" charset="0"/>
                      </a:rPr>
                      <m:t>Δ</m:t>
                    </m:r>
                    <m:r>
                      <a:rPr lang="en-US" b="0" i="1" baseline="0" smtClean="0">
                        <a:latin typeface="Cambria Math" panose="02040503050406030204" pitchFamily="18" charset="0"/>
                      </a:rPr>
                      <m:t>𝐸𝐶</m:t>
                    </m:r>
                  </m:oMath>
                </a14:m>
                <a:r>
                  <a:rPr lang="en-US" baseline="0" dirty="0"/>
                  <a:t> = The change in EC (in this case increase) due to the addition of the salt to the water in the bucket </a:t>
                </a:r>
              </a:p>
            </p:txBody>
          </p:sp>
        </mc:Choice>
        <mc:Fallback xmlns="">
          <p:sp>
            <p:nvSpPr>
              <p:cNvPr id="3" name="Notes Placeholder 2"/>
              <p:cNvSpPr>
                <a:spLocks noGrp="1"/>
              </p:cNvSpPr>
              <p:nvPr>
                <p:ph type="body" idx="1"/>
              </p:nvPr>
            </p:nvSpPr>
            <p:spPr/>
            <p:txBody>
              <a:bodyPr/>
              <a:lstStyle/>
              <a:p>
                <a:r>
                  <a:rPr lang="en-US" b="0" i="0" baseline="0" dirty="0">
                    <a:latin typeface="Cambria Math" panose="02040503050406030204" pitchFamily="18" charset="0"/>
                  </a:rPr>
                  <a:t>Summarizes the calculations necessary to estimate the volume of water in a bucket by adding a known volume of salt to the bucket, dissolving the salt, and measuring the change in electrical conductivity before and after the salt is added.</a:t>
                </a:r>
              </a:p>
              <a:p>
                <a:endParaRPr lang="en-US" b="0" i="1" baseline="0" dirty="0">
                  <a:latin typeface="Cambria Math" panose="02040503050406030204" pitchFamily="18" charset="0"/>
                </a:endParaRPr>
              </a:p>
              <a:p>
                <a:r>
                  <a:rPr lang="en-US" b="0" i="0" baseline="0">
                    <a:latin typeface="Cambria Math" panose="02040503050406030204" pitchFamily="18" charset="0"/>
                  </a:rPr>
                  <a:t>𝐸𝐶_𝐵𝐵𝐺</a:t>
                </a:r>
                <a:r>
                  <a:rPr lang="en-US" baseline="0" dirty="0"/>
                  <a:t> = Background electrical conductivity of water in the bucket (BEFORE adding salt)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a:latin typeface="Cambria Math" panose="02040503050406030204" pitchFamily="18" charset="0"/>
                  </a:rPr>
                  <a:t>𝑚_NaCL</a:t>
                </a:r>
                <a:r>
                  <a:rPr lang="en-US" b="0" i="1" baseline="0" dirty="0">
                    <a:latin typeface="Cambria Math" panose="02040503050406030204" pitchFamily="18" charset="0"/>
                  </a:rPr>
                  <a:t> = </a:t>
                </a:r>
                <a:r>
                  <a:rPr lang="en-US" b="0" i="0" baseline="0" dirty="0">
                    <a:latin typeface="Cambria Math" panose="02040503050406030204" pitchFamily="18" charset="0"/>
                  </a:rPr>
                  <a:t>Mass of salt added to the bucket</a:t>
                </a:r>
                <a:endParaRPr lang="en-US" b="0" i="1" baseline="0" dirty="0">
                  <a:latin typeface="Cambria Math" panose="02040503050406030204" pitchFamily="18" charset="0"/>
                </a:endParaRPr>
              </a:p>
              <a:p>
                <a:r>
                  <a:rPr lang="en-US" b="0" i="0" baseline="0">
                    <a:latin typeface="Cambria Math" panose="02040503050406030204" pitchFamily="18" charset="0"/>
                  </a:rPr>
                  <a:t>𝐸𝐶_𝐵𝑆</a:t>
                </a:r>
                <a:r>
                  <a:rPr lang="en-US" baseline="0" dirty="0"/>
                  <a:t> = Electrical conductivity of water in the bucket AFTER adding salt</a:t>
                </a:r>
              </a:p>
              <a:p>
                <a:r>
                  <a:rPr lang="en-US" b="0" i="0" baseline="0">
                    <a:latin typeface="Cambria Math" panose="02040503050406030204" pitchFamily="18" charset="0"/>
                  </a:rPr>
                  <a:t>Δ𝐸𝐶</a:t>
                </a:r>
                <a:r>
                  <a:rPr lang="en-US" baseline="0" dirty="0"/>
                  <a:t> = The change in EC (in this case increase) due to the addition of the salt to the water in the bucket </a:t>
                </a:r>
              </a:p>
            </p:txBody>
          </p:sp>
        </mc:Fallback>
      </mc:AlternateContent>
      <p:sp>
        <p:nvSpPr>
          <p:cNvPr id="4" name="Slide Number Placeholder 3"/>
          <p:cNvSpPr>
            <a:spLocks noGrp="1"/>
          </p:cNvSpPr>
          <p:nvPr>
            <p:ph type="sldNum" sz="quarter" idx="10"/>
          </p:nvPr>
        </p:nvSpPr>
        <p:spPr/>
        <p:txBody>
          <a:bodyPr/>
          <a:lstStyle/>
          <a:p>
            <a:fld id="{8C4BB8C4-886D-4874-A636-A3B2FD71CCD2}" type="slidenum">
              <a:rPr lang="en-US" smtClean="0"/>
              <a:t>24</a:t>
            </a:fld>
            <a:endParaRPr lang="en-US"/>
          </a:p>
        </p:txBody>
      </p:sp>
    </p:spTree>
    <p:extLst>
      <p:ext uri="{BB962C8B-B14F-4D97-AF65-F5344CB8AC3E}">
        <p14:creationId xmlns:p14="http://schemas.microsoft.com/office/powerpoint/2010/main" val="1096056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Dimensions of a given amount of water.</a:t>
                </a:r>
              </a:p>
              <a:p>
                <a:endParaRPr lang="en-US" baseline="0" dirty="0"/>
              </a:p>
              <a:p>
                <a:r>
                  <a:rPr lang="en-US" baseline="0" dirty="0"/>
                  <a:t>We can think about mass and volume in terms of dimensions.</a:t>
                </a:r>
              </a:p>
              <a:p>
                <a:endParaRPr lang="en-US" baseline="0" dirty="0"/>
              </a:p>
              <a:p>
                <a:r>
                  <a:rPr lang="en-US" baseline="0" dirty="0"/>
                  <a:t>Mass is straightforward, and is a dimension itself usually specified by a capital [M].  Dimensions are usually signified by square brackets.</a:t>
                </a:r>
              </a:p>
              <a:p>
                <a:endParaRPr lang="en-US" baseline="0" dirty="0"/>
              </a:p>
              <a:p>
                <a:r>
                  <a:rPr lang="en-US" baseline="0" dirty="0"/>
                  <a:t>Volume is a little different.  We can break volume down into a simpler dimension in space, length.  The length dimension is specified with a capital [L].</a:t>
                </a:r>
              </a:p>
              <a:p>
                <a:endParaRPr lang="en-US" baseline="0" dirty="0"/>
              </a:p>
              <a:p>
                <a:r>
                  <a:rPr lang="en-US" baseline="0" dirty="0"/>
                  <a:t>For our bucket of water, we can get to the dimensions of volume by thinking about how to calculate volume of a cylinder.  The depth of the water in the bucket has dimensions of length.  The plan area of the bucket is </a:t>
                </a:r>
                <a14:m>
                  <m:oMath xmlns:m="http://schemas.openxmlformats.org/officeDocument/2006/math">
                    <m:r>
                      <a:rPr lang="en-US" sz="1300" i="1">
                        <a:latin typeface="Cambria Math" panose="02040503050406030204" pitchFamily="18" charset="0"/>
                        <a:ea typeface="Cambria Math" panose="02040503050406030204" pitchFamily="18" charset="0"/>
                      </a:rPr>
                      <m:t>𝜋</m:t>
                    </m:r>
                    <m:sSup>
                      <m:sSupPr>
                        <m:ctrlPr>
                          <a:rPr lang="en-US" sz="1300" i="1">
                            <a:latin typeface="Cambria Math" panose="02040503050406030204" pitchFamily="18" charset="0"/>
                            <a:ea typeface="Cambria Math" panose="02040503050406030204" pitchFamily="18" charset="0"/>
                          </a:rPr>
                        </m:ctrlPr>
                      </m:sSupPr>
                      <m:e>
                        <m:r>
                          <a:rPr lang="en-US" sz="1300" i="1">
                            <a:latin typeface="Cambria Math" panose="02040503050406030204" pitchFamily="18" charset="0"/>
                            <a:ea typeface="Cambria Math" panose="02040503050406030204" pitchFamily="18" charset="0"/>
                          </a:rPr>
                          <m:t>𝑅</m:t>
                        </m:r>
                      </m:e>
                      <m:sup>
                        <m:r>
                          <a:rPr lang="en-US" sz="1300" i="1">
                            <a:latin typeface="Cambria Math" panose="02040503050406030204" pitchFamily="18" charset="0"/>
                            <a:ea typeface="Cambria Math" panose="02040503050406030204" pitchFamily="18" charset="0"/>
                          </a:rPr>
                          <m:t>2</m:t>
                        </m:r>
                      </m:sup>
                    </m:sSup>
                  </m:oMath>
                </a14:m>
                <a:r>
                  <a:rPr lang="en-US" baseline="0" dirty="0"/>
                  <a:t>. Since R has dimension of [L], we know the dimensions of area are [L</a:t>
                </a:r>
                <a:r>
                  <a:rPr lang="en-US" baseline="30000" dirty="0"/>
                  <a:t>2</a:t>
                </a:r>
                <a:r>
                  <a:rPr lang="en-US" baseline="0" dirty="0"/>
                  <a:t>].  Since the volume is the plan area of the bucket times the depth of water, we get a dimension of volume as [L</a:t>
                </a:r>
                <a:r>
                  <a:rPr lang="en-US" baseline="30000" dirty="0"/>
                  <a:t>3</a:t>
                </a:r>
                <a:r>
                  <a:rPr lang="en-US" baseline="0" dirty="0"/>
                  <a:t>].</a:t>
                </a:r>
              </a:p>
            </p:txBody>
          </p:sp>
        </mc:Choice>
        <mc:Fallback xmlns="">
          <p:sp>
            <p:nvSpPr>
              <p:cNvPr id="3" name="Notes Placeholder 2"/>
              <p:cNvSpPr>
                <a:spLocks noGrp="1"/>
              </p:cNvSpPr>
              <p:nvPr>
                <p:ph type="body" idx="1"/>
              </p:nvPr>
            </p:nvSpPr>
            <p:spPr/>
            <p:txBody>
              <a:bodyPr/>
              <a:lstStyle/>
              <a:p>
                <a:r>
                  <a:rPr lang="en-US" dirty="0" smtClean="0"/>
                  <a:t>Dimensions of a given amount of water.</a:t>
                </a:r>
              </a:p>
              <a:p>
                <a:endParaRPr lang="en-US" baseline="0" dirty="0" smtClean="0"/>
              </a:p>
              <a:p>
                <a:r>
                  <a:rPr lang="en-US" baseline="0" dirty="0" smtClean="0"/>
                  <a:t>We can think about mass and volume in terms of dimensions.</a:t>
                </a:r>
              </a:p>
              <a:p>
                <a:endParaRPr lang="en-US" baseline="0" dirty="0" smtClean="0"/>
              </a:p>
              <a:p>
                <a:r>
                  <a:rPr lang="en-US" baseline="0" dirty="0" smtClean="0"/>
                  <a:t>Mass is straightforward, and is a dimension itself usually specified by a capital [M].  Dimensions are usually signified by square brackets.</a:t>
                </a:r>
              </a:p>
              <a:p>
                <a:endParaRPr lang="en-US" baseline="0" dirty="0" smtClean="0"/>
              </a:p>
              <a:p>
                <a:r>
                  <a:rPr lang="en-US" baseline="0" dirty="0" smtClean="0"/>
                  <a:t>Volume is a little different.  We can break volume down into a simpler dimension in space, length.  The length dimension is specified with a capital [L].</a:t>
                </a:r>
              </a:p>
              <a:p>
                <a:endParaRPr lang="en-US" baseline="0" dirty="0" smtClean="0"/>
              </a:p>
              <a:p>
                <a:r>
                  <a:rPr lang="en-US" baseline="0" dirty="0" smtClean="0"/>
                  <a:t>For our bucket of water, we can get to the dimensions of volume by thinking about how to calculate volume of a cylinder.  The depth of the water in the bucket has dimensions of length.  The plan area of the bucket is </a:t>
                </a:r>
                <a:r>
                  <a:rPr lang="en-US" sz="1200" i="0" smtClean="0">
                    <a:latin typeface="Cambria Math" panose="02040503050406030204" pitchFamily="18" charset="0"/>
                    <a:ea typeface="Cambria Math" panose="02040503050406030204" pitchFamily="18" charset="0"/>
                  </a:rPr>
                  <a:t>𝜋</a:t>
                </a:r>
                <a:r>
                  <a:rPr lang="en-US" sz="1200" b="0" i="0" smtClean="0">
                    <a:latin typeface="Cambria Math" panose="02040503050406030204" pitchFamily="18" charset="0"/>
                    <a:ea typeface="Cambria Math" panose="02040503050406030204" pitchFamily="18" charset="0"/>
                  </a:rPr>
                  <a:t>𝑅^2</a:t>
                </a:r>
                <a:r>
                  <a:rPr lang="en-US" baseline="0" dirty="0" smtClean="0"/>
                  <a:t>. Since R has dimension of [L], we know the dimensions of area are [L</a:t>
                </a:r>
                <a:r>
                  <a:rPr lang="en-US" baseline="30000" dirty="0" smtClean="0"/>
                  <a:t>2</a:t>
                </a:r>
                <a:r>
                  <a:rPr lang="en-US" baseline="0" dirty="0" smtClean="0"/>
                  <a:t>].  Since the volume is the plan area of the bucket times the depth of water, we get a dimension of volume as [L</a:t>
                </a:r>
                <a:r>
                  <a:rPr lang="en-US" baseline="30000" dirty="0" smtClean="0"/>
                  <a:t>3</a:t>
                </a:r>
                <a:r>
                  <a:rPr lang="en-US" baseline="0" dirty="0" smtClean="0"/>
                  <a:t>].</a:t>
                </a:r>
              </a:p>
            </p:txBody>
          </p:sp>
        </mc:Fallback>
      </mc:AlternateContent>
      <p:sp>
        <p:nvSpPr>
          <p:cNvPr id="4" name="Slide Number Placeholder 3"/>
          <p:cNvSpPr>
            <a:spLocks noGrp="1"/>
          </p:cNvSpPr>
          <p:nvPr>
            <p:ph type="sldNum" sz="quarter" idx="10"/>
          </p:nvPr>
        </p:nvSpPr>
        <p:spPr/>
        <p:txBody>
          <a:bodyPr/>
          <a:lstStyle/>
          <a:p>
            <a:fld id="{8C4BB8C4-886D-4874-A636-A3B2FD71CCD2}" type="slidenum">
              <a:rPr lang="en-US" smtClean="0"/>
              <a:t>3</a:t>
            </a:fld>
            <a:endParaRPr lang="en-US"/>
          </a:p>
        </p:txBody>
      </p:sp>
    </p:spTree>
    <p:extLst>
      <p:ext uri="{BB962C8B-B14F-4D97-AF65-F5344CB8AC3E}">
        <p14:creationId xmlns:p14="http://schemas.microsoft.com/office/powerpoint/2010/main" val="3454002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4BB8C4-886D-4874-A636-A3B2FD71CCD2}" type="slidenum">
              <a:rPr lang="en-US" smtClean="0"/>
              <a:t>4</a:t>
            </a:fld>
            <a:endParaRPr lang="en-US"/>
          </a:p>
        </p:txBody>
      </p:sp>
    </p:spTree>
    <p:extLst>
      <p:ext uri="{BB962C8B-B14F-4D97-AF65-F5344CB8AC3E}">
        <p14:creationId xmlns:p14="http://schemas.microsoft.com/office/powerpoint/2010/main" val="4186820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Dimensions of a given amount of water.</a:t>
                </a:r>
              </a:p>
              <a:p>
                <a:endParaRPr lang="en-US" baseline="0" dirty="0"/>
              </a:p>
              <a:p>
                <a:r>
                  <a:rPr lang="en-US" baseline="0" dirty="0"/>
                  <a:t>We can think about mass and volume in terms of dimensions.</a:t>
                </a:r>
              </a:p>
              <a:p>
                <a:endParaRPr lang="en-US" baseline="0" dirty="0"/>
              </a:p>
              <a:p>
                <a:r>
                  <a:rPr lang="en-US" baseline="0" dirty="0"/>
                  <a:t>Mass is straightforward, and is a dimension itself usually specified by a capital [M].  Dimensions are usually signified by square brackets.</a:t>
                </a:r>
              </a:p>
              <a:p>
                <a:endParaRPr lang="en-US" baseline="0" dirty="0"/>
              </a:p>
              <a:p>
                <a:r>
                  <a:rPr lang="en-US" baseline="0" dirty="0"/>
                  <a:t>Volume is a little different.  We can break volume down into a simpler dimension in space, length.  The length dimension is specified with a capital [L].</a:t>
                </a:r>
              </a:p>
              <a:p>
                <a:endParaRPr lang="en-US" baseline="0" dirty="0"/>
              </a:p>
              <a:p>
                <a:r>
                  <a:rPr lang="en-US" baseline="0" dirty="0"/>
                  <a:t>For our bucket of water, we can get to the dimensions of volume by thinking about how to calculate volume of a cylinder.  The depth of the water in the bucket has dimensions of length.  The plan area of the bucket is </a:t>
                </a:r>
                <a14:m>
                  <m:oMath xmlns:m="http://schemas.openxmlformats.org/officeDocument/2006/math">
                    <m:r>
                      <a:rPr lang="en-US" sz="1300" i="1">
                        <a:latin typeface="Cambria Math" panose="02040503050406030204" pitchFamily="18" charset="0"/>
                        <a:ea typeface="Cambria Math" panose="02040503050406030204" pitchFamily="18" charset="0"/>
                      </a:rPr>
                      <m:t>𝜋</m:t>
                    </m:r>
                    <m:sSup>
                      <m:sSupPr>
                        <m:ctrlPr>
                          <a:rPr lang="en-US" sz="1300" i="1">
                            <a:latin typeface="Cambria Math" panose="02040503050406030204" pitchFamily="18" charset="0"/>
                            <a:ea typeface="Cambria Math" panose="02040503050406030204" pitchFamily="18" charset="0"/>
                          </a:rPr>
                        </m:ctrlPr>
                      </m:sSupPr>
                      <m:e>
                        <m:r>
                          <a:rPr lang="en-US" sz="1300" i="1">
                            <a:latin typeface="Cambria Math" panose="02040503050406030204" pitchFamily="18" charset="0"/>
                            <a:ea typeface="Cambria Math" panose="02040503050406030204" pitchFamily="18" charset="0"/>
                          </a:rPr>
                          <m:t>𝑅</m:t>
                        </m:r>
                      </m:e>
                      <m:sup>
                        <m:r>
                          <a:rPr lang="en-US" sz="1300" i="1">
                            <a:latin typeface="Cambria Math" panose="02040503050406030204" pitchFamily="18" charset="0"/>
                            <a:ea typeface="Cambria Math" panose="02040503050406030204" pitchFamily="18" charset="0"/>
                          </a:rPr>
                          <m:t>2</m:t>
                        </m:r>
                      </m:sup>
                    </m:sSup>
                  </m:oMath>
                </a14:m>
                <a:r>
                  <a:rPr lang="en-US" baseline="0" dirty="0"/>
                  <a:t>. Since R has dimension of [L], we know the dimensions of area are [L</a:t>
                </a:r>
                <a:r>
                  <a:rPr lang="en-US" baseline="30000" dirty="0"/>
                  <a:t>2</a:t>
                </a:r>
                <a:r>
                  <a:rPr lang="en-US" baseline="0" dirty="0"/>
                  <a:t>].  Since the volume is the plan area of the bucket times the depth of water, we get a dimension of volume as [L</a:t>
                </a:r>
                <a:r>
                  <a:rPr lang="en-US" baseline="30000" dirty="0"/>
                  <a:t>3</a:t>
                </a:r>
                <a:r>
                  <a:rPr lang="en-US" baseline="0" dirty="0"/>
                  <a:t>].</a:t>
                </a:r>
              </a:p>
            </p:txBody>
          </p:sp>
        </mc:Choice>
        <mc:Fallback xmlns="">
          <p:sp>
            <p:nvSpPr>
              <p:cNvPr id="3" name="Notes Placeholder 2"/>
              <p:cNvSpPr>
                <a:spLocks noGrp="1"/>
              </p:cNvSpPr>
              <p:nvPr>
                <p:ph type="body" idx="1"/>
              </p:nvPr>
            </p:nvSpPr>
            <p:spPr/>
            <p:txBody>
              <a:bodyPr/>
              <a:lstStyle/>
              <a:p>
                <a:r>
                  <a:rPr lang="en-US" dirty="0" smtClean="0"/>
                  <a:t>Dimensions of a given amount of water.</a:t>
                </a:r>
              </a:p>
              <a:p>
                <a:endParaRPr lang="en-US" baseline="0" dirty="0" smtClean="0"/>
              </a:p>
              <a:p>
                <a:r>
                  <a:rPr lang="en-US" baseline="0" dirty="0" smtClean="0"/>
                  <a:t>We can think about mass and volume in terms of dimensions.</a:t>
                </a:r>
              </a:p>
              <a:p>
                <a:endParaRPr lang="en-US" baseline="0" dirty="0" smtClean="0"/>
              </a:p>
              <a:p>
                <a:r>
                  <a:rPr lang="en-US" baseline="0" dirty="0" smtClean="0"/>
                  <a:t>Mass is straightforward, and is a dimension itself usually specified by a capital [M].  Dimensions are usually signified by square brackets.</a:t>
                </a:r>
              </a:p>
              <a:p>
                <a:endParaRPr lang="en-US" baseline="0" dirty="0" smtClean="0"/>
              </a:p>
              <a:p>
                <a:r>
                  <a:rPr lang="en-US" baseline="0" dirty="0" smtClean="0"/>
                  <a:t>Volume is a little different.  We can break volume down into a simpler dimension in space, length.  The length dimension is specified with a capital [L].</a:t>
                </a:r>
              </a:p>
              <a:p>
                <a:endParaRPr lang="en-US" baseline="0" dirty="0" smtClean="0"/>
              </a:p>
              <a:p>
                <a:r>
                  <a:rPr lang="en-US" baseline="0" dirty="0" smtClean="0"/>
                  <a:t>For our bucket of water, we can get to the dimensions of volume by thinking about how to calculate volume of a cylinder.  The depth of the water in the bucket has dimensions of length.  The plan area of the bucket is </a:t>
                </a:r>
                <a:r>
                  <a:rPr lang="en-US" sz="1200" i="0" smtClean="0">
                    <a:latin typeface="Cambria Math" panose="02040503050406030204" pitchFamily="18" charset="0"/>
                    <a:ea typeface="Cambria Math" panose="02040503050406030204" pitchFamily="18" charset="0"/>
                  </a:rPr>
                  <a:t>𝜋</a:t>
                </a:r>
                <a:r>
                  <a:rPr lang="en-US" sz="1200" b="0" i="0" smtClean="0">
                    <a:latin typeface="Cambria Math" panose="02040503050406030204" pitchFamily="18" charset="0"/>
                    <a:ea typeface="Cambria Math" panose="02040503050406030204" pitchFamily="18" charset="0"/>
                  </a:rPr>
                  <a:t>𝑅^2</a:t>
                </a:r>
                <a:r>
                  <a:rPr lang="en-US" baseline="0" dirty="0" smtClean="0"/>
                  <a:t>. Since R has dimension of [L], we know the dimensions of area are [L</a:t>
                </a:r>
                <a:r>
                  <a:rPr lang="en-US" baseline="30000" dirty="0" smtClean="0"/>
                  <a:t>2</a:t>
                </a:r>
                <a:r>
                  <a:rPr lang="en-US" baseline="0" dirty="0" smtClean="0"/>
                  <a:t>].  Since the volume is the plan area of the bucket times the depth of water, we get a dimension of volume as [L</a:t>
                </a:r>
                <a:r>
                  <a:rPr lang="en-US" baseline="30000" dirty="0" smtClean="0"/>
                  <a:t>3</a:t>
                </a:r>
                <a:r>
                  <a:rPr lang="en-US" baseline="0" dirty="0" smtClean="0"/>
                  <a:t>].</a:t>
                </a:r>
              </a:p>
            </p:txBody>
          </p:sp>
        </mc:Fallback>
      </mc:AlternateContent>
      <p:sp>
        <p:nvSpPr>
          <p:cNvPr id="4" name="Slide Number Placeholder 3"/>
          <p:cNvSpPr>
            <a:spLocks noGrp="1"/>
          </p:cNvSpPr>
          <p:nvPr>
            <p:ph type="sldNum" sz="quarter" idx="10"/>
          </p:nvPr>
        </p:nvSpPr>
        <p:spPr/>
        <p:txBody>
          <a:bodyPr/>
          <a:lstStyle/>
          <a:p>
            <a:fld id="{8C4BB8C4-886D-4874-A636-A3B2FD71CCD2}" type="slidenum">
              <a:rPr lang="en-US" smtClean="0"/>
              <a:t>5</a:t>
            </a:fld>
            <a:endParaRPr lang="en-US"/>
          </a:p>
        </p:txBody>
      </p:sp>
    </p:spTree>
    <p:extLst>
      <p:ext uri="{BB962C8B-B14F-4D97-AF65-F5344CB8AC3E}">
        <p14:creationId xmlns:p14="http://schemas.microsoft.com/office/powerpoint/2010/main" val="4111713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baseline="0" dirty="0"/>
              <a:t>Once we have defined the dimensionality of a variable, a value for that variable needs to be characterized on a scale we recognize.  That scale is provided by some arbitrary standard measurement for a given dimension.  We call that arbitrary standard measurement a “unit” then use it to scale all our measurements by some factor of that unit.</a:t>
            </a:r>
          </a:p>
          <a:p>
            <a:endParaRPr lang="en-US" baseline="0" dirty="0"/>
          </a:p>
          <a:p>
            <a:r>
              <a:rPr lang="en-US" baseline="0" dirty="0"/>
              <a:t>There is an international standard system of units called SI.  However, as you are probably already aware, this is not the standard of units used by the US government.  Therefore, the majority of jobs involving environmental science in the US are going to require strong skills in unit conversion.</a:t>
            </a:r>
          </a:p>
        </p:txBody>
      </p:sp>
      <p:sp>
        <p:nvSpPr>
          <p:cNvPr id="4" name="Slide Number Placeholder 3"/>
          <p:cNvSpPr>
            <a:spLocks noGrp="1"/>
          </p:cNvSpPr>
          <p:nvPr>
            <p:ph type="sldNum" sz="quarter" idx="10"/>
          </p:nvPr>
        </p:nvSpPr>
        <p:spPr/>
        <p:txBody>
          <a:bodyPr/>
          <a:lstStyle/>
          <a:p>
            <a:fld id="{8C4BB8C4-886D-4874-A636-A3B2FD71CCD2}" type="slidenum">
              <a:rPr lang="en-US" smtClean="0"/>
              <a:t>6</a:t>
            </a:fld>
            <a:endParaRPr lang="en-US"/>
          </a:p>
        </p:txBody>
      </p:sp>
    </p:spTree>
    <p:extLst>
      <p:ext uri="{BB962C8B-B14F-4D97-AF65-F5344CB8AC3E}">
        <p14:creationId xmlns:p14="http://schemas.microsoft.com/office/powerpoint/2010/main" val="2495001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Units for a given amount of water.</a:t>
            </a:r>
          </a:p>
          <a:p>
            <a:endParaRPr lang="en-US" baseline="0" dirty="0"/>
          </a:p>
          <a:p>
            <a:r>
              <a:rPr lang="en-US" baseline="0" dirty="0"/>
              <a:t>Let’s go back to our bucket of water, and we can think about the units we might use to correspond to our dimensions.</a:t>
            </a:r>
          </a:p>
          <a:p>
            <a:endParaRPr lang="en-US" baseline="0" dirty="0"/>
          </a:p>
          <a:p>
            <a:r>
              <a:rPr lang="en-US" baseline="0" dirty="0"/>
              <a:t>We can think about the mass in kilograms.  The kilogram is defined by the international prototype, a rod made of platinum iridium.</a:t>
            </a:r>
          </a:p>
          <a:p>
            <a:endParaRPr lang="en-US" baseline="0" dirty="0"/>
          </a:p>
          <a:p>
            <a:r>
              <a:rPr lang="en-US" baseline="0" dirty="0"/>
              <a:t>We can think about length in centimeters or one-hundredth of a meter.  A meter is defined as the length travelled by light in a vacuum during a time interval of 1 / 299,792,458 sec.</a:t>
            </a:r>
          </a:p>
        </p:txBody>
      </p:sp>
      <p:sp>
        <p:nvSpPr>
          <p:cNvPr id="4" name="Slide Number Placeholder 3"/>
          <p:cNvSpPr>
            <a:spLocks noGrp="1"/>
          </p:cNvSpPr>
          <p:nvPr>
            <p:ph type="sldNum" sz="quarter" idx="10"/>
          </p:nvPr>
        </p:nvSpPr>
        <p:spPr/>
        <p:txBody>
          <a:bodyPr/>
          <a:lstStyle/>
          <a:p>
            <a:fld id="{8C4BB8C4-886D-4874-A636-A3B2FD71CCD2}" type="slidenum">
              <a:rPr lang="en-US" smtClean="0"/>
              <a:t>7</a:t>
            </a:fld>
            <a:endParaRPr lang="en-US"/>
          </a:p>
        </p:txBody>
      </p:sp>
    </p:spTree>
    <p:extLst>
      <p:ext uri="{BB962C8B-B14F-4D97-AF65-F5344CB8AC3E}">
        <p14:creationId xmlns:p14="http://schemas.microsoft.com/office/powerpoint/2010/main" val="66829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about thinking dimensionally.</a:t>
            </a:r>
          </a:p>
          <a:p>
            <a:endParaRPr lang="en-US" baseline="0" dirty="0"/>
          </a:p>
          <a:p>
            <a:r>
              <a:rPr lang="en-US" baseline="0" dirty="0"/>
              <a:t>When you hear rainfall reported on the weather.  What are the units?  What are the dimensions?  What does this amount of rain mean?</a:t>
            </a:r>
          </a:p>
          <a:p>
            <a:endParaRPr lang="en-US" baseline="0" dirty="0"/>
          </a:p>
          <a:p>
            <a:r>
              <a:rPr lang="en-US" baseline="0" dirty="0"/>
              <a:t>The dimensions of rainfall are usually given as a depth.  Another way to think about depth is an area normalized volume.</a:t>
            </a:r>
          </a:p>
          <a:p>
            <a:endParaRPr lang="en-US" baseline="0" dirty="0"/>
          </a:p>
          <a:p>
            <a:r>
              <a:rPr lang="en-US" baseline="0" dirty="0"/>
              <a:t>For example, if we get 2 cm of rain on some area of land, you would multiply that area in cm</a:t>
            </a:r>
            <a:r>
              <a:rPr lang="en-US" baseline="30000" dirty="0"/>
              <a:t>2</a:t>
            </a:r>
            <a:r>
              <a:rPr lang="en-US" baseline="0" dirty="0"/>
              <a:t> times the 2 cm of rain to come up with the total volume of water.</a:t>
            </a:r>
          </a:p>
          <a:p>
            <a:endParaRPr lang="en-US" baseline="0" dirty="0"/>
          </a:p>
          <a:p>
            <a:r>
              <a:rPr lang="en-US" baseline="0" dirty="0"/>
              <a:t>Later on, you will find out that we think about area normalized dimensions A LOT in watershed hydrology.  Sometimes it is better not to cancel dimensions, even when you can.</a:t>
            </a:r>
          </a:p>
        </p:txBody>
      </p:sp>
      <p:sp>
        <p:nvSpPr>
          <p:cNvPr id="4" name="Slide Number Placeholder 3"/>
          <p:cNvSpPr>
            <a:spLocks noGrp="1"/>
          </p:cNvSpPr>
          <p:nvPr>
            <p:ph type="sldNum" sz="quarter" idx="10"/>
          </p:nvPr>
        </p:nvSpPr>
        <p:spPr/>
        <p:txBody>
          <a:bodyPr/>
          <a:lstStyle/>
          <a:p>
            <a:fld id="{8C4BB8C4-886D-4874-A636-A3B2FD71CCD2}" type="slidenum">
              <a:rPr lang="en-US" smtClean="0"/>
              <a:t>8</a:t>
            </a:fld>
            <a:endParaRPr lang="en-US"/>
          </a:p>
        </p:txBody>
      </p:sp>
    </p:spTree>
    <p:extLst>
      <p:ext uri="{BB962C8B-B14F-4D97-AF65-F5344CB8AC3E}">
        <p14:creationId xmlns:p14="http://schemas.microsoft.com/office/powerpoint/2010/main" val="529403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about thinking dimensionally.</a:t>
            </a:r>
          </a:p>
          <a:p>
            <a:endParaRPr lang="en-US" baseline="0" dirty="0"/>
          </a:p>
          <a:p>
            <a:r>
              <a:rPr lang="en-US" baseline="0" dirty="0"/>
              <a:t>When you hear rainfall reported on the weather.  What are the units?  What are the dimensions?  What does this amount of rain mean?</a:t>
            </a:r>
          </a:p>
          <a:p>
            <a:endParaRPr lang="en-US" baseline="0" dirty="0"/>
          </a:p>
          <a:p>
            <a:r>
              <a:rPr lang="en-US" baseline="0" dirty="0"/>
              <a:t>The dimensions of rainfall are usually given as a depth.  Another way to think about depth is an area normalized volume.</a:t>
            </a:r>
          </a:p>
          <a:p>
            <a:endParaRPr lang="en-US" baseline="0" dirty="0"/>
          </a:p>
          <a:p>
            <a:r>
              <a:rPr lang="en-US" baseline="0" dirty="0"/>
              <a:t>For example, if we get 2 cm of rain on some area of land, you would multiply that area in cm</a:t>
            </a:r>
            <a:r>
              <a:rPr lang="en-US" baseline="30000" dirty="0"/>
              <a:t>2</a:t>
            </a:r>
            <a:r>
              <a:rPr lang="en-US" baseline="0" dirty="0"/>
              <a:t> times the 2 cm of rain to come up with the total volume of water.</a:t>
            </a:r>
          </a:p>
          <a:p>
            <a:endParaRPr lang="en-US" baseline="0" dirty="0"/>
          </a:p>
          <a:p>
            <a:r>
              <a:rPr lang="en-US" baseline="0" dirty="0"/>
              <a:t>Later on, you will find out that we think about area normalized dimensions A LOT in watershed hydrology.  Sometimes it is better not to cancel dimensions, even when you can.</a:t>
            </a:r>
          </a:p>
        </p:txBody>
      </p:sp>
      <p:sp>
        <p:nvSpPr>
          <p:cNvPr id="4" name="Slide Number Placeholder 3"/>
          <p:cNvSpPr>
            <a:spLocks noGrp="1"/>
          </p:cNvSpPr>
          <p:nvPr>
            <p:ph type="sldNum" sz="quarter" idx="10"/>
          </p:nvPr>
        </p:nvSpPr>
        <p:spPr/>
        <p:txBody>
          <a:bodyPr/>
          <a:lstStyle/>
          <a:p>
            <a:fld id="{8C4BB8C4-886D-4874-A636-A3B2FD71CCD2}" type="slidenum">
              <a:rPr lang="en-US" smtClean="0"/>
              <a:t>9</a:t>
            </a:fld>
            <a:endParaRPr lang="en-US"/>
          </a:p>
        </p:txBody>
      </p:sp>
    </p:spTree>
    <p:extLst>
      <p:ext uri="{BB962C8B-B14F-4D97-AF65-F5344CB8AC3E}">
        <p14:creationId xmlns:p14="http://schemas.microsoft.com/office/powerpoint/2010/main" val="1204285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C42F722-4347-45CD-AAFC-AFAE83F72BFA}"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AF72F-4F82-4F5F-972B-355EA8A0A4F4}" type="slidenum">
              <a:rPr lang="en-US" smtClean="0"/>
              <a:t>‹#›</a:t>
            </a:fld>
            <a:endParaRPr lang="en-US"/>
          </a:p>
        </p:txBody>
      </p:sp>
    </p:spTree>
    <p:extLst>
      <p:ext uri="{BB962C8B-B14F-4D97-AF65-F5344CB8AC3E}">
        <p14:creationId xmlns:p14="http://schemas.microsoft.com/office/powerpoint/2010/main" val="409156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42F722-4347-45CD-AAFC-AFAE83F72BFA}"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AF72F-4F82-4F5F-972B-355EA8A0A4F4}" type="slidenum">
              <a:rPr lang="en-US" smtClean="0"/>
              <a:t>‹#›</a:t>
            </a:fld>
            <a:endParaRPr lang="en-US"/>
          </a:p>
        </p:txBody>
      </p:sp>
    </p:spTree>
    <p:extLst>
      <p:ext uri="{BB962C8B-B14F-4D97-AF65-F5344CB8AC3E}">
        <p14:creationId xmlns:p14="http://schemas.microsoft.com/office/powerpoint/2010/main" val="2903621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42F722-4347-45CD-AAFC-AFAE83F72BFA}"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AF72F-4F82-4F5F-972B-355EA8A0A4F4}" type="slidenum">
              <a:rPr lang="en-US" smtClean="0"/>
              <a:t>‹#›</a:t>
            </a:fld>
            <a:endParaRPr lang="en-US"/>
          </a:p>
        </p:txBody>
      </p:sp>
    </p:spTree>
    <p:extLst>
      <p:ext uri="{BB962C8B-B14F-4D97-AF65-F5344CB8AC3E}">
        <p14:creationId xmlns:p14="http://schemas.microsoft.com/office/powerpoint/2010/main" val="61896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42F722-4347-45CD-AAFC-AFAE83F72BFA}"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AF72F-4F82-4F5F-972B-355EA8A0A4F4}" type="slidenum">
              <a:rPr lang="en-US" smtClean="0"/>
              <a:t>‹#›</a:t>
            </a:fld>
            <a:endParaRPr lang="en-US"/>
          </a:p>
        </p:txBody>
      </p:sp>
    </p:spTree>
    <p:extLst>
      <p:ext uri="{BB962C8B-B14F-4D97-AF65-F5344CB8AC3E}">
        <p14:creationId xmlns:p14="http://schemas.microsoft.com/office/powerpoint/2010/main" val="1221991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1">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42F722-4347-45CD-AAFC-AFAE83F72BFA}"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AF72F-4F82-4F5F-972B-355EA8A0A4F4}" type="slidenum">
              <a:rPr lang="en-US" smtClean="0"/>
              <a:t>‹#›</a:t>
            </a:fld>
            <a:endParaRPr lang="en-US"/>
          </a:p>
        </p:txBody>
      </p:sp>
    </p:spTree>
    <p:extLst>
      <p:ext uri="{BB962C8B-B14F-4D97-AF65-F5344CB8AC3E}">
        <p14:creationId xmlns:p14="http://schemas.microsoft.com/office/powerpoint/2010/main" val="2013962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42F722-4347-45CD-AAFC-AFAE83F72BFA}" type="datetimeFigureOut">
              <a:rPr lang="en-US" smtClean="0"/>
              <a:t>8/19/2025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3AF72F-4F82-4F5F-972B-355EA8A0A4F4}" type="slidenum">
              <a:rPr lang="en-US" smtClean="0"/>
              <a:t>‹#›</a:t>
            </a:fld>
            <a:endParaRPr lang="en-US"/>
          </a:p>
        </p:txBody>
      </p:sp>
    </p:spTree>
    <p:extLst>
      <p:ext uri="{BB962C8B-B14F-4D97-AF65-F5344CB8AC3E}">
        <p14:creationId xmlns:p14="http://schemas.microsoft.com/office/powerpoint/2010/main" val="2758692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42F722-4347-45CD-AAFC-AFAE83F72BFA}" type="datetimeFigureOut">
              <a:rPr lang="en-US" smtClean="0"/>
              <a:t>8/19/2025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3AF72F-4F82-4F5F-972B-355EA8A0A4F4}" type="slidenum">
              <a:rPr lang="en-US" smtClean="0"/>
              <a:t>‹#›</a:t>
            </a:fld>
            <a:endParaRPr lang="en-US"/>
          </a:p>
        </p:txBody>
      </p:sp>
    </p:spTree>
    <p:extLst>
      <p:ext uri="{BB962C8B-B14F-4D97-AF65-F5344CB8AC3E}">
        <p14:creationId xmlns:p14="http://schemas.microsoft.com/office/powerpoint/2010/main" val="3525063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42F722-4347-45CD-AAFC-AFAE83F72BFA}" type="datetimeFigureOut">
              <a:rPr lang="en-US" smtClean="0"/>
              <a:t>8/19/2025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3AF72F-4F82-4F5F-972B-355EA8A0A4F4}" type="slidenum">
              <a:rPr lang="en-US" smtClean="0"/>
              <a:t>‹#›</a:t>
            </a:fld>
            <a:endParaRPr lang="en-US"/>
          </a:p>
        </p:txBody>
      </p:sp>
    </p:spTree>
    <p:extLst>
      <p:ext uri="{BB962C8B-B14F-4D97-AF65-F5344CB8AC3E}">
        <p14:creationId xmlns:p14="http://schemas.microsoft.com/office/powerpoint/2010/main" val="516675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42F722-4347-45CD-AAFC-AFAE83F72BFA}" type="datetimeFigureOut">
              <a:rPr lang="en-US" smtClean="0"/>
              <a:t>8/19/2025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3AF72F-4F82-4F5F-972B-355EA8A0A4F4}" type="slidenum">
              <a:rPr lang="en-US" smtClean="0"/>
              <a:t>‹#›</a:t>
            </a:fld>
            <a:endParaRPr lang="en-US"/>
          </a:p>
        </p:txBody>
      </p:sp>
    </p:spTree>
    <p:extLst>
      <p:ext uri="{BB962C8B-B14F-4D97-AF65-F5344CB8AC3E}">
        <p14:creationId xmlns:p14="http://schemas.microsoft.com/office/powerpoint/2010/main" val="498229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Click to edit Master text styles</a:t>
            </a:r>
          </a:p>
        </p:txBody>
      </p:sp>
      <p:sp>
        <p:nvSpPr>
          <p:cNvPr id="5" name="Date Placeholder 4"/>
          <p:cNvSpPr>
            <a:spLocks noGrp="1"/>
          </p:cNvSpPr>
          <p:nvPr>
            <p:ph type="dt" sz="half" idx="10"/>
          </p:nvPr>
        </p:nvSpPr>
        <p:spPr/>
        <p:txBody>
          <a:bodyPr/>
          <a:lstStyle/>
          <a:p>
            <a:fld id="{EC42F722-4347-45CD-AAFC-AFAE83F72BFA}" type="datetimeFigureOut">
              <a:rPr lang="en-US" smtClean="0"/>
              <a:t>8/19/2025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3AF72F-4F82-4F5F-972B-355EA8A0A4F4}" type="slidenum">
              <a:rPr lang="en-US" smtClean="0"/>
              <a:t>‹#›</a:t>
            </a:fld>
            <a:endParaRPr lang="en-US"/>
          </a:p>
        </p:txBody>
      </p:sp>
    </p:spTree>
    <p:extLst>
      <p:ext uri="{BB962C8B-B14F-4D97-AF65-F5344CB8AC3E}">
        <p14:creationId xmlns:p14="http://schemas.microsoft.com/office/powerpoint/2010/main" val="1934168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US"/>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Click to edit Master text styles</a:t>
            </a:r>
          </a:p>
        </p:txBody>
      </p:sp>
      <p:sp>
        <p:nvSpPr>
          <p:cNvPr id="5" name="Date Placeholder 4"/>
          <p:cNvSpPr>
            <a:spLocks noGrp="1"/>
          </p:cNvSpPr>
          <p:nvPr>
            <p:ph type="dt" sz="half" idx="10"/>
          </p:nvPr>
        </p:nvSpPr>
        <p:spPr/>
        <p:txBody>
          <a:bodyPr/>
          <a:lstStyle/>
          <a:p>
            <a:fld id="{EC42F722-4347-45CD-AAFC-AFAE83F72BFA}" type="datetimeFigureOut">
              <a:rPr lang="en-US" smtClean="0"/>
              <a:t>8/19/2025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3AF72F-4F82-4F5F-972B-355EA8A0A4F4}" type="slidenum">
              <a:rPr lang="en-US" smtClean="0"/>
              <a:t>‹#›</a:t>
            </a:fld>
            <a:endParaRPr lang="en-US"/>
          </a:p>
        </p:txBody>
      </p:sp>
    </p:spTree>
    <p:extLst>
      <p:ext uri="{BB962C8B-B14F-4D97-AF65-F5344CB8AC3E}">
        <p14:creationId xmlns:p14="http://schemas.microsoft.com/office/powerpoint/2010/main" val="680411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42F722-4347-45CD-AAFC-AFAE83F72BFA}" type="datetimeFigureOut">
              <a:rPr lang="en-US" smtClean="0"/>
              <a:t>8/19/2025</a:t>
            </a:fld>
            <a:endParaRPr lang="en-US"/>
          </a:p>
        </p:txBody>
      </p:sp>
      <p:sp>
        <p:nvSpPr>
          <p:cNvPr id="5" name="Footer Placeholder 4"/>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AF72F-4F82-4F5F-972B-355EA8A0A4F4}" type="slidenum">
              <a:rPr lang="en-US" smtClean="0"/>
              <a:t>‹#›</a:t>
            </a:fld>
            <a:endParaRPr lang="en-US"/>
          </a:p>
        </p:txBody>
      </p:sp>
    </p:spTree>
    <p:extLst>
      <p:ext uri="{BB962C8B-B14F-4D97-AF65-F5344CB8AC3E}">
        <p14:creationId xmlns:p14="http://schemas.microsoft.com/office/powerpoint/2010/main" val="2013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0.png"/></Relationships>
</file>

<file path=ppt/slides/_rels/slide22.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30.png"/><Relationship Id="rId4" Type="http://schemas.openxmlformats.org/officeDocument/2006/relationships/image" Target="../media/image141.png"/></Relationships>
</file>

<file path=ppt/slides/_rels/slide2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30.png"/><Relationship Id="rId5" Type="http://schemas.openxmlformats.org/officeDocument/2006/relationships/image" Target="../media/image141.png"/><Relationship Id="rId4" Type="http://schemas.openxmlformats.org/officeDocument/2006/relationships/image" Target="../media/image170.png"/></Relationships>
</file>

<file path=ppt/slides/_rels/slide24.xml.rels><?xml version="1.0" encoding="UTF-8" standalone="yes"?>
<Relationships xmlns="http://schemas.openxmlformats.org/package/2006/relationships"><Relationship Id="rId8" Type="http://schemas.openxmlformats.org/officeDocument/2006/relationships/image" Target="../media/image170.png"/><Relationship Id="rId13" Type="http://schemas.openxmlformats.org/officeDocument/2006/relationships/image" Target="../media/image140.png"/><Relationship Id="rId3" Type="http://schemas.openxmlformats.org/officeDocument/2006/relationships/image" Target="../media/image100.png"/><Relationship Id="rId7" Type="http://schemas.openxmlformats.org/officeDocument/2006/relationships/image" Target="../media/image90.png"/><Relationship Id="rId12"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60.png"/><Relationship Id="rId11" Type="http://schemas.openxmlformats.org/officeDocument/2006/relationships/image" Target="../media/image20.png"/><Relationship Id="rId5" Type="http://schemas.openxmlformats.org/officeDocument/2006/relationships/image" Target="../media/image121.png"/><Relationship Id="rId10" Type="http://schemas.openxmlformats.org/officeDocument/2006/relationships/image" Target="../media/image130.png"/><Relationship Id="rId4" Type="http://schemas.openxmlformats.org/officeDocument/2006/relationships/image" Target="../media/image110.png"/><Relationship Id="rId9" Type="http://schemas.openxmlformats.org/officeDocument/2006/relationships/image" Target="../media/image141.png"/></Relationships>
</file>

<file path=ppt/slides/_rels/slide3.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0.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a:t>An introduction to dimensional analysis using basic properties of water</a:t>
            </a:r>
          </a:p>
        </p:txBody>
      </p:sp>
    </p:spTree>
    <p:extLst>
      <p:ext uri="{BB962C8B-B14F-4D97-AF65-F5344CB8AC3E}">
        <p14:creationId xmlns:p14="http://schemas.microsoft.com/office/powerpoint/2010/main" val="2985687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2" y="2552019"/>
            <a:ext cx="10515600" cy="3745085"/>
          </a:xfrm>
        </p:spPr>
        <p:txBody>
          <a:bodyPr>
            <a:normAutofit lnSpcReduction="10000"/>
          </a:bodyPr>
          <a:lstStyle/>
          <a:p>
            <a:r>
              <a:rPr lang="en-US" dirty="0"/>
              <a:t>Reference frames provide the context for quantifying the real world</a:t>
            </a:r>
          </a:p>
          <a:p>
            <a:r>
              <a:rPr lang="en-US" dirty="0"/>
              <a:t>A reference frame is described by a collection of dimensions</a:t>
            </a:r>
          </a:p>
          <a:p>
            <a:r>
              <a:rPr lang="en-US" dirty="0"/>
              <a:t>Measured variables have dimensions</a:t>
            </a:r>
          </a:p>
          <a:p>
            <a:r>
              <a:rPr lang="en-US" dirty="0"/>
              <a:t>Fundamental dimensions:</a:t>
            </a:r>
          </a:p>
          <a:p>
            <a:pPr lvl="1"/>
            <a:r>
              <a:rPr lang="en-US" sz="2800" dirty="0"/>
              <a:t>Length [L]</a:t>
            </a:r>
          </a:p>
          <a:p>
            <a:pPr lvl="1"/>
            <a:r>
              <a:rPr lang="en-US" sz="2800" dirty="0"/>
              <a:t>Time [T]</a:t>
            </a:r>
          </a:p>
          <a:p>
            <a:pPr lvl="1"/>
            <a:r>
              <a:rPr lang="en-US" sz="2800" dirty="0"/>
              <a:t>Mass [M]</a:t>
            </a:r>
          </a:p>
          <a:p>
            <a:pPr lvl="1"/>
            <a:r>
              <a:rPr lang="en-US" sz="2800" dirty="0"/>
              <a:t>Temperature [</a:t>
            </a:r>
            <a:r>
              <a:rPr lang="en-US" sz="2800" dirty="0">
                <a:latin typeface="Symbol" panose="05050102010706020507" pitchFamily="18" charset="2"/>
              </a:rPr>
              <a:t>Q</a:t>
            </a:r>
            <a:r>
              <a:rPr lang="en-US" sz="2800" dirty="0"/>
              <a:t>]</a:t>
            </a:r>
          </a:p>
        </p:txBody>
      </p:sp>
      <p:sp>
        <p:nvSpPr>
          <p:cNvPr id="8" name="Title 1">
            <a:extLst>
              <a:ext uri="{FF2B5EF4-FFF2-40B4-BE49-F238E27FC236}">
                <a16:creationId xmlns:a16="http://schemas.microsoft.com/office/drawing/2014/main" id="{B9F6E94F-7DE2-4F57-AA2C-43106774CBCC}"/>
              </a:ext>
            </a:extLst>
          </p:cNvPr>
          <p:cNvSpPr txBox="1">
            <a:spLocks/>
          </p:cNvSpPr>
          <p:nvPr/>
        </p:nvSpPr>
        <p:spPr>
          <a:xfrm>
            <a:off x="838202" y="365125"/>
            <a:ext cx="10515600" cy="1325563"/>
          </a:xfrm>
          <a:prstGeom prst="rect">
            <a:avLst/>
          </a:prstGeom>
        </p:spPr>
        <p:txBody>
          <a:bodyPr/>
          <a:lstStyle>
            <a:lvl1pPr algn="l" defTabSz="914411"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Dimensional analysis: rules for describing a reference frame</a:t>
            </a:r>
          </a:p>
        </p:txBody>
      </p:sp>
      <p:grpSp>
        <p:nvGrpSpPr>
          <p:cNvPr id="7" name="Group 6"/>
          <p:cNvGrpSpPr/>
          <p:nvPr/>
        </p:nvGrpSpPr>
        <p:grpSpPr>
          <a:xfrm>
            <a:off x="3278220" y="4424561"/>
            <a:ext cx="2275576" cy="671209"/>
            <a:chOff x="3278220" y="4424561"/>
            <a:chExt cx="2275576" cy="671209"/>
          </a:xfrm>
        </p:grpSpPr>
        <p:sp>
          <p:nvSpPr>
            <p:cNvPr id="2" name="Right Brace 1"/>
            <p:cNvSpPr/>
            <p:nvPr/>
          </p:nvSpPr>
          <p:spPr>
            <a:xfrm>
              <a:off x="3278220" y="4424561"/>
              <a:ext cx="379379" cy="671209"/>
            </a:xfrm>
            <a:prstGeom prst="rightBrace">
              <a:avLst>
                <a:gd name="adj1" fmla="val 12681"/>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5"/>
            <p:cNvSpPr/>
            <p:nvPr/>
          </p:nvSpPr>
          <p:spPr>
            <a:xfrm>
              <a:off x="3848201" y="4498555"/>
              <a:ext cx="1705595" cy="523220"/>
            </a:xfrm>
            <a:prstGeom prst="rect">
              <a:avLst/>
            </a:prstGeom>
          </p:spPr>
          <p:txBody>
            <a:bodyPr wrap="none">
              <a:spAutoFit/>
            </a:bodyPr>
            <a:lstStyle/>
            <a:p>
              <a:r>
                <a:rPr lang="en-US" sz="2800" dirty="0"/>
                <a:t>Spacetime</a:t>
              </a:r>
            </a:p>
          </p:txBody>
        </p:sp>
      </p:grpSp>
      <p:grpSp>
        <p:nvGrpSpPr>
          <p:cNvPr id="11" name="Group 10"/>
          <p:cNvGrpSpPr/>
          <p:nvPr/>
        </p:nvGrpSpPr>
        <p:grpSpPr>
          <a:xfrm>
            <a:off x="4199105" y="5218097"/>
            <a:ext cx="2628547" cy="671209"/>
            <a:chOff x="4199105" y="5218097"/>
            <a:chExt cx="2628547" cy="671209"/>
          </a:xfrm>
        </p:grpSpPr>
        <p:sp>
          <p:nvSpPr>
            <p:cNvPr id="9" name="Rectangle 8"/>
            <p:cNvSpPr/>
            <p:nvPr/>
          </p:nvSpPr>
          <p:spPr>
            <a:xfrm>
              <a:off x="4778821" y="5292091"/>
              <a:ext cx="2048831" cy="523220"/>
            </a:xfrm>
            <a:prstGeom prst="rect">
              <a:avLst/>
            </a:prstGeom>
          </p:spPr>
          <p:txBody>
            <a:bodyPr wrap="none">
              <a:spAutoFit/>
            </a:bodyPr>
            <a:lstStyle/>
            <a:p>
              <a:r>
                <a:rPr lang="en-US" sz="2800" dirty="0"/>
                <a:t>Mass-Energy</a:t>
              </a:r>
            </a:p>
          </p:txBody>
        </p:sp>
        <p:sp>
          <p:nvSpPr>
            <p:cNvPr id="10" name="Right Brace 9"/>
            <p:cNvSpPr/>
            <p:nvPr/>
          </p:nvSpPr>
          <p:spPr>
            <a:xfrm>
              <a:off x="4199105" y="5218097"/>
              <a:ext cx="379379" cy="671209"/>
            </a:xfrm>
            <a:prstGeom prst="rightBrace">
              <a:avLst>
                <a:gd name="adj1" fmla="val 12681"/>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171878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wipe(left)">
                                      <p:cBhvr>
                                        <p:cTn id="47" dur="2000"/>
                                        <p:tgtEl>
                                          <p:spTgt spid="3">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wipe(left)">
                                      <p:cBhvr>
                                        <p:cTn id="5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1718EE-83DE-48DB-9B95-04050296661C}"/>
              </a:ext>
            </a:extLst>
          </p:cNvPr>
          <p:cNvSpPr/>
          <p:nvPr/>
        </p:nvSpPr>
        <p:spPr>
          <a:xfrm>
            <a:off x="1098844" y="2259895"/>
            <a:ext cx="10480372" cy="3448123"/>
          </a:xfrm>
          <a:prstGeom prst="rect">
            <a:avLst/>
          </a:prstGeom>
        </p:spPr>
        <p:txBody>
          <a:bodyPr wrap="square">
            <a:spAutoFit/>
          </a:bodyPr>
          <a:lstStyle/>
          <a:p>
            <a:pPr marL="228604" indent="-228604" defTabSz="914411">
              <a:lnSpc>
                <a:spcPct val="90000"/>
              </a:lnSpc>
              <a:spcBef>
                <a:spcPts val="1001"/>
              </a:spcBef>
              <a:buFont typeface="Arial" panose="020B0604020202020204" pitchFamily="34" charset="0"/>
              <a:buChar char="•"/>
            </a:pPr>
            <a:r>
              <a:rPr lang="en-US" sz="2800" dirty="0">
                <a:solidFill>
                  <a:prstClr val="black"/>
                </a:solidFill>
              </a:rPr>
              <a:t>Use capital letters with non-italicized fonts (e.g. [M] not [</a:t>
            </a:r>
            <a:r>
              <a:rPr lang="en-US" sz="2800" i="1" dirty="0">
                <a:solidFill>
                  <a:prstClr val="black"/>
                </a:solidFill>
              </a:rPr>
              <a:t>M</a:t>
            </a:r>
            <a:r>
              <a:rPr lang="en-US" sz="2800" dirty="0">
                <a:solidFill>
                  <a:prstClr val="black"/>
                </a:solidFill>
              </a:rPr>
              <a:t>] or [m])</a:t>
            </a:r>
          </a:p>
          <a:p>
            <a:pPr marL="228604" indent="-228604" defTabSz="914411">
              <a:lnSpc>
                <a:spcPct val="90000"/>
              </a:lnSpc>
              <a:spcBef>
                <a:spcPts val="1001"/>
              </a:spcBef>
              <a:buFont typeface="Arial" panose="020B0604020202020204" pitchFamily="34" charset="0"/>
              <a:buChar char="•"/>
            </a:pPr>
            <a:r>
              <a:rPr lang="en-US" sz="2800" dirty="0">
                <a:solidFill>
                  <a:prstClr val="black"/>
                </a:solidFill>
              </a:rPr>
              <a:t>Always put in square brackets (i.e. [L] not L or (L))</a:t>
            </a:r>
          </a:p>
          <a:p>
            <a:pPr marL="228604" indent="-228604" defTabSz="914411">
              <a:lnSpc>
                <a:spcPct val="90000"/>
              </a:lnSpc>
              <a:spcBef>
                <a:spcPts val="1001"/>
              </a:spcBef>
              <a:buFont typeface="Arial" panose="020B0604020202020204" pitchFamily="34" charset="0"/>
              <a:buChar char="•"/>
            </a:pPr>
            <a:r>
              <a:rPr lang="en-US" sz="2800" dirty="0">
                <a:solidFill>
                  <a:prstClr val="black"/>
                </a:solidFill>
              </a:rPr>
              <a:t>Use negative exponents rather than fractions </a:t>
            </a:r>
            <a:br>
              <a:rPr lang="en-US" sz="2800" dirty="0">
                <a:solidFill>
                  <a:prstClr val="black"/>
                </a:solidFill>
              </a:rPr>
            </a:br>
            <a:r>
              <a:rPr lang="en-US" sz="2800" dirty="0">
                <a:solidFill>
                  <a:prstClr val="black"/>
                </a:solidFill>
              </a:rPr>
              <a:t>(e.g. a mass flux is [M L</a:t>
            </a:r>
            <a:r>
              <a:rPr lang="en-US" sz="2800" baseline="30000" dirty="0">
                <a:solidFill>
                  <a:prstClr val="black"/>
                </a:solidFill>
              </a:rPr>
              <a:t>-2</a:t>
            </a:r>
            <a:r>
              <a:rPr lang="en-US" sz="2800" dirty="0">
                <a:solidFill>
                  <a:prstClr val="black"/>
                </a:solidFill>
              </a:rPr>
              <a:t> T</a:t>
            </a:r>
            <a:r>
              <a:rPr lang="en-US" sz="2800" baseline="30000" dirty="0">
                <a:solidFill>
                  <a:prstClr val="black"/>
                </a:solidFill>
              </a:rPr>
              <a:t>-1</a:t>
            </a:r>
            <a:r>
              <a:rPr lang="en-US" sz="2800" dirty="0">
                <a:solidFill>
                  <a:prstClr val="black"/>
                </a:solidFill>
              </a:rPr>
              <a:t>] not [M / L</a:t>
            </a:r>
            <a:r>
              <a:rPr lang="en-US" sz="2800" baseline="30000" dirty="0">
                <a:solidFill>
                  <a:prstClr val="black"/>
                </a:solidFill>
              </a:rPr>
              <a:t>2</a:t>
            </a:r>
            <a:r>
              <a:rPr lang="en-US" sz="2800" dirty="0">
                <a:solidFill>
                  <a:prstClr val="black"/>
                </a:solidFill>
              </a:rPr>
              <a:t>T])</a:t>
            </a:r>
          </a:p>
          <a:p>
            <a:pPr marL="685804" lvl="1" indent="-228604" defTabSz="914411">
              <a:lnSpc>
                <a:spcPct val="90000"/>
              </a:lnSpc>
              <a:spcBef>
                <a:spcPts val="1001"/>
              </a:spcBef>
              <a:buFont typeface="Arial" panose="020B0604020202020204" pitchFamily="34" charset="0"/>
              <a:buChar char="•"/>
            </a:pPr>
            <a:r>
              <a:rPr lang="en-US" sz="2800" dirty="0">
                <a:solidFill>
                  <a:prstClr val="black"/>
                </a:solidFill>
              </a:rPr>
              <a:t>Why?  Less ambiguous order of operations</a:t>
            </a:r>
          </a:p>
          <a:p>
            <a:pPr marL="1143004" lvl="2" indent="-228604" defTabSz="914411">
              <a:lnSpc>
                <a:spcPct val="90000"/>
              </a:lnSpc>
              <a:spcBef>
                <a:spcPts val="1001"/>
              </a:spcBef>
              <a:buFont typeface="Arial" panose="020B0604020202020204" pitchFamily="34" charset="0"/>
              <a:buChar char="•"/>
            </a:pPr>
            <a:r>
              <a:rPr lang="en-US" sz="2800" dirty="0">
                <a:solidFill>
                  <a:prstClr val="black"/>
                </a:solidFill>
              </a:rPr>
              <a:t>[M/L</a:t>
            </a:r>
            <a:r>
              <a:rPr lang="en-US" sz="2800" baseline="30000" dirty="0">
                <a:solidFill>
                  <a:prstClr val="black"/>
                </a:solidFill>
              </a:rPr>
              <a:t>2</a:t>
            </a:r>
            <a:r>
              <a:rPr lang="en-US" sz="2800" dirty="0">
                <a:solidFill>
                  <a:prstClr val="black"/>
                </a:solidFill>
              </a:rPr>
              <a:t>T] might be interpreted as [(M/L</a:t>
            </a:r>
            <a:r>
              <a:rPr lang="en-US" sz="2800" baseline="30000" dirty="0">
                <a:solidFill>
                  <a:prstClr val="black"/>
                </a:solidFill>
              </a:rPr>
              <a:t>2</a:t>
            </a:r>
            <a:r>
              <a:rPr lang="en-US" sz="2800" dirty="0">
                <a:solidFill>
                  <a:prstClr val="black"/>
                </a:solidFill>
              </a:rPr>
              <a:t>)T] or [M/(L</a:t>
            </a:r>
            <a:r>
              <a:rPr lang="en-US" sz="2800" baseline="30000" dirty="0">
                <a:solidFill>
                  <a:prstClr val="black"/>
                </a:solidFill>
              </a:rPr>
              <a:t>2</a:t>
            </a:r>
            <a:r>
              <a:rPr lang="en-US" sz="2800" dirty="0">
                <a:solidFill>
                  <a:prstClr val="black"/>
                </a:solidFill>
              </a:rPr>
              <a:t>T)]</a:t>
            </a:r>
          </a:p>
          <a:p>
            <a:pPr marL="1143004" lvl="2" indent="-228604" defTabSz="914411">
              <a:lnSpc>
                <a:spcPct val="90000"/>
              </a:lnSpc>
              <a:spcBef>
                <a:spcPts val="1001"/>
              </a:spcBef>
              <a:buFont typeface="Arial" panose="020B0604020202020204" pitchFamily="34" charset="0"/>
              <a:buChar char="•"/>
            </a:pPr>
            <a:r>
              <a:rPr lang="en-US" sz="2800" dirty="0">
                <a:solidFill>
                  <a:prstClr val="black"/>
                </a:solidFill>
              </a:rPr>
              <a:t>[M L</a:t>
            </a:r>
            <a:r>
              <a:rPr lang="en-US" sz="2800" baseline="30000" dirty="0">
                <a:solidFill>
                  <a:prstClr val="black"/>
                </a:solidFill>
              </a:rPr>
              <a:t>-2</a:t>
            </a:r>
            <a:r>
              <a:rPr lang="en-US" sz="2800" dirty="0">
                <a:solidFill>
                  <a:prstClr val="black"/>
                </a:solidFill>
              </a:rPr>
              <a:t> T</a:t>
            </a:r>
            <a:r>
              <a:rPr lang="en-US" sz="2800" baseline="30000" dirty="0">
                <a:solidFill>
                  <a:prstClr val="black"/>
                </a:solidFill>
              </a:rPr>
              <a:t>-1</a:t>
            </a:r>
            <a:r>
              <a:rPr lang="en-US" sz="2800" dirty="0">
                <a:solidFill>
                  <a:prstClr val="black"/>
                </a:solidFill>
              </a:rPr>
              <a:t>] is unambiguously the same as [M/(L</a:t>
            </a:r>
            <a:r>
              <a:rPr lang="en-US" sz="2800" baseline="30000" dirty="0">
                <a:solidFill>
                  <a:prstClr val="black"/>
                </a:solidFill>
              </a:rPr>
              <a:t>2</a:t>
            </a:r>
            <a:r>
              <a:rPr lang="en-US" sz="2800" dirty="0">
                <a:solidFill>
                  <a:prstClr val="black"/>
                </a:solidFill>
              </a:rPr>
              <a:t>T)]</a:t>
            </a:r>
          </a:p>
        </p:txBody>
      </p:sp>
      <p:sp>
        <p:nvSpPr>
          <p:cNvPr id="14" name="Title 1">
            <a:extLst>
              <a:ext uri="{FF2B5EF4-FFF2-40B4-BE49-F238E27FC236}">
                <a16:creationId xmlns:a16="http://schemas.microsoft.com/office/drawing/2014/main" id="{0D9163B7-5CB7-4E43-ADDD-4DE26B6FAF4B}"/>
              </a:ext>
            </a:extLst>
          </p:cNvPr>
          <p:cNvSpPr txBox="1">
            <a:spLocks/>
          </p:cNvSpPr>
          <p:nvPr/>
        </p:nvSpPr>
        <p:spPr>
          <a:xfrm>
            <a:off x="838202" y="365125"/>
            <a:ext cx="10515600" cy="1325563"/>
          </a:xfrm>
          <a:prstGeom prst="rect">
            <a:avLst/>
          </a:prstGeom>
        </p:spPr>
        <p:txBody>
          <a:bodyPr/>
          <a:lstStyle>
            <a:lvl1pPr algn="l" defTabSz="914411"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Rules for formatting dimensions</a:t>
            </a:r>
          </a:p>
          <a:p>
            <a:r>
              <a:rPr lang="en-US" dirty="0"/>
              <a:t>(i.e. grounds for losing points on assignments)</a:t>
            </a:r>
          </a:p>
        </p:txBody>
      </p:sp>
    </p:spTree>
    <p:extLst>
      <p:ext uri="{BB962C8B-B14F-4D97-AF65-F5344CB8AC3E}">
        <p14:creationId xmlns:p14="http://schemas.microsoft.com/office/powerpoint/2010/main" val="2815130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2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2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20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left)">
                                      <p:cBhvr>
                                        <p:cTn id="27" dur="20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wipe(left)">
                                      <p:cBhvr>
                                        <p:cTn id="32" dur="2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1718EE-83DE-48DB-9B95-04050296661C}"/>
              </a:ext>
            </a:extLst>
          </p:cNvPr>
          <p:cNvSpPr/>
          <p:nvPr/>
        </p:nvSpPr>
        <p:spPr>
          <a:xfrm>
            <a:off x="957415" y="2257110"/>
            <a:ext cx="10480372" cy="2287806"/>
          </a:xfrm>
          <a:prstGeom prst="rect">
            <a:avLst/>
          </a:prstGeom>
        </p:spPr>
        <p:txBody>
          <a:bodyPr wrap="square">
            <a:spAutoFit/>
          </a:bodyPr>
          <a:lstStyle/>
          <a:p>
            <a:pPr marL="228609" indent="-228604" defTabSz="914411">
              <a:lnSpc>
                <a:spcPct val="90000"/>
              </a:lnSpc>
              <a:spcBef>
                <a:spcPts val="500"/>
              </a:spcBef>
              <a:buFont typeface="Arial" panose="020B0604020202020204" pitchFamily="34" charset="0"/>
              <a:buChar char="•"/>
            </a:pPr>
            <a:r>
              <a:rPr lang="en-US" sz="2800" dirty="0">
                <a:solidFill>
                  <a:prstClr val="black"/>
                </a:solidFill>
              </a:rPr>
              <a:t>Velocity</a:t>
            </a:r>
          </a:p>
          <a:p>
            <a:pPr marL="228609" indent="-228604" defTabSz="914411">
              <a:lnSpc>
                <a:spcPct val="90000"/>
              </a:lnSpc>
              <a:spcBef>
                <a:spcPts val="500"/>
              </a:spcBef>
              <a:buFont typeface="Arial" panose="020B0604020202020204" pitchFamily="34" charset="0"/>
              <a:buChar char="•"/>
            </a:pPr>
            <a:r>
              <a:rPr lang="en-US" sz="2800" dirty="0">
                <a:solidFill>
                  <a:prstClr val="black"/>
                </a:solidFill>
              </a:rPr>
              <a:t>Acceleration </a:t>
            </a:r>
          </a:p>
          <a:p>
            <a:pPr marL="228609" indent="-228604" defTabSz="914411">
              <a:lnSpc>
                <a:spcPct val="90000"/>
              </a:lnSpc>
              <a:spcBef>
                <a:spcPts val="500"/>
              </a:spcBef>
              <a:buFont typeface="Arial" panose="020B0604020202020204" pitchFamily="34" charset="0"/>
              <a:buChar char="•"/>
            </a:pPr>
            <a:r>
              <a:rPr lang="en-US" sz="2800" dirty="0">
                <a:solidFill>
                  <a:prstClr val="black"/>
                </a:solidFill>
              </a:rPr>
              <a:t>Force [F] </a:t>
            </a:r>
          </a:p>
          <a:p>
            <a:pPr marL="228609" indent="-228604" defTabSz="914411">
              <a:lnSpc>
                <a:spcPct val="90000"/>
              </a:lnSpc>
              <a:spcBef>
                <a:spcPts val="500"/>
              </a:spcBef>
              <a:buFont typeface="Arial" panose="020B0604020202020204" pitchFamily="34" charset="0"/>
              <a:buChar char="•"/>
            </a:pPr>
            <a:r>
              <a:rPr lang="en-US" sz="2800" dirty="0">
                <a:solidFill>
                  <a:prstClr val="black"/>
                </a:solidFill>
              </a:rPr>
              <a:t>Energy [E]</a:t>
            </a:r>
          </a:p>
          <a:p>
            <a:pPr marL="5" defTabSz="914411">
              <a:lnSpc>
                <a:spcPct val="90000"/>
              </a:lnSpc>
              <a:spcBef>
                <a:spcPts val="500"/>
              </a:spcBef>
            </a:pPr>
            <a:endParaRPr lang="en-US" sz="2800" dirty="0">
              <a:solidFill>
                <a:prstClr val="black"/>
              </a:solidFill>
            </a:endParaRPr>
          </a:p>
        </p:txBody>
      </p:sp>
      <p:sp>
        <p:nvSpPr>
          <p:cNvPr id="8" name="Rectangle 7">
            <a:extLst>
              <a:ext uri="{FF2B5EF4-FFF2-40B4-BE49-F238E27FC236}">
                <a16:creationId xmlns:a16="http://schemas.microsoft.com/office/drawing/2014/main" id="{84143F56-450D-4FDE-A6AC-7CFA4B5CFFE8}"/>
              </a:ext>
            </a:extLst>
          </p:cNvPr>
          <p:cNvSpPr/>
          <p:nvPr/>
        </p:nvSpPr>
        <p:spPr>
          <a:xfrm>
            <a:off x="9499303" y="2246185"/>
            <a:ext cx="1916556" cy="480131"/>
          </a:xfrm>
          <a:prstGeom prst="rect">
            <a:avLst/>
          </a:prstGeom>
        </p:spPr>
        <p:txBody>
          <a:bodyPr wrap="square">
            <a:spAutoFit/>
          </a:bodyPr>
          <a:lstStyle/>
          <a:p>
            <a:pPr marL="0" lvl="1" defTabSz="914411">
              <a:lnSpc>
                <a:spcPct val="90000"/>
              </a:lnSpc>
              <a:spcBef>
                <a:spcPts val="500"/>
              </a:spcBef>
            </a:pPr>
            <a:r>
              <a:rPr lang="en-US" sz="2800" dirty="0">
                <a:solidFill>
                  <a:prstClr val="black"/>
                </a:solidFill>
              </a:rPr>
              <a:t>= [L T</a:t>
            </a:r>
            <a:r>
              <a:rPr lang="en-US" sz="2800" baseline="30000" dirty="0">
                <a:solidFill>
                  <a:prstClr val="black"/>
                </a:solidFill>
              </a:rPr>
              <a:t>-1</a:t>
            </a:r>
            <a:r>
              <a:rPr lang="en-US" sz="2800" dirty="0">
                <a:solidFill>
                  <a:prstClr val="black"/>
                </a:solidFill>
              </a:rPr>
              <a:t>]</a:t>
            </a:r>
          </a:p>
        </p:txBody>
      </p:sp>
      <p:sp>
        <p:nvSpPr>
          <p:cNvPr id="9" name="Rectangle 8">
            <a:extLst>
              <a:ext uri="{FF2B5EF4-FFF2-40B4-BE49-F238E27FC236}">
                <a16:creationId xmlns:a16="http://schemas.microsoft.com/office/drawing/2014/main" id="{79286874-6FAF-47A8-8522-C494E36CAB20}"/>
              </a:ext>
            </a:extLst>
          </p:cNvPr>
          <p:cNvSpPr/>
          <p:nvPr/>
        </p:nvSpPr>
        <p:spPr>
          <a:xfrm>
            <a:off x="9499303" y="2736220"/>
            <a:ext cx="1916556" cy="480131"/>
          </a:xfrm>
          <a:prstGeom prst="rect">
            <a:avLst/>
          </a:prstGeom>
        </p:spPr>
        <p:txBody>
          <a:bodyPr wrap="square">
            <a:spAutoFit/>
          </a:bodyPr>
          <a:lstStyle/>
          <a:p>
            <a:pPr marL="0" lvl="1" defTabSz="914411">
              <a:lnSpc>
                <a:spcPct val="90000"/>
              </a:lnSpc>
              <a:spcBef>
                <a:spcPts val="500"/>
              </a:spcBef>
            </a:pPr>
            <a:r>
              <a:rPr lang="en-US" sz="2800" dirty="0">
                <a:solidFill>
                  <a:prstClr val="black"/>
                </a:solidFill>
              </a:rPr>
              <a:t>= [L T</a:t>
            </a:r>
            <a:r>
              <a:rPr lang="en-US" sz="2800" baseline="30000" dirty="0">
                <a:solidFill>
                  <a:prstClr val="black"/>
                </a:solidFill>
              </a:rPr>
              <a:t>-2</a:t>
            </a:r>
            <a:r>
              <a:rPr lang="en-US" sz="2800" dirty="0">
                <a:solidFill>
                  <a:prstClr val="black"/>
                </a:solidFill>
              </a:rPr>
              <a:t>]</a:t>
            </a:r>
          </a:p>
        </p:txBody>
      </p:sp>
      <p:sp>
        <p:nvSpPr>
          <p:cNvPr id="10" name="Rectangle 9">
            <a:extLst>
              <a:ext uri="{FF2B5EF4-FFF2-40B4-BE49-F238E27FC236}">
                <a16:creationId xmlns:a16="http://schemas.microsoft.com/office/drawing/2014/main" id="{BBF78856-A437-4246-9FDE-F7BD60972DB3}"/>
              </a:ext>
            </a:extLst>
          </p:cNvPr>
          <p:cNvSpPr/>
          <p:nvPr/>
        </p:nvSpPr>
        <p:spPr>
          <a:xfrm>
            <a:off x="9499303" y="3187456"/>
            <a:ext cx="1916556" cy="480131"/>
          </a:xfrm>
          <a:prstGeom prst="rect">
            <a:avLst/>
          </a:prstGeom>
        </p:spPr>
        <p:txBody>
          <a:bodyPr wrap="square">
            <a:spAutoFit/>
          </a:bodyPr>
          <a:lstStyle/>
          <a:p>
            <a:pPr marL="0" lvl="1" defTabSz="914411">
              <a:lnSpc>
                <a:spcPct val="90000"/>
              </a:lnSpc>
              <a:spcBef>
                <a:spcPts val="500"/>
              </a:spcBef>
            </a:pPr>
            <a:r>
              <a:rPr lang="en-US" sz="2800" dirty="0">
                <a:solidFill>
                  <a:prstClr val="black"/>
                </a:solidFill>
              </a:rPr>
              <a:t>= [M L T</a:t>
            </a:r>
            <a:r>
              <a:rPr lang="en-US" sz="2800" baseline="30000" dirty="0">
                <a:solidFill>
                  <a:prstClr val="black"/>
                </a:solidFill>
              </a:rPr>
              <a:t>-2</a:t>
            </a:r>
            <a:r>
              <a:rPr lang="en-US" sz="2800" dirty="0">
                <a:solidFill>
                  <a:prstClr val="black"/>
                </a:solidFill>
              </a:rPr>
              <a:t>]</a:t>
            </a:r>
          </a:p>
        </p:txBody>
      </p:sp>
      <p:sp>
        <p:nvSpPr>
          <p:cNvPr id="11" name="Rectangle 10">
            <a:extLst>
              <a:ext uri="{FF2B5EF4-FFF2-40B4-BE49-F238E27FC236}">
                <a16:creationId xmlns:a16="http://schemas.microsoft.com/office/drawing/2014/main" id="{4E85F96F-5EC9-4852-9F1F-0D8BDD5D561F}"/>
              </a:ext>
            </a:extLst>
          </p:cNvPr>
          <p:cNvSpPr/>
          <p:nvPr/>
        </p:nvSpPr>
        <p:spPr>
          <a:xfrm>
            <a:off x="9499303" y="3625611"/>
            <a:ext cx="1916556" cy="480131"/>
          </a:xfrm>
          <a:prstGeom prst="rect">
            <a:avLst/>
          </a:prstGeom>
        </p:spPr>
        <p:txBody>
          <a:bodyPr wrap="square">
            <a:spAutoFit/>
          </a:bodyPr>
          <a:lstStyle/>
          <a:p>
            <a:pPr marL="0" lvl="1" defTabSz="914411">
              <a:lnSpc>
                <a:spcPct val="90000"/>
              </a:lnSpc>
              <a:spcBef>
                <a:spcPts val="500"/>
              </a:spcBef>
            </a:pPr>
            <a:r>
              <a:rPr lang="en-US" sz="2800" dirty="0">
                <a:solidFill>
                  <a:prstClr val="black"/>
                </a:solidFill>
              </a:rPr>
              <a:t>= [M L</a:t>
            </a:r>
            <a:r>
              <a:rPr lang="en-US" sz="2800" baseline="30000" dirty="0">
                <a:solidFill>
                  <a:prstClr val="black"/>
                </a:solidFill>
              </a:rPr>
              <a:t>2</a:t>
            </a:r>
            <a:r>
              <a:rPr lang="en-US" sz="2800" dirty="0">
                <a:solidFill>
                  <a:prstClr val="black"/>
                </a:solidFill>
              </a:rPr>
              <a:t> T</a:t>
            </a:r>
            <a:r>
              <a:rPr lang="en-US" sz="2800" baseline="30000" dirty="0">
                <a:solidFill>
                  <a:prstClr val="black"/>
                </a:solidFill>
              </a:rPr>
              <a:t>-2</a:t>
            </a:r>
            <a:r>
              <a:rPr lang="en-US" sz="2800" dirty="0">
                <a:solidFill>
                  <a:prstClr val="black"/>
                </a:solidFill>
              </a:rPr>
              <a:t>]</a:t>
            </a:r>
          </a:p>
        </p:txBody>
      </p:sp>
      <p:sp>
        <p:nvSpPr>
          <p:cNvPr id="14" name="Title 1">
            <a:extLst>
              <a:ext uri="{FF2B5EF4-FFF2-40B4-BE49-F238E27FC236}">
                <a16:creationId xmlns:a16="http://schemas.microsoft.com/office/drawing/2014/main" id="{0D9163B7-5CB7-4E43-ADDD-4DE26B6FAF4B}"/>
              </a:ext>
            </a:extLst>
          </p:cNvPr>
          <p:cNvSpPr txBox="1">
            <a:spLocks/>
          </p:cNvSpPr>
          <p:nvPr/>
        </p:nvSpPr>
        <p:spPr>
          <a:xfrm>
            <a:off x="838202" y="365125"/>
            <a:ext cx="10515600" cy="1325563"/>
          </a:xfrm>
          <a:prstGeom prst="rect">
            <a:avLst/>
          </a:prstGeom>
        </p:spPr>
        <p:txBody>
          <a:bodyPr/>
          <a:lstStyle>
            <a:lvl1pPr algn="l" defTabSz="914411"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Dimensional analysis: more examples of derived dimensions</a:t>
            </a:r>
          </a:p>
        </p:txBody>
      </p:sp>
      <p:sp>
        <p:nvSpPr>
          <p:cNvPr id="16" name="Rectangle 15">
            <a:extLst>
              <a:ext uri="{FF2B5EF4-FFF2-40B4-BE49-F238E27FC236}">
                <a16:creationId xmlns:a16="http://schemas.microsoft.com/office/drawing/2014/main" id="{0EA906D3-5B2C-429C-BF5D-DA8A6F57F376}"/>
              </a:ext>
            </a:extLst>
          </p:cNvPr>
          <p:cNvSpPr/>
          <p:nvPr/>
        </p:nvSpPr>
        <p:spPr>
          <a:xfrm>
            <a:off x="3220280" y="2721773"/>
            <a:ext cx="6970643" cy="480131"/>
          </a:xfrm>
          <a:prstGeom prst="rect">
            <a:avLst/>
          </a:prstGeom>
        </p:spPr>
        <p:txBody>
          <a:bodyPr wrap="square">
            <a:spAutoFit/>
          </a:bodyPr>
          <a:lstStyle/>
          <a:p>
            <a:pPr marL="0" lvl="1" defTabSz="914411">
              <a:lnSpc>
                <a:spcPct val="90000"/>
              </a:lnSpc>
              <a:spcBef>
                <a:spcPts val="500"/>
              </a:spcBef>
            </a:pPr>
            <a:r>
              <a:rPr lang="en-US" sz="2800" dirty="0">
                <a:solidFill>
                  <a:prstClr val="black"/>
                </a:solidFill>
              </a:rPr>
              <a:t>= change in velocity [L T</a:t>
            </a:r>
            <a:r>
              <a:rPr lang="en-US" sz="2800" baseline="30000" dirty="0">
                <a:solidFill>
                  <a:prstClr val="black"/>
                </a:solidFill>
              </a:rPr>
              <a:t>-1</a:t>
            </a:r>
            <a:r>
              <a:rPr lang="en-US" sz="2800" dirty="0">
                <a:solidFill>
                  <a:prstClr val="black"/>
                </a:solidFill>
              </a:rPr>
              <a:t>] over time [T]</a:t>
            </a:r>
          </a:p>
        </p:txBody>
      </p:sp>
      <p:sp>
        <p:nvSpPr>
          <p:cNvPr id="17" name="Rectangle 16">
            <a:extLst>
              <a:ext uri="{FF2B5EF4-FFF2-40B4-BE49-F238E27FC236}">
                <a16:creationId xmlns:a16="http://schemas.microsoft.com/office/drawing/2014/main" id="{B3DECDCC-69C1-4526-BF71-EA4FCF446988}"/>
              </a:ext>
            </a:extLst>
          </p:cNvPr>
          <p:cNvSpPr/>
          <p:nvPr/>
        </p:nvSpPr>
        <p:spPr>
          <a:xfrm>
            <a:off x="2712280" y="3160948"/>
            <a:ext cx="6970643" cy="480131"/>
          </a:xfrm>
          <a:prstGeom prst="rect">
            <a:avLst/>
          </a:prstGeom>
        </p:spPr>
        <p:txBody>
          <a:bodyPr wrap="square">
            <a:spAutoFit/>
          </a:bodyPr>
          <a:lstStyle/>
          <a:p>
            <a:pPr marL="0" lvl="1" defTabSz="914411">
              <a:lnSpc>
                <a:spcPct val="90000"/>
              </a:lnSpc>
              <a:spcBef>
                <a:spcPts val="500"/>
              </a:spcBef>
            </a:pPr>
            <a:r>
              <a:rPr lang="en-US" sz="2800" dirty="0">
                <a:solidFill>
                  <a:prstClr val="black"/>
                </a:solidFill>
              </a:rPr>
              <a:t>= mass [M] times acceleration [L T</a:t>
            </a:r>
            <a:r>
              <a:rPr lang="en-US" sz="2800" baseline="30000" dirty="0">
                <a:solidFill>
                  <a:prstClr val="black"/>
                </a:solidFill>
              </a:rPr>
              <a:t>-2</a:t>
            </a:r>
            <a:r>
              <a:rPr lang="en-US" sz="2800" dirty="0">
                <a:solidFill>
                  <a:prstClr val="black"/>
                </a:solidFill>
              </a:rPr>
              <a:t>]</a:t>
            </a:r>
          </a:p>
        </p:txBody>
      </p:sp>
      <p:sp>
        <p:nvSpPr>
          <p:cNvPr id="19" name="Rectangle 18">
            <a:extLst>
              <a:ext uri="{FF2B5EF4-FFF2-40B4-BE49-F238E27FC236}">
                <a16:creationId xmlns:a16="http://schemas.microsoft.com/office/drawing/2014/main" id="{C706B261-420B-4A84-ADF3-4F7CD5335884}"/>
              </a:ext>
            </a:extLst>
          </p:cNvPr>
          <p:cNvSpPr/>
          <p:nvPr/>
        </p:nvSpPr>
        <p:spPr>
          <a:xfrm>
            <a:off x="2966280" y="3632833"/>
            <a:ext cx="6970643" cy="480131"/>
          </a:xfrm>
          <a:prstGeom prst="rect">
            <a:avLst/>
          </a:prstGeom>
        </p:spPr>
        <p:txBody>
          <a:bodyPr wrap="square">
            <a:spAutoFit/>
          </a:bodyPr>
          <a:lstStyle/>
          <a:p>
            <a:pPr marL="0" lvl="1" defTabSz="914411">
              <a:lnSpc>
                <a:spcPct val="90000"/>
              </a:lnSpc>
              <a:spcBef>
                <a:spcPts val="500"/>
              </a:spcBef>
            </a:pPr>
            <a:r>
              <a:rPr lang="en-US" sz="2800" dirty="0">
                <a:solidFill>
                  <a:prstClr val="black"/>
                </a:solidFill>
              </a:rPr>
              <a:t>=  force [M L T</a:t>
            </a:r>
            <a:r>
              <a:rPr lang="en-US" sz="2800" baseline="30000" dirty="0">
                <a:solidFill>
                  <a:prstClr val="black"/>
                </a:solidFill>
              </a:rPr>
              <a:t>-2</a:t>
            </a:r>
            <a:r>
              <a:rPr lang="en-US" sz="2800" dirty="0">
                <a:solidFill>
                  <a:prstClr val="black"/>
                </a:solidFill>
              </a:rPr>
              <a:t>] applied over a distance [L]</a:t>
            </a:r>
          </a:p>
        </p:txBody>
      </p:sp>
      <p:sp>
        <p:nvSpPr>
          <p:cNvPr id="13" name="Rectangle 12">
            <a:extLst>
              <a:ext uri="{FF2B5EF4-FFF2-40B4-BE49-F238E27FC236}">
                <a16:creationId xmlns:a16="http://schemas.microsoft.com/office/drawing/2014/main" id="{74031AD8-7FE9-49EC-B458-7A9B318D3A2B}"/>
              </a:ext>
            </a:extLst>
          </p:cNvPr>
          <p:cNvSpPr/>
          <p:nvPr/>
        </p:nvSpPr>
        <p:spPr>
          <a:xfrm>
            <a:off x="2610678" y="2269170"/>
            <a:ext cx="6970643" cy="480131"/>
          </a:xfrm>
          <a:prstGeom prst="rect">
            <a:avLst/>
          </a:prstGeom>
        </p:spPr>
        <p:txBody>
          <a:bodyPr wrap="square">
            <a:spAutoFit/>
          </a:bodyPr>
          <a:lstStyle/>
          <a:p>
            <a:pPr marL="0" lvl="1" defTabSz="914411">
              <a:lnSpc>
                <a:spcPct val="90000"/>
              </a:lnSpc>
              <a:spcBef>
                <a:spcPts val="500"/>
              </a:spcBef>
            </a:pPr>
            <a:r>
              <a:rPr lang="en-US" sz="2800" dirty="0">
                <a:solidFill>
                  <a:prstClr val="black"/>
                </a:solidFill>
              </a:rPr>
              <a:t>= change in distance [L] over time [T]</a:t>
            </a:r>
          </a:p>
        </p:txBody>
      </p:sp>
    </p:spTree>
    <p:extLst>
      <p:ext uri="{BB962C8B-B14F-4D97-AF65-F5344CB8AC3E}">
        <p14:creationId xmlns:p14="http://schemas.microsoft.com/office/powerpoint/2010/main" val="822640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wipe(left)">
                                      <p:cBhvr>
                                        <p:cTn id="22" dur="20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20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wipe(left)">
                                      <p:cBhvr>
                                        <p:cTn id="37" dur="2000"/>
                                        <p:tgtEl>
                                          <p:spTgt spid="7">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20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7">
                                            <p:txEl>
                                              <p:pRg st="3" end="3"/>
                                            </p:txEl>
                                          </p:spTgt>
                                        </p:tgtEl>
                                        <p:attrNameLst>
                                          <p:attrName>style.visibility</p:attrName>
                                        </p:attrNameLst>
                                      </p:cBhvr>
                                      <p:to>
                                        <p:strVal val="visible"/>
                                      </p:to>
                                    </p:set>
                                    <p:animEffect transition="in" filter="wipe(left)">
                                      <p:cBhvr>
                                        <p:cTn id="52" dur="2000"/>
                                        <p:tgtEl>
                                          <p:spTgt spid="7">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20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6" grpId="0"/>
      <p:bldP spid="17" grpId="0"/>
      <p:bldP spid="19"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003C71-C725-4F3C-B984-6B23BD5AE865}"/>
              </a:ext>
            </a:extLst>
          </p:cNvPr>
          <p:cNvPicPr>
            <a:picLocks noChangeAspect="1"/>
          </p:cNvPicPr>
          <p:nvPr/>
        </p:nvPicPr>
        <p:blipFill rotWithShape="1">
          <a:blip r:embed="rId3"/>
          <a:srcRect l="12643" t="9048" r="65500" b="3714"/>
          <a:stretch/>
        </p:blipFill>
        <p:spPr>
          <a:xfrm>
            <a:off x="4323805" y="0"/>
            <a:ext cx="7350377" cy="8251157"/>
          </a:xfrm>
          <a:prstGeom prst="rect">
            <a:avLst/>
          </a:prstGeom>
        </p:spPr>
      </p:pic>
      <p:sp>
        <p:nvSpPr>
          <p:cNvPr id="5" name="Title 1">
            <a:extLst>
              <a:ext uri="{FF2B5EF4-FFF2-40B4-BE49-F238E27FC236}">
                <a16:creationId xmlns:a16="http://schemas.microsoft.com/office/drawing/2014/main" id="{B5E9F971-7F70-4F50-996F-15BE21DD7AB7}"/>
              </a:ext>
            </a:extLst>
          </p:cNvPr>
          <p:cNvSpPr txBox="1">
            <a:spLocks/>
          </p:cNvSpPr>
          <p:nvPr/>
        </p:nvSpPr>
        <p:spPr>
          <a:xfrm>
            <a:off x="250374" y="1462405"/>
            <a:ext cx="3746860" cy="1325563"/>
          </a:xfrm>
          <a:prstGeom prst="rect">
            <a:avLst/>
          </a:prstGeom>
        </p:spPr>
        <p:txBody>
          <a:bodyPr/>
          <a:lstStyle>
            <a:lvl1pPr algn="l" defTabSz="914411"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Appendix A in the textbook</a:t>
            </a:r>
          </a:p>
        </p:txBody>
      </p:sp>
    </p:spTree>
    <p:extLst>
      <p:ext uri="{BB962C8B-B14F-4D97-AF65-F5344CB8AC3E}">
        <p14:creationId xmlns:p14="http://schemas.microsoft.com/office/powerpoint/2010/main" val="689269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1718EE-83DE-48DB-9B95-04050296661C}"/>
              </a:ext>
            </a:extLst>
          </p:cNvPr>
          <p:cNvSpPr/>
          <p:nvPr/>
        </p:nvSpPr>
        <p:spPr>
          <a:xfrm>
            <a:off x="1098844" y="2259895"/>
            <a:ext cx="10480372" cy="2287806"/>
          </a:xfrm>
          <a:prstGeom prst="rect">
            <a:avLst/>
          </a:prstGeom>
        </p:spPr>
        <p:txBody>
          <a:bodyPr wrap="square">
            <a:spAutoFit/>
          </a:bodyPr>
          <a:lstStyle/>
          <a:p>
            <a:pPr marL="228609" indent="-228604" defTabSz="914411">
              <a:lnSpc>
                <a:spcPct val="90000"/>
              </a:lnSpc>
              <a:spcBef>
                <a:spcPts val="500"/>
              </a:spcBef>
              <a:buFont typeface="Arial" panose="020B0604020202020204" pitchFamily="34" charset="0"/>
              <a:buChar char="•"/>
            </a:pPr>
            <a:r>
              <a:rPr lang="en-US" sz="2800" dirty="0"/>
              <a:t>Will vastly improve understanding of applied mathematics</a:t>
            </a:r>
          </a:p>
          <a:p>
            <a:pPr marL="685809" lvl="1" indent="-228604" defTabSz="914411">
              <a:lnSpc>
                <a:spcPct val="90000"/>
              </a:lnSpc>
              <a:spcBef>
                <a:spcPts val="500"/>
              </a:spcBef>
              <a:buFont typeface="Arial" panose="020B0604020202020204" pitchFamily="34" charset="0"/>
              <a:buChar char="•"/>
            </a:pPr>
            <a:r>
              <a:rPr lang="en-US" sz="2800" dirty="0"/>
              <a:t>Most important skill after algebra</a:t>
            </a:r>
          </a:p>
          <a:p>
            <a:pPr marL="228609" indent="-228604" defTabSz="914411">
              <a:lnSpc>
                <a:spcPct val="90000"/>
              </a:lnSpc>
              <a:spcBef>
                <a:spcPts val="500"/>
              </a:spcBef>
              <a:buFont typeface="Arial" panose="020B0604020202020204" pitchFamily="34" charset="0"/>
              <a:buChar char="•"/>
            </a:pPr>
            <a:r>
              <a:rPr lang="en-US" sz="2800" dirty="0"/>
              <a:t>Dramatically reduces the potential for mathematical errors</a:t>
            </a:r>
          </a:p>
          <a:p>
            <a:pPr marL="685809" lvl="1" indent="-228604" defTabSz="914411">
              <a:lnSpc>
                <a:spcPct val="90000"/>
              </a:lnSpc>
              <a:spcBef>
                <a:spcPts val="500"/>
              </a:spcBef>
              <a:buFont typeface="Arial" panose="020B0604020202020204" pitchFamily="34" charset="0"/>
              <a:buChar char="•"/>
            </a:pPr>
            <a:r>
              <a:rPr lang="en-US" sz="2800" dirty="0"/>
              <a:t>Calculation error (i.e. carrying units through calculations)</a:t>
            </a:r>
          </a:p>
          <a:p>
            <a:pPr marL="685809" lvl="1" indent="-228604" defTabSz="914411">
              <a:lnSpc>
                <a:spcPct val="90000"/>
              </a:lnSpc>
              <a:spcBef>
                <a:spcPts val="500"/>
              </a:spcBef>
              <a:buFont typeface="Arial" panose="020B0604020202020204" pitchFamily="34" charset="0"/>
              <a:buChar char="•"/>
            </a:pPr>
            <a:r>
              <a:rPr lang="en-US" sz="2800" dirty="0"/>
              <a:t>Derivation error</a:t>
            </a:r>
          </a:p>
        </p:txBody>
      </p:sp>
      <p:sp>
        <p:nvSpPr>
          <p:cNvPr id="14" name="Title 1">
            <a:extLst>
              <a:ext uri="{FF2B5EF4-FFF2-40B4-BE49-F238E27FC236}">
                <a16:creationId xmlns:a16="http://schemas.microsoft.com/office/drawing/2014/main" id="{0D9163B7-5CB7-4E43-ADDD-4DE26B6FAF4B}"/>
              </a:ext>
            </a:extLst>
          </p:cNvPr>
          <p:cNvSpPr txBox="1">
            <a:spLocks/>
          </p:cNvSpPr>
          <p:nvPr/>
        </p:nvSpPr>
        <p:spPr>
          <a:xfrm>
            <a:off x="945080" y="816387"/>
            <a:ext cx="10515600" cy="1325563"/>
          </a:xfrm>
          <a:prstGeom prst="rect">
            <a:avLst/>
          </a:prstGeom>
        </p:spPr>
        <p:txBody>
          <a:bodyPr/>
          <a:lstStyle>
            <a:lvl1pPr algn="l" defTabSz="914411"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Why care about dimensional analysis?</a:t>
            </a:r>
          </a:p>
        </p:txBody>
      </p:sp>
    </p:spTree>
    <p:extLst>
      <p:ext uri="{BB962C8B-B14F-4D97-AF65-F5344CB8AC3E}">
        <p14:creationId xmlns:p14="http://schemas.microsoft.com/office/powerpoint/2010/main" val="290738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2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2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20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left)">
                                      <p:cBhvr>
                                        <p:cTn id="27" dur="2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a:t>Using the dimensionality of chemical properties of water to estimate volume</a:t>
            </a:r>
          </a:p>
        </p:txBody>
      </p:sp>
    </p:spTree>
    <p:extLst>
      <p:ext uri="{BB962C8B-B14F-4D97-AF65-F5344CB8AC3E}">
        <p14:creationId xmlns:p14="http://schemas.microsoft.com/office/powerpoint/2010/main" val="556082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Chemistry of water: Solutions</a:t>
            </a:r>
          </a:p>
        </p:txBody>
      </p:sp>
      <p:sp>
        <p:nvSpPr>
          <p:cNvPr id="21" name="Can 20"/>
          <p:cNvSpPr/>
          <p:nvPr/>
        </p:nvSpPr>
        <p:spPr>
          <a:xfrm>
            <a:off x="657647" y="2856187"/>
            <a:ext cx="3541988" cy="3894082"/>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an 22"/>
          <p:cNvSpPr/>
          <p:nvPr/>
        </p:nvSpPr>
        <p:spPr>
          <a:xfrm>
            <a:off x="657647" y="4101661"/>
            <a:ext cx="3541988" cy="2643352"/>
          </a:xfrm>
          <a:prstGeom prst="can">
            <a:avLst>
              <a:gd name="adj" fmla="val 33946"/>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a:grpSpLocks noChangeAspect="1"/>
          </p:cNvGrpSpPr>
          <p:nvPr/>
        </p:nvGrpSpPr>
        <p:grpSpPr>
          <a:xfrm rot="15318483">
            <a:off x="3552976" y="1240490"/>
            <a:ext cx="1293318" cy="1707304"/>
            <a:chOff x="6433607" y="1690688"/>
            <a:chExt cx="3541989" cy="3894082"/>
          </a:xfrm>
        </p:grpSpPr>
        <p:sp>
          <p:nvSpPr>
            <p:cNvPr id="30" name="Can 29"/>
            <p:cNvSpPr/>
            <p:nvPr/>
          </p:nvSpPr>
          <p:spPr>
            <a:xfrm>
              <a:off x="6433607" y="1690688"/>
              <a:ext cx="3541988" cy="3894082"/>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 name="Can 30"/>
            <p:cNvSpPr/>
            <p:nvPr/>
          </p:nvSpPr>
          <p:spPr>
            <a:xfrm>
              <a:off x="6433608" y="2936162"/>
              <a:ext cx="3541988" cy="2643351"/>
            </a:xfrm>
            <a:prstGeom prst="can">
              <a:avLst>
                <a:gd name="adj" fmla="val 26626"/>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rPr>
                <a:t>NaCl</a:t>
              </a:r>
              <a:endParaRPr lang="en-US" sz="4000" dirty="0">
                <a:solidFill>
                  <a:schemeClr val="tx1"/>
                </a:solidFill>
              </a:endParaRPr>
            </a:p>
          </p:txBody>
        </p:sp>
      </p:grpSp>
      <mc:AlternateContent xmlns:mc="http://schemas.openxmlformats.org/markup-compatibility/2006" xmlns:a14="http://schemas.microsoft.com/office/drawing/2010/main">
        <mc:Choice Requires="a14">
          <p:sp>
            <p:nvSpPr>
              <p:cNvPr id="32" name="Content Placeholder 2"/>
              <p:cNvSpPr txBox="1">
                <a:spLocks/>
              </p:cNvSpPr>
              <p:nvPr/>
            </p:nvSpPr>
            <p:spPr>
              <a:xfrm>
                <a:off x="5425439" y="1585732"/>
                <a:ext cx="6528159" cy="4830308"/>
              </a:xfrm>
              <a:prstGeom prst="rect">
                <a:avLst/>
              </a:prstGeom>
            </p:spPr>
            <p:txBody>
              <a:bodyPr vert="horz" lIns="91440" tIns="45720" rIns="91440" bIns="45720" rtlCol="0">
                <a:noAutofit/>
              </a:bodyPr>
              <a:lst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r>
                  <a:rPr lang="en-US" sz="3200" dirty="0"/>
                  <a:t>Solute : </a:t>
                </a:r>
                <a:r>
                  <a:rPr lang="en-US" sz="3200" dirty="0" err="1"/>
                  <a:t>NaCl</a:t>
                </a:r>
                <a:r>
                  <a:rPr lang="en-US" sz="3200" dirty="0"/>
                  <a:t> (table salt)</a:t>
                </a:r>
              </a:p>
              <a:p>
                <a:r>
                  <a:rPr lang="en-US" sz="3200" dirty="0"/>
                  <a:t>Solvent: Water</a:t>
                </a:r>
              </a:p>
              <a:p>
                <a:r>
                  <a:rPr lang="en-US" sz="3200" dirty="0"/>
                  <a:t>Dissociation: Na</a:t>
                </a:r>
                <a:r>
                  <a:rPr lang="en-US" sz="3200" baseline="30000" dirty="0"/>
                  <a:t>+</a:t>
                </a:r>
                <a:r>
                  <a:rPr lang="en-US" sz="3200" dirty="0"/>
                  <a:t> and Cl</a:t>
                </a:r>
                <a:r>
                  <a:rPr lang="en-US" sz="3200" baseline="30000" dirty="0"/>
                  <a:t>-</a:t>
                </a:r>
              </a:p>
              <a:p>
                <a:r>
                  <a:rPr lang="en-US" sz="3200" dirty="0"/>
                  <a:t>Water is a </a:t>
                </a:r>
                <a:r>
                  <a:rPr lang="en-US" sz="3200" u="sng" dirty="0"/>
                  <a:t>nearly</a:t>
                </a:r>
                <a:r>
                  <a:rPr lang="en-US" sz="3200" dirty="0"/>
                  <a:t> universal solvent (polar molecule)</a:t>
                </a:r>
              </a:p>
              <a:p>
                <a:r>
                  <a:rPr lang="en-US" dirty="0"/>
                  <a:t>Concentration</a:t>
                </a:r>
                <a:r>
                  <a:rPr lang="en-US" sz="3200" dirty="0"/>
                  <a:t>: </a:t>
                </a:r>
                <a14:m>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𝐶</m:t>
                        </m:r>
                      </m:e>
                      <m:sub>
                        <m:r>
                          <a:rPr lang="en-US" sz="3200" b="0" i="1" smtClean="0">
                            <a:latin typeface="Cambria Math" panose="02040503050406030204" pitchFamily="18" charset="0"/>
                          </a:rPr>
                          <m:t>𝑠𝑜𝑙𝑢𝑡𝑖𝑜𝑛</m:t>
                        </m:r>
                      </m:sub>
                    </m:sSub>
                    <m:r>
                      <a:rPr lang="en-US" sz="3200" b="0" i="1" smtClean="0">
                        <a:latin typeface="Cambria Math" panose="02040503050406030204" pitchFamily="18" charset="0"/>
                      </a:rPr>
                      <m:t>=</m:t>
                    </m:r>
                    <m:f>
                      <m:fPr>
                        <m:ctrlPr>
                          <a:rPr lang="en-US" sz="3200" b="0" i="1" smtClean="0">
                            <a:latin typeface="Cambria Math" panose="02040503050406030204" pitchFamily="18" charset="0"/>
                          </a:rPr>
                        </m:ctrlPr>
                      </m:fPr>
                      <m:num>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𝑚</m:t>
                            </m:r>
                          </m:e>
                          <m:sub>
                            <m:r>
                              <a:rPr lang="en-US" sz="3200" b="0" i="1" smtClean="0">
                                <a:latin typeface="Cambria Math" panose="02040503050406030204" pitchFamily="18" charset="0"/>
                              </a:rPr>
                              <m:t>𝑠𝑜𝑙𝑢𝑡𝑒</m:t>
                            </m:r>
                          </m:sub>
                        </m:sSub>
                      </m:num>
                      <m:den>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𝑉</m:t>
                            </m:r>
                          </m:e>
                          <m:sub>
                            <m:r>
                              <a:rPr lang="en-US" sz="3200" b="0" i="1" smtClean="0">
                                <a:latin typeface="Cambria Math" panose="02040503050406030204" pitchFamily="18" charset="0"/>
                              </a:rPr>
                              <m:t>𝑠𝑜𝑙𝑢𝑡𝑖𝑜𝑛</m:t>
                            </m:r>
                          </m:sub>
                        </m:sSub>
                      </m:den>
                    </m:f>
                  </m:oMath>
                </a14:m>
                <a:endParaRPr lang="en-US" sz="3200" dirty="0"/>
              </a:p>
              <a:p>
                <a:r>
                  <a:rPr lang="en-US" sz="3200" dirty="0"/>
                  <a:t>Dimensions: [M L</a:t>
                </a:r>
                <a:r>
                  <a:rPr lang="en-US" sz="3200" baseline="30000" dirty="0"/>
                  <a:t>-3</a:t>
                </a:r>
                <a:r>
                  <a:rPr lang="en-US" sz="3200" dirty="0"/>
                  <a:t>]</a:t>
                </a:r>
              </a:p>
              <a:p>
                <a:r>
                  <a:rPr lang="en-US" sz="3200" dirty="0"/>
                  <a:t>Solutes change the physical properties of water</a:t>
                </a:r>
              </a:p>
            </p:txBody>
          </p:sp>
        </mc:Choice>
        <mc:Fallback xmlns="">
          <p:sp>
            <p:nvSpPr>
              <p:cNvPr id="32" name="Content Placeholder 2"/>
              <p:cNvSpPr txBox="1">
                <a:spLocks noRot="1" noChangeAspect="1" noMove="1" noResize="1" noEditPoints="1" noAdjustHandles="1" noChangeArrowheads="1" noChangeShapeType="1" noTextEdit="1"/>
              </p:cNvSpPr>
              <p:nvPr/>
            </p:nvSpPr>
            <p:spPr>
              <a:xfrm>
                <a:off x="5425439" y="1585732"/>
                <a:ext cx="6528159" cy="4830308"/>
              </a:xfrm>
              <a:prstGeom prst="rect">
                <a:avLst/>
              </a:prstGeom>
              <a:blipFill>
                <a:blip r:embed="rId3"/>
                <a:stretch>
                  <a:fillRect l="-2148" t="-2648" b="-7818"/>
                </a:stretch>
              </a:blipFill>
            </p:spPr>
            <p:txBody>
              <a:bodyPr/>
              <a:lstStyle/>
              <a:p>
                <a:r>
                  <a:rPr lang="en-US">
                    <a:noFill/>
                  </a:rPr>
                  <a:t> </a:t>
                </a:r>
              </a:p>
            </p:txBody>
          </p:sp>
        </mc:Fallback>
      </mc:AlternateContent>
    </p:spTree>
    <p:extLst>
      <p:ext uri="{BB962C8B-B14F-4D97-AF65-F5344CB8AC3E}">
        <p14:creationId xmlns:p14="http://schemas.microsoft.com/office/powerpoint/2010/main" val="3624505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
                                            <p:txEl>
                                              <p:pRg st="0" end="0"/>
                                            </p:txEl>
                                          </p:spTgt>
                                        </p:tgtEl>
                                        <p:attrNameLst>
                                          <p:attrName>style.visibility</p:attrName>
                                        </p:attrNameLst>
                                      </p:cBhvr>
                                      <p:to>
                                        <p:strVal val="visible"/>
                                      </p:to>
                                    </p:set>
                                    <p:animEffect transition="in" filter="fade">
                                      <p:cBhvr>
                                        <p:cTn id="12" dur="500"/>
                                        <p:tgtEl>
                                          <p:spTgt spid="3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xEl>
                                              <p:pRg st="1" end="1"/>
                                            </p:txEl>
                                          </p:spTgt>
                                        </p:tgtEl>
                                        <p:attrNameLst>
                                          <p:attrName>style.visibility</p:attrName>
                                        </p:attrNameLst>
                                      </p:cBhvr>
                                      <p:to>
                                        <p:strVal val="visible"/>
                                      </p:to>
                                    </p:set>
                                    <p:animEffect transition="in" filter="fade">
                                      <p:cBhvr>
                                        <p:cTn id="17" dur="500"/>
                                        <p:tgtEl>
                                          <p:spTgt spid="3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
                                            <p:txEl>
                                              <p:pRg st="2" end="2"/>
                                            </p:txEl>
                                          </p:spTgt>
                                        </p:tgtEl>
                                        <p:attrNameLst>
                                          <p:attrName>style.visibility</p:attrName>
                                        </p:attrNameLst>
                                      </p:cBhvr>
                                      <p:to>
                                        <p:strVal val="visible"/>
                                      </p:to>
                                    </p:set>
                                    <p:animEffect transition="in" filter="fade">
                                      <p:cBhvr>
                                        <p:cTn id="22" dur="500"/>
                                        <p:tgtEl>
                                          <p:spTgt spid="3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
                                            <p:txEl>
                                              <p:pRg st="3" end="3"/>
                                            </p:txEl>
                                          </p:spTgt>
                                        </p:tgtEl>
                                        <p:attrNameLst>
                                          <p:attrName>style.visibility</p:attrName>
                                        </p:attrNameLst>
                                      </p:cBhvr>
                                      <p:to>
                                        <p:strVal val="visible"/>
                                      </p:to>
                                    </p:set>
                                    <p:animEffect transition="in" filter="fade">
                                      <p:cBhvr>
                                        <p:cTn id="27" dur="500"/>
                                        <p:tgtEl>
                                          <p:spTgt spid="3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
                                            <p:txEl>
                                              <p:pRg st="4" end="4"/>
                                            </p:txEl>
                                          </p:spTgt>
                                        </p:tgtEl>
                                        <p:attrNameLst>
                                          <p:attrName>style.visibility</p:attrName>
                                        </p:attrNameLst>
                                      </p:cBhvr>
                                      <p:to>
                                        <p:strVal val="visible"/>
                                      </p:to>
                                    </p:set>
                                    <p:animEffect transition="in" filter="fade">
                                      <p:cBhvr>
                                        <p:cTn id="32" dur="500"/>
                                        <p:tgtEl>
                                          <p:spTgt spid="3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
                                            <p:txEl>
                                              <p:pRg st="5" end="5"/>
                                            </p:txEl>
                                          </p:spTgt>
                                        </p:tgtEl>
                                        <p:attrNameLst>
                                          <p:attrName>style.visibility</p:attrName>
                                        </p:attrNameLst>
                                      </p:cBhvr>
                                      <p:to>
                                        <p:strVal val="visible"/>
                                      </p:to>
                                    </p:set>
                                    <p:animEffect transition="in" filter="fade">
                                      <p:cBhvr>
                                        <p:cTn id="37" dur="500"/>
                                        <p:tgtEl>
                                          <p:spTgt spid="3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2">
                                            <p:txEl>
                                              <p:pRg st="6" end="6"/>
                                            </p:txEl>
                                          </p:spTgt>
                                        </p:tgtEl>
                                        <p:attrNameLst>
                                          <p:attrName>style.visibility</p:attrName>
                                        </p:attrNameLst>
                                      </p:cBhvr>
                                      <p:to>
                                        <p:strVal val="visible"/>
                                      </p:to>
                                    </p:set>
                                    <p:animEffect transition="in" filter="fade">
                                      <p:cBhvr>
                                        <p:cTn id="42" dur="500"/>
                                        <p:tgtEl>
                                          <p:spTgt spid="3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Chemistry of water: Solutions</a:t>
            </a:r>
          </a:p>
        </p:txBody>
      </p:sp>
      <p:sp>
        <p:nvSpPr>
          <p:cNvPr id="21" name="Can 20"/>
          <p:cNvSpPr/>
          <p:nvPr/>
        </p:nvSpPr>
        <p:spPr>
          <a:xfrm>
            <a:off x="657647" y="2856187"/>
            <a:ext cx="3541988" cy="3894082"/>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an 22"/>
          <p:cNvSpPr/>
          <p:nvPr/>
        </p:nvSpPr>
        <p:spPr>
          <a:xfrm>
            <a:off x="657647" y="4101661"/>
            <a:ext cx="3541988" cy="2643352"/>
          </a:xfrm>
          <a:prstGeom prst="can">
            <a:avLst>
              <a:gd name="adj" fmla="val 33946"/>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a:grpSpLocks noChangeAspect="1"/>
          </p:cNvGrpSpPr>
          <p:nvPr/>
        </p:nvGrpSpPr>
        <p:grpSpPr>
          <a:xfrm rot="15318483">
            <a:off x="3552976" y="1240490"/>
            <a:ext cx="1293318" cy="1707304"/>
            <a:chOff x="6433607" y="1690688"/>
            <a:chExt cx="3541989" cy="3894082"/>
          </a:xfrm>
        </p:grpSpPr>
        <p:sp>
          <p:nvSpPr>
            <p:cNvPr id="30" name="Can 29"/>
            <p:cNvSpPr/>
            <p:nvPr/>
          </p:nvSpPr>
          <p:spPr>
            <a:xfrm>
              <a:off x="6433607" y="1690688"/>
              <a:ext cx="3541988" cy="3894082"/>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 name="Can 30"/>
            <p:cNvSpPr/>
            <p:nvPr/>
          </p:nvSpPr>
          <p:spPr>
            <a:xfrm>
              <a:off x="6433608" y="2936162"/>
              <a:ext cx="3541988" cy="2643351"/>
            </a:xfrm>
            <a:prstGeom prst="can">
              <a:avLst>
                <a:gd name="adj" fmla="val 26626"/>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rPr>
                <a:t>NaCl</a:t>
              </a:r>
              <a:endParaRPr lang="en-US" sz="4000" dirty="0">
                <a:solidFill>
                  <a:schemeClr val="tx1"/>
                </a:solidFill>
              </a:endParaRPr>
            </a:p>
          </p:txBody>
        </p:sp>
      </p:grpSp>
      <p:sp>
        <p:nvSpPr>
          <p:cNvPr id="32" name="Content Placeholder 2"/>
          <p:cNvSpPr txBox="1">
            <a:spLocks/>
          </p:cNvSpPr>
          <p:nvPr/>
        </p:nvSpPr>
        <p:spPr>
          <a:xfrm>
            <a:off x="5464628" y="1442041"/>
            <a:ext cx="6528159" cy="4830308"/>
          </a:xfrm>
          <a:prstGeom prst="rect">
            <a:avLst/>
          </a:prstGeom>
        </p:spPr>
        <p:txBody>
          <a:bodyPr vert="horz" lIns="91440" tIns="45720" rIns="91440" bIns="45720" rtlCol="0">
            <a:noAutofit/>
          </a:bodyPr>
          <a:lst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r>
              <a:rPr lang="en-US" sz="3200" dirty="0"/>
              <a:t>DIMENSIONS DON’T TELL YOU EVERYTHING!</a:t>
            </a:r>
          </a:p>
          <a:p>
            <a:r>
              <a:rPr lang="en-US" sz="3200" dirty="0"/>
              <a:t>Concentration might be provided in different dimensions (molarity is </a:t>
            </a:r>
            <a:br>
              <a:rPr lang="en-US" sz="3200"/>
            </a:br>
            <a:r>
              <a:rPr lang="en-US" sz="3200"/>
              <a:t>[N L</a:t>
            </a:r>
            <a:r>
              <a:rPr lang="en-US" sz="3200" baseline="30000"/>
              <a:t>-3</a:t>
            </a:r>
            <a:r>
              <a:rPr lang="en-US" sz="3200" dirty="0"/>
              <a:t>], molality </a:t>
            </a:r>
            <a:r>
              <a:rPr lang="en-US" sz="3200"/>
              <a:t>is [N M</a:t>
            </a:r>
            <a:r>
              <a:rPr lang="en-US" sz="3200" baseline="30000"/>
              <a:t>-1</a:t>
            </a:r>
            <a:r>
              <a:rPr lang="en-US" sz="3200" dirty="0"/>
              <a:t>], percent by volume is [1], etc.)</a:t>
            </a:r>
          </a:p>
          <a:p>
            <a:r>
              <a:rPr lang="en-US" sz="3200" dirty="0"/>
              <a:t>[M L</a:t>
            </a:r>
            <a:r>
              <a:rPr lang="en-US" sz="3200" baseline="30000" dirty="0"/>
              <a:t>-3</a:t>
            </a:r>
            <a:r>
              <a:rPr lang="en-US" sz="3200" dirty="0"/>
              <a:t>] is not always concentration. These are also the dimensions of density.</a:t>
            </a:r>
          </a:p>
          <a:p>
            <a:r>
              <a:rPr lang="en-US" sz="3200" dirty="0"/>
              <a:t>Dimensions are abstract, so CONTEXT IS EVERYTHING!</a:t>
            </a:r>
          </a:p>
        </p:txBody>
      </p:sp>
    </p:spTree>
    <p:extLst>
      <p:ext uri="{BB962C8B-B14F-4D97-AF65-F5344CB8AC3E}">
        <p14:creationId xmlns:p14="http://schemas.microsoft.com/office/powerpoint/2010/main" val="263351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Effect transition="in" filter="wipe(left)">
                                      <p:cBhvr>
                                        <p:cTn id="7" dur="2000"/>
                                        <p:tgtEl>
                                          <p:spTgt spid="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2">
                                            <p:txEl>
                                              <p:pRg st="1" end="1"/>
                                            </p:txEl>
                                          </p:spTgt>
                                        </p:tgtEl>
                                        <p:attrNameLst>
                                          <p:attrName>style.visibility</p:attrName>
                                        </p:attrNameLst>
                                      </p:cBhvr>
                                      <p:to>
                                        <p:strVal val="visible"/>
                                      </p:to>
                                    </p:set>
                                    <p:animEffect transition="in" filter="wipe(left)">
                                      <p:cBhvr>
                                        <p:cTn id="12" dur="2000"/>
                                        <p:tgtEl>
                                          <p:spTgt spid="3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2">
                                            <p:txEl>
                                              <p:pRg st="2" end="2"/>
                                            </p:txEl>
                                          </p:spTgt>
                                        </p:tgtEl>
                                        <p:attrNameLst>
                                          <p:attrName>style.visibility</p:attrName>
                                        </p:attrNameLst>
                                      </p:cBhvr>
                                      <p:to>
                                        <p:strVal val="visible"/>
                                      </p:to>
                                    </p:set>
                                    <p:animEffect transition="in" filter="wipe(left)">
                                      <p:cBhvr>
                                        <p:cTn id="17" dur="2000"/>
                                        <p:tgtEl>
                                          <p:spTgt spid="3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2">
                                            <p:txEl>
                                              <p:pRg st="3" end="3"/>
                                            </p:txEl>
                                          </p:spTgt>
                                        </p:tgtEl>
                                        <p:attrNameLst>
                                          <p:attrName>style.visibility</p:attrName>
                                        </p:attrNameLst>
                                      </p:cBhvr>
                                      <p:to>
                                        <p:strVal val="visible"/>
                                      </p:to>
                                    </p:set>
                                    <p:animEffect transition="in" filter="wipe(left)">
                                      <p:cBhvr>
                                        <p:cTn id="22" dur="2000"/>
                                        <p:tgtEl>
                                          <p:spTgt spid="3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Physics of water: Electrical conductivity</a:t>
            </a:r>
          </a:p>
        </p:txBody>
      </p:sp>
      <p:sp>
        <p:nvSpPr>
          <p:cNvPr id="21" name="Can 20"/>
          <p:cNvSpPr/>
          <p:nvPr/>
        </p:nvSpPr>
        <p:spPr>
          <a:xfrm>
            <a:off x="657647" y="2856187"/>
            <a:ext cx="3541988" cy="3894082"/>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an 22"/>
          <p:cNvSpPr/>
          <p:nvPr/>
        </p:nvSpPr>
        <p:spPr>
          <a:xfrm>
            <a:off x="657647" y="4101661"/>
            <a:ext cx="3541988" cy="2643352"/>
          </a:xfrm>
          <a:prstGeom prst="can">
            <a:avLst>
              <a:gd name="adj" fmla="val 33946"/>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a:grpSpLocks noChangeAspect="1"/>
          </p:cNvGrpSpPr>
          <p:nvPr/>
        </p:nvGrpSpPr>
        <p:grpSpPr>
          <a:xfrm rot="15318483">
            <a:off x="3552975" y="1240487"/>
            <a:ext cx="1293319" cy="1707304"/>
            <a:chOff x="6433607" y="1690688"/>
            <a:chExt cx="3541989" cy="3894082"/>
          </a:xfrm>
        </p:grpSpPr>
        <p:sp>
          <p:nvSpPr>
            <p:cNvPr id="30" name="Can 29"/>
            <p:cNvSpPr/>
            <p:nvPr/>
          </p:nvSpPr>
          <p:spPr>
            <a:xfrm>
              <a:off x="6433607" y="1690688"/>
              <a:ext cx="3541988" cy="3894082"/>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 name="Can 30"/>
            <p:cNvSpPr/>
            <p:nvPr/>
          </p:nvSpPr>
          <p:spPr>
            <a:xfrm>
              <a:off x="6433607" y="2936162"/>
              <a:ext cx="3541989" cy="2643351"/>
            </a:xfrm>
            <a:prstGeom prst="can">
              <a:avLst>
                <a:gd name="adj" fmla="val 28437"/>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rPr>
                <a:t>NaCl</a:t>
              </a:r>
              <a:endParaRPr lang="en-US" sz="4000" dirty="0">
                <a:solidFill>
                  <a:schemeClr val="tx1"/>
                </a:solidFill>
              </a:endParaRPr>
            </a:p>
          </p:txBody>
        </p:sp>
      </p:grpSp>
      <p:sp>
        <p:nvSpPr>
          <p:cNvPr id="32" name="Content Placeholder 2"/>
          <p:cNvSpPr txBox="1">
            <a:spLocks/>
          </p:cNvSpPr>
          <p:nvPr/>
        </p:nvSpPr>
        <p:spPr>
          <a:xfrm>
            <a:off x="6135009" y="1765458"/>
            <a:ext cx="5444915" cy="4672405"/>
          </a:xfrm>
          <a:prstGeom prst="rect">
            <a:avLst/>
          </a:prstGeom>
        </p:spPr>
        <p:txBody>
          <a:bodyPr vert="horz" lIns="91440" tIns="45720" rIns="91440" bIns="45720" rtlCol="0">
            <a:normAutofit lnSpcReduction="10000"/>
          </a:bodyPr>
          <a:lst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r>
              <a:rPr lang="en-US" sz="4000" dirty="0"/>
              <a:t>Units: </a:t>
            </a:r>
            <a:r>
              <a:rPr lang="en-US" sz="4000" dirty="0" err="1">
                <a:latin typeface="Symbol" panose="05050102010706020507" pitchFamily="18" charset="2"/>
              </a:rPr>
              <a:t>m</a:t>
            </a:r>
            <a:r>
              <a:rPr lang="en-US" sz="4000" dirty="0" err="1"/>
              <a:t>S</a:t>
            </a:r>
            <a:r>
              <a:rPr lang="en-US" sz="4000" dirty="0"/>
              <a:t> cm</a:t>
            </a:r>
            <a:r>
              <a:rPr lang="en-US" sz="4000" baseline="30000" dirty="0"/>
              <a:t>-1</a:t>
            </a:r>
          </a:p>
          <a:p>
            <a:r>
              <a:rPr lang="en-US" sz="4000" dirty="0"/>
              <a:t>Varies with dissolved solids and temperature</a:t>
            </a:r>
          </a:p>
          <a:p>
            <a:r>
              <a:rPr lang="en-US" sz="4000" dirty="0"/>
              <a:t>Temperature-corrected (to 25 °C), or “specific” conductivity normalizes for the effects of temperature</a:t>
            </a:r>
          </a:p>
        </p:txBody>
      </p:sp>
      <p:sp>
        <p:nvSpPr>
          <p:cNvPr id="14" name="Rectangle 13">
            <a:extLst>
              <a:ext uri="{FF2B5EF4-FFF2-40B4-BE49-F238E27FC236}">
                <a16:creationId xmlns:a16="http://schemas.microsoft.com/office/drawing/2014/main" id="{628B7FB3-A1DC-45D1-A43F-5BC522DFC909}"/>
              </a:ext>
            </a:extLst>
          </p:cNvPr>
          <p:cNvSpPr/>
          <p:nvPr/>
        </p:nvSpPr>
        <p:spPr>
          <a:xfrm>
            <a:off x="9021452" y="4408753"/>
            <a:ext cx="2422688" cy="58745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681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Effect transition="in" filter="wipe(left)">
                                      <p:cBhvr>
                                        <p:cTn id="7" dur="2000"/>
                                        <p:tgtEl>
                                          <p:spTgt spid="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2">
                                            <p:txEl>
                                              <p:pRg st="1" end="1"/>
                                            </p:txEl>
                                          </p:spTgt>
                                        </p:tgtEl>
                                        <p:attrNameLst>
                                          <p:attrName>style.visibility</p:attrName>
                                        </p:attrNameLst>
                                      </p:cBhvr>
                                      <p:to>
                                        <p:strVal val="visible"/>
                                      </p:to>
                                    </p:set>
                                    <p:animEffect transition="in" filter="wipe(left)">
                                      <p:cBhvr>
                                        <p:cTn id="12" dur="2000"/>
                                        <p:tgtEl>
                                          <p:spTgt spid="3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2">
                                            <p:txEl>
                                              <p:pRg st="2" end="2"/>
                                            </p:txEl>
                                          </p:spTgt>
                                        </p:tgtEl>
                                        <p:attrNameLst>
                                          <p:attrName>style.visibility</p:attrName>
                                        </p:attrNameLst>
                                      </p:cBhvr>
                                      <p:to>
                                        <p:strVal val="visible"/>
                                      </p:to>
                                    </p:set>
                                    <p:animEffect transition="in" filter="wipe(left)">
                                      <p:cBhvr>
                                        <p:cTn id="17" dur="2000"/>
                                        <p:tgtEl>
                                          <p:spTgt spid="3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32" presetClass="emph" presetSubtype="0" fill="hold" grpId="1" nodeType="withEffect">
                                  <p:stCondLst>
                                    <p:cond delay="0"/>
                                  </p:stCondLst>
                                  <p:childTnLst>
                                    <p:animRot by="120000">
                                      <p:cBhvr>
                                        <p:cTn id="24" dur="200" fill="hold">
                                          <p:stCondLst>
                                            <p:cond delay="0"/>
                                          </p:stCondLst>
                                        </p:cTn>
                                        <p:tgtEl>
                                          <p:spTgt spid="14"/>
                                        </p:tgtEl>
                                        <p:attrNameLst>
                                          <p:attrName>r</p:attrName>
                                        </p:attrNameLst>
                                      </p:cBhvr>
                                    </p:animRot>
                                    <p:animRot by="-240000">
                                      <p:cBhvr>
                                        <p:cTn id="25" dur="400" fill="hold">
                                          <p:stCondLst>
                                            <p:cond delay="400"/>
                                          </p:stCondLst>
                                        </p:cTn>
                                        <p:tgtEl>
                                          <p:spTgt spid="14"/>
                                        </p:tgtEl>
                                        <p:attrNameLst>
                                          <p:attrName>r</p:attrName>
                                        </p:attrNameLst>
                                      </p:cBhvr>
                                    </p:animRot>
                                    <p:animRot by="240000">
                                      <p:cBhvr>
                                        <p:cTn id="26" dur="400" fill="hold">
                                          <p:stCondLst>
                                            <p:cond delay="800"/>
                                          </p:stCondLst>
                                        </p:cTn>
                                        <p:tgtEl>
                                          <p:spTgt spid="14"/>
                                        </p:tgtEl>
                                        <p:attrNameLst>
                                          <p:attrName>r</p:attrName>
                                        </p:attrNameLst>
                                      </p:cBhvr>
                                    </p:animRot>
                                    <p:animRot by="-240000">
                                      <p:cBhvr>
                                        <p:cTn id="27" dur="400" fill="hold">
                                          <p:stCondLst>
                                            <p:cond delay="1200"/>
                                          </p:stCondLst>
                                        </p:cTn>
                                        <p:tgtEl>
                                          <p:spTgt spid="14"/>
                                        </p:tgtEl>
                                        <p:attrNameLst>
                                          <p:attrName>r</p:attrName>
                                        </p:attrNameLst>
                                      </p:cBhvr>
                                    </p:animRot>
                                    <p:animRot by="120000">
                                      <p:cBhvr>
                                        <p:cTn id="28" dur="400" fill="hold">
                                          <p:stCondLst>
                                            <p:cond delay="16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2" y="365125"/>
            <a:ext cx="10973584" cy="1325563"/>
          </a:xfrm>
        </p:spPr>
        <p:txBody>
          <a:bodyPr>
            <a:normAutofit/>
          </a:bodyPr>
          <a:lstStyle/>
          <a:p>
            <a:r>
              <a:rPr lang="en-US" sz="3600" dirty="0"/>
              <a:t>Relating electrical conductivity to solute concentration</a:t>
            </a:r>
          </a:p>
        </p:txBody>
      </p:sp>
      <p:sp>
        <p:nvSpPr>
          <p:cNvPr id="21" name="Can 20"/>
          <p:cNvSpPr/>
          <p:nvPr/>
        </p:nvSpPr>
        <p:spPr>
          <a:xfrm>
            <a:off x="657647" y="2856187"/>
            <a:ext cx="3541988" cy="3894082"/>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an 22"/>
          <p:cNvSpPr/>
          <p:nvPr/>
        </p:nvSpPr>
        <p:spPr>
          <a:xfrm>
            <a:off x="657647" y="4101661"/>
            <a:ext cx="3541988" cy="2643352"/>
          </a:xfrm>
          <a:prstGeom prst="can">
            <a:avLst>
              <a:gd name="adj" fmla="val 33946"/>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a:grpSpLocks noChangeAspect="1"/>
          </p:cNvGrpSpPr>
          <p:nvPr/>
        </p:nvGrpSpPr>
        <p:grpSpPr>
          <a:xfrm rot="15318483">
            <a:off x="3552975" y="1240487"/>
            <a:ext cx="1293319" cy="1707304"/>
            <a:chOff x="6433607" y="1690688"/>
            <a:chExt cx="3541989" cy="3894082"/>
          </a:xfrm>
        </p:grpSpPr>
        <p:sp>
          <p:nvSpPr>
            <p:cNvPr id="30" name="Can 29"/>
            <p:cNvSpPr/>
            <p:nvPr/>
          </p:nvSpPr>
          <p:spPr>
            <a:xfrm>
              <a:off x="6433607" y="1690688"/>
              <a:ext cx="3541988" cy="3894082"/>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 name="Can 30"/>
            <p:cNvSpPr/>
            <p:nvPr/>
          </p:nvSpPr>
          <p:spPr>
            <a:xfrm>
              <a:off x="6433607" y="2936162"/>
              <a:ext cx="3541989" cy="2643351"/>
            </a:xfrm>
            <a:prstGeom prst="can">
              <a:avLst>
                <a:gd name="adj" fmla="val 28437"/>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rPr>
                <a:t>NaCl</a:t>
              </a:r>
              <a:endParaRPr lang="en-US" sz="4000" dirty="0">
                <a:solidFill>
                  <a:schemeClr val="tx1"/>
                </a:solidFill>
              </a:endParaRPr>
            </a:p>
          </p:txBody>
        </p:sp>
      </p:grpSp>
      <mc:AlternateContent xmlns:mc="http://schemas.openxmlformats.org/markup-compatibility/2006" xmlns:a14="http://schemas.microsoft.com/office/drawing/2010/main">
        <mc:Choice Requires="a14">
          <p:sp>
            <p:nvSpPr>
              <p:cNvPr id="32" name="Content Placeholder 2"/>
              <p:cNvSpPr txBox="1">
                <a:spLocks/>
              </p:cNvSpPr>
              <p:nvPr/>
            </p:nvSpPr>
            <p:spPr>
              <a:xfrm>
                <a:off x="6135009" y="1765458"/>
                <a:ext cx="5444915" cy="4672405"/>
              </a:xfrm>
              <a:prstGeom prst="rect">
                <a:avLst/>
              </a:prstGeom>
            </p:spPr>
            <p:txBody>
              <a:bodyPr vert="horz" lIns="91440" tIns="45720" rIns="91440" bIns="45720" rtlCol="0">
                <a:normAutofit/>
              </a:bodyPr>
              <a:lst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r>
                  <a:rPr lang="en-US" sz="4000" dirty="0"/>
                  <a:t>In lower conductivity freshwater, increase of 1 mg L</a:t>
                </a:r>
                <a:r>
                  <a:rPr lang="en-US" sz="4000" baseline="30000" dirty="0"/>
                  <a:t>-1</a:t>
                </a:r>
                <a:r>
                  <a:rPr lang="en-US" sz="4000" dirty="0"/>
                  <a:t> of NaCl will increase specific conductivity by ca. 2 </a:t>
                </a:r>
                <a:r>
                  <a:rPr lang="en-US" sz="4000" dirty="0" err="1">
                    <a:latin typeface="Symbol" panose="05050102010706020507" pitchFamily="18" charset="2"/>
                  </a:rPr>
                  <a:t>m</a:t>
                </a:r>
                <a:r>
                  <a:rPr lang="en-US" sz="4000" dirty="0" err="1"/>
                  <a:t>S</a:t>
                </a:r>
                <a:r>
                  <a:rPr lang="en-US" sz="4000" dirty="0"/>
                  <a:t> cm</a:t>
                </a:r>
                <a:r>
                  <a:rPr lang="en-US" sz="4000" baseline="30000" dirty="0"/>
                  <a:t>-1</a:t>
                </a:r>
              </a:p>
              <a:p>
                <a:r>
                  <a:rPr lang="en-US" sz="4000" dirty="0"/>
                  <a:t>Dimensionally:</a:t>
                </a:r>
                <a:br>
                  <a:rPr lang="en-US" sz="4000" dirty="0"/>
                </a:br>
                <a:r>
                  <a:rPr lang="en-US" sz="4000" dirty="0"/>
                  <a:t>2 </a:t>
                </a:r>
                <a:r>
                  <a:rPr lang="en-US" sz="4000" dirty="0">
                    <a:latin typeface="Symbol" panose="05050102010706020507" pitchFamily="18" charset="2"/>
                  </a:rPr>
                  <a:t>m</a:t>
                </a:r>
                <a:r>
                  <a:rPr lang="en-US" sz="4000" dirty="0"/>
                  <a:t>S cm</a:t>
                </a:r>
                <a:r>
                  <a:rPr lang="en-US" sz="4000" baseline="30000" dirty="0"/>
                  <a:t>-1</a:t>
                </a:r>
                <a:r>
                  <a:rPr lang="en-US" sz="4000" dirty="0"/>
                  <a:t> </a:t>
                </a:r>
                <a14:m>
                  <m:oMath xmlns:m="http://schemas.openxmlformats.org/officeDocument/2006/math">
                    <m:r>
                      <a:rPr lang="en-US" sz="4000" i="1" smtClean="0">
                        <a:latin typeface="Cambria Math" panose="02040503050406030204" pitchFamily="18" charset="0"/>
                        <a:ea typeface="Cambria Math" panose="02040503050406030204" pitchFamily="18" charset="0"/>
                      </a:rPr>
                      <m:t>≈</m:t>
                    </m:r>
                  </m:oMath>
                </a14:m>
                <a:r>
                  <a:rPr lang="en-US" sz="4000" dirty="0"/>
                  <a:t> 1 mg L</a:t>
                </a:r>
                <a:r>
                  <a:rPr lang="en-US" sz="4000" baseline="30000" dirty="0"/>
                  <a:t>-1</a:t>
                </a:r>
                <a:r>
                  <a:rPr lang="en-US" sz="4000" dirty="0"/>
                  <a:t>  </a:t>
                </a:r>
                <a:endParaRPr lang="en-US" sz="4000" baseline="30000" dirty="0"/>
              </a:p>
            </p:txBody>
          </p:sp>
        </mc:Choice>
        <mc:Fallback xmlns="">
          <p:sp>
            <p:nvSpPr>
              <p:cNvPr id="32" name="Content Placeholder 2"/>
              <p:cNvSpPr txBox="1">
                <a:spLocks noRot="1" noChangeAspect="1" noMove="1" noResize="1" noEditPoints="1" noAdjustHandles="1" noChangeArrowheads="1" noChangeShapeType="1" noTextEdit="1"/>
              </p:cNvSpPr>
              <p:nvPr/>
            </p:nvSpPr>
            <p:spPr>
              <a:xfrm>
                <a:off x="6135009" y="1765458"/>
                <a:ext cx="5444915" cy="4672405"/>
              </a:xfrm>
              <a:prstGeom prst="rect">
                <a:avLst/>
              </a:prstGeom>
              <a:blipFill>
                <a:blip r:embed="rId3"/>
                <a:stretch>
                  <a:fillRect l="-3579" t="-3655" r="-224" b="-4439"/>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D6E06C3B-E625-4D95-96CC-52CD4D964E90}"/>
              </a:ext>
            </a:extLst>
          </p:cNvPr>
          <p:cNvSpPr/>
          <p:nvPr/>
        </p:nvSpPr>
        <p:spPr>
          <a:xfrm>
            <a:off x="9657262" y="4038505"/>
            <a:ext cx="696686" cy="508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D9BB651-D45C-49A0-B312-AA2241BBFB2B}"/>
              </a:ext>
            </a:extLst>
          </p:cNvPr>
          <p:cNvSpPr/>
          <p:nvPr/>
        </p:nvSpPr>
        <p:spPr>
          <a:xfrm>
            <a:off x="6370598" y="5696844"/>
            <a:ext cx="4314819" cy="65344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AC946B7-B087-745F-B68C-DF47F2690D74}"/>
              </a:ext>
            </a:extLst>
          </p:cNvPr>
          <p:cNvSpPr/>
          <p:nvPr/>
        </p:nvSpPr>
        <p:spPr>
          <a:xfrm>
            <a:off x="6418286" y="1805424"/>
            <a:ext cx="4433933" cy="108274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8685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Effect transition="in" filter="wipe(left)">
                                      <p:cBhvr>
                                        <p:cTn id="7" dur="2000"/>
                                        <p:tgtEl>
                                          <p:spTgt spid="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32" presetClass="emph" presetSubtype="0" fill="hold" grpId="1" nodeType="withEffect">
                                  <p:stCondLst>
                                    <p:cond delay="0"/>
                                  </p:stCondLst>
                                  <p:childTnLst>
                                    <p:animRot by="120000">
                                      <p:cBhvr>
                                        <p:cTn id="14" dur="200" fill="hold">
                                          <p:stCondLst>
                                            <p:cond delay="0"/>
                                          </p:stCondLst>
                                        </p:cTn>
                                        <p:tgtEl>
                                          <p:spTgt spid="5"/>
                                        </p:tgtEl>
                                        <p:attrNameLst>
                                          <p:attrName>r</p:attrName>
                                        </p:attrNameLst>
                                      </p:cBhvr>
                                    </p:animRot>
                                    <p:animRot by="-240000">
                                      <p:cBhvr>
                                        <p:cTn id="15" dur="400" fill="hold">
                                          <p:stCondLst>
                                            <p:cond delay="400"/>
                                          </p:stCondLst>
                                        </p:cTn>
                                        <p:tgtEl>
                                          <p:spTgt spid="5"/>
                                        </p:tgtEl>
                                        <p:attrNameLst>
                                          <p:attrName>r</p:attrName>
                                        </p:attrNameLst>
                                      </p:cBhvr>
                                    </p:animRot>
                                    <p:animRot by="240000">
                                      <p:cBhvr>
                                        <p:cTn id="16" dur="400" fill="hold">
                                          <p:stCondLst>
                                            <p:cond delay="800"/>
                                          </p:stCondLst>
                                        </p:cTn>
                                        <p:tgtEl>
                                          <p:spTgt spid="5"/>
                                        </p:tgtEl>
                                        <p:attrNameLst>
                                          <p:attrName>r</p:attrName>
                                        </p:attrNameLst>
                                      </p:cBhvr>
                                    </p:animRot>
                                    <p:animRot by="-240000">
                                      <p:cBhvr>
                                        <p:cTn id="17" dur="400" fill="hold">
                                          <p:stCondLst>
                                            <p:cond delay="1200"/>
                                          </p:stCondLst>
                                        </p:cTn>
                                        <p:tgtEl>
                                          <p:spTgt spid="5"/>
                                        </p:tgtEl>
                                        <p:attrNameLst>
                                          <p:attrName>r</p:attrName>
                                        </p:attrNameLst>
                                      </p:cBhvr>
                                    </p:animRot>
                                    <p:animRot by="120000">
                                      <p:cBhvr>
                                        <p:cTn id="18" dur="400" fill="hold">
                                          <p:stCondLst>
                                            <p:cond delay="1600"/>
                                          </p:stCondLst>
                                        </p:cTn>
                                        <p:tgtEl>
                                          <p:spTgt spid="5"/>
                                        </p:tgtEl>
                                        <p:attrNameLst>
                                          <p:attrName>r</p:attrName>
                                        </p:attrNameLst>
                                      </p:cBhvr>
                                    </p:animRo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32" presetClass="emph" presetSubtype="0" fill="hold" grpId="1" nodeType="withEffect">
                                  <p:stCondLst>
                                    <p:cond delay="0"/>
                                  </p:stCondLst>
                                  <p:childTnLst>
                                    <p:animRot by="120000">
                                      <p:cBhvr>
                                        <p:cTn id="23" dur="200" fill="hold">
                                          <p:stCondLst>
                                            <p:cond delay="0"/>
                                          </p:stCondLst>
                                        </p:cTn>
                                        <p:tgtEl>
                                          <p:spTgt spid="4"/>
                                        </p:tgtEl>
                                        <p:attrNameLst>
                                          <p:attrName>r</p:attrName>
                                        </p:attrNameLst>
                                      </p:cBhvr>
                                    </p:animRot>
                                    <p:animRot by="-240000">
                                      <p:cBhvr>
                                        <p:cTn id="24" dur="400" fill="hold">
                                          <p:stCondLst>
                                            <p:cond delay="400"/>
                                          </p:stCondLst>
                                        </p:cTn>
                                        <p:tgtEl>
                                          <p:spTgt spid="4"/>
                                        </p:tgtEl>
                                        <p:attrNameLst>
                                          <p:attrName>r</p:attrName>
                                        </p:attrNameLst>
                                      </p:cBhvr>
                                    </p:animRot>
                                    <p:animRot by="240000">
                                      <p:cBhvr>
                                        <p:cTn id="25" dur="400" fill="hold">
                                          <p:stCondLst>
                                            <p:cond delay="800"/>
                                          </p:stCondLst>
                                        </p:cTn>
                                        <p:tgtEl>
                                          <p:spTgt spid="4"/>
                                        </p:tgtEl>
                                        <p:attrNameLst>
                                          <p:attrName>r</p:attrName>
                                        </p:attrNameLst>
                                      </p:cBhvr>
                                    </p:animRot>
                                    <p:animRot by="-240000">
                                      <p:cBhvr>
                                        <p:cTn id="26" dur="400" fill="hold">
                                          <p:stCondLst>
                                            <p:cond delay="1200"/>
                                          </p:stCondLst>
                                        </p:cTn>
                                        <p:tgtEl>
                                          <p:spTgt spid="4"/>
                                        </p:tgtEl>
                                        <p:attrNameLst>
                                          <p:attrName>r</p:attrName>
                                        </p:attrNameLst>
                                      </p:cBhvr>
                                    </p:animRot>
                                    <p:animRot by="120000">
                                      <p:cBhvr>
                                        <p:cTn id="27" dur="400" fill="hold">
                                          <p:stCondLst>
                                            <p:cond delay="1600"/>
                                          </p:stCondLst>
                                        </p:cTn>
                                        <p:tgtEl>
                                          <p:spTgt spid="4"/>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2">
                                            <p:txEl>
                                              <p:pRg st="1" end="1"/>
                                            </p:txEl>
                                          </p:spTgt>
                                        </p:tgtEl>
                                        <p:attrNameLst>
                                          <p:attrName>style.visibility</p:attrName>
                                        </p:attrNameLst>
                                      </p:cBhvr>
                                      <p:to>
                                        <p:strVal val="visible"/>
                                      </p:to>
                                    </p:set>
                                    <p:animEffect transition="in" filter="wipe(left)">
                                      <p:cBhvr>
                                        <p:cTn id="32" dur="2000"/>
                                        <p:tgtEl>
                                          <p:spTgt spid="3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par>
                                <p:cTn id="38" presetID="32" presetClass="emph" presetSubtype="0" fill="hold" grpId="1" nodeType="withEffect">
                                  <p:stCondLst>
                                    <p:cond delay="0"/>
                                  </p:stCondLst>
                                  <p:childTnLst>
                                    <p:animRot by="120000">
                                      <p:cBhvr>
                                        <p:cTn id="39" dur="200" fill="hold">
                                          <p:stCondLst>
                                            <p:cond delay="0"/>
                                          </p:stCondLst>
                                        </p:cTn>
                                        <p:tgtEl>
                                          <p:spTgt spid="13"/>
                                        </p:tgtEl>
                                        <p:attrNameLst>
                                          <p:attrName>r</p:attrName>
                                        </p:attrNameLst>
                                      </p:cBhvr>
                                    </p:animRot>
                                    <p:animRot by="-240000">
                                      <p:cBhvr>
                                        <p:cTn id="40" dur="400" fill="hold">
                                          <p:stCondLst>
                                            <p:cond delay="400"/>
                                          </p:stCondLst>
                                        </p:cTn>
                                        <p:tgtEl>
                                          <p:spTgt spid="13"/>
                                        </p:tgtEl>
                                        <p:attrNameLst>
                                          <p:attrName>r</p:attrName>
                                        </p:attrNameLst>
                                      </p:cBhvr>
                                    </p:animRot>
                                    <p:animRot by="240000">
                                      <p:cBhvr>
                                        <p:cTn id="41" dur="400" fill="hold">
                                          <p:stCondLst>
                                            <p:cond delay="800"/>
                                          </p:stCondLst>
                                        </p:cTn>
                                        <p:tgtEl>
                                          <p:spTgt spid="13"/>
                                        </p:tgtEl>
                                        <p:attrNameLst>
                                          <p:attrName>r</p:attrName>
                                        </p:attrNameLst>
                                      </p:cBhvr>
                                    </p:animRot>
                                    <p:animRot by="-240000">
                                      <p:cBhvr>
                                        <p:cTn id="42" dur="400" fill="hold">
                                          <p:stCondLst>
                                            <p:cond delay="1200"/>
                                          </p:stCondLst>
                                        </p:cTn>
                                        <p:tgtEl>
                                          <p:spTgt spid="13"/>
                                        </p:tgtEl>
                                        <p:attrNameLst>
                                          <p:attrName>r</p:attrName>
                                        </p:attrNameLst>
                                      </p:cBhvr>
                                    </p:animRot>
                                    <p:animRot by="120000">
                                      <p:cBhvr>
                                        <p:cTn id="43" dur="400" fill="hold">
                                          <p:stCondLst>
                                            <p:cond delay="16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3" grpId="0" animBg="1"/>
      <p:bldP spid="13" grpId="1" animBg="1"/>
      <p:bldP spid="4" grpId="0" animBg="1"/>
      <p:bldP spid="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933" y="146552"/>
            <a:ext cx="5423702" cy="1325563"/>
          </a:xfrm>
        </p:spPr>
        <p:txBody>
          <a:bodyPr/>
          <a:lstStyle/>
          <a:p>
            <a:r>
              <a:rPr lang="en-US" dirty="0"/>
              <a:t>Physics of water</a:t>
            </a:r>
          </a:p>
        </p:txBody>
      </p:sp>
      <p:grpSp>
        <p:nvGrpSpPr>
          <p:cNvPr id="3" name="Group 2"/>
          <p:cNvGrpSpPr/>
          <p:nvPr/>
        </p:nvGrpSpPr>
        <p:grpSpPr>
          <a:xfrm>
            <a:off x="1483790" y="1920979"/>
            <a:ext cx="3541988" cy="3894082"/>
            <a:chOff x="1891862" y="2017987"/>
            <a:chExt cx="3541988" cy="3894082"/>
          </a:xfrm>
        </p:grpSpPr>
        <p:sp>
          <p:nvSpPr>
            <p:cNvPr id="23" name="Can 22"/>
            <p:cNvSpPr/>
            <p:nvPr/>
          </p:nvSpPr>
          <p:spPr>
            <a:xfrm>
              <a:off x="1891862" y="2017987"/>
              <a:ext cx="3541988" cy="3894082"/>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an 23"/>
            <p:cNvSpPr/>
            <p:nvPr/>
          </p:nvSpPr>
          <p:spPr>
            <a:xfrm>
              <a:off x="1891862" y="3263461"/>
              <a:ext cx="3541988" cy="2643352"/>
            </a:xfrm>
            <a:prstGeom prst="can">
              <a:avLst>
                <a:gd name="adj" fmla="val 33946"/>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Content Placeholder 2"/>
          <p:cNvSpPr txBox="1">
            <a:spLocks/>
          </p:cNvSpPr>
          <p:nvPr/>
        </p:nvSpPr>
        <p:spPr>
          <a:xfrm>
            <a:off x="6562507" y="515262"/>
            <a:ext cx="4600902" cy="2194381"/>
          </a:xfrm>
          <a:prstGeom prst="rect">
            <a:avLst/>
          </a:prstGeom>
        </p:spPr>
        <p:txBody>
          <a:bodyPr vert="horz" lIns="91440" tIns="45720" rIns="91440" bIns="45720" rtlCol="0">
            <a:normAutofit/>
          </a:bodyPr>
          <a:lst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r>
              <a:rPr lang="en-US" sz="3600" dirty="0"/>
              <a:t>Water is matter.</a:t>
            </a:r>
            <a:br>
              <a:rPr lang="en-US" sz="3600" dirty="0"/>
            </a:br>
            <a:r>
              <a:rPr lang="en-US" sz="3600" dirty="0"/>
              <a:t>What does this mean?</a:t>
            </a:r>
          </a:p>
          <a:p>
            <a:pPr lvl="1"/>
            <a:r>
              <a:rPr lang="en-US" sz="3200" dirty="0"/>
              <a:t>Water has mass</a:t>
            </a:r>
          </a:p>
          <a:p>
            <a:pPr lvl="1"/>
            <a:r>
              <a:rPr lang="en-US" sz="3200" dirty="0"/>
              <a:t>Water occupies space</a:t>
            </a:r>
          </a:p>
          <a:p>
            <a:endParaRPr lang="en-US" sz="3600" dirty="0"/>
          </a:p>
        </p:txBody>
      </p:sp>
      <p:sp>
        <p:nvSpPr>
          <p:cNvPr id="9" name="Content Placeholder 2">
            <a:extLst>
              <a:ext uri="{FF2B5EF4-FFF2-40B4-BE49-F238E27FC236}">
                <a16:creationId xmlns:a16="http://schemas.microsoft.com/office/drawing/2014/main" id="{089ED91A-CA96-4333-A60B-309F8C753D69}"/>
              </a:ext>
            </a:extLst>
          </p:cNvPr>
          <p:cNvSpPr txBox="1">
            <a:spLocks/>
          </p:cNvSpPr>
          <p:nvPr/>
        </p:nvSpPr>
        <p:spPr>
          <a:xfrm>
            <a:off x="6509569" y="2731223"/>
            <a:ext cx="5682431" cy="1136797"/>
          </a:xfrm>
          <a:prstGeom prst="rect">
            <a:avLst/>
          </a:prstGeom>
        </p:spPr>
        <p:txBody>
          <a:bodyPr vert="horz" lIns="91440" tIns="45720" rIns="91440" bIns="45720" rtlCol="0">
            <a:normAutofit/>
          </a:bodyPr>
          <a:lst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r>
              <a:rPr lang="en-US" sz="3600" dirty="0"/>
              <a:t>How do we describe mass and volume objectively?</a:t>
            </a:r>
            <a:endParaRPr lang="en-US" sz="3200" dirty="0"/>
          </a:p>
          <a:p>
            <a:endParaRPr lang="en-US" sz="3600" dirty="0"/>
          </a:p>
        </p:txBody>
      </p:sp>
    </p:spTree>
    <p:extLst>
      <p:ext uri="{BB962C8B-B14F-4D97-AF65-F5344CB8AC3E}">
        <p14:creationId xmlns:p14="http://schemas.microsoft.com/office/powerpoint/2010/main" val="3005221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fade">
                                      <p:cBhvr>
                                        <p:cTn id="12" dur="500"/>
                                        <p:tgtEl>
                                          <p:spTgt spid="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xEl>
                                              <p:pRg st="1" end="1"/>
                                            </p:txEl>
                                          </p:spTgt>
                                        </p:tgtEl>
                                        <p:attrNameLst>
                                          <p:attrName>style.visibility</p:attrName>
                                        </p:attrNameLst>
                                      </p:cBhvr>
                                      <p:to>
                                        <p:strVal val="visible"/>
                                      </p:to>
                                    </p:set>
                                    <p:animEffect transition="in" filter="fade">
                                      <p:cBhvr>
                                        <p:cTn id="17" dur="500"/>
                                        <p:tgtEl>
                                          <p:spTgt spid="2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xEl>
                                              <p:pRg st="2" end="2"/>
                                            </p:txEl>
                                          </p:spTgt>
                                        </p:tgtEl>
                                        <p:attrNameLst>
                                          <p:attrName>style.visibility</p:attrName>
                                        </p:attrNameLst>
                                      </p:cBhvr>
                                      <p:to>
                                        <p:strVal val="visible"/>
                                      </p:to>
                                    </p:set>
                                    <p:animEffect transition="in" filter="fade">
                                      <p:cBhvr>
                                        <p:cTn id="22" dur="500"/>
                                        <p:tgtEl>
                                          <p:spTgt spid="2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fade">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volume by dilution</a:t>
            </a:r>
          </a:p>
        </p:txBody>
      </p:sp>
      <p:sp>
        <p:nvSpPr>
          <p:cNvPr id="21" name="Can 20"/>
          <p:cNvSpPr/>
          <p:nvPr/>
        </p:nvSpPr>
        <p:spPr>
          <a:xfrm>
            <a:off x="657647" y="2856187"/>
            <a:ext cx="3541988" cy="3894082"/>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an 22"/>
          <p:cNvSpPr/>
          <p:nvPr/>
        </p:nvSpPr>
        <p:spPr>
          <a:xfrm>
            <a:off x="657647" y="4101661"/>
            <a:ext cx="3541988" cy="2643352"/>
          </a:xfrm>
          <a:prstGeom prst="can">
            <a:avLst>
              <a:gd name="adj" fmla="val 33946"/>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t>?</a:t>
            </a:r>
          </a:p>
        </p:txBody>
      </p:sp>
      <p:grpSp>
        <p:nvGrpSpPr>
          <p:cNvPr id="7" name="Group 6"/>
          <p:cNvGrpSpPr/>
          <p:nvPr/>
        </p:nvGrpSpPr>
        <p:grpSpPr>
          <a:xfrm>
            <a:off x="3209887" y="2811310"/>
            <a:ext cx="6384055" cy="3269450"/>
            <a:chOff x="3209887" y="2811310"/>
            <a:chExt cx="6384055" cy="3269450"/>
          </a:xfrm>
        </p:grpSpPr>
        <p:sp>
          <p:nvSpPr>
            <p:cNvPr id="5" name="Freeform 4"/>
            <p:cNvSpPr/>
            <p:nvPr/>
          </p:nvSpPr>
          <p:spPr>
            <a:xfrm>
              <a:off x="3275705" y="2811310"/>
              <a:ext cx="3018415" cy="2629370"/>
            </a:xfrm>
            <a:custGeom>
              <a:avLst/>
              <a:gdLst>
                <a:gd name="connsiteX0" fmla="*/ 3018415 w 3018415"/>
                <a:gd name="connsiteY0" fmla="*/ 861530 h 2629370"/>
                <a:gd name="connsiteX1" fmla="*/ 2088775 w 3018415"/>
                <a:gd name="connsiteY1" fmla="*/ 145250 h 2629370"/>
                <a:gd name="connsiteX2" fmla="*/ 808615 w 3018415"/>
                <a:gd name="connsiteY2" fmla="*/ 99530 h 2629370"/>
                <a:gd name="connsiteX3" fmla="*/ 92335 w 3018415"/>
                <a:gd name="connsiteY3" fmla="*/ 1242530 h 2629370"/>
                <a:gd name="connsiteX4" fmla="*/ 31375 w 3018415"/>
                <a:gd name="connsiteY4" fmla="*/ 2629370 h 2629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8415" h="2629370">
                  <a:moveTo>
                    <a:pt x="3018415" y="861530"/>
                  </a:moveTo>
                  <a:cubicBezTo>
                    <a:pt x="2737745" y="566890"/>
                    <a:pt x="2457075" y="272250"/>
                    <a:pt x="2088775" y="145250"/>
                  </a:cubicBezTo>
                  <a:cubicBezTo>
                    <a:pt x="1720475" y="18250"/>
                    <a:pt x="1141355" y="-83350"/>
                    <a:pt x="808615" y="99530"/>
                  </a:cubicBezTo>
                  <a:cubicBezTo>
                    <a:pt x="475875" y="282410"/>
                    <a:pt x="221875" y="820890"/>
                    <a:pt x="92335" y="1242530"/>
                  </a:cubicBezTo>
                  <a:cubicBezTo>
                    <a:pt x="-37205" y="1664170"/>
                    <a:pt x="-2915" y="2146770"/>
                    <a:pt x="31375" y="2629370"/>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21147780">
              <a:off x="3209887" y="5440680"/>
              <a:ext cx="280073" cy="6400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100397" y="3230880"/>
              <a:ext cx="3493545" cy="87078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Conductivity</a:t>
              </a:r>
            </a:p>
            <a:p>
              <a:r>
                <a:rPr lang="en-US" dirty="0">
                  <a:solidFill>
                    <a:schemeClr val="tx1"/>
                  </a:solidFill>
                </a:rPr>
                <a:t>Meter</a:t>
              </a:r>
            </a:p>
          </p:txBody>
        </p:sp>
      </p:grpSp>
      <p:sp>
        <p:nvSpPr>
          <p:cNvPr id="8" name="TextBox 7"/>
          <p:cNvSpPr txBox="1"/>
          <p:nvPr/>
        </p:nvSpPr>
        <p:spPr>
          <a:xfrm>
            <a:off x="7544322" y="3404660"/>
            <a:ext cx="1903085" cy="523220"/>
          </a:xfrm>
          <a:prstGeom prst="rect">
            <a:avLst/>
          </a:prstGeom>
          <a:solidFill>
            <a:schemeClr val="bg1"/>
          </a:solidFill>
          <a:ln>
            <a:solidFill>
              <a:schemeClr val="tx1"/>
            </a:solidFill>
          </a:ln>
        </p:spPr>
        <p:txBody>
          <a:bodyPr wrap="none" rtlCol="0">
            <a:spAutoFit/>
          </a:bodyPr>
          <a:lstStyle/>
          <a:p>
            <a:r>
              <a:rPr lang="en-US" sz="2800" dirty="0"/>
              <a:t>350 </a:t>
            </a:r>
            <a:r>
              <a:rPr lang="en-US" sz="2800" dirty="0" err="1">
                <a:latin typeface="Symbol" panose="05050102010706020507" pitchFamily="18" charset="2"/>
              </a:rPr>
              <a:t>m</a:t>
            </a:r>
            <a:r>
              <a:rPr lang="en-US" sz="2800" dirty="0" err="1"/>
              <a:t>S</a:t>
            </a:r>
            <a:r>
              <a:rPr lang="en-US" sz="2800" dirty="0"/>
              <a:t> cm</a:t>
            </a:r>
            <a:r>
              <a:rPr lang="en-US" sz="2800" baseline="30000" dirty="0"/>
              <a:t>-1</a:t>
            </a:r>
          </a:p>
        </p:txBody>
      </p:sp>
      <mc:AlternateContent xmlns:mc="http://schemas.openxmlformats.org/markup-compatibility/2006" xmlns:a14="http://schemas.microsoft.com/office/drawing/2010/main">
        <mc:Choice Requires="a14">
          <p:sp>
            <p:nvSpPr>
              <p:cNvPr id="9" name="Rectangle 8"/>
              <p:cNvSpPr/>
              <p:nvPr/>
            </p:nvSpPr>
            <p:spPr>
              <a:xfrm>
                <a:off x="8326120" y="1341248"/>
                <a:ext cx="3232103" cy="523220"/>
              </a:xfrm>
              <a:prstGeom prst="rect">
                <a:avLst/>
              </a:prstGeom>
            </p:spPr>
            <p:txBody>
              <a:bodyPr wrap="none">
                <a:spAutoFit/>
              </a:bodyPr>
              <a:lstStyle/>
              <a:p>
                <a14:m>
                  <m:oMath xmlns:m="http://schemas.openxmlformats.org/officeDocument/2006/math">
                    <m:r>
                      <a:rPr lang="en-US" sz="2800" b="0" i="1" smtClean="0">
                        <a:latin typeface="Cambria Math" panose="02040503050406030204" pitchFamily="18" charset="0"/>
                      </a:rPr>
                      <m:t>𝐸</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𝐶</m:t>
                        </m:r>
                      </m:e>
                      <m:sub>
                        <m:r>
                          <a:rPr lang="en-US" sz="2800" b="0" i="1" smtClean="0">
                            <a:latin typeface="Cambria Math" panose="02040503050406030204" pitchFamily="18" charset="0"/>
                          </a:rPr>
                          <m:t>𝐵𝐵𝐺</m:t>
                        </m:r>
                      </m:sub>
                    </m:sSub>
                  </m:oMath>
                </a14:m>
                <a:r>
                  <a:rPr lang="en-US" sz="2800" dirty="0"/>
                  <a:t> = 350 </a:t>
                </a:r>
                <a:r>
                  <a:rPr lang="en-US" sz="2800" dirty="0" err="1">
                    <a:latin typeface="Symbol" panose="05050102010706020507" pitchFamily="18" charset="2"/>
                  </a:rPr>
                  <a:t>m</a:t>
                </a:r>
                <a:r>
                  <a:rPr lang="en-US" sz="2800" dirty="0" err="1"/>
                  <a:t>S</a:t>
                </a:r>
                <a:r>
                  <a:rPr lang="en-US" sz="2800" dirty="0"/>
                  <a:t> cm</a:t>
                </a:r>
                <a:r>
                  <a:rPr lang="en-US" sz="2800" baseline="30000" dirty="0"/>
                  <a:t>-1</a:t>
                </a:r>
              </a:p>
            </p:txBody>
          </p:sp>
        </mc:Choice>
        <mc:Fallback xmlns="">
          <p:sp>
            <p:nvSpPr>
              <p:cNvPr id="9" name="Rectangle 8"/>
              <p:cNvSpPr>
                <a:spLocks noRot="1" noChangeAspect="1" noMove="1" noResize="1" noEditPoints="1" noAdjustHandles="1" noChangeArrowheads="1" noChangeShapeType="1" noTextEdit="1"/>
              </p:cNvSpPr>
              <p:nvPr/>
            </p:nvSpPr>
            <p:spPr>
              <a:xfrm>
                <a:off x="8326120" y="1341248"/>
                <a:ext cx="3232103" cy="523220"/>
              </a:xfrm>
              <a:prstGeom prst="rect">
                <a:avLst/>
              </a:prstGeom>
              <a:blipFill rotWithShape="0">
                <a:blip r:embed="rId3"/>
                <a:stretch>
                  <a:fillRect t="-13953" r="-755" b="-32558"/>
                </a:stretch>
              </a:blipFill>
            </p:spPr>
            <p:txBody>
              <a:bodyPr/>
              <a:lstStyle/>
              <a:p>
                <a:r>
                  <a:rPr lang="en-US">
                    <a:noFill/>
                  </a:rPr>
                  <a:t> </a:t>
                </a:r>
              </a:p>
            </p:txBody>
          </p:sp>
        </mc:Fallback>
      </mc:AlternateContent>
    </p:spTree>
    <p:extLst>
      <p:ext uri="{BB962C8B-B14F-4D97-AF65-F5344CB8AC3E}">
        <p14:creationId xmlns:p14="http://schemas.microsoft.com/office/powerpoint/2010/main" val="161060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volume by dilution</a:t>
            </a:r>
          </a:p>
        </p:txBody>
      </p:sp>
      <p:sp>
        <p:nvSpPr>
          <p:cNvPr id="21" name="Can 20"/>
          <p:cNvSpPr/>
          <p:nvPr/>
        </p:nvSpPr>
        <p:spPr>
          <a:xfrm>
            <a:off x="657647" y="2856187"/>
            <a:ext cx="3541988" cy="3894082"/>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an 22"/>
          <p:cNvSpPr/>
          <p:nvPr/>
        </p:nvSpPr>
        <p:spPr>
          <a:xfrm>
            <a:off x="657647" y="4101661"/>
            <a:ext cx="3541988" cy="2643352"/>
          </a:xfrm>
          <a:prstGeom prst="can">
            <a:avLst>
              <a:gd name="adj" fmla="val 33946"/>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t>?</a:t>
            </a:r>
          </a:p>
        </p:txBody>
      </p:sp>
      <p:grpSp>
        <p:nvGrpSpPr>
          <p:cNvPr id="11" name="Group 10"/>
          <p:cNvGrpSpPr>
            <a:grpSpLocks noChangeAspect="1"/>
          </p:cNvGrpSpPr>
          <p:nvPr/>
        </p:nvGrpSpPr>
        <p:grpSpPr>
          <a:xfrm rot="15318483">
            <a:off x="3552976" y="1240490"/>
            <a:ext cx="1293318" cy="1707304"/>
            <a:chOff x="6433607" y="1690688"/>
            <a:chExt cx="3541989" cy="3894082"/>
          </a:xfrm>
        </p:grpSpPr>
        <p:sp>
          <p:nvSpPr>
            <p:cNvPr id="12" name="Can 11"/>
            <p:cNvSpPr/>
            <p:nvPr/>
          </p:nvSpPr>
          <p:spPr>
            <a:xfrm>
              <a:off x="6433607" y="1690688"/>
              <a:ext cx="3541988" cy="3894082"/>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Can 12"/>
            <p:cNvSpPr/>
            <p:nvPr/>
          </p:nvSpPr>
          <p:spPr>
            <a:xfrm>
              <a:off x="6433608" y="2936162"/>
              <a:ext cx="3541988" cy="2643351"/>
            </a:xfrm>
            <a:prstGeom prst="can">
              <a:avLst>
                <a:gd name="adj" fmla="val 28368"/>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rPr>
                <a:t>NaCl</a:t>
              </a:r>
              <a:endParaRPr lang="en-US" sz="4000" dirty="0">
                <a:solidFill>
                  <a:schemeClr val="tx1"/>
                </a:solidFill>
              </a:endParaRPr>
            </a:p>
          </p:txBody>
        </p:sp>
      </p:grpSp>
      <mc:AlternateContent xmlns:mc="http://schemas.openxmlformats.org/markup-compatibility/2006" xmlns:a14="http://schemas.microsoft.com/office/drawing/2010/main">
        <mc:Choice Requires="a14">
          <p:sp>
            <p:nvSpPr>
              <p:cNvPr id="3" name="Rectangle 2"/>
              <p:cNvSpPr/>
              <p:nvPr/>
            </p:nvSpPr>
            <p:spPr>
              <a:xfrm>
                <a:off x="5027496" y="1341248"/>
                <a:ext cx="3123997" cy="584775"/>
              </a:xfrm>
              <a:prstGeom prst="rect">
                <a:avLst/>
              </a:prstGeom>
            </p:spPr>
            <p:txBody>
              <a:bodyPr wrap="none">
                <a:spAutoFit/>
              </a:bodyPr>
              <a:lstStyle/>
              <a:p>
                <a14:m>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𝑚</m:t>
                        </m:r>
                      </m:e>
                      <m:sub>
                        <m:r>
                          <m:rPr>
                            <m:sty m:val="p"/>
                          </m:rPr>
                          <a:rPr lang="en-US" sz="3200" b="0" i="0" smtClean="0">
                            <a:latin typeface="Cambria Math" panose="02040503050406030204" pitchFamily="18" charset="0"/>
                          </a:rPr>
                          <m:t>NaCl</m:t>
                        </m:r>
                      </m:sub>
                    </m:sSub>
                  </m:oMath>
                </a14:m>
                <a:r>
                  <a:rPr lang="en-US" sz="3200" dirty="0"/>
                  <a:t> = 1000 mg</a:t>
                </a:r>
                <a:endParaRPr lang="en-US" sz="3200" baseline="30000" dirty="0"/>
              </a:p>
            </p:txBody>
          </p:sp>
        </mc:Choice>
        <mc:Fallback xmlns="">
          <p:sp>
            <p:nvSpPr>
              <p:cNvPr id="3" name="Rectangle 2"/>
              <p:cNvSpPr>
                <a:spLocks noRot="1" noChangeAspect="1" noMove="1" noResize="1" noEditPoints="1" noAdjustHandles="1" noChangeArrowheads="1" noChangeShapeType="1" noTextEdit="1"/>
              </p:cNvSpPr>
              <p:nvPr/>
            </p:nvSpPr>
            <p:spPr>
              <a:xfrm>
                <a:off x="5027496" y="1341248"/>
                <a:ext cx="3123997" cy="584775"/>
              </a:xfrm>
              <a:prstGeom prst="rect">
                <a:avLst/>
              </a:prstGeom>
              <a:blipFill rotWithShape="0">
                <a:blip r:embed="rId3"/>
                <a:stretch>
                  <a:fillRect t="-12500" r="-2148"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8326120" y="1341248"/>
                <a:ext cx="3232103" cy="523220"/>
              </a:xfrm>
              <a:prstGeom prst="rect">
                <a:avLst/>
              </a:prstGeom>
            </p:spPr>
            <p:txBody>
              <a:bodyPr wrap="none">
                <a:spAutoFit/>
              </a:bodyPr>
              <a:lstStyle/>
              <a:p>
                <a14:m>
                  <m:oMath xmlns:m="http://schemas.openxmlformats.org/officeDocument/2006/math">
                    <m:r>
                      <a:rPr lang="en-US" sz="2800" b="0" i="1" smtClean="0">
                        <a:latin typeface="Cambria Math" panose="02040503050406030204" pitchFamily="18" charset="0"/>
                      </a:rPr>
                      <m:t>𝐸</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𝐶</m:t>
                        </m:r>
                      </m:e>
                      <m:sub>
                        <m:r>
                          <a:rPr lang="en-US" sz="2800" b="0" i="1" smtClean="0">
                            <a:latin typeface="Cambria Math" panose="02040503050406030204" pitchFamily="18" charset="0"/>
                          </a:rPr>
                          <m:t>𝐵𝐵𝐺</m:t>
                        </m:r>
                      </m:sub>
                    </m:sSub>
                  </m:oMath>
                </a14:m>
                <a:r>
                  <a:rPr lang="en-US" sz="2800" dirty="0"/>
                  <a:t> = 350 </a:t>
                </a:r>
                <a:r>
                  <a:rPr lang="en-US" sz="2800" dirty="0" err="1">
                    <a:latin typeface="Symbol" panose="05050102010706020507" pitchFamily="18" charset="2"/>
                  </a:rPr>
                  <a:t>m</a:t>
                </a:r>
                <a:r>
                  <a:rPr lang="en-US" sz="2800" dirty="0" err="1"/>
                  <a:t>S</a:t>
                </a:r>
                <a:r>
                  <a:rPr lang="en-US" sz="2800" dirty="0"/>
                  <a:t> cm</a:t>
                </a:r>
                <a:r>
                  <a:rPr lang="en-US" sz="2800" baseline="30000" dirty="0"/>
                  <a:t>-1</a:t>
                </a:r>
              </a:p>
            </p:txBody>
          </p:sp>
        </mc:Choice>
        <mc:Fallback xmlns="">
          <p:sp>
            <p:nvSpPr>
              <p:cNvPr id="15" name="Rectangle 14"/>
              <p:cNvSpPr>
                <a:spLocks noRot="1" noChangeAspect="1" noMove="1" noResize="1" noEditPoints="1" noAdjustHandles="1" noChangeArrowheads="1" noChangeShapeType="1" noTextEdit="1"/>
              </p:cNvSpPr>
              <p:nvPr/>
            </p:nvSpPr>
            <p:spPr>
              <a:xfrm>
                <a:off x="8326120" y="1341248"/>
                <a:ext cx="3232103" cy="523220"/>
              </a:xfrm>
              <a:prstGeom prst="rect">
                <a:avLst/>
              </a:prstGeom>
              <a:blipFill rotWithShape="0">
                <a:blip r:embed="rId4"/>
                <a:stretch>
                  <a:fillRect t="-13953" r="-755" b="-32558"/>
                </a:stretch>
              </a:blipFill>
            </p:spPr>
            <p:txBody>
              <a:bodyPr/>
              <a:lstStyle/>
              <a:p>
                <a:r>
                  <a:rPr lang="en-US">
                    <a:noFill/>
                  </a:rPr>
                  <a:t> </a:t>
                </a:r>
              </a:p>
            </p:txBody>
          </p:sp>
        </mc:Fallback>
      </mc:AlternateContent>
    </p:spTree>
    <p:extLst>
      <p:ext uri="{BB962C8B-B14F-4D97-AF65-F5344CB8AC3E}">
        <p14:creationId xmlns:p14="http://schemas.microsoft.com/office/powerpoint/2010/main" val="1472236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volume by dilution</a:t>
            </a:r>
          </a:p>
        </p:txBody>
      </p:sp>
      <p:sp>
        <p:nvSpPr>
          <p:cNvPr id="21" name="Can 20"/>
          <p:cNvSpPr/>
          <p:nvPr/>
        </p:nvSpPr>
        <p:spPr>
          <a:xfrm>
            <a:off x="657647" y="2856187"/>
            <a:ext cx="3541988" cy="3894082"/>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an 22"/>
          <p:cNvSpPr/>
          <p:nvPr/>
        </p:nvSpPr>
        <p:spPr>
          <a:xfrm>
            <a:off x="657647" y="4101661"/>
            <a:ext cx="3541988" cy="2643352"/>
          </a:xfrm>
          <a:prstGeom prst="can">
            <a:avLst>
              <a:gd name="adj" fmla="val 33946"/>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t>?</a:t>
            </a:r>
          </a:p>
        </p:txBody>
      </p:sp>
      <p:grpSp>
        <p:nvGrpSpPr>
          <p:cNvPr id="7" name="Group 6"/>
          <p:cNvGrpSpPr/>
          <p:nvPr/>
        </p:nvGrpSpPr>
        <p:grpSpPr>
          <a:xfrm>
            <a:off x="3209887" y="2811310"/>
            <a:ext cx="6384055" cy="3269450"/>
            <a:chOff x="3209887" y="2811310"/>
            <a:chExt cx="6384055" cy="3269450"/>
          </a:xfrm>
        </p:grpSpPr>
        <p:sp>
          <p:nvSpPr>
            <p:cNvPr id="5" name="Freeform 4"/>
            <p:cNvSpPr/>
            <p:nvPr/>
          </p:nvSpPr>
          <p:spPr>
            <a:xfrm>
              <a:off x="3275705" y="2811310"/>
              <a:ext cx="3018415" cy="2629370"/>
            </a:xfrm>
            <a:custGeom>
              <a:avLst/>
              <a:gdLst>
                <a:gd name="connsiteX0" fmla="*/ 3018415 w 3018415"/>
                <a:gd name="connsiteY0" fmla="*/ 861530 h 2629370"/>
                <a:gd name="connsiteX1" fmla="*/ 2088775 w 3018415"/>
                <a:gd name="connsiteY1" fmla="*/ 145250 h 2629370"/>
                <a:gd name="connsiteX2" fmla="*/ 808615 w 3018415"/>
                <a:gd name="connsiteY2" fmla="*/ 99530 h 2629370"/>
                <a:gd name="connsiteX3" fmla="*/ 92335 w 3018415"/>
                <a:gd name="connsiteY3" fmla="*/ 1242530 h 2629370"/>
                <a:gd name="connsiteX4" fmla="*/ 31375 w 3018415"/>
                <a:gd name="connsiteY4" fmla="*/ 2629370 h 2629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8415" h="2629370">
                  <a:moveTo>
                    <a:pt x="3018415" y="861530"/>
                  </a:moveTo>
                  <a:cubicBezTo>
                    <a:pt x="2737745" y="566890"/>
                    <a:pt x="2457075" y="272250"/>
                    <a:pt x="2088775" y="145250"/>
                  </a:cubicBezTo>
                  <a:cubicBezTo>
                    <a:pt x="1720475" y="18250"/>
                    <a:pt x="1141355" y="-83350"/>
                    <a:pt x="808615" y="99530"/>
                  </a:cubicBezTo>
                  <a:cubicBezTo>
                    <a:pt x="475875" y="282410"/>
                    <a:pt x="221875" y="820890"/>
                    <a:pt x="92335" y="1242530"/>
                  </a:cubicBezTo>
                  <a:cubicBezTo>
                    <a:pt x="-37205" y="1664170"/>
                    <a:pt x="-2915" y="2146770"/>
                    <a:pt x="31375" y="2629370"/>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21147780">
              <a:off x="3209887" y="5440680"/>
              <a:ext cx="280073" cy="6400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100397" y="3230880"/>
              <a:ext cx="3493545" cy="87078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Conductivity</a:t>
              </a:r>
            </a:p>
            <a:p>
              <a:r>
                <a:rPr lang="en-US" dirty="0">
                  <a:solidFill>
                    <a:schemeClr val="tx1"/>
                  </a:solidFill>
                </a:rPr>
                <a:t>Meter</a:t>
              </a:r>
            </a:p>
          </p:txBody>
        </p:sp>
      </p:grpSp>
      <p:sp>
        <p:nvSpPr>
          <p:cNvPr id="8" name="TextBox 7"/>
          <p:cNvSpPr txBox="1"/>
          <p:nvPr/>
        </p:nvSpPr>
        <p:spPr>
          <a:xfrm>
            <a:off x="7544322" y="3404660"/>
            <a:ext cx="1903085" cy="523220"/>
          </a:xfrm>
          <a:prstGeom prst="rect">
            <a:avLst/>
          </a:prstGeom>
          <a:solidFill>
            <a:schemeClr val="bg1"/>
          </a:solidFill>
          <a:ln>
            <a:solidFill>
              <a:schemeClr val="tx1"/>
            </a:solidFill>
          </a:ln>
        </p:spPr>
        <p:txBody>
          <a:bodyPr wrap="none" rtlCol="0">
            <a:spAutoFit/>
          </a:bodyPr>
          <a:lstStyle/>
          <a:p>
            <a:r>
              <a:rPr lang="en-US" sz="2800" dirty="0"/>
              <a:t>475 </a:t>
            </a:r>
            <a:r>
              <a:rPr lang="en-US" sz="2800" dirty="0" err="1">
                <a:latin typeface="Symbol" panose="05050102010706020507" pitchFamily="18" charset="2"/>
              </a:rPr>
              <a:t>m</a:t>
            </a:r>
            <a:r>
              <a:rPr lang="en-US" sz="2800" dirty="0" err="1"/>
              <a:t>S</a:t>
            </a:r>
            <a:r>
              <a:rPr lang="en-US" sz="2800" dirty="0"/>
              <a:t> cm</a:t>
            </a:r>
            <a:r>
              <a:rPr lang="en-US" sz="2800" baseline="30000" dirty="0"/>
              <a:t>-1</a:t>
            </a:r>
          </a:p>
        </p:txBody>
      </p:sp>
      <mc:AlternateContent xmlns:mc="http://schemas.openxmlformats.org/markup-compatibility/2006" xmlns:a14="http://schemas.microsoft.com/office/drawing/2010/main">
        <mc:Choice Requires="a14">
          <p:sp>
            <p:nvSpPr>
              <p:cNvPr id="11" name="Rectangle 10"/>
              <p:cNvSpPr/>
              <p:nvPr/>
            </p:nvSpPr>
            <p:spPr>
              <a:xfrm>
                <a:off x="8496038" y="1793622"/>
                <a:ext cx="3131178" cy="523220"/>
              </a:xfrm>
              <a:prstGeom prst="rect">
                <a:avLst/>
              </a:prstGeom>
            </p:spPr>
            <p:txBody>
              <a:bodyPr wrap="none">
                <a:spAutoFit/>
              </a:bodyPr>
              <a:lstStyle/>
              <a:p>
                <a14:m>
                  <m:oMath xmlns:m="http://schemas.openxmlformats.org/officeDocument/2006/math">
                    <m:r>
                      <a:rPr lang="en-US" sz="2800" b="0" i="1" smtClean="0">
                        <a:latin typeface="Cambria Math" panose="02040503050406030204" pitchFamily="18" charset="0"/>
                      </a:rPr>
                      <m:t>𝐸</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𝐶</m:t>
                        </m:r>
                      </m:e>
                      <m:sub>
                        <m:r>
                          <a:rPr lang="en-US" sz="2800" b="0" i="1" smtClean="0">
                            <a:latin typeface="Cambria Math" panose="02040503050406030204" pitchFamily="18" charset="0"/>
                          </a:rPr>
                          <m:t>𝐵𝑆</m:t>
                        </m:r>
                      </m:sub>
                    </m:sSub>
                  </m:oMath>
                </a14:m>
                <a:r>
                  <a:rPr lang="en-US" sz="2800" dirty="0"/>
                  <a:t> = 475 </a:t>
                </a:r>
                <a:r>
                  <a:rPr lang="en-US" sz="2800" dirty="0" err="1">
                    <a:latin typeface="Symbol" panose="05050102010706020507" pitchFamily="18" charset="2"/>
                  </a:rPr>
                  <a:t>m</a:t>
                </a:r>
                <a:r>
                  <a:rPr lang="en-US" sz="2800" dirty="0" err="1"/>
                  <a:t>S</a:t>
                </a:r>
                <a:r>
                  <a:rPr lang="en-US" sz="2800" dirty="0"/>
                  <a:t> cm</a:t>
                </a:r>
                <a:r>
                  <a:rPr lang="en-US" sz="2800" baseline="30000" dirty="0"/>
                  <a:t>-1</a:t>
                </a:r>
              </a:p>
            </p:txBody>
          </p:sp>
        </mc:Choice>
        <mc:Fallback xmlns="">
          <p:sp>
            <p:nvSpPr>
              <p:cNvPr id="11" name="Rectangle 10"/>
              <p:cNvSpPr>
                <a:spLocks noRot="1" noChangeAspect="1" noMove="1" noResize="1" noEditPoints="1" noAdjustHandles="1" noChangeArrowheads="1" noChangeShapeType="1" noTextEdit="1"/>
              </p:cNvSpPr>
              <p:nvPr/>
            </p:nvSpPr>
            <p:spPr>
              <a:xfrm>
                <a:off x="8496038" y="1793622"/>
                <a:ext cx="3131178" cy="523220"/>
              </a:xfrm>
              <a:prstGeom prst="rect">
                <a:avLst/>
              </a:prstGeom>
              <a:blipFill rotWithShape="0">
                <a:blip r:embed="rId3"/>
                <a:stretch>
                  <a:fillRect t="-13953"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5027496" y="1341248"/>
                <a:ext cx="3061479" cy="584775"/>
              </a:xfrm>
              <a:prstGeom prst="rect">
                <a:avLst/>
              </a:prstGeom>
            </p:spPr>
            <p:txBody>
              <a:bodyPr wrap="none">
                <a:spAutoFit/>
              </a:bodyPr>
              <a:lstStyle/>
              <a:p>
                <a14:m>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𝑚</m:t>
                        </m:r>
                      </m:e>
                      <m:sub>
                        <m:r>
                          <m:rPr>
                            <m:sty m:val="p"/>
                          </m:rPr>
                          <a:rPr lang="en-US" sz="3200" b="0" i="0" smtClean="0">
                            <a:latin typeface="Cambria Math" panose="02040503050406030204" pitchFamily="18" charset="0"/>
                          </a:rPr>
                          <m:t>NaCl</m:t>
                        </m:r>
                      </m:sub>
                    </m:sSub>
                  </m:oMath>
                </a14:m>
                <a:r>
                  <a:rPr lang="en-US" sz="3200" dirty="0"/>
                  <a:t> = 1000 mg</a:t>
                </a:r>
                <a:endParaRPr lang="en-US" sz="3200" baseline="30000" dirty="0"/>
              </a:p>
            </p:txBody>
          </p:sp>
        </mc:Choice>
        <mc:Fallback xmlns="">
          <p:sp>
            <p:nvSpPr>
              <p:cNvPr id="13" name="Rectangle 12"/>
              <p:cNvSpPr>
                <a:spLocks noRot="1" noChangeAspect="1" noMove="1" noResize="1" noEditPoints="1" noAdjustHandles="1" noChangeArrowheads="1" noChangeShapeType="1" noTextEdit="1"/>
              </p:cNvSpPr>
              <p:nvPr/>
            </p:nvSpPr>
            <p:spPr>
              <a:xfrm>
                <a:off x="5027496" y="1341248"/>
                <a:ext cx="3061479" cy="584775"/>
              </a:xfrm>
              <a:prstGeom prst="rect">
                <a:avLst/>
              </a:prstGeom>
              <a:blipFill rotWithShape="0">
                <a:blip r:embed="rId4"/>
                <a:stretch>
                  <a:fillRect t="-12500" r="-4183"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8326120" y="1341248"/>
                <a:ext cx="3232103" cy="523220"/>
              </a:xfrm>
              <a:prstGeom prst="rect">
                <a:avLst/>
              </a:prstGeom>
            </p:spPr>
            <p:txBody>
              <a:bodyPr wrap="none">
                <a:spAutoFit/>
              </a:bodyPr>
              <a:lstStyle/>
              <a:p>
                <a14:m>
                  <m:oMath xmlns:m="http://schemas.openxmlformats.org/officeDocument/2006/math">
                    <m:r>
                      <a:rPr lang="en-US" sz="2800" b="0" i="1" smtClean="0">
                        <a:latin typeface="Cambria Math" panose="02040503050406030204" pitchFamily="18" charset="0"/>
                      </a:rPr>
                      <m:t>𝐸</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𝐶</m:t>
                        </m:r>
                      </m:e>
                      <m:sub>
                        <m:r>
                          <a:rPr lang="en-US" sz="2800" b="0" i="1" smtClean="0">
                            <a:latin typeface="Cambria Math" panose="02040503050406030204" pitchFamily="18" charset="0"/>
                          </a:rPr>
                          <m:t>𝐵𝐵𝐺</m:t>
                        </m:r>
                      </m:sub>
                    </m:sSub>
                  </m:oMath>
                </a14:m>
                <a:r>
                  <a:rPr lang="en-US" sz="2800" dirty="0"/>
                  <a:t> = 350 </a:t>
                </a:r>
                <a:r>
                  <a:rPr lang="en-US" sz="2800" dirty="0" err="1">
                    <a:latin typeface="Symbol" panose="05050102010706020507" pitchFamily="18" charset="2"/>
                  </a:rPr>
                  <a:t>m</a:t>
                </a:r>
                <a:r>
                  <a:rPr lang="en-US" sz="2800" dirty="0" err="1"/>
                  <a:t>S</a:t>
                </a:r>
                <a:r>
                  <a:rPr lang="en-US" sz="2800" dirty="0"/>
                  <a:t> cm</a:t>
                </a:r>
                <a:r>
                  <a:rPr lang="en-US" sz="2800" baseline="30000" dirty="0"/>
                  <a:t>-1</a:t>
                </a:r>
              </a:p>
            </p:txBody>
          </p:sp>
        </mc:Choice>
        <mc:Fallback xmlns="">
          <p:sp>
            <p:nvSpPr>
              <p:cNvPr id="14" name="Rectangle 13"/>
              <p:cNvSpPr>
                <a:spLocks noRot="1" noChangeAspect="1" noMove="1" noResize="1" noEditPoints="1" noAdjustHandles="1" noChangeArrowheads="1" noChangeShapeType="1" noTextEdit="1"/>
              </p:cNvSpPr>
              <p:nvPr/>
            </p:nvSpPr>
            <p:spPr>
              <a:xfrm>
                <a:off x="8326120" y="1341248"/>
                <a:ext cx="3232103" cy="523220"/>
              </a:xfrm>
              <a:prstGeom prst="rect">
                <a:avLst/>
              </a:prstGeom>
              <a:blipFill rotWithShape="0">
                <a:blip r:embed="rId5"/>
                <a:stretch>
                  <a:fillRect t="-13953" r="-755" b="-32558"/>
                </a:stretch>
              </a:blipFill>
            </p:spPr>
            <p:txBody>
              <a:bodyPr/>
              <a:lstStyle/>
              <a:p>
                <a:r>
                  <a:rPr lang="en-US">
                    <a:noFill/>
                  </a:rPr>
                  <a:t> </a:t>
                </a:r>
              </a:p>
            </p:txBody>
          </p:sp>
        </mc:Fallback>
      </mc:AlternateContent>
    </p:spTree>
    <p:extLst>
      <p:ext uri="{BB962C8B-B14F-4D97-AF65-F5344CB8AC3E}">
        <p14:creationId xmlns:p14="http://schemas.microsoft.com/office/powerpoint/2010/main" val="3386235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volume by dilution</a:t>
            </a:r>
          </a:p>
        </p:txBody>
      </p:sp>
      <p:sp>
        <p:nvSpPr>
          <p:cNvPr id="21" name="Can 20"/>
          <p:cNvSpPr/>
          <p:nvPr/>
        </p:nvSpPr>
        <p:spPr>
          <a:xfrm>
            <a:off x="657647" y="2856187"/>
            <a:ext cx="3541988" cy="3894082"/>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an 22"/>
          <p:cNvSpPr/>
          <p:nvPr/>
        </p:nvSpPr>
        <p:spPr>
          <a:xfrm>
            <a:off x="657647" y="4101661"/>
            <a:ext cx="3541988" cy="2643352"/>
          </a:xfrm>
          <a:prstGeom prst="can">
            <a:avLst>
              <a:gd name="adj" fmla="val 33946"/>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t>?</a:t>
            </a:r>
          </a:p>
        </p:txBody>
      </p:sp>
      <p:grpSp>
        <p:nvGrpSpPr>
          <p:cNvPr id="7" name="Group 6"/>
          <p:cNvGrpSpPr/>
          <p:nvPr/>
        </p:nvGrpSpPr>
        <p:grpSpPr>
          <a:xfrm>
            <a:off x="3209887" y="2811310"/>
            <a:ext cx="6384055" cy="3269450"/>
            <a:chOff x="3209887" y="2811310"/>
            <a:chExt cx="6384055" cy="3269450"/>
          </a:xfrm>
        </p:grpSpPr>
        <p:sp>
          <p:nvSpPr>
            <p:cNvPr id="5" name="Freeform 4"/>
            <p:cNvSpPr/>
            <p:nvPr/>
          </p:nvSpPr>
          <p:spPr>
            <a:xfrm>
              <a:off x="3275705" y="2811310"/>
              <a:ext cx="3018415" cy="2629370"/>
            </a:xfrm>
            <a:custGeom>
              <a:avLst/>
              <a:gdLst>
                <a:gd name="connsiteX0" fmla="*/ 3018415 w 3018415"/>
                <a:gd name="connsiteY0" fmla="*/ 861530 h 2629370"/>
                <a:gd name="connsiteX1" fmla="*/ 2088775 w 3018415"/>
                <a:gd name="connsiteY1" fmla="*/ 145250 h 2629370"/>
                <a:gd name="connsiteX2" fmla="*/ 808615 w 3018415"/>
                <a:gd name="connsiteY2" fmla="*/ 99530 h 2629370"/>
                <a:gd name="connsiteX3" fmla="*/ 92335 w 3018415"/>
                <a:gd name="connsiteY3" fmla="*/ 1242530 h 2629370"/>
                <a:gd name="connsiteX4" fmla="*/ 31375 w 3018415"/>
                <a:gd name="connsiteY4" fmla="*/ 2629370 h 2629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8415" h="2629370">
                  <a:moveTo>
                    <a:pt x="3018415" y="861530"/>
                  </a:moveTo>
                  <a:cubicBezTo>
                    <a:pt x="2737745" y="566890"/>
                    <a:pt x="2457075" y="272250"/>
                    <a:pt x="2088775" y="145250"/>
                  </a:cubicBezTo>
                  <a:cubicBezTo>
                    <a:pt x="1720475" y="18250"/>
                    <a:pt x="1141355" y="-83350"/>
                    <a:pt x="808615" y="99530"/>
                  </a:cubicBezTo>
                  <a:cubicBezTo>
                    <a:pt x="475875" y="282410"/>
                    <a:pt x="221875" y="820890"/>
                    <a:pt x="92335" y="1242530"/>
                  </a:cubicBezTo>
                  <a:cubicBezTo>
                    <a:pt x="-37205" y="1664170"/>
                    <a:pt x="-2915" y="2146770"/>
                    <a:pt x="31375" y="2629370"/>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21147780">
              <a:off x="3209887" y="5440680"/>
              <a:ext cx="280073" cy="6400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100397" y="3230880"/>
              <a:ext cx="3493545" cy="87078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Conductivity</a:t>
              </a:r>
            </a:p>
            <a:p>
              <a:r>
                <a:rPr lang="en-US" dirty="0">
                  <a:solidFill>
                    <a:schemeClr val="tx1"/>
                  </a:solidFill>
                </a:rPr>
                <a:t>Meter</a:t>
              </a:r>
            </a:p>
          </p:txBody>
        </p:sp>
      </p:grpSp>
      <p:sp>
        <p:nvSpPr>
          <p:cNvPr id="8" name="TextBox 7"/>
          <p:cNvSpPr txBox="1"/>
          <p:nvPr/>
        </p:nvSpPr>
        <p:spPr>
          <a:xfrm>
            <a:off x="7544322" y="3404660"/>
            <a:ext cx="1903085" cy="523220"/>
          </a:xfrm>
          <a:prstGeom prst="rect">
            <a:avLst/>
          </a:prstGeom>
          <a:solidFill>
            <a:schemeClr val="bg1"/>
          </a:solidFill>
          <a:ln>
            <a:solidFill>
              <a:schemeClr val="tx1"/>
            </a:solidFill>
          </a:ln>
        </p:spPr>
        <p:txBody>
          <a:bodyPr wrap="none" rtlCol="0">
            <a:spAutoFit/>
          </a:bodyPr>
          <a:lstStyle/>
          <a:p>
            <a:r>
              <a:rPr lang="en-US" sz="2800" dirty="0"/>
              <a:t>475 </a:t>
            </a:r>
            <a:r>
              <a:rPr lang="en-US" sz="2800" dirty="0" err="1">
                <a:latin typeface="Symbol" panose="05050102010706020507" pitchFamily="18" charset="2"/>
              </a:rPr>
              <a:t>m</a:t>
            </a:r>
            <a:r>
              <a:rPr lang="en-US" sz="2800" dirty="0" err="1"/>
              <a:t>S</a:t>
            </a:r>
            <a:r>
              <a:rPr lang="en-US" sz="2800" dirty="0"/>
              <a:t> cm</a:t>
            </a:r>
            <a:r>
              <a:rPr lang="en-US" sz="2800" baseline="30000" dirty="0"/>
              <a:t>-1</a:t>
            </a:r>
          </a:p>
        </p:txBody>
      </p:sp>
      <mc:AlternateContent xmlns:mc="http://schemas.openxmlformats.org/markup-compatibility/2006" xmlns:a14="http://schemas.microsoft.com/office/drawing/2010/main">
        <mc:Choice Requires="a14">
          <p:sp>
            <p:nvSpPr>
              <p:cNvPr id="15" name="Rectangle 14"/>
              <p:cNvSpPr/>
              <p:nvPr/>
            </p:nvSpPr>
            <p:spPr>
              <a:xfrm>
                <a:off x="8365238" y="2287767"/>
                <a:ext cx="3302892" cy="584775"/>
              </a:xfrm>
              <a:prstGeom prst="rect">
                <a:avLst/>
              </a:prstGeom>
            </p:spPr>
            <p:txBody>
              <a:bodyPr wrap="none">
                <a:spAutoFit/>
              </a:bodyPr>
              <a:lstStyle/>
              <a:p>
                <a14:m>
                  <m:oMath xmlns:m="http://schemas.openxmlformats.org/officeDocument/2006/math">
                    <m:r>
                      <m:rPr>
                        <m:sty m:val="p"/>
                      </m:rPr>
                      <a:rPr lang="en-US" sz="3200" b="0" i="0" smtClean="0">
                        <a:latin typeface="Cambria Math" panose="02040503050406030204" pitchFamily="18" charset="0"/>
                      </a:rPr>
                      <m:t>Δ</m:t>
                    </m:r>
                    <m:r>
                      <a:rPr lang="en-US" sz="3200" b="0" i="1" smtClean="0">
                        <a:latin typeface="Cambria Math" panose="02040503050406030204" pitchFamily="18" charset="0"/>
                      </a:rPr>
                      <m:t>𝐸𝐶</m:t>
                    </m:r>
                  </m:oMath>
                </a14:m>
                <a:r>
                  <a:rPr lang="en-US" sz="3200" dirty="0"/>
                  <a:t> = 125 </a:t>
                </a:r>
                <a:r>
                  <a:rPr lang="en-US" sz="3200" dirty="0" err="1">
                    <a:latin typeface="Symbol" panose="05050102010706020507" pitchFamily="18" charset="2"/>
                  </a:rPr>
                  <a:t>m</a:t>
                </a:r>
                <a:r>
                  <a:rPr lang="en-US" sz="3200" dirty="0" err="1"/>
                  <a:t>S</a:t>
                </a:r>
                <a:r>
                  <a:rPr lang="en-US" sz="3200" dirty="0"/>
                  <a:t> cm</a:t>
                </a:r>
                <a:r>
                  <a:rPr lang="en-US" sz="3200" baseline="30000" dirty="0"/>
                  <a:t>-1</a:t>
                </a:r>
                <a:endParaRPr lang="en-US" sz="3200" dirty="0"/>
              </a:p>
            </p:txBody>
          </p:sp>
        </mc:Choice>
        <mc:Fallback xmlns="">
          <p:sp>
            <p:nvSpPr>
              <p:cNvPr id="15" name="Rectangle 14"/>
              <p:cNvSpPr>
                <a:spLocks noRot="1" noChangeAspect="1" noMove="1" noResize="1" noEditPoints="1" noAdjustHandles="1" noChangeArrowheads="1" noChangeShapeType="1" noTextEdit="1"/>
              </p:cNvSpPr>
              <p:nvPr/>
            </p:nvSpPr>
            <p:spPr>
              <a:xfrm>
                <a:off x="8365238" y="2287767"/>
                <a:ext cx="3302892" cy="584775"/>
              </a:xfrm>
              <a:prstGeom prst="rect">
                <a:avLst/>
              </a:prstGeom>
              <a:blipFill>
                <a:blip r:embed="rId3"/>
                <a:stretch>
                  <a:fillRect t="-15625" r="-1107"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8496038" y="1793622"/>
                <a:ext cx="3020570" cy="523220"/>
              </a:xfrm>
              <a:prstGeom prst="rect">
                <a:avLst/>
              </a:prstGeom>
            </p:spPr>
            <p:txBody>
              <a:bodyPr wrap="none">
                <a:spAutoFit/>
              </a:bodyPr>
              <a:lstStyle/>
              <a:p>
                <a14:m>
                  <m:oMath xmlns:m="http://schemas.openxmlformats.org/officeDocument/2006/math">
                    <m:r>
                      <a:rPr lang="en-US" sz="2800" i="1">
                        <a:latin typeface="Cambria Math" panose="02040503050406030204" pitchFamily="18" charset="0"/>
                      </a:rPr>
                      <m:t>𝐸</m:t>
                    </m:r>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i="1">
                            <a:latin typeface="Cambria Math" panose="02040503050406030204" pitchFamily="18" charset="0"/>
                          </a:rPr>
                          <m:t>𝐵𝑆</m:t>
                        </m:r>
                      </m:sub>
                    </m:sSub>
                  </m:oMath>
                </a14:m>
                <a:r>
                  <a:rPr lang="en-US" sz="2800" dirty="0"/>
                  <a:t> = 475 </a:t>
                </a:r>
                <a:r>
                  <a:rPr lang="en-US" sz="2800" dirty="0" err="1">
                    <a:latin typeface="Symbol" panose="05050102010706020507" pitchFamily="18" charset="2"/>
                  </a:rPr>
                  <a:t>m</a:t>
                </a:r>
                <a:r>
                  <a:rPr lang="en-US" sz="2800" dirty="0" err="1"/>
                  <a:t>S</a:t>
                </a:r>
                <a:r>
                  <a:rPr lang="en-US" sz="2800" dirty="0"/>
                  <a:t> cm</a:t>
                </a:r>
                <a:r>
                  <a:rPr lang="en-US" sz="2800" baseline="30000" dirty="0"/>
                  <a:t>-1</a:t>
                </a:r>
              </a:p>
            </p:txBody>
          </p:sp>
        </mc:Choice>
        <mc:Fallback xmlns="">
          <p:sp>
            <p:nvSpPr>
              <p:cNvPr id="22" name="Rectangle 21"/>
              <p:cNvSpPr>
                <a:spLocks noRot="1" noChangeAspect="1" noMove="1" noResize="1" noEditPoints="1" noAdjustHandles="1" noChangeArrowheads="1" noChangeShapeType="1" noTextEdit="1"/>
              </p:cNvSpPr>
              <p:nvPr/>
            </p:nvSpPr>
            <p:spPr>
              <a:xfrm>
                <a:off x="8496038" y="1793622"/>
                <a:ext cx="3020570" cy="523220"/>
              </a:xfrm>
              <a:prstGeom prst="rect">
                <a:avLst/>
              </a:prstGeom>
              <a:blipFill rotWithShape="0">
                <a:blip r:embed="rId4"/>
                <a:stretch>
                  <a:fillRect t="-13953" r="-1010"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5027496" y="1341248"/>
                <a:ext cx="3061479" cy="584775"/>
              </a:xfrm>
              <a:prstGeom prst="rect">
                <a:avLst/>
              </a:prstGeom>
            </p:spPr>
            <p:txBody>
              <a:bodyPr wrap="none">
                <a:spAutoFit/>
              </a:bodyPr>
              <a:lstStyle/>
              <a:p>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𝑚</m:t>
                        </m:r>
                      </m:e>
                      <m:sub>
                        <m:r>
                          <m:rPr>
                            <m:sty m:val="p"/>
                          </m:rPr>
                          <a:rPr lang="en-US" sz="3200">
                            <a:latin typeface="Cambria Math" panose="02040503050406030204" pitchFamily="18" charset="0"/>
                          </a:rPr>
                          <m:t>NaCl</m:t>
                        </m:r>
                      </m:sub>
                    </m:sSub>
                  </m:oMath>
                </a14:m>
                <a:r>
                  <a:rPr lang="en-US" sz="3200" dirty="0"/>
                  <a:t> = 1000 mg</a:t>
                </a:r>
                <a:endParaRPr lang="en-US" sz="3200" baseline="30000" dirty="0"/>
              </a:p>
            </p:txBody>
          </p:sp>
        </mc:Choice>
        <mc:Fallback xmlns="">
          <p:sp>
            <p:nvSpPr>
              <p:cNvPr id="24" name="Rectangle 23"/>
              <p:cNvSpPr>
                <a:spLocks noRot="1" noChangeAspect="1" noMove="1" noResize="1" noEditPoints="1" noAdjustHandles="1" noChangeArrowheads="1" noChangeShapeType="1" noTextEdit="1"/>
              </p:cNvSpPr>
              <p:nvPr/>
            </p:nvSpPr>
            <p:spPr>
              <a:xfrm>
                <a:off x="5027496" y="1341248"/>
                <a:ext cx="3061479" cy="584775"/>
              </a:xfrm>
              <a:prstGeom prst="rect">
                <a:avLst/>
              </a:prstGeom>
              <a:blipFill rotWithShape="0">
                <a:blip r:embed="rId5"/>
                <a:stretch>
                  <a:fillRect t="-12500" r="-4183"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8326120" y="1341248"/>
                <a:ext cx="3232103" cy="523220"/>
              </a:xfrm>
              <a:prstGeom prst="rect">
                <a:avLst/>
              </a:prstGeom>
            </p:spPr>
            <p:txBody>
              <a:bodyPr wrap="none">
                <a:spAutoFit/>
              </a:bodyPr>
              <a:lstStyle/>
              <a:p>
                <a14:m>
                  <m:oMath xmlns:m="http://schemas.openxmlformats.org/officeDocument/2006/math">
                    <m:r>
                      <a:rPr lang="en-US" sz="2800" i="1">
                        <a:latin typeface="Cambria Math" panose="02040503050406030204" pitchFamily="18" charset="0"/>
                      </a:rPr>
                      <m:t>𝐸</m:t>
                    </m:r>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i="1">
                            <a:latin typeface="Cambria Math" panose="02040503050406030204" pitchFamily="18" charset="0"/>
                          </a:rPr>
                          <m:t>𝐵𝐵𝐺</m:t>
                        </m:r>
                      </m:sub>
                    </m:sSub>
                  </m:oMath>
                </a14:m>
                <a:r>
                  <a:rPr lang="en-US" sz="2800" dirty="0"/>
                  <a:t> = 350 </a:t>
                </a:r>
                <a:r>
                  <a:rPr lang="en-US" sz="2800" dirty="0" err="1">
                    <a:latin typeface="Symbol" panose="05050102010706020507" pitchFamily="18" charset="2"/>
                  </a:rPr>
                  <a:t>m</a:t>
                </a:r>
                <a:r>
                  <a:rPr lang="en-US" sz="2800" dirty="0" err="1"/>
                  <a:t>S</a:t>
                </a:r>
                <a:r>
                  <a:rPr lang="en-US" sz="2800" dirty="0"/>
                  <a:t> cm</a:t>
                </a:r>
                <a:r>
                  <a:rPr lang="en-US" sz="2800" baseline="30000" dirty="0"/>
                  <a:t>-1</a:t>
                </a:r>
              </a:p>
            </p:txBody>
          </p:sp>
        </mc:Choice>
        <mc:Fallback xmlns="">
          <p:sp>
            <p:nvSpPr>
              <p:cNvPr id="25" name="Rectangle 24"/>
              <p:cNvSpPr>
                <a:spLocks noRot="1" noChangeAspect="1" noMove="1" noResize="1" noEditPoints="1" noAdjustHandles="1" noChangeArrowheads="1" noChangeShapeType="1" noTextEdit="1"/>
              </p:cNvSpPr>
              <p:nvPr/>
            </p:nvSpPr>
            <p:spPr>
              <a:xfrm>
                <a:off x="8326120" y="1341248"/>
                <a:ext cx="3232103" cy="523220"/>
              </a:xfrm>
              <a:prstGeom prst="rect">
                <a:avLst/>
              </a:prstGeom>
              <a:blipFill rotWithShape="0">
                <a:blip r:embed="rId6"/>
                <a:stretch>
                  <a:fillRect t="-13953" r="-755" b="-32558"/>
                </a:stretch>
              </a:blipFill>
            </p:spPr>
            <p:txBody>
              <a:bodyPr/>
              <a:lstStyle/>
              <a:p>
                <a:r>
                  <a:rPr lang="en-US">
                    <a:noFill/>
                  </a:rPr>
                  <a:t> </a:t>
                </a:r>
              </a:p>
            </p:txBody>
          </p:sp>
        </mc:Fallback>
      </mc:AlternateContent>
    </p:spTree>
    <p:extLst>
      <p:ext uri="{BB962C8B-B14F-4D97-AF65-F5344CB8AC3E}">
        <p14:creationId xmlns:p14="http://schemas.microsoft.com/office/powerpoint/2010/main" val="2669664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volume by dilution</a:t>
            </a:r>
          </a:p>
        </p:txBody>
      </p:sp>
      <p:sp>
        <p:nvSpPr>
          <p:cNvPr id="21" name="Can 20"/>
          <p:cNvSpPr/>
          <p:nvPr/>
        </p:nvSpPr>
        <p:spPr>
          <a:xfrm>
            <a:off x="657647" y="2856187"/>
            <a:ext cx="3541988" cy="3894082"/>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an 22"/>
          <p:cNvSpPr/>
          <p:nvPr/>
        </p:nvSpPr>
        <p:spPr>
          <a:xfrm>
            <a:off x="657647" y="4101661"/>
            <a:ext cx="3541988" cy="2643352"/>
          </a:xfrm>
          <a:prstGeom prst="can">
            <a:avLst>
              <a:gd name="adj" fmla="val 33946"/>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t>?</a:t>
            </a:r>
          </a:p>
        </p:txBody>
      </p:sp>
      <mc:AlternateContent xmlns:mc="http://schemas.openxmlformats.org/markup-compatibility/2006" xmlns:a14="http://schemas.microsoft.com/office/drawing/2010/main">
        <mc:Choice Requires="a14">
          <p:sp>
            <p:nvSpPr>
              <p:cNvPr id="3" name="Rectangle 2"/>
              <p:cNvSpPr/>
              <p:nvPr/>
            </p:nvSpPr>
            <p:spPr>
              <a:xfrm>
                <a:off x="4994718" y="2026157"/>
                <a:ext cx="3195105" cy="523220"/>
              </a:xfrm>
              <a:prstGeom prst="rect">
                <a:avLst/>
              </a:prstGeom>
            </p:spPr>
            <p:txBody>
              <a:bodyPr wrap="none">
                <a:spAutoFit/>
              </a:bodyPr>
              <a:lstStyle/>
              <a:p>
                <a:r>
                  <a:rPr lang="en-US" sz="2800" dirty="0"/>
                  <a:t>2 </a:t>
                </a:r>
                <a:r>
                  <a:rPr lang="en-US" sz="2800" dirty="0">
                    <a:latin typeface="Symbol" panose="05050102010706020507" pitchFamily="18" charset="2"/>
                  </a:rPr>
                  <a:t>m</a:t>
                </a:r>
                <a:r>
                  <a:rPr lang="en-US" sz="2800" dirty="0"/>
                  <a:t>S cm</a:t>
                </a:r>
                <a:r>
                  <a:rPr lang="en-US" sz="2800" baseline="30000" dirty="0"/>
                  <a:t>-1</a:t>
                </a:r>
                <a:r>
                  <a:rPr lang="en-US" sz="2800" dirty="0"/>
                  <a:t> </a:t>
                </a:r>
                <a14:m>
                  <m:oMath xmlns:m="http://schemas.openxmlformats.org/officeDocument/2006/math">
                    <m:r>
                      <a:rPr lang="en-US" sz="2800" i="1" smtClean="0">
                        <a:latin typeface="Cambria Math" panose="02040503050406030204" pitchFamily="18" charset="0"/>
                        <a:ea typeface="Cambria Math" panose="02040503050406030204" pitchFamily="18" charset="0"/>
                      </a:rPr>
                      <m:t>≈</m:t>
                    </m:r>
                  </m:oMath>
                </a14:m>
                <a:r>
                  <a:rPr lang="en-US" sz="2800" dirty="0"/>
                  <a:t> 1 mg L</a:t>
                </a:r>
                <a:r>
                  <a:rPr lang="en-US" sz="2800" baseline="30000" dirty="0"/>
                  <a:t>-1</a:t>
                </a:r>
                <a:r>
                  <a:rPr lang="en-US" sz="2800" dirty="0"/>
                  <a:t> </a:t>
                </a:r>
                <a:endParaRPr lang="en-US" sz="2800" baseline="30000" dirty="0"/>
              </a:p>
            </p:txBody>
          </p:sp>
        </mc:Choice>
        <mc:Fallback xmlns="">
          <p:sp>
            <p:nvSpPr>
              <p:cNvPr id="3" name="Rectangle 2"/>
              <p:cNvSpPr>
                <a:spLocks noRot="1" noChangeAspect="1" noMove="1" noResize="1" noEditPoints="1" noAdjustHandles="1" noChangeArrowheads="1" noChangeShapeType="1" noTextEdit="1"/>
              </p:cNvSpPr>
              <p:nvPr/>
            </p:nvSpPr>
            <p:spPr>
              <a:xfrm>
                <a:off x="4994718" y="2026157"/>
                <a:ext cx="3195105" cy="523220"/>
              </a:xfrm>
              <a:prstGeom prst="rect">
                <a:avLst/>
              </a:prstGeom>
              <a:blipFill>
                <a:blip r:embed="rId3"/>
                <a:stretch>
                  <a:fillRect l="-3817" t="-13953"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7177906" y="2929622"/>
                <a:ext cx="1434688" cy="8704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i="1" smtClean="0">
                              <a:latin typeface="Cambria Math" panose="02040503050406030204" pitchFamily="18" charset="0"/>
                            </a:rPr>
                          </m:ctrlPr>
                        </m:fPr>
                        <m:num>
                          <m:r>
                            <m:rPr>
                              <m:nor/>
                            </m:rPr>
                            <a:rPr lang="en-US" sz="2800" dirty="0"/>
                            <m:t>1 </m:t>
                          </m:r>
                          <m:r>
                            <m:rPr>
                              <m:nor/>
                            </m:rPr>
                            <a:rPr lang="en-US" sz="2800" dirty="0"/>
                            <m:t>mg</m:t>
                          </m:r>
                          <m:r>
                            <m:rPr>
                              <m:nor/>
                            </m:rPr>
                            <a:rPr lang="en-US" sz="2800" dirty="0"/>
                            <m:t> </m:t>
                          </m:r>
                          <m:r>
                            <m:rPr>
                              <m:nor/>
                            </m:rPr>
                            <a:rPr lang="en-US" sz="2800" dirty="0"/>
                            <m:t>L</m:t>
                          </m:r>
                          <m:r>
                            <m:rPr>
                              <m:nor/>
                            </m:rPr>
                            <a:rPr lang="en-US" sz="2800" baseline="30000" dirty="0"/>
                            <m:t>−1</m:t>
                          </m:r>
                        </m:num>
                        <m:den>
                          <m:r>
                            <m:rPr>
                              <m:nor/>
                            </m:rPr>
                            <a:rPr lang="en-US" sz="2800" dirty="0"/>
                            <m:t>2 </m:t>
                          </m:r>
                          <m:r>
                            <m:rPr>
                              <m:nor/>
                            </m:rPr>
                            <a:rPr lang="en-US" sz="2800" dirty="0">
                              <a:latin typeface="Symbol" panose="05050102010706020507" pitchFamily="18" charset="2"/>
                            </a:rPr>
                            <m:t>m</m:t>
                          </m:r>
                          <m:r>
                            <m:rPr>
                              <m:nor/>
                            </m:rPr>
                            <a:rPr lang="en-US" sz="2800" dirty="0"/>
                            <m:t>S</m:t>
                          </m:r>
                          <m:r>
                            <m:rPr>
                              <m:nor/>
                            </m:rPr>
                            <a:rPr lang="en-US" sz="2800" dirty="0"/>
                            <m:t> </m:t>
                          </m:r>
                          <m:r>
                            <m:rPr>
                              <m:nor/>
                            </m:rPr>
                            <a:rPr lang="en-US" sz="2800" dirty="0"/>
                            <m:t>cm</m:t>
                          </m:r>
                          <m:r>
                            <m:rPr>
                              <m:nor/>
                            </m:rPr>
                            <a:rPr lang="en-US" sz="2800" baseline="30000" dirty="0"/>
                            <m:t>−1</m:t>
                          </m:r>
                        </m:den>
                      </m:f>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7177906" y="2929622"/>
                <a:ext cx="1434688" cy="87043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4160605" y="3027303"/>
                <a:ext cx="3017301" cy="523220"/>
              </a:xfrm>
              <a:prstGeom prst="rect">
                <a:avLst/>
              </a:prstGeom>
            </p:spPr>
            <p:txBody>
              <a:bodyPr wrap="none">
                <a:spAutoFit/>
              </a:bodyPr>
              <a:lstStyle/>
              <a:p>
                <a14:m>
                  <m:oMath xmlns:m="http://schemas.openxmlformats.org/officeDocument/2006/math">
                    <m:r>
                      <m:rPr>
                        <m:sty m:val="p"/>
                      </m:rPr>
                      <a:rPr lang="en-US" sz="2800" b="0" i="0" smtClean="0">
                        <a:latin typeface="Cambria Math" panose="02040503050406030204" pitchFamily="18" charset="0"/>
                      </a:rPr>
                      <m:t>Δ</m:t>
                    </m:r>
                    <m:r>
                      <a:rPr lang="en-US" sz="2800" b="0" i="1" smtClean="0">
                        <a:latin typeface="Cambria Math" panose="02040503050406030204" pitchFamily="18" charset="0"/>
                      </a:rPr>
                      <m:t>𝐸𝐶</m:t>
                    </m:r>
                    <m:r>
                      <a:rPr lang="en-US" sz="2800" b="0" i="1" smtClean="0">
                        <a:latin typeface="Cambria Math" panose="02040503050406030204" pitchFamily="18" charset="0"/>
                      </a:rPr>
                      <m:t>=</m:t>
                    </m:r>
                  </m:oMath>
                </a14:m>
                <a:r>
                  <a:rPr lang="en-US" sz="2800" dirty="0"/>
                  <a:t> 125 </a:t>
                </a:r>
                <a:r>
                  <a:rPr lang="en-US" sz="2800" dirty="0">
                    <a:latin typeface="Symbol" panose="05050102010706020507" pitchFamily="18" charset="2"/>
                  </a:rPr>
                  <a:t>m</a:t>
                </a:r>
                <a:r>
                  <a:rPr lang="en-US" sz="2800" dirty="0"/>
                  <a:t>S cm</a:t>
                </a:r>
                <a:r>
                  <a:rPr lang="en-US" sz="2800" baseline="30000" dirty="0"/>
                  <a:t>-1</a:t>
                </a:r>
                <a:endParaRPr lang="en-US" sz="2800" dirty="0"/>
              </a:p>
            </p:txBody>
          </p:sp>
        </mc:Choice>
        <mc:Fallback xmlns="">
          <p:sp>
            <p:nvSpPr>
              <p:cNvPr id="13" name="Rectangle 12"/>
              <p:cNvSpPr>
                <a:spLocks noRot="1" noChangeAspect="1" noMove="1" noResize="1" noEditPoints="1" noAdjustHandles="1" noChangeArrowheads="1" noChangeShapeType="1" noTextEdit="1"/>
              </p:cNvSpPr>
              <p:nvPr/>
            </p:nvSpPr>
            <p:spPr>
              <a:xfrm>
                <a:off x="4160605" y="3027303"/>
                <a:ext cx="3017301" cy="523220"/>
              </a:xfrm>
              <a:prstGeom prst="rect">
                <a:avLst/>
              </a:prstGeom>
              <a:blipFill>
                <a:blip r:embed="rId5"/>
                <a:stretch>
                  <a:fillRect t="-15294" r="-1012" b="-341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8607622" y="3066506"/>
                <a:ext cx="3491918" cy="523220"/>
              </a:xfrm>
              <a:prstGeom prst="rect">
                <a:avLst/>
              </a:prstGeom>
            </p:spPr>
            <p:txBody>
              <a:bodyPr wrap="none">
                <a:spAutoFit/>
              </a:bodyPr>
              <a:lstStyle/>
              <a:p>
                <a14:m>
                  <m:oMath xmlns:m="http://schemas.openxmlformats.org/officeDocument/2006/math">
                    <m:r>
                      <a:rPr lang="en-US" sz="2800" i="1" smtClean="0">
                        <a:latin typeface="Cambria Math" panose="02040503050406030204" pitchFamily="18" charset="0"/>
                        <a:ea typeface="Cambria Math" panose="02040503050406030204" pitchFamily="18" charset="0"/>
                      </a:rPr>
                      <m:t>≈</m:t>
                    </m:r>
                  </m:oMath>
                </a14:m>
                <a:r>
                  <a:rPr lang="en-US" sz="2800" dirty="0"/>
                  <a:t> 62.5 mg L</a:t>
                </a:r>
                <a:r>
                  <a:rPr lang="en-US" sz="2800" baseline="30000" dirty="0"/>
                  <a:t>-1</a:t>
                </a:r>
                <a:r>
                  <a:rPr lang="en-US" sz="2800" dirty="0"/>
                  <a:t> = </a:t>
                </a:r>
                <a14:m>
                  <m:oMath xmlns:m="http://schemas.openxmlformats.org/officeDocument/2006/math">
                    <m:r>
                      <m:rPr>
                        <m:sty m:val="p"/>
                      </m:rPr>
                      <a:rPr lang="en-US" sz="2800" b="0" i="0" smtClean="0">
                        <a:latin typeface="Cambria Math" panose="02040503050406030204" pitchFamily="18" charset="0"/>
                      </a:rPr>
                      <m:t>Δ</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𝐶</m:t>
                        </m:r>
                      </m:e>
                      <m:sub>
                        <m:r>
                          <m:rPr>
                            <m:sty m:val="p"/>
                          </m:rPr>
                          <a:rPr lang="en-US" sz="2800" b="0" i="0" smtClean="0">
                            <a:latin typeface="Cambria Math" panose="02040503050406030204" pitchFamily="18" charset="0"/>
                          </a:rPr>
                          <m:t>NaCl</m:t>
                        </m:r>
                      </m:sub>
                    </m:sSub>
                  </m:oMath>
                </a14:m>
                <a:endParaRPr lang="en-US" sz="2800" baseline="-25000" dirty="0"/>
              </a:p>
            </p:txBody>
          </p:sp>
        </mc:Choice>
        <mc:Fallback xmlns="">
          <p:sp>
            <p:nvSpPr>
              <p:cNvPr id="19" name="Rectangle 18"/>
              <p:cNvSpPr>
                <a:spLocks noRot="1" noChangeAspect="1" noMove="1" noResize="1" noEditPoints="1" noAdjustHandles="1" noChangeArrowheads="1" noChangeShapeType="1" noTextEdit="1"/>
              </p:cNvSpPr>
              <p:nvPr/>
            </p:nvSpPr>
            <p:spPr>
              <a:xfrm>
                <a:off x="8607622" y="3066506"/>
                <a:ext cx="3491918" cy="523220"/>
              </a:xfrm>
              <a:prstGeom prst="rect">
                <a:avLst/>
              </a:prstGeom>
              <a:blipFill>
                <a:blip r:embed="rId6"/>
                <a:stretch>
                  <a:fillRect t="-10465" b="-32558"/>
                </a:stretch>
              </a:blipFill>
            </p:spPr>
            <p:txBody>
              <a:bodyPr/>
              <a:lstStyle/>
              <a:p>
                <a:r>
                  <a:rPr lang="en-US">
                    <a:noFill/>
                  </a:rPr>
                  <a:t> </a:t>
                </a:r>
              </a:p>
            </p:txBody>
          </p:sp>
        </mc:Fallback>
      </mc:AlternateContent>
      <p:grpSp>
        <p:nvGrpSpPr>
          <p:cNvPr id="28" name="Group 27"/>
          <p:cNvGrpSpPr/>
          <p:nvPr/>
        </p:nvGrpSpPr>
        <p:grpSpPr>
          <a:xfrm>
            <a:off x="5904709" y="3290301"/>
            <a:ext cx="2702913" cy="311494"/>
            <a:chOff x="5348811" y="2576157"/>
            <a:chExt cx="2702913" cy="311494"/>
          </a:xfrm>
        </p:grpSpPr>
        <p:cxnSp>
          <p:nvCxnSpPr>
            <p:cNvPr id="18" name="Straight Connector 17"/>
            <p:cNvCxnSpPr/>
            <p:nvPr/>
          </p:nvCxnSpPr>
          <p:spPr>
            <a:xfrm flipV="1">
              <a:off x="6850743" y="2875582"/>
              <a:ext cx="1200981" cy="12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348811" y="2576157"/>
              <a:ext cx="1200981" cy="12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0" name="Rectangle 29"/>
              <p:cNvSpPr/>
              <p:nvPr/>
            </p:nvSpPr>
            <p:spPr>
              <a:xfrm>
                <a:off x="8365238" y="2287767"/>
                <a:ext cx="3302892" cy="584775"/>
              </a:xfrm>
              <a:prstGeom prst="rect">
                <a:avLst/>
              </a:prstGeom>
            </p:spPr>
            <p:txBody>
              <a:bodyPr wrap="none">
                <a:spAutoFit/>
              </a:bodyPr>
              <a:lstStyle/>
              <a:p>
                <a14:m>
                  <m:oMath xmlns:m="http://schemas.openxmlformats.org/officeDocument/2006/math">
                    <m:r>
                      <m:rPr>
                        <m:sty m:val="p"/>
                      </m:rPr>
                      <a:rPr lang="en-US" sz="3200" b="0" i="0" smtClean="0">
                        <a:latin typeface="Cambria Math" panose="02040503050406030204" pitchFamily="18" charset="0"/>
                      </a:rPr>
                      <m:t>Δ</m:t>
                    </m:r>
                    <m:r>
                      <a:rPr lang="en-US" sz="3200" b="0" i="1" smtClean="0">
                        <a:latin typeface="Cambria Math" panose="02040503050406030204" pitchFamily="18" charset="0"/>
                      </a:rPr>
                      <m:t>𝐸𝐶</m:t>
                    </m:r>
                  </m:oMath>
                </a14:m>
                <a:r>
                  <a:rPr lang="en-US" sz="3200" dirty="0"/>
                  <a:t> = 125 </a:t>
                </a:r>
                <a:r>
                  <a:rPr lang="en-US" sz="3200" dirty="0" err="1">
                    <a:latin typeface="Symbol" panose="05050102010706020507" pitchFamily="18" charset="2"/>
                  </a:rPr>
                  <a:t>m</a:t>
                </a:r>
                <a:r>
                  <a:rPr lang="en-US" sz="3200" dirty="0" err="1"/>
                  <a:t>S</a:t>
                </a:r>
                <a:r>
                  <a:rPr lang="en-US" sz="3200" dirty="0"/>
                  <a:t> cm</a:t>
                </a:r>
                <a:r>
                  <a:rPr lang="en-US" sz="3200" baseline="30000" dirty="0"/>
                  <a:t>-1</a:t>
                </a:r>
                <a:endParaRPr lang="en-US" sz="3200" dirty="0"/>
              </a:p>
            </p:txBody>
          </p:sp>
        </mc:Choice>
        <mc:Fallback xmlns="">
          <p:sp>
            <p:nvSpPr>
              <p:cNvPr id="30" name="Rectangle 29"/>
              <p:cNvSpPr>
                <a:spLocks noRot="1" noChangeAspect="1" noMove="1" noResize="1" noEditPoints="1" noAdjustHandles="1" noChangeArrowheads="1" noChangeShapeType="1" noTextEdit="1"/>
              </p:cNvSpPr>
              <p:nvPr/>
            </p:nvSpPr>
            <p:spPr>
              <a:xfrm>
                <a:off x="8365238" y="2287767"/>
                <a:ext cx="3302892" cy="584775"/>
              </a:xfrm>
              <a:prstGeom prst="rect">
                <a:avLst/>
              </a:prstGeom>
              <a:blipFill>
                <a:blip r:embed="rId7"/>
                <a:stretch>
                  <a:fillRect t="-15625" r="-1107"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8496038" y="1793622"/>
                <a:ext cx="3020570" cy="523220"/>
              </a:xfrm>
              <a:prstGeom prst="rect">
                <a:avLst/>
              </a:prstGeom>
            </p:spPr>
            <p:txBody>
              <a:bodyPr wrap="none">
                <a:spAutoFit/>
              </a:bodyPr>
              <a:lstStyle/>
              <a:p>
                <a14:m>
                  <m:oMath xmlns:m="http://schemas.openxmlformats.org/officeDocument/2006/math">
                    <m:r>
                      <a:rPr lang="en-US" sz="2800" i="1">
                        <a:latin typeface="Cambria Math" panose="02040503050406030204" pitchFamily="18" charset="0"/>
                      </a:rPr>
                      <m:t>𝐸</m:t>
                    </m:r>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i="1">
                            <a:latin typeface="Cambria Math" panose="02040503050406030204" pitchFamily="18" charset="0"/>
                          </a:rPr>
                          <m:t>𝐵𝑆</m:t>
                        </m:r>
                      </m:sub>
                    </m:sSub>
                  </m:oMath>
                </a14:m>
                <a:r>
                  <a:rPr lang="en-US" sz="2800" dirty="0"/>
                  <a:t> = 475 </a:t>
                </a:r>
                <a:r>
                  <a:rPr lang="en-US" sz="2800" dirty="0" err="1">
                    <a:latin typeface="Symbol" panose="05050102010706020507" pitchFamily="18" charset="2"/>
                  </a:rPr>
                  <a:t>m</a:t>
                </a:r>
                <a:r>
                  <a:rPr lang="en-US" sz="2800" dirty="0" err="1"/>
                  <a:t>S</a:t>
                </a:r>
                <a:r>
                  <a:rPr lang="en-US" sz="2800" dirty="0"/>
                  <a:t> cm</a:t>
                </a:r>
                <a:r>
                  <a:rPr lang="en-US" sz="2800" baseline="30000" dirty="0"/>
                  <a:t>-1</a:t>
                </a:r>
              </a:p>
            </p:txBody>
          </p:sp>
        </mc:Choice>
        <mc:Fallback xmlns="">
          <p:sp>
            <p:nvSpPr>
              <p:cNvPr id="31" name="Rectangle 30"/>
              <p:cNvSpPr>
                <a:spLocks noRot="1" noChangeAspect="1" noMove="1" noResize="1" noEditPoints="1" noAdjustHandles="1" noChangeArrowheads="1" noChangeShapeType="1" noTextEdit="1"/>
              </p:cNvSpPr>
              <p:nvPr/>
            </p:nvSpPr>
            <p:spPr>
              <a:xfrm>
                <a:off x="8496038" y="1793622"/>
                <a:ext cx="3020570" cy="523220"/>
              </a:xfrm>
              <a:prstGeom prst="rect">
                <a:avLst/>
              </a:prstGeom>
              <a:blipFill rotWithShape="0">
                <a:blip r:embed="rId8"/>
                <a:stretch>
                  <a:fillRect t="-13953" r="-1010"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5027496" y="1341248"/>
                <a:ext cx="3061479" cy="584775"/>
              </a:xfrm>
              <a:prstGeom prst="rect">
                <a:avLst/>
              </a:prstGeom>
            </p:spPr>
            <p:txBody>
              <a:bodyPr wrap="none">
                <a:spAutoFit/>
              </a:bodyPr>
              <a:lstStyle/>
              <a:p>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𝑚</m:t>
                        </m:r>
                      </m:e>
                      <m:sub>
                        <m:r>
                          <m:rPr>
                            <m:sty m:val="p"/>
                          </m:rPr>
                          <a:rPr lang="en-US" sz="3200">
                            <a:latin typeface="Cambria Math" panose="02040503050406030204" pitchFamily="18" charset="0"/>
                          </a:rPr>
                          <m:t>NaCl</m:t>
                        </m:r>
                      </m:sub>
                    </m:sSub>
                  </m:oMath>
                </a14:m>
                <a:r>
                  <a:rPr lang="en-US" sz="3200" dirty="0"/>
                  <a:t> = 1000 mg</a:t>
                </a:r>
                <a:endParaRPr lang="en-US" sz="3200" baseline="30000" dirty="0"/>
              </a:p>
            </p:txBody>
          </p:sp>
        </mc:Choice>
        <mc:Fallback xmlns="">
          <p:sp>
            <p:nvSpPr>
              <p:cNvPr id="32" name="Rectangle 31"/>
              <p:cNvSpPr>
                <a:spLocks noRot="1" noChangeAspect="1" noMove="1" noResize="1" noEditPoints="1" noAdjustHandles="1" noChangeArrowheads="1" noChangeShapeType="1" noTextEdit="1"/>
              </p:cNvSpPr>
              <p:nvPr/>
            </p:nvSpPr>
            <p:spPr>
              <a:xfrm>
                <a:off x="5027496" y="1341248"/>
                <a:ext cx="3061479" cy="584775"/>
              </a:xfrm>
              <a:prstGeom prst="rect">
                <a:avLst/>
              </a:prstGeom>
              <a:blipFill rotWithShape="0">
                <a:blip r:embed="rId9"/>
                <a:stretch>
                  <a:fillRect t="-12500" r="-4183"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8326120" y="1341248"/>
                <a:ext cx="3232103" cy="523220"/>
              </a:xfrm>
              <a:prstGeom prst="rect">
                <a:avLst/>
              </a:prstGeom>
            </p:spPr>
            <p:txBody>
              <a:bodyPr wrap="none">
                <a:spAutoFit/>
              </a:bodyPr>
              <a:lstStyle/>
              <a:p>
                <a14:m>
                  <m:oMath xmlns:m="http://schemas.openxmlformats.org/officeDocument/2006/math">
                    <m:r>
                      <a:rPr lang="en-US" sz="2800" i="1">
                        <a:latin typeface="Cambria Math" panose="02040503050406030204" pitchFamily="18" charset="0"/>
                      </a:rPr>
                      <m:t>𝐸</m:t>
                    </m:r>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i="1">
                            <a:latin typeface="Cambria Math" panose="02040503050406030204" pitchFamily="18" charset="0"/>
                          </a:rPr>
                          <m:t>𝐵𝐵𝐺</m:t>
                        </m:r>
                      </m:sub>
                    </m:sSub>
                  </m:oMath>
                </a14:m>
                <a:r>
                  <a:rPr lang="en-US" sz="2800" dirty="0"/>
                  <a:t> = 350 </a:t>
                </a:r>
                <a:r>
                  <a:rPr lang="en-US" sz="2800" dirty="0" err="1">
                    <a:latin typeface="Symbol" panose="05050102010706020507" pitchFamily="18" charset="2"/>
                  </a:rPr>
                  <a:t>m</a:t>
                </a:r>
                <a:r>
                  <a:rPr lang="en-US" sz="2800" dirty="0" err="1"/>
                  <a:t>S</a:t>
                </a:r>
                <a:r>
                  <a:rPr lang="en-US" sz="2800" dirty="0"/>
                  <a:t> cm</a:t>
                </a:r>
                <a:r>
                  <a:rPr lang="en-US" sz="2800" baseline="30000" dirty="0"/>
                  <a:t>-1</a:t>
                </a:r>
              </a:p>
            </p:txBody>
          </p:sp>
        </mc:Choice>
        <mc:Fallback xmlns="">
          <p:sp>
            <p:nvSpPr>
              <p:cNvPr id="33" name="Rectangle 32"/>
              <p:cNvSpPr>
                <a:spLocks noRot="1" noChangeAspect="1" noMove="1" noResize="1" noEditPoints="1" noAdjustHandles="1" noChangeArrowheads="1" noChangeShapeType="1" noTextEdit="1"/>
              </p:cNvSpPr>
              <p:nvPr/>
            </p:nvSpPr>
            <p:spPr>
              <a:xfrm>
                <a:off x="8326120" y="1341248"/>
                <a:ext cx="3232103" cy="523220"/>
              </a:xfrm>
              <a:prstGeom prst="rect">
                <a:avLst/>
              </a:prstGeom>
              <a:blipFill rotWithShape="0">
                <a:blip r:embed="rId10"/>
                <a:stretch>
                  <a:fillRect t="-13953" r="-755"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5338629" y="3798675"/>
                <a:ext cx="3191258" cy="9042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2800" b="0" i="0" smtClean="0">
                          <a:latin typeface="Cambria Math" panose="02040503050406030204" pitchFamily="18" charset="0"/>
                        </a:rPr>
                        <m:t>Δ</m:t>
                      </m:r>
                      <m:sSub>
                        <m:sSubPr>
                          <m:ctrlPr>
                            <a:rPr lang="en-US" sz="2800" i="1" smtClean="0">
                              <a:latin typeface="Cambria Math" panose="02040503050406030204" pitchFamily="18" charset="0"/>
                            </a:rPr>
                          </m:ctrlPr>
                        </m:sSubPr>
                        <m:e>
                          <m:r>
                            <a:rPr lang="en-US" sz="2800" i="1">
                              <a:latin typeface="Cambria Math" panose="02040503050406030204" pitchFamily="18" charset="0"/>
                            </a:rPr>
                            <m:t>𝐶</m:t>
                          </m:r>
                        </m:e>
                        <m:sub>
                          <m:r>
                            <m:rPr>
                              <m:sty m:val="p"/>
                            </m:rPr>
                            <a:rPr lang="en-US" sz="2800">
                              <a:latin typeface="Cambria Math" panose="02040503050406030204" pitchFamily="18" charset="0"/>
                            </a:rPr>
                            <m:t>NaCl</m:t>
                          </m:r>
                        </m:sub>
                      </m:sSub>
                      <m:r>
                        <a:rPr lang="en-US" sz="2800" b="0" i="1" smtClean="0">
                          <a:latin typeface="Cambria Math" panose="02040503050406030204" pitchFamily="18" charset="0"/>
                        </a:rPr>
                        <m:t>≈</m:t>
                      </m:r>
                      <m:f>
                        <m:fPr>
                          <m:ctrlPr>
                            <a:rPr lang="en-US" sz="3200" i="1" smtClean="0">
                              <a:latin typeface="Cambria Math" panose="02040503050406030204" pitchFamily="18" charset="0"/>
                            </a:rPr>
                          </m:ctrlPr>
                        </m:fPr>
                        <m:num>
                          <m:sSub>
                            <m:sSubPr>
                              <m:ctrlPr>
                                <a:rPr lang="en-US" sz="2800" i="1">
                                  <a:latin typeface="Cambria Math" panose="02040503050406030204" pitchFamily="18" charset="0"/>
                                </a:rPr>
                              </m:ctrlPr>
                            </m:sSubPr>
                            <m:e>
                              <m:r>
                                <a:rPr lang="en-US" sz="2800" b="0" i="1" smtClean="0">
                                  <a:latin typeface="Cambria Math" panose="02040503050406030204" pitchFamily="18" charset="0"/>
                                </a:rPr>
                                <m:t>𝑚</m:t>
                              </m:r>
                            </m:e>
                            <m:sub>
                              <m:r>
                                <m:rPr>
                                  <m:sty m:val="p"/>
                                </m:rPr>
                                <a:rPr lang="en-US" sz="2800">
                                  <a:latin typeface="Cambria Math" panose="02040503050406030204" pitchFamily="18" charset="0"/>
                                </a:rPr>
                                <m:t>NaCl</m:t>
                              </m:r>
                            </m:sub>
                          </m:sSub>
                        </m:num>
                        <m:den>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𝑉</m:t>
                              </m:r>
                            </m:e>
                            <m:sub>
                              <m:r>
                                <a:rPr lang="en-US" sz="3200" b="0" i="1" smtClean="0">
                                  <a:latin typeface="Cambria Math" panose="02040503050406030204" pitchFamily="18" charset="0"/>
                                </a:rPr>
                                <m:t>𝑆𝑜𝑙𝑢𝑡𝑖𝑜𝑛</m:t>
                              </m:r>
                            </m:sub>
                          </m:sSub>
                        </m:den>
                      </m:f>
                    </m:oMath>
                  </m:oMathPara>
                </a14:m>
                <a:endParaRPr lang="en-US" sz="2800" baseline="30000" dirty="0"/>
              </a:p>
            </p:txBody>
          </p:sp>
        </mc:Choice>
        <mc:Fallback xmlns="">
          <p:sp>
            <p:nvSpPr>
              <p:cNvPr id="34" name="Rectangle 33"/>
              <p:cNvSpPr>
                <a:spLocks noRot="1" noChangeAspect="1" noMove="1" noResize="1" noEditPoints="1" noAdjustHandles="1" noChangeArrowheads="1" noChangeShapeType="1" noTextEdit="1"/>
              </p:cNvSpPr>
              <p:nvPr/>
            </p:nvSpPr>
            <p:spPr>
              <a:xfrm>
                <a:off x="5338629" y="3798675"/>
                <a:ext cx="3191258" cy="904287"/>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4725814" y="4752988"/>
                <a:ext cx="3023135" cy="9347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𝑉</m:t>
                          </m:r>
                        </m:e>
                        <m:sub>
                          <m:r>
                            <a:rPr lang="en-US" sz="2800" i="1">
                              <a:latin typeface="Cambria Math" panose="02040503050406030204" pitchFamily="18" charset="0"/>
                            </a:rPr>
                            <m:t>𝑆𝑜𝑙𝑢𝑡𝑖𝑜𝑛</m:t>
                          </m:r>
                        </m:sub>
                      </m:sSub>
                      <m:r>
                        <a:rPr lang="en-US" sz="2800" b="0" i="1" smtClean="0">
                          <a:latin typeface="Cambria Math" panose="02040503050406030204" pitchFamily="18" charset="0"/>
                        </a:rPr>
                        <m:t>≈</m:t>
                      </m:r>
                      <m:f>
                        <m:fPr>
                          <m:ctrlPr>
                            <a:rPr lang="en-US" sz="3200" i="1" smtClean="0">
                              <a:latin typeface="Cambria Math" panose="02040503050406030204" pitchFamily="18" charset="0"/>
                            </a:rPr>
                          </m:ctrlPr>
                        </m:fPr>
                        <m:num>
                          <m:sSub>
                            <m:sSubPr>
                              <m:ctrlPr>
                                <a:rPr lang="en-US" sz="3200" i="1" smtClean="0">
                                  <a:latin typeface="Cambria Math" panose="02040503050406030204" pitchFamily="18" charset="0"/>
                                </a:rPr>
                              </m:ctrlPr>
                            </m:sSubPr>
                            <m:e>
                              <m:r>
                                <a:rPr lang="en-US" sz="3200" b="0" i="1" smtClean="0">
                                  <a:latin typeface="Cambria Math" panose="02040503050406030204" pitchFamily="18" charset="0"/>
                                </a:rPr>
                                <m:t>𝑚</m:t>
                              </m:r>
                            </m:e>
                            <m:sub>
                              <m:r>
                                <m:rPr>
                                  <m:sty m:val="p"/>
                                </m:rPr>
                                <a:rPr lang="en-US" sz="3200" b="0" i="0" smtClean="0">
                                  <a:latin typeface="Cambria Math" panose="02040503050406030204" pitchFamily="18" charset="0"/>
                                </a:rPr>
                                <m:t>NaCl</m:t>
                              </m:r>
                            </m:sub>
                          </m:sSub>
                        </m:num>
                        <m:den>
                          <m:sSub>
                            <m:sSubPr>
                              <m:ctrlPr>
                                <a:rPr lang="en-US" sz="3200" b="0" i="1" smtClean="0">
                                  <a:latin typeface="Cambria Math" panose="02040503050406030204" pitchFamily="18" charset="0"/>
                                </a:rPr>
                              </m:ctrlPr>
                            </m:sSubPr>
                            <m:e>
                              <m:r>
                                <a:rPr lang="en-US" sz="3200" i="1" smtClean="0">
                                  <a:latin typeface="Cambria Math" panose="02040503050406030204" pitchFamily="18" charset="0"/>
                                </a:rPr>
                                <m:t>𝐶</m:t>
                              </m:r>
                            </m:e>
                            <m:sub>
                              <m:r>
                                <m:rPr>
                                  <m:sty m:val="p"/>
                                </m:rPr>
                                <a:rPr lang="en-US" sz="3200" b="0" i="0" smtClean="0">
                                  <a:latin typeface="Cambria Math" panose="02040503050406030204" pitchFamily="18" charset="0"/>
                                </a:rPr>
                                <m:t>NaCl</m:t>
                              </m:r>
                            </m:sub>
                          </m:sSub>
                        </m:den>
                      </m:f>
                    </m:oMath>
                  </m:oMathPara>
                </a14:m>
                <a:endParaRPr lang="en-US" sz="3200" baseline="30000" dirty="0"/>
              </a:p>
            </p:txBody>
          </p:sp>
        </mc:Choice>
        <mc:Fallback xmlns="">
          <p:sp>
            <p:nvSpPr>
              <p:cNvPr id="35" name="Rectangle 34"/>
              <p:cNvSpPr>
                <a:spLocks noRot="1" noChangeAspect="1" noMove="1" noResize="1" noEditPoints="1" noAdjustHandles="1" noChangeArrowheads="1" noChangeShapeType="1" noTextEdit="1"/>
              </p:cNvSpPr>
              <p:nvPr/>
            </p:nvSpPr>
            <p:spPr>
              <a:xfrm>
                <a:off x="4725814" y="4752988"/>
                <a:ext cx="3023135" cy="934743"/>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7620940" y="4656035"/>
                <a:ext cx="2282484" cy="106465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3200" dirty="0"/>
                        <m:t>= </m:t>
                      </m:r>
                      <m:f>
                        <m:fPr>
                          <m:ctrlPr>
                            <a:rPr lang="en-US" sz="3200" i="1">
                              <a:latin typeface="Cambria Math" panose="02040503050406030204" pitchFamily="18" charset="0"/>
                            </a:rPr>
                          </m:ctrlPr>
                        </m:fPr>
                        <m:num>
                          <m:r>
                            <m:rPr>
                              <m:nor/>
                            </m:rPr>
                            <a:rPr lang="en-US" sz="3200" dirty="0"/>
                            <m:t>1000 </m:t>
                          </m:r>
                          <m:r>
                            <m:rPr>
                              <m:nor/>
                            </m:rPr>
                            <a:rPr lang="en-US" sz="3200" dirty="0"/>
                            <m:t>mg</m:t>
                          </m:r>
                          <m:r>
                            <m:rPr>
                              <m:nor/>
                            </m:rPr>
                            <a:rPr lang="en-US" sz="3200" baseline="30000" dirty="0"/>
                            <m:t> </m:t>
                          </m:r>
                        </m:num>
                        <m:den>
                          <m:r>
                            <m:rPr>
                              <m:nor/>
                            </m:rPr>
                            <a:rPr lang="en-US" sz="2800" dirty="0"/>
                            <m:t>62.5 </m:t>
                          </m:r>
                          <m:r>
                            <m:rPr>
                              <m:nor/>
                            </m:rPr>
                            <a:rPr lang="en-US" sz="2800" dirty="0"/>
                            <m:t>mg</m:t>
                          </m:r>
                          <m:r>
                            <m:rPr>
                              <m:nor/>
                            </m:rPr>
                            <a:rPr lang="en-US" sz="2800" dirty="0"/>
                            <m:t> </m:t>
                          </m:r>
                          <m:r>
                            <m:rPr>
                              <m:nor/>
                            </m:rPr>
                            <a:rPr lang="en-US" sz="2800" dirty="0"/>
                            <m:t>L</m:t>
                          </m:r>
                          <m:r>
                            <m:rPr>
                              <m:nor/>
                            </m:rPr>
                            <a:rPr lang="en-US" sz="2800" baseline="30000" dirty="0"/>
                            <m:t>−1</m:t>
                          </m:r>
                        </m:den>
                      </m:f>
                    </m:oMath>
                  </m:oMathPara>
                </a14:m>
                <a:endParaRPr lang="en-US" sz="3200" dirty="0"/>
              </a:p>
            </p:txBody>
          </p:sp>
        </mc:Choice>
        <mc:Fallback xmlns="">
          <p:sp>
            <p:nvSpPr>
              <p:cNvPr id="41" name="Rectangle 40"/>
              <p:cNvSpPr>
                <a:spLocks noRot="1" noChangeAspect="1" noMove="1" noResize="1" noEditPoints="1" noAdjustHandles="1" noChangeArrowheads="1" noChangeShapeType="1" noTextEdit="1"/>
              </p:cNvSpPr>
              <p:nvPr/>
            </p:nvSpPr>
            <p:spPr>
              <a:xfrm>
                <a:off x="7620940" y="4656035"/>
                <a:ext cx="2282484" cy="1064650"/>
              </a:xfrm>
              <a:prstGeom prst="rect">
                <a:avLst/>
              </a:prstGeom>
              <a:blipFill rotWithShape="0">
                <a:blip r:embed="rId13"/>
                <a:stretch>
                  <a:fillRect/>
                </a:stretch>
              </a:blipFill>
            </p:spPr>
            <p:txBody>
              <a:bodyPr/>
              <a:lstStyle/>
              <a:p>
                <a:r>
                  <a:rPr lang="en-US">
                    <a:noFill/>
                  </a:rPr>
                  <a:t> </a:t>
                </a:r>
              </a:p>
            </p:txBody>
          </p:sp>
        </mc:Fallback>
      </mc:AlternateContent>
      <p:sp>
        <p:nvSpPr>
          <p:cNvPr id="42" name="Rectangle 41"/>
          <p:cNvSpPr/>
          <p:nvPr/>
        </p:nvSpPr>
        <p:spPr>
          <a:xfrm>
            <a:off x="9771780" y="4869983"/>
            <a:ext cx="1284326" cy="646331"/>
          </a:xfrm>
          <a:prstGeom prst="rect">
            <a:avLst/>
          </a:prstGeom>
        </p:spPr>
        <p:txBody>
          <a:bodyPr wrap="none">
            <a:spAutoFit/>
          </a:bodyPr>
          <a:lstStyle/>
          <a:p>
            <a:r>
              <a:rPr lang="en-US" sz="3600" dirty="0"/>
              <a:t>= 16 L</a:t>
            </a:r>
            <a:endParaRPr lang="en-US" sz="3600" baseline="30000" dirty="0"/>
          </a:p>
        </p:txBody>
      </p:sp>
      <p:grpSp>
        <p:nvGrpSpPr>
          <p:cNvPr id="36" name="Group 35"/>
          <p:cNvGrpSpPr/>
          <p:nvPr/>
        </p:nvGrpSpPr>
        <p:grpSpPr>
          <a:xfrm>
            <a:off x="8897258" y="4924930"/>
            <a:ext cx="846511" cy="591384"/>
            <a:chOff x="6949446" y="2331764"/>
            <a:chExt cx="846511" cy="591384"/>
          </a:xfrm>
        </p:grpSpPr>
        <p:cxnSp>
          <p:nvCxnSpPr>
            <p:cNvPr id="37" name="Straight Connector 36"/>
            <p:cNvCxnSpPr/>
            <p:nvPr/>
          </p:nvCxnSpPr>
          <p:spPr>
            <a:xfrm>
              <a:off x="6949446" y="2923148"/>
              <a:ext cx="34834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7110507" y="2331764"/>
              <a:ext cx="685450" cy="97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Rectangle 47"/>
          <p:cNvSpPr/>
          <p:nvPr/>
        </p:nvSpPr>
        <p:spPr>
          <a:xfrm>
            <a:off x="1320800" y="5069950"/>
            <a:ext cx="2162947" cy="1279394"/>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t>16 L</a:t>
            </a:r>
          </a:p>
        </p:txBody>
      </p:sp>
      <p:sp>
        <p:nvSpPr>
          <p:cNvPr id="4" name="Right Arrow 3"/>
          <p:cNvSpPr/>
          <p:nvPr/>
        </p:nvSpPr>
        <p:spPr>
          <a:xfrm>
            <a:off x="2075890" y="1779293"/>
            <a:ext cx="2923030" cy="1046521"/>
          </a:xfrm>
          <a:prstGeom prst="rightArrow">
            <a:avLst>
              <a:gd name="adj1" fmla="val 82766"/>
              <a:gd name="adj2" fmla="val 5000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Assuming salt is “conservative”</a:t>
            </a:r>
          </a:p>
        </p:txBody>
      </p:sp>
      <p:sp>
        <p:nvSpPr>
          <p:cNvPr id="5" name="Bent-Up Arrow 4"/>
          <p:cNvSpPr/>
          <p:nvPr/>
        </p:nvSpPr>
        <p:spPr>
          <a:xfrm>
            <a:off x="5510085" y="5444873"/>
            <a:ext cx="5591309" cy="1228699"/>
          </a:xfrm>
          <a:prstGeom prst="bentUpArrow">
            <a:avLst>
              <a:gd name="adj1" fmla="val 50000"/>
              <a:gd name="adj2" fmla="val 50000"/>
              <a:gd name="adj3" fmla="val 2321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Assuming solution volume is equal to original water volume (salt adds negligible volume)</a:t>
            </a:r>
          </a:p>
        </p:txBody>
      </p:sp>
    </p:spTree>
    <p:extLst>
      <p:ext uri="{BB962C8B-B14F-4D97-AF65-F5344CB8AC3E}">
        <p14:creationId xmlns:p14="http://schemas.microsoft.com/office/powerpoint/2010/main" val="221805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500"/>
                                        <p:tgtEl>
                                          <p:spTgt spid="4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500"/>
                                        <p:tgtEl>
                                          <p:spTgt spid="3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500"/>
                                        <p:tgtEl>
                                          <p:spTgt spid="4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fade">
                                      <p:cBhvr>
                                        <p:cTn id="57" dur="500"/>
                                        <p:tgtEl>
                                          <p:spTgt spid="4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500"/>
                                        <p:tgtEl>
                                          <p:spTgt spid="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P spid="19" grpId="0"/>
      <p:bldP spid="34" grpId="0"/>
      <p:bldP spid="35" grpId="0"/>
      <p:bldP spid="41" grpId="0"/>
      <p:bldP spid="42" grpId="0"/>
      <p:bldP spid="48" grpId="0" animBg="1"/>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Dimensions of matter (in this case water)</a:t>
            </a:r>
          </a:p>
        </p:txBody>
      </p:sp>
      <p:sp>
        <p:nvSpPr>
          <p:cNvPr id="23" name="Can 22"/>
          <p:cNvSpPr/>
          <p:nvPr/>
        </p:nvSpPr>
        <p:spPr>
          <a:xfrm>
            <a:off x="1891862" y="2017987"/>
            <a:ext cx="3541988" cy="3894082"/>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an 23"/>
          <p:cNvSpPr/>
          <p:nvPr/>
        </p:nvSpPr>
        <p:spPr>
          <a:xfrm>
            <a:off x="1891862" y="3263461"/>
            <a:ext cx="3541988" cy="2643352"/>
          </a:xfrm>
          <a:prstGeom prst="can">
            <a:avLst>
              <a:gd name="adj" fmla="val 33946"/>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 name="Content Placeholder 2"/>
              <p:cNvSpPr txBox="1">
                <a:spLocks/>
              </p:cNvSpPr>
              <p:nvPr/>
            </p:nvSpPr>
            <p:spPr>
              <a:xfrm>
                <a:off x="7152290" y="3539048"/>
                <a:ext cx="4753960" cy="2747452"/>
              </a:xfrm>
              <a:prstGeom prst="rect">
                <a:avLst/>
              </a:prstGeom>
            </p:spPr>
            <p:txBody>
              <a:bodyPr vert="horz" lIns="91440" tIns="45720" rIns="91440" bIns="45720" rtlCol="0">
                <a:normAutofit lnSpcReduction="10000"/>
              </a:bodyPr>
              <a:lst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r>
                  <a:rPr lang="en-US" sz="4000" dirty="0"/>
                  <a:t>Water is matter</a:t>
                </a:r>
              </a:p>
              <a:p>
                <a:pPr lvl="1"/>
                <a:r>
                  <a:rPr lang="en-US" sz="3600" dirty="0"/>
                  <a:t>Water has mass, </a:t>
                </a:r>
                <a14:m>
                  <m:oMath xmlns:m="http://schemas.openxmlformats.org/officeDocument/2006/math">
                    <m:r>
                      <a:rPr lang="en-US" sz="3600" b="0" i="1" smtClean="0">
                        <a:latin typeface="Cambria Math" panose="02040503050406030204" pitchFamily="18" charset="0"/>
                      </a:rPr>
                      <m:t>𝑚</m:t>
                    </m:r>
                  </m:oMath>
                </a14:m>
                <a:endParaRPr lang="en-US" sz="3600" i="1" dirty="0"/>
              </a:p>
              <a:p>
                <a:pPr lvl="1"/>
                <a:endParaRPr lang="en-US" sz="3600" dirty="0"/>
              </a:p>
              <a:p>
                <a:pPr lvl="1"/>
                <a:r>
                  <a:rPr lang="en-US" sz="3600" dirty="0"/>
                  <a:t>Water occupies a volume of space, </a:t>
                </a:r>
                <a14:m>
                  <m:oMath xmlns:m="http://schemas.openxmlformats.org/officeDocument/2006/math">
                    <m:r>
                      <a:rPr lang="en-US" sz="3600" b="0" i="1" smtClean="0">
                        <a:latin typeface="Cambria Math" panose="02040503050406030204" pitchFamily="18" charset="0"/>
                      </a:rPr>
                      <m:t>𝑉</m:t>
                    </m:r>
                  </m:oMath>
                </a14:m>
                <a:endParaRPr lang="en-US" sz="3600" i="1" dirty="0"/>
              </a:p>
              <a:p>
                <a:endParaRPr lang="en-US" sz="4000" dirty="0"/>
              </a:p>
            </p:txBody>
          </p:sp>
        </mc:Choice>
        <mc:Fallback xmlns="">
          <p:sp>
            <p:nvSpPr>
              <p:cNvPr id="26" name="Content Placeholder 2"/>
              <p:cNvSpPr txBox="1">
                <a:spLocks noRot="1" noChangeAspect="1" noMove="1" noResize="1" noEditPoints="1" noAdjustHandles="1" noChangeArrowheads="1" noChangeShapeType="1" noTextEdit="1"/>
              </p:cNvSpPr>
              <p:nvPr/>
            </p:nvSpPr>
            <p:spPr>
              <a:xfrm>
                <a:off x="7152290" y="3539048"/>
                <a:ext cx="4753960" cy="2747452"/>
              </a:xfrm>
              <a:prstGeom prst="rect">
                <a:avLst/>
              </a:prstGeom>
              <a:blipFill rotWithShape="0">
                <a:blip r:embed="rId3"/>
                <a:stretch>
                  <a:fillRect l="-4103" t="-8000" b="-889"/>
                </a:stretch>
              </a:blipFill>
            </p:spPr>
            <p:txBody>
              <a:bodyPr/>
              <a:lstStyle/>
              <a:p>
                <a:r>
                  <a:rPr lang="en-US">
                    <a:noFill/>
                  </a:rPr>
                  <a:t> </a:t>
                </a:r>
              </a:p>
            </p:txBody>
          </p:sp>
        </mc:Fallback>
      </mc:AlternateContent>
      <p:sp>
        <p:nvSpPr>
          <p:cNvPr id="9" name="TextBox 8"/>
          <p:cNvSpPr txBox="1"/>
          <p:nvPr/>
        </p:nvSpPr>
        <p:spPr>
          <a:xfrm>
            <a:off x="1891862" y="4437559"/>
            <a:ext cx="3541987" cy="769441"/>
          </a:xfrm>
          <a:prstGeom prst="rect">
            <a:avLst/>
          </a:prstGeom>
          <a:noFill/>
          <a:ln w="38100">
            <a:noFill/>
          </a:ln>
        </p:spPr>
        <p:txBody>
          <a:bodyPr wrap="square" rtlCol="0">
            <a:spAutoFit/>
          </a:bodyPr>
          <a:lstStyle/>
          <a:p>
            <a:pPr algn="ctr"/>
            <a:r>
              <a:rPr lang="en-US" sz="4400" dirty="0">
                <a:solidFill>
                  <a:schemeClr val="bg1"/>
                </a:solidFill>
              </a:rPr>
              <a:t>Mass [M]</a:t>
            </a:r>
            <a:endParaRPr lang="en-US" sz="4400" i="1" dirty="0">
              <a:solidFill>
                <a:schemeClr val="bg1"/>
              </a:solidFill>
              <a:latin typeface="Cambria Math" panose="02040503050406030204" pitchFamily="18" charset="0"/>
              <a:ea typeface="Cambria Math" panose="02040503050406030204" pitchFamily="18" charset="0"/>
            </a:endParaRPr>
          </a:p>
        </p:txBody>
      </p:sp>
      <p:grpSp>
        <p:nvGrpSpPr>
          <p:cNvPr id="10" name="Group 9"/>
          <p:cNvGrpSpPr/>
          <p:nvPr/>
        </p:nvGrpSpPr>
        <p:grpSpPr>
          <a:xfrm>
            <a:off x="1891862" y="1946129"/>
            <a:ext cx="6446125" cy="1744315"/>
            <a:chOff x="1891862" y="1946129"/>
            <a:chExt cx="6446125" cy="1744315"/>
          </a:xfrm>
        </p:grpSpPr>
        <p:cxnSp>
          <p:nvCxnSpPr>
            <p:cNvPr id="22" name="Straight Connector 21"/>
            <p:cNvCxnSpPr/>
            <p:nvPr/>
          </p:nvCxnSpPr>
          <p:spPr>
            <a:xfrm flipH="1">
              <a:off x="3662855" y="2601932"/>
              <a:ext cx="2185496" cy="1088512"/>
            </a:xfrm>
            <a:prstGeom prst="line">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a:off x="5962369" y="1946129"/>
                  <a:ext cx="2375618" cy="769441"/>
                </a:xfrm>
                <a:prstGeom prst="rect">
                  <a:avLst/>
                </a:prstGeom>
                <a:noFill/>
                <a:ln w="38100">
                  <a:noFill/>
                </a:ln>
              </p:spPr>
              <p:txBody>
                <a:bodyPr wrap="square" rtlCol="0">
                  <a:spAutoFit/>
                </a:bodyPr>
                <a:lstStyle/>
                <a:p>
                  <a14:m>
                    <m:oMath xmlns:m="http://schemas.openxmlformats.org/officeDocument/2006/math">
                      <m:r>
                        <a:rPr lang="en-US" sz="4400" b="0" i="1" smtClean="0">
                          <a:latin typeface="Cambria Math" panose="02040503050406030204" pitchFamily="18" charset="0"/>
                          <a:ea typeface="Cambria Math" panose="02040503050406030204" pitchFamily="18" charset="0"/>
                        </a:rPr>
                        <m:t>𝐴</m:t>
                      </m:r>
                      <m:r>
                        <a:rPr lang="en-US" sz="4400" b="0" i="1" smtClean="0">
                          <a:latin typeface="Cambria Math" panose="02040503050406030204" pitchFamily="18" charset="0"/>
                          <a:ea typeface="Cambria Math" panose="02040503050406030204" pitchFamily="18" charset="0"/>
                        </a:rPr>
                        <m:t>=</m:t>
                      </m:r>
                      <m:r>
                        <a:rPr lang="en-US" sz="4400" i="1" smtClean="0">
                          <a:latin typeface="Cambria Math" panose="02040503050406030204" pitchFamily="18" charset="0"/>
                          <a:ea typeface="Cambria Math" panose="02040503050406030204" pitchFamily="18" charset="0"/>
                        </a:rPr>
                        <m:t>𝜋</m:t>
                      </m:r>
                      <m:sSup>
                        <m:sSupPr>
                          <m:ctrlPr>
                            <a:rPr lang="en-US" sz="4400" i="1" smtClean="0">
                              <a:latin typeface="Cambria Math" panose="02040503050406030204" pitchFamily="18" charset="0"/>
                              <a:ea typeface="Cambria Math" panose="02040503050406030204" pitchFamily="18" charset="0"/>
                            </a:rPr>
                          </m:ctrlPr>
                        </m:sSupPr>
                        <m:e>
                          <m:r>
                            <a:rPr lang="en-US" sz="4400" b="0" i="1" smtClean="0">
                              <a:latin typeface="Cambria Math" panose="02040503050406030204" pitchFamily="18" charset="0"/>
                              <a:ea typeface="Cambria Math" panose="02040503050406030204" pitchFamily="18" charset="0"/>
                            </a:rPr>
                            <m:t>𝑟</m:t>
                          </m:r>
                        </m:e>
                        <m:sup>
                          <m:r>
                            <a:rPr lang="en-US" sz="4400" b="0" i="1" smtClean="0">
                              <a:latin typeface="Cambria Math" panose="02040503050406030204" pitchFamily="18" charset="0"/>
                              <a:ea typeface="Cambria Math" panose="02040503050406030204" pitchFamily="18" charset="0"/>
                            </a:rPr>
                            <m:t>2</m:t>
                          </m:r>
                        </m:sup>
                      </m:sSup>
                      <m:r>
                        <a:rPr lang="en-US" sz="4400" i="1" smtClean="0">
                          <a:latin typeface="Cambria Math" panose="02040503050406030204" pitchFamily="18" charset="0"/>
                          <a:ea typeface="Cambria Math" panose="02040503050406030204" pitchFamily="18" charset="0"/>
                        </a:rPr>
                        <m:t> </m:t>
                      </m:r>
                    </m:oMath>
                  </a14:m>
                  <a:r>
                    <a:rPr lang="en-US" sz="4400" dirty="0"/>
                    <a:t>  </a:t>
                  </a:r>
                </a:p>
              </p:txBody>
            </p:sp>
          </mc:Choice>
          <mc:Fallback xmlns="">
            <p:sp>
              <p:nvSpPr>
                <p:cNvPr id="27" name="TextBox 26"/>
                <p:cNvSpPr txBox="1">
                  <a:spLocks noRot="1" noChangeAspect="1" noMove="1" noResize="1" noEditPoints="1" noAdjustHandles="1" noChangeArrowheads="1" noChangeShapeType="1" noTextEdit="1"/>
                </p:cNvSpPr>
                <p:nvPr/>
              </p:nvSpPr>
              <p:spPr>
                <a:xfrm>
                  <a:off x="5962369" y="1946129"/>
                  <a:ext cx="2375618" cy="769441"/>
                </a:xfrm>
                <a:prstGeom prst="rect">
                  <a:avLst/>
                </a:prstGeom>
                <a:blipFill>
                  <a:blip r:embed="rId4"/>
                  <a:stretch>
                    <a:fillRect/>
                  </a:stretch>
                </a:blipFill>
                <a:ln w="38100">
                  <a:noFill/>
                </a:ln>
              </p:spPr>
              <p:txBody>
                <a:bodyPr/>
                <a:lstStyle/>
                <a:p>
                  <a:r>
                    <a:rPr lang="en-US">
                      <a:noFill/>
                    </a:rPr>
                    <a:t> </a:t>
                  </a:r>
                </a:p>
              </p:txBody>
            </p:sp>
          </mc:Fallback>
        </mc:AlternateContent>
        <p:cxnSp>
          <p:nvCxnSpPr>
            <p:cNvPr id="7" name="Straight Connector 6"/>
            <p:cNvCxnSpPr/>
            <p:nvPr/>
          </p:nvCxnSpPr>
          <p:spPr>
            <a:xfrm flipH="1">
              <a:off x="1891862" y="3690444"/>
              <a:ext cx="1770993" cy="0"/>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2" name="Rectangle 11"/>
          <p:cNvSpPr/>
          <p:nvPr/>
        </p:nvSpPr>
        <p:spPr>
          <a:xfrm>
            <a:off x="7779485" y="4416564"/>
            <a:ext cx="1117005" cy="707886"/>
          </a:xfrm>
          <a:prstGeom prst="rect">
            <a:avLst/>
          </a:prstGeom>
        </p:spPr>
        <p:txBody>
          <a:bodyPr wrap="square">
            <a:spAutoFit/>
          </a:bodyPr>
          <a:lstStyle/>
          <a:p>
            <a:r>
              <a:rPr lang="en-US" sz="4000" dirty="0">
                <a:solidFill>
                  <a:srgbClr val="FF0000"/>
                </a:solidFill>
              </a:rPr>
              <a:t>[M]</a:t>
            </a:r>
          </a:p>
        </p:txBody>
      </p:sp>
    </p:spTree>
    <p:extLst>
      <p:ext uri="{BB962C8B-B14F-4D97-AF65-F5344CB8AC3E}">
        <p14:creationId xmlns:p14="http://schemas.microsoft.com/office/powerpoint/2010/main" val="342715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8B321A4B-F0AB-4449-963C-B63B395D52C4}"/>
                  </a:ext>
                </a:extLst>
              </p:cNvPr>
              <p:cNvSpPr txBox="1"/>
              <p:nvPr/>
            </p:nvSpPr>
            <p:spPr>
              <a:xfrm>
                <a:off x="5627664" y="5185175"/>
                <a:ext cx="1189294" cy="1412631"/>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f>
                        <m:fPr>
                          <m:ctrlPr>
                            <a:rPr lang="en-US" sz="4000" b="0" i="1" smtClean="0">
                              <a:latin typeface="Cambria Math" panose="02040503050406030204" pitchFamily="18" charset="0"/>
                            </a:rPr>
                          </m:ctrlPr>
                        </m:fPr>
                        <m:num/>
                        <m:den>
                          <m:r>
                            <a:rPr lang="en-US" sz="4000" b="0" i="1" smtClean="0">
                              <a:latin typeface="Cambria Math" panose="02040503050406030204" pitchFamily="18" charset="0"/>
                            </a:rPr>
                            <m:t>[</m:t>
                          </m:r>
                          <m:r>
                            <m:rPr>
                              <m:sty m:val="p"/>
                            </m:rPr>
                            <a:rPr lang="en-US" sz="4000" b="0" i="0" smtClean="0">
                              <a:latin typeface="Cambria Math" panose="02040503050406030204" pitchFamily="18" charset="0"/>
                            </a:rPr>
                            <m:t>L</m:t>
                          </m:r>
                          <m:r>
                            <a:rPr lang="en-US" sz="4000" b="0" i="1" smtClean="0">
                              <a:latin typeface="Cambria Math" panose="02040503050406030204" pitchFamily="18" charset="0"/>
                            </a:rPr>
                            <m:t>]</m:t>
                          </m:r>
                        </m:den>
                      </m:f>
                    </m:oMath>
                  </m:oMathPara>
                </a14:m>
                <a:endParaRPr lang="en-US" sz="4000" dirty="0"/>
              </a:p>
            </p:txBody>
          </p:sp>
        </mc:Choice>
        <mc:Fallback xmlns="">
          <p:sp>
            <p:nvSpPr>
              <p:cNvPr id="30" name="TextBox 29">
                <a:extLst>
                  <a:ext uri="{FF2B5EF4-FFF2-40B4-BE49-F238E27FC236}">
                    <a16:creationId xmlns:a16="http://schemas.microsoft.com/office/drawing/2014/main" id="{8B321A4B-F0AB-4449-963C-B63B395D52C4}"/>
                  </a:ext>
                </a:extLst>
              </p:cNvPr>
              <p:cNvSpPr txBox="1">
                <a:spLocks noRot="1" noChangeAspect="1" noMove="1" noResize="1" noEditPoints="1" noAdjustHandles="1" noChangeArrowheads="1" noChangeShapeType="1" noTextEdit="1"/>
              </p:cNvSpPr>
              <p:nvPr/>
            </p:nvSpPr>
            <p:spPr>
              <a:xfrm>
                <a:off x="5627664" y="5185175"/>
                <a:ext cx="1189294" cy="141263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itle 3">
                <a:extLst>
                  <a:ext uri="{FF2B5EF4-FFF2-40B4-BE49-F238E27FC236}">
                    <a16:creationId xmlns:a16="http://schemas.microsoft.com/office/drawing/2014/main" id="{18EA10CB-8CB9-4A13-8F06-B24C4BDC6B05}"/>
                  </a:ext>
                </a:extLst>
              </p:cNvPr>
              <p:cNvSpPr>
                <a:spLocks noGrp="1"/>
              </p:cNvSpPr>
              <p:nvPr>
                <p:ph type="title"/>
              </p:nvPr>
            </p:nvSpPr>
            <p:spPr/>
            <p:txBody>
              <a:bodyPr/>
              <a:lstStyle/>
              <a:p>
                <a:r>
                  <a:rPr lang="en-US" dirty="0"/>
                  <a:t>What are the dimensions of </a:t>
                </a:r>
                <a14:m>
                  <m:oMath xmlns:m="http://schemas.openxmlformats.org/officeDocument/2006/math">
                    <m:r>
                      <a:rPr lang="en-US" b="0" i="1" smtClean="0">
                        <a:latin typeface="Cambria Math" panose="02040503050406030204" pitchFamily="18" charset="0"/>
                      </a:rPr>
                      <m:t>𝜋</m:t>
                    </m:r>
                  </m:oMath>
                </a14:m>
                <a:r>
                  <a:rPr lang="en-US" dirty="0"/>
                  <a:t>?</a:t>
                </a:r>
              </a:p>
            </p:txBody>
          </p:sp>
        </mc:Choice>
        <mc:Fallback xmlns="">
          <p:sp>
            <p:nvSpPr>
              <p:cNvPr id="4" name="Title 3">
                <a:extLst>
                  <a:ext uri="{FF2B5EF4-FFF2-40B4-BE49-F238E27FC236}">
                    <a16:creationId xmlns:a16="http://schemas.microsoft.com/office/drawing/2014/main" id="{18EA10CB-8CB9-4A13-8F06-B24C4BDC6B05}"/>
                  </a:ext>
                </a:extLst>
              </p:cNvPr>
              <p:cNvSpPr>
                <a:spLocks noGrp="1" noRot="1" noChangeAspect="1" noMove="1" noResize="1" noEditPoints="1" noAdjustHandles="1" noChangeArrowheads="1" noChangeShapeType="1" noTextEdit="1"/>
              </p:cNvSpPr>
              <p:nvPr>
                <p:ph type="title"/>
              </p:nvPr>
            </p:nvSpPr>
            <p:spPr>
              <a:blipFill>
                <a:blip r:embed="rId4"/>
                <a:stretch>
                  <a:fillRect l="-23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A35EACD-1756-46AE-8072-58F7D77ABCF4}"/>
                  </a:ext>
                </a:extLst>
              </p:cNvPr>
              <p:cNvSpPr txBox="1"/>
              <p:nvPr/>
            </p:nvSpPr>
            <p:spPr>
              <a:xfrm>
                <a:off x="1356851" y="1484210"/>
                <a:ext cx="2200474" cy="646331"/>
              </a:xfrm>
              <a:prstGeom prst="rect">
                <a:avLst/>
              </a:prstGeom>
              <a:noFill/>
            </p:spPr>
            <p:txBody>
              <a:bodyPr wrap="none" rtlCol="0">
                <a:spAutoFit/>
              </a:bodyPr>
              <a:lstStyle/>
              <a:p>
                <a:r>
                  <a:rPr lang="en-US" sz="3600" dirty="0"/>
                  <a:t>What is </a:t>
                </a:r>
                <a14:m>
                  <m:oMath xmlns:m="http://schemas.openxmlformats.org/officeDocument/2006/math">
                    <m:r>
                      <a:rPr lang="en-US" sz="3600" b="0" i="1" smtClean="0">
                        <a:latin typeface="Cambria Math" panose="02040503050406030204" pitchFamily="18" charset="0"/>
                      </a:rPr>
                      <m:t>𝜋</m:t>
                    </m:r>
                  </m:oMath>
                </a14:m>
                <a:r>
                  <a:rPr lang="en-US" sz="3600" dirty="0"/>
                  <a:t>?</a:t>
                </a:r>
              </a:p>
            </p:txBody>
          </p:sp>
        </mc:Choice>
        <mc:Fallback xmlns="">
          <p:sp>
            <p:nvSpPr>
              <p:cNvPr id="5" name="TextBox 4">
                <a:extLst>
                  <a:ext uri="{FF2B5EF4-FFF2-40B4-BE49-F238E27FC236}">
                    <a16:creationId xmlns:a16="http://schemas.microsoft.com/office/drawing/2014/main" id="{EA35EACD-1756-46AE-8072-58F7D77ABCF4}"/>
                  </a:ext>
                </a:extLst>
              </p:cNvPr>
              <p:cNvSpPr txBox="1">
                <a:spLocks noRot="1" noChangeAspect="1" noMove="1" noResize="1" noEditPoints="1" noAdjustHandles="1" noChangeArrowheads="1" noChangeShapeType="1" noTextEdit="1"/>
              </p:cNvSpPr>
              <p:nvPr/>
            </p:nvSpPr>
            <p:spPr>
              <a:xfrm>
                <a:off x="1356851" y="1484210"/>
                <a:ext cx="2200474" cy="646331"/>
              </a:xfrm>
              <a:prstGeom prst="rect">
                <a:avLst/>
              </a:prstGeom>
              <a:blipFill>
                <a:blip r:embed="rId5"/>
                <a:stretch>
                  <a:fillRect l="-8587" t="-14151" r="-7479" b="-34906"/>
                </a:stretch>
              </a:blipFill>
            </p:spPr>
            <p:txBody>
              <a:bodyPr/>
              <a:lstStyle/>
              <a:p>
                <a:r>
                  <a:rPr lang="en-US">
                    <a:noFill/>
                  </a:rPr>
                  <a:t> </a:t>
                </a:r>
              </a:p>
            </p:txBody>
          </p:sp>
        </mc:Fallback>
      </mc:AlternateContent>
      <p:sp>
        <p:nvSpPr>
          <p:cNvPr id="6" name="Oval 5">
            <a:extLst>
              <a:ext uri="{FF2B5EF4-FFF2-40B4-BE49-F238E27FC236}">
                <a16:creationId xmlns:a16="http://schemas.microsoft.com/office/drawing/2014/main" id="{D7F55A78-EBD2-479C-8098-5D310BA6E57C}"/>
              </a:ext>
            </a:extLst>
          </p:cNvPr>
          <p:cNvSpPr/>
          <p:nvPr/>
        </p:nvSpPr>
        <p:spPr>
          <a:xfrm>
            <a:off x="1548581" y="2815150"/>
            <a:ext cx="2964426" cy="3038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9DF611B-768D-47AC-8F93-390F0636155E}"/>
              </a:ext>
            </a:extLst>
          </p:cNvPr>
          <p:cNvSpPr txBox="1"/>
          <p:nvPr/>
        </p:nvSpPr>
        <p:spPr>
          <a:xfrm>
            <a:off x="4665910" y="1484210"/>
            <a:ext cx="7097584" cy="1200329"/>
          </a:xfrm>
          <a:prstGeom prst="rect">
            <a:avLst/>
          </a:prstGeom>
          <a:noFill/>
        </p:spPr>
        <p:txBody>
          <a:bodyPr wrap="none" rtlCol="0">
            <a:spAutoFit/>
          </a:bodyPr>
          <a:lstStyle/>
          <a:p>
            <a:r>
              <a:rPr lang="en-US" sz="3600" dirty="0"/>
              <a:t>(Hint: it is a ratio that has something </a:t>
            </a:r>
            <a:br>
              <a:rPr lang="en-US" sz="3600" dirty="0"/>
            </a:br>
            <a:r>
              <a:rPr lang="en-US" sz="3600" dirty="0"/>
              <a:t>to do with the geometry of a circle)</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D800766-6B53-4B37-90C9-A72C0C1A0FFF}"/>
                  </a:ext>
                </a:extLst>
              </p:cNvPr>
              <p:cNvSpPr txBox="1"/>
              <p:nvPr/>
            </p:nvSpPr>
            <p:spPr>
              <a:xfrm>
                <a:off x="4095040" y="5383728"/>
                <a:ext cx="1456424" cy="104092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𝜋</m:t>
                      </m:r>
                      <m:r>
                        <a:rPr lang="en-US" sz="3600" b="0" i="1" smtClean="0">
                          <a:latin typeface="Cambria Math" panose="02040503050406030204" pitchFamily="18" charset="0"/>
                          <a:ea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𝑐</m:t>
                          </m:r>
                        </m:num>
                        <m:den>
                          <m:r>
                            <a:rPr lang="en-US" sz="3600" b="0" i="1" smtClean="0">
                              <a:latin typeface="Cambria Math" panose="02040503050406030204" pitchFamily="18" charset="0"/>
                            </a:rPr>
                            <m:t>𝑑</m:t>
                          </m:r>
                        </m:den>
                      </m:f>
                    </m:oMath>
                  </m:oMathPara>
                </a14:m>
                <a:endParaRPr lang="en-US" sz="3600" dirty="0"/>
              </a:p>
            </p:txBody>
          </p:sp>
        </mc:Choice>
        <mc:Fallback xmlns="">
          <p:sp>
            <p:nvSpPr>
              <p:cNvPr id="9" name="TextBox 8">
                <a:extLst>
                  <a:ext uri="{FF2B5EF4-FFF2-40B4-BE49-F238E27FC236}">
                    <a16:creationId xmlns:a16="http://schemas.microsoft.com/office/drawing/2014/main" id="{8D800766-6B53-4B37-90C9-A72C0C1A0FFF}"/>
                  </a:ext>
                </a:extLst>
              </p:cNvPr>
              <p:cNvSpPr txBox="1">
                <a:spLocks noRot="1" noChangeAspect="1" noMove="1" noResize="1" noEditPoints="1" noAdjustHandles="1" noChangeArrowheads="1" noChangeShapeType="1" noTextEdit="1"/>
              </p:cNvSpPr>
              <p:nvPr/>
            </p:nvSpPr>
            <p:spPr>
              <a:xfrm>
                <a:off x="4095040" y="5383728"/>
                <a:ext cx="1456424" cy="1040926"/>
              </a:xfrm>
              <a:prstGeom prst="rect">
                <a:avLst/>
              </a:prstGeom>
              <a:blipFill>
                <a:blip r:embed="rId6"/>
                <a:stretch>
                  <a:fillRect/>
                </a:stretch>
              </a:blipFill>
            </p:spPr>
            <p:txBody>
              <a:bodyPr/>
              <a:lstStyle/>
              <a:p>
                <a:r>
                  <a:rPr lang="en-US">
                    <a:noFill/>
                  </a:rPr>
                  <a:t> </a:t>
                </a:r>
              </a:p>
            </p:txBody>
          </p:sp>
        </mc:Fallback>
      </mc:AlternateContent>
      <p:sp>
        <p:nvSpPr>
          <p:cNvPr id="12" name="Freeform: Shape 11">
            <a:extLst>
              <a:ext uri="{FF2B5EF4-FFF2-40B4-BE49-F238E27FC236}">
                <a16:creationId xmlns:a16="http://schemas.microsoft.com/office/drawing/2014/main" id="{AEEF3E84-F71B-421C-9101-9033A432A845}"/>
              </a:ext>
            </a:extLst>
          </p:cNvPr>
          <p:cNvSpPr/>
          <p:nvPr/>
        </p:nvSpPr>
        <p:spPr>
          <a:xfrm>
            <a:off x="1327356" y="2636832"/>
            <a:ext cx="3367339" cy="3371389"/>
          </a:xfrm>
          <a:custGeom>
            <a:avLst/>
            <a:gdLst>
              <a:gd name="connsiteX0" fmla="*/ 0 w 3386269"/>
              <a:gd name="connsiteY0" fmla="*/ 1584881 h 3398547"/>
              <a:gd name="connsiteX1" fmla="*/ 235974 w 3386269"/>
              <a:gd name="connsiteY1" fmla="*/ 788468 h 3398547"/>
              <a:gd name="connsiteX2" fmla="*/ 988142 w 3386269"/>
              <a:gd name="connsiteY2" fmla="*/ 139539 h 3398547"/>
              <a:gd name="connsiteX3" fmla="*/ 2050026 w 3386269"/>
              <a:gd name="connsiteY3" fmla="*/ 21552 h 3398547"/>
              <a:gd name="connsiteX4" fmla="*/ 2890684 w 3386269"/>
              <a:gd name="connsiteY4" fmla="*/ 449255 h 3398547"/>
              <a:gd name="connsiteX5" fmla="*/ 3288890 w 3386269"/>
              <a:gd name="connsiteY5" fmla="*/ 1230919 h 3398547"/>
              <a:gd name="connsiteX6" fmla="*/ 3333135 w 3386269"/>
              <a:gd name="connsiteY6" fmla="*/ 2160068 h 3398547"/>
              <a:gd name="connsiteX7" fmla="*/ 2639961 w 3386269"/>
              <a:gd name="connsiteY7" fmla="*/ 3207203 h 3398547"/>
              <a:gd name="connsiteX8" fmla="*/ 1504335 w 3386269"/>
              <a:gd name="connsiteY8" fmla="*/ 3369436 h 3398547"/>
              <a:gd name="connsiteX9" fmla="*/ 442451 w 3386269"/>
              <a:gd name="connsiteY9" fmla="*/ 2853242 h 3398547"/>
              <a:gd name="connsiteX10" fmla="*/ 0 w 3386269"/>
              <a:gd name="connsiteY10" fmla="*/ 1688119 h 3398547"/>
              <a:gd name="connsiteX0" fmla="*/ 12700 w 3386269"/>
              <a:gd name="connsiteY0" fmla="*/ 1699181 h 3398547"/>
              <a:gd name="connsiteX1" fmla="*/ 235974 w 3386269"/>
              <a:gd name="connsiteY1" fmla="*/ 788468 h 3398547"/>
              <a:gd name="connsiteX2" fmla="*/ 988142 w 3386269"/>
              <a:gd name="connsiteY2" fmla="*/ 139539 h 3398547"/>
              <a:gd name="connsiteX3" fmla="*/ 2050026 w 3386269"/>
              <a:gd name="connsiteY3" fmla="*/ 21552 h 3398547"/>
              <a:gd name="connsiteX4" fmla="*/ 2890684 w 3386269"/>
              <a:gd name="connsiteY4" fmla="*/ 449255 h 3398547"/>
              <a:gd name="connsiteX5" fmla="*/ 3288890 w 3386269"/>
              <a:gd name="connsiteY5" fmla="*/ 1230919 h 3398547"/>
              <a:gd name="connsiteX6" fmla="*/ 3333135 w 3386269"/>
              <a:gd name="connsiteY6" fmla="*/ 2160068 h 3398547"/>
              <a:gd name="connsiteX7" fmla="*/ 2639961 w 3386269"/>
              <a:gd name="connsiteY7" fmla="*/ 3207203 h 3398547"/>
              <a:gd name="connsiteX8" fmla="*/ 1504335 w 3386269"/>
              <a:gd name="connsiteY8" fmla="*/ 3369436 h 3398547"/>
              <a:gd name="connsiteX9" fmla="*/ 442451 w 3386269"/>
              <a:gd name="connsiteY9" fmla="*/ 2853242 h 3398547"/>
              <a:gd name="connsiteX10" fmla="*/ 0 w 3386269"/>
              <a:gd name="connsiteY10" fmla="*/ 1688119 h 3398547"/>
              <a:gd name="connsiteX0" fmla="*/ 12700 w 3382517"/>
              <a:gd name="connsiteY0" fmla="*/ 1699181 h 3375128"/>
              <a:gd name="connsiteX1" fmla="*/ 235974 w 3382517"/>
              <a:gd name="connsiteY1" fmla="*/ 788468 h 3375128"/>
              <a:gd name="connsiteX2" fmla="*/ 988142 w 3382517"/>
              <a:gd name="connsiteY2" fmla="*/ 139539 h 3375128"/>
              <a:gd name="connsiteX3" fmla="*/ 2050026 w 3382517"/>
              <a:gd name="connsiteY3" fmla="*/ 21552 h 3375128"/>
              <a:gd name="connsiteX4" fmla="*/ 2890684 w 3382517"/>
              <a:gd name="connsiteY4" fmla="*/ 449255 h 3375128"/>
              <a:gd name="connsiteX5" fmla="*/ 3288890 w 3382517"/>
              <a:gd name="connsiteY5" fmla="*/ 1230919 h 3375128"/>
              <a:gd name="connsiteX6" fmla="*/ 3333135 w 3382517"/>
              <a:gd name="connsiteY6" fmla="*/ 2160068 h 3375128"/>
              <a:gd name="connsiteX7" fmla="*/ 2690761 w 3382517"/>
              <a:gd name="connsiteY7" fmla="*/ 3067503 h 3375128"/>
              <a:gd name="connsiteX8" fmla="*/ 1504335 w 3382517"/>
              <a:gd name="connsiteY8" fmla="*/ 3369436 h 3375128"/>
              <a:gd name="connsiteX9" fmla="*/ 442451 w 3382517"/>
              <a:gd name="connsiteY9" fmla="*/ 2853242 h 3375128"/>
              <a:gd name="connsiteX10" fmla="*/ 0 w 3382517"/>
              <a:gd name="connsiteY10" fmla="*/ 1688119 h 3375128"/>
              <a:gd name="connsiteX0" fmla="*/ 12700 w 3333561"/>
              <a:gd name="connsiteY0" fmla="*/ 1699181 h 3375331"/>
              <a:gd name="connsiteX1" fmla="*/ 235974 w 3333561"/>
              <a:gd name="connsiteY1" fmla="*/ 788468 h 3375331"/>
              <a:gd name="connsiteX2" fmla="*/ 988142 w 3333561"/>
              <a:gd name="connsiteY2" fmla="*/ 139539 h 3375331"/>
              <a:gd name="connsiteX3" fmla="*/ 2050026 w 3333561"/>
              <a:gd name="connsiteY3" fmla="*/ 21552 h 3375331"/>
              <a:gd name="connsiteX4" fmla="*/ 2890684 w 3333561"/>
              <a:gd name="connsiteY4" fmla="*/ 449255 h 3375331"/>
              <a:gd name="connsiteX5" fmla="*/ 3288890 w 3333561"/>
              <a:gd name="connsiteY5" fmla="*/ 1230919 h 3375331"/>
              <a:gd name="connsiteX6" fmla="*/ 3256935 w 3333561"/>
              <a:gd name="connsiteY6" fmla="*/ 2121968 h 3375331"/>
              <a:gd name="connsiteX7" fmla="*/ 2690761 w 3333561"/>
              <a:gd name="connsiteY7" fmla="*/ 3067503 h 3375331"/>
              <a:gd name="connsiteX8" fmla="*/ 1504335 w 3333561"/>
              <a:gd name="connsiteY8" fmla="*/ 3369436 h 3375331"/>
              <a:gd name="connsiteX9" fmla="*/ 442451 w 3333561"/>
              <a:gd name="connsiteY9" fmla="*/ 2853242 h 3375331"/>
              <a:gd name="connsiteX10" fmla="*/ 0 w 3333561"/>
              <a:gd name="connsiteY10" fmla="*/ 1688119 h 3375331"/>
              <a:gd name="connsiteX0" fmla="*/ 12700 w 3355702"/>
              <a:gd name="connsiteY0" fmla="*/ 1699181 h 3375063"/>
              <a:gd name="connsiteX1" fmla="*/ 235974 w 3355702"/>
              <a:gd name="connsiteY1" fmla="*/ 788468 h 3375063"/>
              <a:gd name="connsiteX2" fmla="*/ 988142 w 3355702"/>
              <a:gd name="connsiteY2" fmla="*/ 139539 h 3375063"/>
              <a:gd name="connsiteX3" fmla="*/ 2050026 w 3355702"/>
              <a:gd name="connsiteY3" fmla="*/ 21552 h 3375063"/>
              <a:gd name="connsiteX4" fmla="*/ 2890684 w 3355702"/>
              <a:gd name="connsiteY4" fmla="*/ 449255 h 3375063"/>
              <a:gd name="connsiteX5" fmla="*/ 3288890 w 3355702"/>
              <a:gd name="connsiteY5" fmla="*/ 1230919 h 3375063"/>
              <a:gd name="connsiteX6" fmla="*/ 3295035 w 3355702"/>
              <a:gd name="connsiteY6" fmla="*/ 2172768 h 3375063"/>
              <a:gd name="connsiteX7" fmla="*/ 2690761 w 3355702"/>
              <a:gd name="connsiteY7" fmla="*/ 3067503 h 3375063"/>
              <a:gd name="connsiteX8" fmla="*/ 1504335 w 3355702"/>
              <a:gd name="connsiteY8" fmla="*/ 3369436 h 3375063"/>
              <a:gd name="connsiteX9" fmla="*/ 442451 w 3355702"/>
              <a:gd name="connsiteY9" fmla="*/ 2853242 h 3375063"/>
              <a:gd name="connsiteX10" fmla="*/ 0 w 3355702"/>
              <a:gd name="connsiteY10" fmla="*/ 1688119 h 3375063"/>
              <a:gd name="connsiteX0" fmla="*/ 12700 w 3362010"/>
              <a:gd name="connsiteY0" fmla="*/ 1699181 h 3375063"/>
              <a:gd name="connsiteX1" fmla="*/ 235974 w 3362010"/>
              <a:gd name="connsiteY1" fmla="*/ 788468 h 3375063"/>
              <a:gd name="connsiteX2" fmla="*/ 988142 w 3362010"/>
              <a:gd name="connsiteY2" fmla="*/ 139539 h 3375063"/>
              <a:gd name="connsiteX3" fmla="*/ 2050026 w 3362010"/>
              <a:gd name="connsiteY3" fmla="*/ 21552 h 3375063"/>
              <a:gd name="connsiteX4" fmla="*/ 2890684 w 3362010"/>
              <a:gd name="connsiteY4" fmla="*/ 449255 h 3375063"/>
              <a:gd name="connsiteX5" fmla="*/ 3301590 w 3362010"/>
              <a:gd name="connsiteY5" fmla="*/ 1167419 h 3375063"/>
              <a:gd name="connsiteX6" fmla="*/ 3295035 w 3362010"/>
              <a:gd name="connsiteY6" fmla="*/ 2172768 h 3375063"/>
              <a:gd name="connsiteX7" fmla="*/ 2690761 w 3362010"/>
              <a:gd name="connsiteY7" fmla="*/ 3067503 h 3375063"/>
              <a:gd name="connsiteX8" fmla="*/ 1504335 w 3362010"/>
              <a:gd name="connsiteY8" fmla="*/ 3369436 h 3375063"/>
              <a:gd name="connsiteX9" fmla="*/ 442451 w 3362010"/>
              <a:gd name="connsiteY9" fmla="*/ 2853242 h 3375063"/>
              <a:gd name="connsiteX10" fmla="*/ 0 w 3362010"/>
              <a:gd name="connsiteY10" fmla="*/ 1688119 h 3375063"/>
              <a:gd name="connsiteX0" fmla="*/ 12700 w 3367339"/>
              <a:gd name="connsiteY0" fmla="*/ 1695507 h 3371389"/>
              <a:gd name="connsiteX1" fmla="*/ 235974 w 3367339"/>
              <a:gd name="connsiteY1" fmla="*/ 784794 h 3371389"/>
              <a:gd name="connsiteX2" fmla="*/ 988142 w 3367339"/>
              <a:gd name="connsiteY2" fmla="*/ 135865 h 3371389"/>
              <a:gd name="connsiteX3" fmla="*/ 2050026 w 3367339"/>
              <a:gd name="connsiteY3" fmla="*/ 17878 h 3371389"/>
              <a:gd name="connsiteX4" fmla="*/ 2801784 w 3367339"/>
              <a:gd name="connsiteY4" fmla="*/ 394781 h 3371389"/>
              <a:gd name="connsiteX5" fmla="*/ 3301590 w 3367339"/>
              <a:gd name="connsiteY5" fmla="*/ 1163745 h 3371389"/>
              <a:gd name="connsiteX6" fmla="*/ 3295035 w 3367339"/>
              <a:gd name="connsiteY6" fmla="*/ 2169094 h 3371389"/>
              <a:gd name="connsiteX7" fmla="*/ 2690761 w 3367339"/>
              <a:gd name="connsiteY7" fmla="*/ 3063829 h 3371389"/>
              <a:gd name="connsiteX8" fmla="*/ 1504335 w 3367339"/>
              <a:gd name="connsiteY8" fmla="*/ 3365762 h 3371389"/>
              <a:gd name="connsiteX9" fmla="*/ 442451 w 3367339"/>
              <a:gd name="connsiteY9" fmla="*/ 2849568 h 3371389"/>
              <a:gd name="connsiteX10" fmla="*/ 0 w 3367339"/>
              <a:gd name="connsiteY10" fmla="*/ 1684445 h 3371389"/>
              <a:gd name="connsiteX0" fmla="*/ 12700 w 3367339"/>
              <a:gd name="connsiteY0" fmla="*/ 1695507 h 3371389"/>
              <a:gd name="connsiteX1" fmla="*/ 235974 w 3367339"/>
              <a:gd name="connsiteY1" fmla="*/ 784794 h 3371389"/>
              <a:gd name="connsiteX2" fmla="*/ 988142 w 3367339"/>
              <a:gd name="connsiteY2" fmla="*/ 135865 h 3371389"/>
              <a:gd name="connsiteX3" fmla="*/ 2011926 w 3367339"/>
              <a:gd name="connsiteY3" fmla="*/ 17878 h 3371389"/>
              <a:gd name="connsiteX4" fmla="*/ 2801784 w 3367339"/>
              <a:gd name="connsiteY4" fmla="*/ 394781 h 3371389"/>
              <a:gd name="connsiteX5" fmla="*/ 3301590 w 3367339"/>
              <a:gd name="connsiteY5" fmla="*/ 1163745 h 3371389"/>
              <a:gd name="connsiteX6" fmla="*/ 3295035 w 3367339"/>
              <a:gd name="connsiteY6" fmla="*/ 2169094 h 3371389"/>
              <a:gd name="connsiteX7" fmla="*/ 2690761 w 3367339"/>
              <a:gd name="connsiteY7" fmla="*/ 3063829 h 3371389"/>
              <a:gd name="connsiteX8" fmla="*/ 1504335 w 3367339"/>
              <a:gd name="connsiteY8" fmla="*/ 3365762 h 3371389"/>
              <a:gd name="connsiteX9" fmla="*/ 442451 w 3367339"/>
              <a:gd name="connsiteY9" fmla="*/ 2849568 h 3371389"/>
              <a:gd name="connsiteX10" fmla="*/ 0 w 3367339"/>
              <a:gd name="connsiteY10" fmla="*/ 1684445 h 337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67339" h="3371389">
                <a:moveTo>
                  <a:pt x="12700" y="1695507"/>
                </a:moveTo>
                <a:cubicBezTo>
                  <a:pt x="48342" y="1417745"/>
                  <a:pt x="73400" y="1044734"/>
                  <a:pt x="235974" y="784794"/>
                </a:cubicBezTo>
                <a:cubicBezTo>
                  <a:pt x="398548" y="524854"/>
                  <a:pt x="692150" y="263684"/>
                  <a:pt x="988142" y="135865"/>
                </a:cubicBezTo>
                <a:cubicBezTo>
                  <a:pt x="1284134" y="8046"/>
                  <a:pt x="1709652" y="-25275"/>
                  <a:pt x="2011926" y="17878"/>
                </a:cubicBezTo>
                <a:cubicBezTo>
                  <a:pt x="2314200" y="61031"/>
                  <a:pt x="2586840" y="203803"/>
                  <a:pt x="2801784" y="394781"/>
                </a:cubicBezTo>
                <a:cubicBezTo>
                  <a:pt x="3016728" y="585759"/>
                  <a:pt x="3219382" y="868026"/>
                  <a:pt x="3301590" y="1163745"/>
                </a:cubicBezTo>
                <a:cubicBezTo>
                  <a:pt x="3383799" y="1459464"/>
                  <a:pt x="3396840" y="1852413"/>
                  <a:pt x="3295035" y="2169094"/>
                </a:cubicBezTo>
                <a:cubicBezTo>
                  <a:pt x="3193230" y="2485775"/>
                  <a:pt x="2989211" y="2864384"/>
                  <a:pt x="2690761" y="3063829"/>
                </a:cubicBezTo>
                <a:cubicBezTo>
                  <a:pt x="2392311" y="3263274"/>
                  <a:pt x="1879053" y="3401472"/>
                  <a:pt x="1504335" y="3365762"/>
                </a:cubicBezTo>
                <a:cubicBezTo>
                  <a:pt x="1129617" y="3330052"/>
                  <a:pt x="693173" y="3129787"/>
                  <a:pt x="442451" y="2849568"/>
                </a:cubicBezTo>
                <a:cubicBezTo>
                  <a:pt x="191729" y="2569349"/>
                  <a:pt x="95864" y="2126897"/>
                  <a:pt x="0" y="1684445"/>
                </a:cubicBezTo>
              </a:path>
            </a:pathLst>
          </a:custGeom>
          <a:noFill/>
          <a:ln w="57150">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E1DBD2D-744B-4F8A-A2DA-52125F1D9E2D}"/>
                  </a:ext>
                </a:extLst>
              </p:cNvPr>
              <p:cNvSpPr txBox="1"/>
              <p:nvPr/>
            </p:nvSpPr>
            <p:spPr>
              <a:xfrm>
                <a:off x="928643" y="3249626"/>
                <a:ext cx="509325"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𝑐</m:t>
                      </m:r>
                    </m:oMath>
                  </m:oMathPara>
                </a14:m>
                <a:endParaRPr lang="en-US" sz="3200" dirty="0"/>
              </a:p>
            </p:txBody>
          </p:sp>
        </mc:Choice>
        <mc:Fallback xmlns="">
          <p:sp>
            <p:nvSpPr>
              <p:cNvPr id="14" name="TextBox 13">
                <a:extLst>
                  <a:ext uri="{FF2B5EF4-FFF2-40B4-BE49-F238E27FC236}">
                    <a16:creationId xmlns:a16="http://schemas.microsoft.com/office/drawing/2014/main" id="{1E1DBD2D-744B-4F8A-A2DA-52125F1D9E2D}"/>
                  </a:ext>
                </a:extLst>
              </p:cNvPr>
              <p:cNvSpPr txBox="1">
                <a:spLocks noRot="1" noChangeAspect="1" noMove="1" noResize="1" noEditPoints="1" noAdjustHandles="1" noChangeArrowheads="1" noChangeShapeType="1" noTextEdit="1"/>
              </p:cNvSpPr>
              <p:nvPr/>
            </p:nvSpPr>
            <p:spPr>
              <a:xfrm>
                <a:off x="928643" y="3249626"/>
                <a:ext cx="509325" cy="584775"/>
              </a:xfrm>
              <a:prstGeom prst="rect">
                <a:avLst/>
              </a:prstGeom>
              <a:blipFill>
                <a:blip r:embed="rId7"/>
                <a:stretch>
                  <a:fillRect/>
                </a:stretch>
              </a:blipFill>
            </p:spPr>
            <p:txBody>
              <a:bodyPr/>
              <a:lstStyle/>
              <a:p>
                <a:r>
                  <a:rPr lang="en-US">
                    <a:noFill/>
                  </a:rPr>
                  <a:t> </a:t>
                </a:r>
              </a:p>
            </p:txBody>
          </p:sp>
        </mc:Fallback>
      </mc:AlternateContent>
      <p:cxnSp>
        <p:nvCxnSpPr>
          <p:cNvPr id="18" name="Straight Connector 17">
            <a:extLst>
              <a:ext uri="{FF2B5EF4-FFF2-40B4-BE49-F238E27FC236}">
                <a16:creationId xmlns:a16="http://schemas.microsoft.com/office/drawing/2014/main" id="{739E8239-0A73-45E0-8772-F5B9DBD7FD11}"/>
              </a:ext>
            </a:extLst>
          </p:cNvPr>
          <p:cNvCxnSpPr>
            <a:cxnSpLocks/>
            <a:stCxn id="6" idx="0"/>
            <a:endCxn id="6" idx="4"/>
          </p:cNvCxnSpPr>
          <p:nvPr/>
        </p:nvCxnSpPr>
        <p:spPr>
          <a:xfrm>
            <a:off x="3030794" y="2815150"/>
            <a:ext cx="0" cy="3038168"/>
          </a:xfrm>
          <a:prstGeom prst="line">
            <a:avLst/>
          </a:prstGeom>
          <a:ln w="57150">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0ECD3481-A342-4F89-9E13-357D4FEA61B0}"/>
                  </a:ext>
                </a:extLst>
              </p:cNvPr>
              <p:cNvSpPr txBox="1"/>
              <p:nvPr/>
            </p:nvSpPr>
            <p:spPr>
              <a:xfrm>
                <a:off x="3050868" y="4040043"/>
                <a:ext cx="509325"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𝑑</m:t>
                      </m:r>
                    </m:oMath>
                  </m:oMathPara>
                </a14:m>
                <a:endParaRPr lang="en-US" sz="3200" dirty="0">
                  <a:solidFill>
                    <a:schemeClr val="bg1"/>
                  </a:solidFill>
                </a:endParaRPr>
              </a:p>
            </p:txBody>
          </p:sp>
        </mc:Choice>
        <mc:Fallback xmlns="">
          <p:sp>
            <p:nvSpPr>
              <p:cNvPr id="23" name="TextBox 22">
                <a:extLst>
                  <a:ext uri="{FF2B5EF4-FFF2-40B4-BE49-F238E27FC236}">
                    <a16:creationId xmlns:a16="http://schemas.microsoft.com/office/drawing/2014/main" id="{0ECD3481-A342-4F89-9E13-357D4FEA61B0}"/>
                  </a:ext>
                </a:extLst>
              </p:cNvPr>
              <p:cNvSpPr txBox="1">
                <a:spLocks noRot="1" noChangeAspect="1" noMove="1" noResize="1" noEditPoints="1" noAdjustHandles="1" noChangeArrowheads="1" noChangeShapeType="1" noTextEdit="1"/>
              </p:cNvSpPr>
              <p:nvPr/>
            </p:nvSpPr>
            <p:spPr>
              <a:xfrm>
                <a:off x="3050868" y="4040043"/>
                <a:ext cx="509325" cy="58477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FBEBA59E-6807-4135-BDCB-A2A8C64E945D}"/>
                  </a:ext>
                </a:extLst>
              </p:cNvPr>
              <p:cNvSpPr txBox="1"/>
              <p:nvPr/>
            </p:nvSpPr>
            <p:spPr>
              <a:xfrm>
                <a:off x="5429295" y="3029363"/>
                <a:ext cx="5924507" cy="646331"/>
              </a:xfrm>
              <a:prstGeom prst="rect">
                <a:avLst/>
              </a:prstGeom>
              <a:noFill/>
            </p:spPr>
            <p:txBody>
              <a:bodyPr wrap="none" rtlCol="0">
                <a:spAutoFit/>
              </a:bodyPr>
              <a:lstStyle/>
              <a:p>
                <a:r>
                  <a:rPr lang="en-US" sz="3600" dirty="0"/>
                  <a:t>What are the dimensions of </a:t>
                </a:r>
                <a14:m>
                  <m:oMath xmlns:m="http://schemas.openxmlformats.org/officeDocument/2006/math">
                    <m:r>
                      <a:rPr lang="en-US" sz="3600" b="0" i="1" smtClean="0">
                        <a:latin typeface="Cambria Math" panose="02040503050406030204" pitchFamily="18" charset="0"/>
                      </a:rPr>
                      <m:t>𝑐</m:t>
                    </m:r>
                  </m:oMath>
                </a14:m>
                <a:r>
                  <a:rPr lang="en-US" sz="3600" dirty="0"/>
                  <a:t>?</a:t>
                </a:r>
              </a:p>
            </p:txBody>
          </p:sp>
        </mc:Choice>
        <mc:Fallback xmlns="">
          <p:sp>
            <p:nvSpPr>
              <p:cNvPr id="25" name="TextBox 24">
                <a:extLst>
                  <a:ext uri="{FF2B5EF4-FFF2-40B4-BE49-F238E27FC236}">
                    <a16:creationId xmlns:a16="http://schemas.microsoft.com/office/drawing/2014/main" id="{FBEBA59E-6807-4135-BDCB-A2A8C64E945D}"/>
                  </a:ext>
                </a:extLst>
              </p:cNvPr>
              <p:cNvSpPr txBox="1">
                <a:spLocks noRot="1" noChangeAspect="1" noMove="1" noResize="1" noEditPoints="1" noAdjustHandles="1" noChangeArrowheads="1" noChangeShapeType="1" noTextEdit="1"/>
              </p:cNvSpPr>
              <p:nvPr/>
            </p:nvSpPr>
            <p:spPr>
              <a:xfrm>
                <a:off x="5429295" y="3029363"/>
                <a:ext cx="5924507" cy="646331"/>
              </a:xfrm>
              <a:prstGeom prst="rect">
                <a:avLst/>
              </a:prstGeom>
              <a:blipFill>
                <a:blip r:embed="rId9"/>
                <a:stretch>
                  <a:fillRect l="-3189" t="-15094" r="-2160" b="-349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1C9B6C4B-BEA3-497A-B9D9-937848C8E92E}"/>
                  </a:ext>
                </a:extLst>
              </p:cNvPr>
              <p:cNvSpPr txBox="1"/>
              <p:nvPr/>
            </p:nvSpPr>
            <p:spPr>
              <a:xfrm>
                <a:off x="5429295" y="3803624"/>
                <a:ext cx="5924507" cy="646331"/>
              </a:xfrm>
              <a:prstGeom prst="rect">
                <a:avLst/>
              </a:prstGeom>
              <a:noFill/>
            </p:spPr>
            <p:txBody>
              <a:bodyPr wrap="none" rtlCol="0">
                <a:spAutoFit/>
              </a:bodyPr>
              <a:lstStyle/>
              <a:p>
                <a:r>
                  <a:rPr lang="en-US" sz="3600" dirty="0"/>
                  <a:t>What are the dimensions of </a:t>
                </a:r>
                <a14:m>
                  <m:oMath xmlns:m="http://schemas.openxmlformats.org/officeDocument/2006/math">
                    <m:r>
                      <a:rPr lang="en-US" sz="3600" b="0" i="1" smtClean="0">
                        <a:latin typeface="Cambria Math" panose="02040503050406030204" pitchFamily="18" charset="0"/>
                      </a:rPr>
                      <m:t>𝑑</m:t>
                    </m:r>
                  </m:oMath>
                </a14:m>
                <a:r>
                  <a:rPr lang="en-US" sz="3600" dirty="0"/>
                  <a:t>?</a:t>
                </a:r>
              </a:p>
            </p:txBody>
          </p:sp>
        </mc:Choice>
        <mc:Fallback xmlns="">
          <p:sp>
            <p:nvSpPr>
              <p:cNvPr id="26" name="TextBox 25">
                <a:extLst>
                  <a:ext uri="{FF2B5EF4-FFF2-40B4-BE49-F238E27FC236}">
                    <a16:creationId xmlns:a16="http://schemas.microsoft.com/office/drawing/2014/main" id="{1C9B6C4B-BEA3-497A-B9D9-937848C8E92E}"/>
                  </a:ext>
                </a:extLst>
              </p:cNvPr>
              <p:cNvSpPr txBox="1">
                <a:spLocks noRot="1" noChangeAspect="1" noMove="1" noResize="1" noEditPoints="1" noAdjustHandles="1" noChangeArrowheads="1" noChangeShapeType="1" noTextEdit="1"/>
              </p:cNvSpPr>
              <p:nvPr/>
            </p:nvSpPr>
            <p:spPr>
              <a:xfrm>
                <a:off x="5429295" y="3803624"/>
                <a:ext cx="5924507" cy="646331"/>
              </a:xfrm>
              <a:prstGeom prst="rect">
                <a:avLst/>
              </a:prstGeom>
              <a:blipFill>
                <a:blip r:embed="rId10"/>
                <a:stretch>
                  <a:fillRect l="-3189" t="-15094" r="-3086" b="-349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4D679AD7-F1C6-47FB-9EAB-AFF17F8936A1}"/>
                  </a:ext>
                </a:extLst>
              </p:cNvPr>
              <p:cNvSpPr txBox="1"/>
              <p:nvPr/>
            </p:nvSpPr>
            <p:spPr>
              <a:xfrm>
                <a:off x="5627664" y="5174147"/>
                <a:ext cx="1189294" cy="707886"/>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m:t>
                      </m:r>
                      <m:r>
                        <m:rPr>
                          <m:sty m:val="p"/>
                        </m:rPr>
                        <a:rPr lang="en-US" sz="4000" b="0" i="0" smtClean="0">
                          <a:latin typeface="Cambria Math" panose="02040503050406030204" pitchFamily="18" charset="0"/>
                        </a:rPr>
                        <m:t>L</m:t>
                      </m:r>
                      <m:r>
                        <a:rPr lang="en-US" sz="4000" b="0" i="1" smtClean="0">
                          <a:latin typeface="Cambria Math" panose="02040503050406030204" pitchFamily="18" charset="0"/>
                        </a:rPr>
                        <m:t>]</m:t>
                      </m:r>
                    </m:oMath>
                  </m:oMathPara>
                </a14:m>
                <a:endParaRPr lang="en-US" sz="4000" dirty="0"/>
              </a:p>
            </p:txBody>
          </p:sp>
        </mc:Choice>
        <mc:Fallback xmlns="">
          <p:sp>
            <p:nvSpPr>
              <p:cNvPr id="28" name="TextBox 27">
                <a:extLst>
                  <a:ext uri="{FF2B5EF4-FFF2-40B4-BE49-F238E27FC236}">
                    <a16:creationId xmlns:a16="http://schemas.microsoft.com/office/drawing/2014/main" id="{4D679AD7-F1C6-47FB-9EAB-AFF17F8936A1}"/>
                  </a:ext>
                </a:extLst>
              </p:cNvPr>
              <p:cNvSpPr txBox="1">
                <a:spLocks noRot="1" noChangeAspect="1" noMove="1" noResize="1" noEditPoints="1" noAdjustHandles="1" noChangeArrowheads="1" noChangeShapeType="1" noTextEdit="1"/>
              </p:cNvSpPr>
              <p:nvPr/>
            </p:nvSpPr>
            <p:spPr>
              <a:xfrm>
                <a:off x="5627664" y="5174147"/>
                <a:ext cx="1189294" cy="707886"/>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77269FB1-B05A-498D-A518-FD6BB06E298E}"/>
                  </a:ext>
                </a:extLst>
              </p:cNvPr>
              <p:cNvSpPr txBox="1"/>
              <p:nvPr/>
            </p:nvSpPr>
            <p:spPr>
              <a:xfrm>
                <a:off x="6560633" y="5539118"/>
                <a:ext cx="5611653" cy="707886"/>
              </a:xfrm>
              <a:prstGeom prst="rect">
                <a:avLst/>
              </a:prstGeom>
              <a:noFill/>
            </p:spPr>
            <p:txBody>
              <a:bodyPr wrap="square">
                <a:spAutoFit/>
              </a:bodyPr>
              <a:lstStyle/>
              <a:p>
                <a:pPr algn="ctr"/>
                <a14:m>
                  <m:oMath xmlns:m="http://schemas.openxmlformats.org/officeDocument/2006/math">
                    <m:r>
                      <a:rPr lang="en-US" sz="4000" b="0" i="1" smtClean="0">
                        <a:latin typeface="Cambria Math" panose="02040503050406030204" pitchFamily="18" charset="0"/>
                      </a:rPr>
                      <m:t>=</m:t>
                    </m:r>
                    <m:d>
                      <m:dPr>
                        <m:begChr m:val="["/>
                        <m:endChr m:val="]"/>
                        <m:ctrlPr>
                          <a:rPr lang="en-US" sz="4000" b="0" i="1" smtClean="0">
                            <a:latin typeface="Cambria Math" panose="02040503050406030204" pitchFamily="18" charset="0"/>
                          </a:rPr>
                        </m:ctrlPr>
                      </m:dPr>
                      <m:e>
                        <m:r>
                          <a:rPr lang="en-US" sz="4000" b="0" i="0" smtClean="0">
                            <a:latin typeface="Cambria Math" panose="02040503050406030204" pitchFamily="18" charset="0"/>
                          </a:rPr>
                          <m:t>1</m:t>
                        </m:r>
                      </m:e>
                    </m:d>
                  </m:oMath>
                </a14:m>
                <a:r>
                  <a:rPr lang="en-US" sz="4000" dirty="0"/>
                  <a:t> or “dimensionless”</a:t>
                </a:r>
              </a:p>
            </p:txBody>
          </p:sp>
        </mc:Choice>
        <mc:Fallback xmlns="">
          <p:sp>
            <p:nvSpPr>
              <p:cNvPr id="32" name="TextBox 31">
                <a:extLst>
                  <a:ext uri="{FF2B5EF4-FFF2-40B4-BE49-F238E27FC236}">
                    <a16:creationId xmlns:a16="http://schemas.microsoft.com/office/drawing/2014/main" id="{77269FB1-B05A-498D-A518-FD6BB06E298E}"/>
                  </a:ext>
                </a:extLst>
              </p:cNvPr>
              <p:cNvSpPr txBox="1">
                <a:spLocks noRot="1" noChangeAspect="1" noMove="1" noResize="1" noEditPoints="1" noAdjustHandles="1" noChangeArrowheads="1" noChangeShapeType="1" noTextEdit="1"/>
              </p:cNvSpPr>
              <p:nvPr/>
            </p:nvSpPr>
            <p:spPr>
              <a:xfrm>
                <a:off x="6560633" y="5539118"/>
                <a:ext cx="5611653" cy="707886"/>
              </a:xfrm>
              <a:prstGeom prst="rect">
                <a:avLst/>
              </a:prstGeom>
              <a:blipFill>
                <a:blip r:embed="rId12"/>
                <a:stretch>
                  <a:fillRect t="-15517" r="-1303" b="-36207"/>
                </a:stretch>
              </a:blipFill>
            </p:spPr>
            <p:txBody>
              <a:bodyPr/>
              <a:lstStyle/>
              <a:p>
                <a:r>
                  <a:rPr lang="en-US">
                    <a:noFill/>
                  </a:rPr>
                  <a:t> </a:t>
                </a:r>
              </a:p>
            </p:txBody>
          </p:sp>
        </mc:Fallback>
      </mc:AlternateContent>
    </p:spTree>
    <p:extLst>
      <p:ext uri="{BB962C8B-B14F-4D97-AF65-F5344CB8AC3E}">
        <p14:creationId xmlns:p14="http://schemas.microsoft.com/office/powerpoint/2010/main" val="120212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5" grpId="0"/>
      <p:bldP spid="6" grpId="0" animBg="1"/>
      <p:bldP spid="8" grpId="0"/>
      <p:bldP spid="9" grpId="0"/>
      <p:bldP spid="12" grpId="0" animBg="1"/>
      <p:bldP spid="14" grpId="0"/>
      <p:bldP spid="23" grpId="0"/>
      <p:bldP spid="25" grpId="0"/>
      <p:bldP spid="26" grpId="0"/>
      <p:bldP spid="28" grpId="0"/>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Dimensions of matter (in this case water)</a:t>
            </a:r>
          </a:p>
        </p:txBody>
      </p:sp>
      <p:sp>
        <p:nvSpPr>
          <p:cNvPr id="23" name="Can 22"/>
          <p:cNvSpPr/>
          <p:nvPr/>
        </p:nvSpPr>
        <p:spPr>
          <a:xfrm>
            <a:off x="1891862" y="2017987"/>
            <a:ext cx="3541988" cy="3894082"/>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an 23"/>
          <p:cNvSpPr/>
          <p:nvPr/>
        </p:nvSpPr>
        <p:spPr>
          <a:xfrm>
            <a:off x="1891862" y="3263461"/>
            <a:ext cx="3541988" cy="2643352"/>
          </a:xfrm>
          <a:prstGeom prst="can">
            <a:avLst>
              <a:gd name="adj" fmla="val 33946"/>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 name="Content Placeholder 2"/>
              <p:cNvSpPr txBox="1">
                <a:spLocks/>
              </p:cNvSpPr>
              <p:nvPr/>
            </p:nvSpPr>
            <p:spPr>
              <a:xfrm>
                <a:off x="7152290" y="3539048"/>
                <a:ext cx="4753960" cy="2747452"/>
              </a:xfrm>
              <a:prstGeom prst="rect">
                <a:avLst/>
              </a:prstGeom>
            </p:spPr>
            <p:txBody>
              <a:bodyPr vert="horz" lIns="91440" tIns="45720" rIns="91440" bIns="45720" rtlCol="0">
                <a:normAutofit lnSpcReduction="10000"/>
              </a:bodyPr>
              <a:lst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r>
                  <a:rPr lang="en-US" sz="4000" dirty="0"/>
                  <a:t>Water is matter</a:t>
                </a:r>
              </a:p>
              <a:p>
                <a:pPr lvl="1"/>
                <a:r>
                  <a:rPr lang="en-US" sz="3600" dirty="0"/>
                  <a:t>Water has mass, </a:t>
                </a:r>
                <a14:m>
                  <m:oMath xmlns:m="http://schemas.openxmlformats.org/officeDocument/2006/math">
                    <m:r>
                      <a:rPr lang="en-US" sz="3600" b="0" i="1" smtClean="0">
                        <a:latin typeface="Cambria Math" panose="02040503050406030204" pitchFamily="18" charset="0"/>
                      </a:rPr>
                      <m:t>𝑚</m:t>
                    </m:r>
                  </m:oMath>
                </a14:m>
                <a:endParaRPr lang="en-US" sz="3600" i="1" dirty="0"/>
              </a:p>
              <a:p>
                <a:pPr lvl="1"/>
                <a:endParaRPr lang="en-US" sz="3600" dirty="0"/>
              </a:p>
              <a:p>
                <a:pPr lvl="1"/>
                <a:r>
                  <a:rPr lang="en-US" sz="3600" dirty="0"/>
                  <a:t>Water occupies a volume of space, </a:t>
                </a:r>
                <a14:m>
                  <m:oMath xmlns:m="http://schemas.openxmlformats.org/officeDocument/2006/math">
                    <m:r>
                      <a:rPr lang="en-US" sz="3600" b="0" i="1" smtClean="0">
                        <a:latin typeface="Cambria Math" panose="02040503050406030204" pitchFamily="18" charset="0"/>
                      </a:rPr>
                      <m:t>𝑉</m:t>
                    </m:r>
                  </m:oMath>
                </a14:m>
                <a:endParaRPr lang="en-US" sz="3600" i="1" dirty="0"/>
              </a:p>
              <a:p>
                <a:endParaRPr lang="en-US" sz="4000" dirty="0"/>
              </a:p>
            </p:txBody>
          </p:sp>
        </mc:Choice>
        <mc:Fallback xmlns="">
          <p:sp>
            <p:nvSpPr>
              <p:cNvPr id="26" name="Content Placeholder 2"/>
              <p:cNvSpPr txBox="1">
                <a:spLocks noRot="1" noChangeAspect="1" noMove="1" noResize="1" noEditPoints="1" noAdjustHandles="1" noChangeArrowheads="1" noChangeShapeType="1" noTextEdit="1"/>
              </p:cNvSpPr>
              <p:nvPr/>
            </p:nvSpPr>
            <p:spPr>
              <a:xfrm>
                <a:off x="7152290" y="3539048"/>
                <a:ext cx="4753960" cy="2747452"/>
              </a:xfrm>
              <a:prstGeom prst="rect">
                <a:avLst/>
              </a:prstGeom>
              <a:blipFill rotWithShape="0">
                <a:blip r:embed="rId3"/>
                <a:stretch>
                  <a:fillRect l="-4103" t="-8000" b="-889"/>
                </a:stretch>
              </a:blipFill>
            </p:spPr>
            <p:txBody>
              <a:bodyPr/>
              <a:lstStyle/>
              <a:p>
                <a:r>
                  <a:rPr lang="en-US">
                    <a:noFill/>
                  </a:rPr>
                  <a:t> </a:t>
                </a:r>
              </a:p>
            </p:txBody>
          </p:sp>
        </mc:Fallback>
      </mc:AlternateContent>
      <p:sp>
        <p:nvSpPr>
          <p:cNvPr id="9" name="TextBox 8"/>
          <p:cNvSpPr txBox="1"/>
          <p:nvPr/>
        </p:nvSpPr>
        <p:spPr>
          <a:xfrm>
            <a:off x="1891862" y="4459905"/>
            <a:ext cx="3541987" cy="769441"/>
          </a:xfrm>
          <a:prstGeom prst="rect">
            <a:avLst/>
          </a:prstGeom>
          <a:noFill/>
          <a:ln w="38100">
            <a:noFill/>
          </a:ln>
        </p:spPr>
        <p:txBody>
          <a:bodyPr wrap="square" rtlCol="0">
            <a:spAutoFit/>
          </a:bodyPr>
          <a:lstStyle/>
          <a:p>
            <a:pPr algn="ctr"/>
            <a:r>
              <a:rPr lang="en-US" sz="4400" dirty="0">
                <a:solidFill>
                  <a:schemeClr val="bg1"/>
                </a:solidFill>
              </a:rPr>
              <a:t>Mass [M]</a:t>
            </a:r>
            <a:endParaRPr lang="en-US" sz="4400" i="1" dirty="0">
              <a:solidFill>
                <a:schemeClr val="bg1"/>
              </a:solidFill>
              <a:latin typeface="Cambria Math" panose="02040503050406030204" pitchFamily="18" charset="0"/>
              <a:ea typeface="Cambria Math" panose="02040503050406030204" pitchFamily="18" charset="0"/>
            </a:endParaRPr>
          </a:p>
        </p:txBody>
      </p:sp>
      <p:grpSp>
        <p:nvGrpSpPr>
          <p:cNvPr id="4" name="Group 3"/>
          <p:cNvGrpSpPr/>
          <p:nvPr/>
        </p:nvGrpSpPr>
        <p:grpSpPr>
          <a:xfrm>
            <a:off x="5433850" y="3695700"/>
            <a:ext cx="528800" cy="1828800"/>
            <a:chOff x="5433850" y="3695700"/>
            <a:chExt cx="528800" cy="1828800"/>
          </a:xfrm>
        </p:grpSpPr>
        <p:cxnSp>
          <p:nvCxnSpPr>
            <p:cNvPr id="8" name="Straight Connector 7"/>
            <p:cNvCxnSpPr/>
            <p:nvPr/>
          </p:nvCxnSpPr>
          <p:spPr>
            <a:xfrm>
              <a:off x="5433850" y="3695700"/>
              <a:ext cx="5288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433850" y="5524500"/>
              <a:ext cx="5288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734050" y="3695700"/>
              <a:ext cx="0" cy="1828800"/>
            </a:xfrm>
            <a:prstGeom prst="line">
              <a:avLst/>
            </a:prstGeom>
            <a:ln w="762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5576396" y="3979902"/>
            <a:ext cx="1457653" cy="1107996"/>
          </a:xfrm>
          <a:prstGeom prst="rect">
            <a:avLst/>
          </a:prstGeom>
          <a:noFill/>
          <a:ln w="38100">
            <a:noFill/>
          </a:ln>
        </p:spPr>
        <p:txBody>
          <a:bodyPr wrap="square" rtlCol="0">
            <a:spAutoFit/>
          </a:bodyPr>
          <a:lstStyle/>
          <a:p>
            <a:pPr algn="ctr"/>
            <a:r>
              <a:rPr lang="en-US" sz="6600" dirty="0"/>
              <a:t>[L]</a:t>
            </a:r>
          </a:p>
        </p:txBody>
      </p:sp>
      <p:grpSp>
        <p:nvGrpSpPr>
          <p:cNvPr id="10" name="Group 9"/>
          <p:cNvGrpSpPr/>
          <p:nvPr/>
        </p:nvGrpSpPr>
        <p:grpSpPr>
          <a:xfrm>
            <a:off x="1891862" y="1591776"/>
            <a:ext cx="6446406" cy="2098668"/>
            <a:chOff x="1891862" y="1591776"/>
            <a:chExt cx="6446406" cy="2098668"/>
          </a:xfrm>
        </p:grpSpPr>
        <p:cxnSp>
          <p:nvCxnSpPr>
            <p:cNvPr id="22" name="Straight Connector 21"/>
            <p:cNvCxnSpPr/>
            <p:nvPr/>
          </p:nvCxnSpPr>
          <p:spPr>
            <a:xfrm flipH="1">
              <a:off x="3662855" y="2601932"/>
              <a:ext cx="2185496" cy="1088512"/>
            </a:xfrm>
            <a:prstGeom prst="line">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a:off x="5962650" y="1591776"/>
                  <a:ext cx="2375618" cy="769441"/>
                </a:xfrm>
                <a:prstGeom prst="rect">
                  <a:avLst/>
                </a:prstGeom>
                <a:noFill/>
                <a:ln w="38100">
                  <a:noFill/>
                </a:ln>
              </p:spPr>
              <p:txBody>
                <a:bodyPr wrap="square" rtlCol="0">
                  <a:spAutoFit/>
                </a:bodyPr>
                <a:lstStyle/>
                <a:p>
                  <a14:m>
                    <m:oMath xmlns:m="http://schemas.openxmlformats.org/officeDocument/2006/math">
                      <m:r>
                        <a:rPr lang="en-US" sz="4400" b="0" i="1" smtClean="0">
                          <a:latin typeface="Cambria Math" panose="02040503050406030204" pitchFamily="18" charset="0"/>
                          <a:ea typeface="Cambria Math" panose="02040503050406030204" pitchFamily="18" charset="0"/>
                        </a:rPr>
                        <m:t>𝐴</m:t>
                      </m:r>
                      <m:r>
                        <a:rPr lang="en-US" sz="4400" b="0" i="1" smtClean="0">
                          <a:latin typeface="Cambria Math" panose="02040503050406030204" pitchFamily="18" charset="0"/>
                          <a:ea typeface="Cambria Math" panose="02040503050406030204" pitchFamily="18" charset="0"/>
                        </a:rPr>
                        <m:t>=</m:t>
                      </m:r>
                      <m:r>
                        <a:rPr lang="en-US" sz="4400" i="1" smtClean="0">
                          <a:latin typeface="Cambria Math" panose="02040503050406030204" pitchFamily="18" charset="0"/>
                          <a:ea typeface="Cambria Math" panose="02040503050406030204" pitchFamily="18" charset="0"/>
                        </a:rPr>
                        <m:t>𝜋</m:t>
                      </m:r>
                      <m:sSup>
                        <m:sSupPr>
                          <m:ctrlPr>
                            <a:rPr lang="en-US" sz="4400" i="1" smtClean="0">
                              <a:latin typeface="Cambria Math" panose="02040503050406030204" pitchFamily="18" charset="0"/>
                              <a:ea typeface="Cambria Math" panose="02040503050406030204" pitchFamily="18" charset="0"/>
                            </a:rPr>
                          </m:ctrlPr>
                        </m:sSupPr>
                        <m:e>
                          <m:r>
                            <a:rPr lang="en-US" sz="4400" b="0" i="1" smtClean="0">
                              <a:latin typeface="Cambria Math" panose="02040503050406030204" pitchFamily="18" charset="0"/>
                              <a:ea typeface="Cambria Math" panose="02040503050406030204" pitchFamily="18" charset="0"/>
                            </a:rPr>
                            <m:t>𝑅</m:t>
                          </m:r>
                        </m:e>
                        <m:sup>
                          <m:r>
                            <a:rPr lang="en-US" sz="4400" b="0" i="1" smtClean="0">
                              <a:latin typeface="Cambria Math" panose="02040503050406030204" pitchFamily="18" charset="0"/>
                              <a:ea typeface="Cambria Math" panose="02040503050406030204" pitchFamily="18" charset="0"/>
                            </a:rPr>
                            <m:t>2</m:t>
                          </m:r>
                        </m:sup>
                      </m:sSup>
                      <m:r>
                        <a:rPr lang="en-US" sz="4400" i="1" smtClean="0">
                          <a:latin typeface="Cambria Math" panose="02040503050406030204" pitchFamily="18" charset="0"/>
                          <a:ea typeface="Cambria Math" panose="02040503050406030204" pitchFamily="18" charset="0"/>
                        </a:rPr>
                        <m:t> </m:t>
                      </m:r>
                    </m:oMath>
                  </a14:m>
                  <a:r>
                    <a:rPr lang="en-US" sz="4400" dirty="0"/>
                    <a:t>  </a:t>
                  </a:r>
                </a:p>
              </p:txBody>
            </p:sp>
          </mc:Choice>
          <mc:Fallback xmlns="">
            <p:sp>
              <p:nvSpPr>
                <p:cNvPr id="27" name="TextBox 26"/>
                <p:cNvSpPr txBox="1">
                  <a:spLocks noRot="1" noChangeAspect="1" noMove="1" noResize="1" noEditPoints="1" noAdjustHandles="1" noChangeArrowheads="1" noChangeShapeType="1" noTextEdit="1"/>
                </p:cNvSpPr>
                <p:nvPr/>
              </p:nvSpPr>
              <p:spPr>
                <a:xfrm>
                  <a:off x="5962650" y="1591776"/>
                  <a:ext cx="2375618" cy="769441"/>
                </a:xfrm>
                <a:prstGeom prst="rect">
                  <a:avLst/>
                </a:prstGeom>
                <a:blipFill rotWithShape="0">
                  <a:blip r:embed="rId5"/>
                  <a:stretch>
                    <a:fillRect/>
                  </a:stretch>
                </a:blipFill>
                <a:ln w="38100">
                  <a:noFill/>
                </a:ln>
              </p:spPr>
              <p:txBody>
                <a:bodyPr/>
                <a:lstStyle/>
                <a:p>
                  <a:r>
                    <a:rPr lang="en-US">
                      <a:noFill/>
                    </a:rPr>
                    <a:t> </a:t>
                  </a:r>
                </a:p>
              </p:txBody>
            </p:sp>
          </mc:Fallback>
        </mc:AlternateContent>
        <p:cxnSp>
          <p:nvCxnSpPr>
            <p:cNvPr id="7" name="Straight Connector 6"/>
            <p:cNvCxnSpPr/>
            <p:nvPr/>
          </p:nvCxnSpPr>
          <p:spPr>
            <a:xfrm flipH="1">
              <a:off x="1891862" y="3690444"/>
              <a:ext cx="1770993" cy="0"/>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2" name="Rectangle 11"/>
          <p:cNvSpPr/>
          <p:nvPr/>
        </p:nvSpPr>
        <p:spPr>
          <a:xfrm>
            <a:off x="7779485" y="4416564"/>
            <a:ext cx="1117005" cy="707886"/>
          </a:xfrm>
          <a:prstGeom prst="rect">
            <a:avLst/>
          </a:prstGeom>
        </p:spPr>
        <p:txBody>
          <a:bodyPr wrap="square">
            <a:spAutoFit/>
          </a:bodyPr>
          <a:lstStyle/>
          <a:p>
            <a:r>
              <a:rPr lang="en-US" sz="4000" dirty="0">
                <a:solidFill>
                  <a:srgbClr val="FF0000"/>
                </a:solidFill>
              </a:rPr>
              <a:t>[M]</a:t>
            </a:r>
          </a:p>
        </p:txBody>
      </p:sp>
      <p:sp>
        <p:nvSpPr>
          <p:cNvPr id="28" name="Rectangle 27"/>
          <p:cNvSpPr/>
          <p:nvPr/>
        </p:nvSpPr>
        <p:spPr>
          <a:xfrm>
            <a:off x="7779485" y="5906813"/>
            <a:ext cx="2977415" cy="707886"/>
          </a:xfrm>
          <a:prstGeom prst="rect">
            <a:avLst/>
          </a:prstGeom>
        </p:spPr>
        <p:txBody>
          <a:bodyPr wrap="square">
            <a:spAutoFit/>
          </a:bodyPr>
          <a:lstStyle/>
          <a:p>
            <a:r>
              <a:rPr lang="en-US" sz="4000" dirty="0">
                <a:solidFill>
                  <a:srgbClr val="FF0000"/>
                </a:solidFill>
              </a:rPr>
              <a:t>[L</a:t>
            </a:r>
            <a:r>
              <a:rPr lang="en-US" sz="4000" baseline="30000" dirty="0">
                <a:solidFill>
                  <a:srgbClr val="FF0000"/>
                </a:solidFill>
              </a:rPr>
              <a:t>2</a:t>
            </a:r>
            <a:r>
              <a:rPr lang="en-US" sz="4000" dirty="0">
                <a:solidFill>
                  <a:srgbClr val="FF0000"/>
                </a:solidFill>
              </a:rPr>
              <a:t>][L] = [L</a:t>
            </a:r>
            <a:r>
              <a:rPr lang="en-US" sz="4000" baseline="30000" dirty="0">
                <a:solidFill>
                  <a:srgbClr val="FF0000"/>
                </a:solidFill>
              </a:rPr>
              <a:t>3</a:t>
            </a:r>
            <a:r>
              <a:rPr lang="en-US" sz="4000" dirty="0">
                <a:solidFill>
                  <a:srgbClr val="FF0000"/>
                </a:solidFill>
              </a:rPr>
              <a:t>]</a:t>
            </a:r>
          </a:p>
        </p:txBody>
      </p:sp>
      <p:sp>
        <p:nvSpPr>
          <p:cNvPr id="3" name="Rectangle 2"/>
          <p:cNvSpPr/>
          <p:nvPr/>
        </p:nvSpPr>
        <p:spPr>
          <a:xfrm>
            <a:off x="8480441" y="2253369"/>
            <a:ext cx="1475084" cy="830997"/>
          </a:xfrm>
          <a:prstGeom prst="rect">
            <a:avLst/>
          </a:prstGeom>
        </p:spPr>
        <p:txBody>
          <a:bodyPr wrap="none">
            <a:spAutoFit/>
          </a:bodyPr>
          <a:lstStyle/>
          <a:p>
            <a:r>
              <a:rPr lang="en-US" sz="4800" dirty="0"/>
              <a:t>= [L</a:t>
            </a:r>
            <a:r>
              <a:rPr lang="en-US" sz="4800" baseline="30000" dirty="0"/>
              <a:t>2</a:t>
            </a:r>
            <a:r>
              <a:rPr lang="en-US" sz="4800" dirty="0"/>
              <a:t>]</a:t>
            </a:r>
          </a:p>
        </p:txBody>
      </p:sp>
      <p:sp>
        <p:nvSpPr>
          <p:cNvPr id="20" name="Rectangle 19">
            <a:extLst>
              <a:ext uri="{FF2B5EF4-FFF2-40B4-BE49-F238E27FC236}">
                <a16:creationId xmlns:a16="http://schemas.microsoft.com/office/drawing/2014/main" id="{57F22417-3702-4A0D-905A-926DEEE679B3}"/>
              </a:ext>
            </a:extLst>
          </p:cNvPr>
          <p:cNvSpPr/>
          <p:nvPr/>
        </p:nvSpPr>
        <p:spPr>
          <a:xfrm>
            <a:off x="6725474" y="2229919"/>
            <a:ext cx="1747594" cy="830997"/>
          </a:xfrm>
          <a:prstGeom prst="rect">
            <a:avLst/>
          </a:prstGeom>
        </p:spPr>
        <p:txBody>
          <a:bodyPr wrap="none">
            <a:spAutoFit/>
          </a:bodyPr>
          <a:lstStyle/>
          <a:p>
            <a:r>
              <a:rPr lang="en-US" sz="4800" dirty="0"/>
              <a:t>[1][?]</a:t>
            </a:r>
            <a:r>
              <a:rPr lang="en-US" sz="4800" baseline="30000" dirty="0"/>
              <a:t>2</a:t>
            </a:r>
            <a:endParaRPr lang="en-US" sz="4800" dirty="0"/>
          </a:p>
        </p:txBody>
      </p:sp>
      <p:sp>
        <p:nvSpPr>
          <p:cNvPr id="21" name="Rectangle 20">
            <a:extLst>
              <a:ext uri="{FF2B5EF4-FFF2-40B4-BE49-F238E27FC236}">
                <a16:creationId xmlns:a16="http://schemas.microsoft.com/office/drawing/2014/main" id="{DAD6A1C7-B924-488C-9299-C1EC49DDB238}"/>
              </a:ext>
            </a:extLst>
          </p:cNvPr>
          <p:cNvSpPr/>
          <p:nvPr/>
        </p:nvSpPr>
        <p:spPr>
          <a:xfrm>
            <a:off x="6732847" y="2252800"/>
            <a:ext cx="1747594" cy="830997"/>
          </a:xfrm>
          <a:prstGeom prst="rect">
            <a:avLst/>
          </a:prstGeom>
          <a:solidFill>
            <a:schemeClr val="bg1"/>
          </a:solidFill>
        </p:spPr>
        <p:txBody>
          <a:bodyPr wrap="none">
            <a:spAutoFit/>
          </a:bodyPr>
          <a:lstStyle/>
          <a:p>
            <a:r>
              <a:rPr lang="en-US" sz="4800" dirty="0"/>
              <a:t>[1][L]</a:t>
            </a:r>
            <a:r>
              <a:rPr lang="en-US" sz="4800" baseline="30000" dirty="0"/>
              <a:t>2</a:t>
            </a:r>
            <a:endParaRPr lang="en-US" sz="4800" dirty="0"/>
          </a:p>
        </p:txBody>
      </p:sp>
    </p:spTree>
    <p:extLst>
      <p:ext uri="{BB962C8B-B14F-4D97-AF65-F5344CB8AC3E}">
        <p14:creationId xmlns:p14="http://schemas.microsoft.com/office/powerpoint/2010/main" val="3678958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8" grpId="0"/>
      <p:bldP spid="3" grpId="0"/>
      <p:bldP spid="20" grpId="0"/>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Units</a:t>
            </a:r>
          </a:p>
        </p:txBody>
      </p:sp>
      <p:sp>
        <p:nvSpPr>
          <p:cNvPr id="3" name="Content Placeholder 2"/>
          <p:cNvSpPr>
            <a:spLocks noGrp="1"/>
          </p:cNvSpPr>
          <p:nvPr>
            <p:ph idx="1"/>
          </p:nvPr>
        </p:nvSpPr>
        <p:spPr>
          <a:xfrm>
            <a:off x="838202" y="1825625"/>
            <a:ext cx="10515600" cy="3946525"/>
          </a:xfrm>
        </p:spPr>
        <p:txBody>
          <a:bodyPr>
            <a:normAutofit/>
          </a:bodyPr>
          <a:lstStyle/>
          <a:p>
            <a:r>
              <a:rPr lang="en-US" sz="3200" dirty="0"/>
              <a:t>Variables have dimensions, numbers have units</a:t>
            </a:r>
          </a:p>
          <a:p>
            <a:pPr lvl="1"/>
            <a:r>
              <a:rPr lang="en-US" sz="2800" dirty="0"/>
              <a:t>Dimensions are abstractions, units provide a specific scale</a:t>
            </a:r>
          </a:p>
          <a:p>
            <a:r>
              <a:rPr lang="en-US" sz="3200" dirty="0"/>
              <a:t>Units are scaled by an arbitrary standard measurement</a:t>
            </a:r>
          </a:p>
          <a:p>
            <a:pPr lvl="1"/>
            <a:r>
              <a:rPr lang="en-US" sz="2800" dirty="0"/>
              <a:t>The units tell you what “1” (or unity) means</a:t>
            </a:r>
          </a:p>
          <a:p>
            <a:r>
              <a:rPr lang="en-US" sz="3200" dirty="0"/>
              <a:t>What are units of [L]?</a:t>
            </a:r>
          </a:p>
          <a:p>
            <a:pPr lvl="1"/>
            <a:r>
              <a:rPr lang="en-US" sz="2800" dirty="0"/>
              <a:t>US Hydrologists have to be good at converting units</a:t>
            </a:r>
          </a:p>
        </p:txBody>
      </p:sp>
      <p:sp>
        <p:nvSpPr>
          <p:cNvPr id="5" name="Rectangle 4">
            <a:extLst>
              <a:ext uri="{FF2B5EF4-FFF2-40B4-BE49-F238E27FC236}">
                <a16:creationId xmlns:a16="http://schemas.microsoft.com/office/drawing/2014/main" id="{08A06097-8599-4A2C-80FE-70CB5CFE20A5}"/>
              </a:ext>
            </a:extLst>
          </p:cNvPr>
          <p:cNvSpPr/>
          <p:nvPr/>
        </p:nvSpPr>
        <p:spPr>
          <a:xfrm>
            <a:off x="4983598" y="3798887"/>
            <a:ext cx="6218112" cy="584775"/>
          </a:xfrm>
          <a:prstGeom prst="rect">
            <a:avLst/>
          </a:prstGeom>
        </p:spPr>
        <p:txBody>
          <a:bodyPr wrap="none">
            <a:spAutoFit/>
          </a:bodyPr>
          <a:lstStyle/>
          <a:p>
            <a:r>
              <a:rPr lang="en-US" sz="3200" dirty="0"/>
              <a:t>inches, feet, meters, kilometers, etc.</a:t>
            </a:r>
          </a:p>
        </p:txBody>
      </p:sp>
    </p:spTree>
    <p:extLst>
      <p:ext uri="{BB962C8B-B14F-4D97-AF65-F5344CB8AC3E}">
        <p14:creationId xmlns:p14="http://schemas.microsoft.com/office/powerpoint/2010/main" val="4252875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Units example</a:t>
            </a:r>
          </a:p>
        </p:txBody>
      </p:sp>
      <p:sp>
        <p:nvSpPr>
          <p:cNvPr id="23" name="Can 22"/>
          <p:cNvSpPr/>
          <p:nvPr/>
        </p:nvSpPr>
        <p:spPr>
          <a:xfrm>
            <a:off x="1891862" y="2017987"/>
            <a:ext cx="3541988" cy="3894082"/>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an 23"/>
          <p:cNvSpPr/>
          <p:nvPr/>
        </p:nvSpPr>
        <p:spPr>
          <a:xfrm>
            <a:off x="1891862" y="3263461"/>
            <a:ext cx="3541988" cy="2643352"/>
          </a:xfrm>
          <a:prstGeom prst="can">
            <a:avLst>
              <a:gd name="adj" fmla="val 33946"/>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 name="Content Placeholder 2"/>
              <p:cNvSpPr txBox="1">
                <a:spLocks/>
              </p:cNvSpPr>
              <p:nvPr/>
            </p:nvSpPr>
            <p:spPr>
              <a:xfrm>
                <a:off x="7152290" y="3539048"/>
                <a:ext cx="4753960" cy="2747452"/>
              </a:xfrm>
              <a:prstGeom prst="rect">
                <a:avLst/>
              </a:prstGeom>
            </p:spPr>
            <p:txBody>
              <a:bodyPr vert="horz" lIns="91440" tIns="45720" rIns="91440" bIns="45720" rtlCol="0">
                <a:normAutofit lnSpcReduction="10000"/>
              </a:bodyPr>
              <a:lst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r>
                  <a:rPr lang="en-US" sz="4000" dirty="0"/>
                  <a:t>Water is matter</a:t>
                </a:r>
              </a:p>
              <a:p>
                <a:pPr lvl="1"/>
                <a:r>
                  <a:rPr lang="en-US" sz="3600" dirty="0"/>
                  <a:t>Water has mass, </a:t>
                </a:r>
                <a14:m>
                  <m:oMath xmlns:m="http://schemas.openxmlformats.org/officeDocument/2006/math">
                    <m:r>
                      <a:rPr lang="en-US" sz="3600" b="0" i="1" smtClean="0">
                        <a:latin typeface="Cambria Math" panose="02040503050406030204" pitchFamily="18" charset="0"/>
                      </a:rPr>
                      <m:t>𝑚</m:t>
                    </m:r>
                  </m:oMath>
                </a14:m>
                <a:endParaRPr lang="en-US" sz="3600" dirty="0"/>
              </a:p>
              <a:p>
                <a:pPr lvl="1"/>
                <a:endParaRPr lang="en-US" sz="3600" dirty="0"/>
              </a:p>
              <a:p>
                <a:pPr lvl="1"/>
                <a:r>
                  <a:rPr lang="en-US" sz="3600" dirty="0"/>
                  <a:t>Water occupies a volume of space, </a:t>
                </a:r>
                <a14:m>
                  <m:oMath xmlns:m="http://schemas.openxmlformats.org/officeDocument/2006/math">
                    <m:r>
                      <a:rPr lang="en-US" sz="3600" b="0" i="1" smtClean="0">
                        <a:latin typeface="Cambria Math" panose="02040503050406030204" pitchFamily="18" charset="0"/>
                      </a:rPr>
                      <m:t>𝑉</m:t>
                    </m:r>
                  </m:oMath>
                </a14:m>
                <a:endParaRPr lang="en-US" sz="3600" dirty="0"/>
              </a:p>
              <a:p>
                <a:endParaRPr lang="en-US" sz="4000" dirty="0"/>
              </a:p>
            </p:txBody>
          </p:sp>
        </mc:Choice>
        <mc:Fallback xmlns="">
          <p:sp>
            <p:nvSpPr>
              <p:cNvPr id="26" name="Content Placeholder 2"/>
              <p:cNvSpPr txBox="1">
                <a:spLocks noRot="1" noChangeAspect="1" noMove="1" noResize="1" noEditPoints="1" noAdjustHandles="1" noChangeArrowheads="1" noChangeShapeType="1" noTextEdit="1"/>
              </p:cNvSpPr>
              <p:nvPr/>
            </p:nvSpPr>
            <p:spPr>
              <a:xfrm>
                <a:off x="7152290" y="3539048"/>
                <a:ext cx="4753960" cy="2747452"/>
              </a:xfrm>
              <a:prstGeom prst="rect">
                <a:avLst/>
              </a:prstGeom>
              <a:blipFill rotWithShape="0">
                <a:blip r:embed="rId3"/>
                <a:stretch>
                  <a:fillRect l="-4103" t="-8000" b="-889"/>
                </a:stretch>
              </a:blipFill>
            </p:spPr>
            <p:txBody>
              <a:bodyPr/>
              <a:lstStyle/>
              <a:p>
                <a:r>
                  <a:rPr lang="en-US">
                    <a:noFill/>
                  </a:rPr>
                  <a:t> </a:t>
                </a:r>
              </a:p>
            </p:txBody>
          </p:sp>
        </mc:Fallback>
      </mc:AlternateContent>
      <p:sp>
        <p:nvSpPr>
          <p:cNvPr id="9" name="TextBox 8"/>
          <p:cNvSpPr txBox="1"/>
          <p:nvPr/>
        </p:nvSpPr>
        <p:spPr>
          <a:xfrm>
            <a:off x="2010104" y="4407625"/>
            <a:ext cx="3541987" cy="769441"/>
          </a:xfrm>
          <a:prstGeom prst="rect">
            <a:avLst/>
          </a:prstGeom>
          <a:noFill/>
          <a:ln w="38100">
            <a:noFill/>
          </a:ln>
        </p:spPr>
        <p:txBody>
          <a:bodyPr wrap="square" rtlCol="0">
            <a:spAutoFit/>
          </a:bodyPr>
          <a:lstStyle/>
          <a:p>
            <a:pPr algn="ctr"/>
            <a:r>
              <a:rPr lang="en-US" sz="4400" dirty="0">
                <a:solidFill>
                  <a:schemeClr val="bg1"/>
                </a:solidFill>
              </a:rPr>
              <a:t>Mass [M]</a:t>
            </a:r>
          </a:p>
        </p:txBody>
      </p:sp>
      <p:grpSp>
        <p:nvGrpSpPr>
          <p:cNvPr id="13" name="Group 12"/>
          <p:cNvGrpSpPr/>
          <p:nvPr/>
        </p:nvGrpSpPr>
        <p:grpSpPr>
          <a:xfrm>
            <a:off x="5433850" y="3695700"/>
            <a:ext cx="1600199" cy="1828800"/>
            <a:chOff x="5433850" y="3695700"/>
            <a:chExt cx="1600199" cy="1828800"/>
          </a:xfrm>
        </p:grpSpPr>
        <p:cxnSp>
          <p:nvCxnSpPr>
            <p:cNvPr id="8" name="Straight Connector 7"/>
            <p:cNvCxnSpPr/>
            <p:nvPr/>
          </p:nvCxnSpPr>
          <p:spPr>
            <a:xfrm>
              <a:off x="5433850" y="3695700"/>
              <a:ext cx="5288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433850" y="5524500"/>
              <a:ext cx="5288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734050" y="3695700"/>
              <a:ext cx="0" cy="1828800"/>
            </a:xfrm>
            <a:prstGeom prst="line">
              <a:avLst/>
            </a:prstGeom>
            <a:ln w="762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576396" y="3979902"/>
              <a:ext cx="1457653" cy="1107996"/>
            </a:xfrm>
            <a:prstGeom prst="rect">
              <a:avLst/>
            </a:prstGeom>
            <a:noFill/>
            <a:ln w="38100">
              <a:noFill/>
            </a:ln>
          </p:spPr>
          <p:txBody>
            <a:bodyPr wrap="square" rtlCol="0">
              <a:spAutoFit/>
            </a:bodyPr>
            <a:lstStyle/>
            <a:p>
              <a:pPr algn="ctr"/>
              <a:r>
                <a:rPr lang="en-US" sz="6600" dirty="0"/>
                <a:t>[L]</a:t>
              </a:r>
            </a:p>
          </p:txBody>
        </p:sp>
      </p:grpSp>
      <p:grpSp>
        <p:nvGrpSpPr>
          <p:cNvPr id="10" name="Group 9"/>
          <p:cNvGrpSpPr/>
          <p:nvPr/>
        </p:nvGrpSpPr>
        <p:grpSpPr>
          <a:xfrm>
            <a:off x="1891862" y="1591776"/>
            <a:ext cx="6446406" cy="2098668"/>
            <a:chOff x="1891862" y="1591776"/>
            <a:chExt cx="6446406" cy="2098668"/>
          </a:xfrm>
        </p:grpSpPr>
        <p:cxnSp>
          <p:nvCxnSpPr>
            <p:cNvPr id="22" name="Straight Connector 21"/>
            <p:cNvCxnSpPr/>
            <p:nvPr/>
          </p:nvCxnSpPr>
          <p:spPr>
            <a:xfrm flipH="1">
              <a:off x="3662855" y="2601932"/>
              <a:ext cx="2185496" cy="1088512"/>
            </a:xfrm>
            <a:prstGeom prst="line">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a:off x="5962650" y="1591776"/>
                  <a:ext cx="2375618" cy="1446550"/>
                </a:xfrm>
                <a:prstGeom prst="rect">
                  <a:avLst/>
                </a:prstGeom>
                <a:noFill/>
                <a:ln w="38100">
                  <a:noFill/>
                </a:ln>
              </p:spPr>
              <p:txBody>
                <a:bodyPr wrap="square" rtlCol="0">
                  <a:spAutoFit/>
                </a:bodyPr>
                <a:lstStyle/>
                <a:p>
                  <a14:m>
                    <m:oMath xmlns:m="http://schemas.openxmlformats.org/officeDocument/2006/math">
                      <m:r>
                        <a:rPr lang="en-US" sz="4400" b="0" i="1" smtClean="0">
                          <a:latin typeface="Cambria Math" panose="02040503050406030204" pitchFamily="18" charset="0"/>
                          <a:ea typeface="Cambria Math" panose="02040503050406030204" pitchFamily="18" charset="0"/>
                        </a:rPr>
                        <m:t>𝐴</m:t>
                      </m:r>
                      <m:r>
                        <a:rPr lang="en-US" sz="4400" b="0" i="1" smtClean="0">
                          <a:latin typeface="Cambria Math" panose="02040503050406030204" pitchFamily="18" charset="0"/>
                          <a:ea typeface="Cambria Math" panose="02040503050406030204" pitchFamily="18" charset="0"/>
                        </a:rPr>
                        <m:t>=</m:t>
                      </m:r>
                      <m:r>
                        <a:rPr lang="en-US" sz="4400" i="1" smtClean="0">
                          <a:latin typeface="Cambria Math" panose="02040503050406030204" pitchFamily="18" charset="0"/>
                          <a:ea typeface="Cambria Math" panose="02040503050406030204" pitchFamily="18" charset="0"/>
                        </a:rPr>
                        <m:t>𝜋</m:t>
                      </m:r>
                      <m:sSup>
                        <m:sSupPr>
                          <m:ctrlPr>
                            <a:rPr lang="en-US" sz="4400" i="1" smtClean="0">
                              <a:latin typeface="Cambria Math" panose="02040503050406030204" pitchFamily="18" charset="0"/>
                              <a:ea typeface="Cambria Math" panose="02040503050406030204" pitchFamily="18" charset="0"/>
                            </a:rPr>
                          </m:ctrlPr>
                        </m:sSupPr>
                        <m:e>
                          <m:r>
                            <a:rPr lang="en-US" sz="4400" b="0" i="1" smtClean="0">
                              <a:latin typeface="Cambria Math" panose="02040503050406030204" pitchFamily="18" charset="0"/>
                              <a:ea typeface="Cambria Math" panose="02040503050406030204" pitchFamily="18" charset="0"/>
                            </a:rPr>
                            <m:t>𝑅</m:t>
                          </m:r>
                        </m:e>
                        <m:sup>
                          <m:r>
                            <a:rPr lang="en-US" sz="4400" b="0" i="1" smtClean="0">
                              <a:latin typeface="Cambria Math" panose="02040503050406030204" pitchFamily="18" charset="0"/>
                              <a:ea typeface="Cambria Math" panose="02040503050406030204" pitchFamily="18" charset="0"/>
                            </a:rPr>
                            <m:t>2</m:t>
                          </m:r>
                        </m:sup>
                      </m:sSup>
                      <m:r>
                        <a:rPr lang="en-US" sz="4400" i="1" smtClean="0">
                          <a:latin typeface="Cambria Math" panose="02040503050406030204" pitchFamily="18" charset="0"/>
                          <a:ea typeface="Cambria Math" panose="02040503050406030204" pitchFamily="18" charset="0"/>
                        </a:rPr>
                        <m:t> </m:t>
                      </m:r>
                    </m:oMath>
                  </a14:m>
                  <a:r>
                    <a:rPr lang="en-US" sz="4400" dirty="0"/>
                    <a:t>  </a:t>
                  </a:r>
                </a:p>
                <a:p>
                  <a:r>
                    <a:rPr lang="en-US" sz="4400" dirty="0"/>
                    <a:t>[L</a:t>
                  </a:r>
                  <a:r>
                    <a:rPr lang="en-US" sz="4400" baseline="30000" dirty="0"/>
                    <a:t>2</a:t>
                  </a:r>
                  <a:r>
                    <a:rPr lang="en-US" sz="4400" dirty="0"/>
                    <a:t>]</a:t>
                  </a:r>
                </a:p>
              </p:txBody>
            </p:sp>
          </mc:Choice>
          <mc:Fallback xmlns="">
            <p:sp>
              <p:nvSpPr>
                <p:cNvPr id="27" name="TextBox 26"/>
                <p:cNvSpPr txBox="1">
                  <a:spLocks noRot="1" noChangeAspect="1" noMove="1" noResize="1" noEditPoints="1" noAdjustHandles="1" noChangeArrowheads="1" noChangeShapeType="1" noTextEdit="1"/>
                </p:cNvSpPr>
                <p:nvPr/>
              </p:nvSpPr>
              <p:spPr>
                <a:xfrm>
                  <a:off x="5962650" y="1591776"/>
                  <a:ext cx="2375618" cy="1446550"/>
                </a:xfrm>
                <a:prstGeom prst="rect">
                  <a:avLst/>
                </a:prstGeom>
                <a:blipFill rotWithShape="0">
                  <a:blip r:embed="rId5"/>
                  <a:stretch>
                    <a:fillRect l="-10256" b="-19409"/>
                  </a:stretch>
                </a:blipFill>
                <a:ln w="38100">
                  <a:noFill/>
                </a:ln>
              </p:spPr>
              <p:txBody>
                <a:bodyPr/>
                <a:lstStyle/>
                <a:p>
                  <a:r>
                    <a:rPr lang="en-US">
                      <a:noFill/>
                    </a:rPr>
                    <a:t> </a:t>
                  </a:r>
                </a:p>
              </p:txBody>
            </p:sp>
          </mc:Fallback>
        </mc:AlternateContent>
        <p:cxnSp>
          <p:nvCxnSpPr>
            <p:cNvPr id="7" name="Straight Connector 6"/>
            <p:cNvCxnSpPr/>
            <p:nvPr/>
          </p:nvCxnSpPr>
          <p:spPr>
            <a:xfrm flipH="1">
              <a:off x="1891862" y="3690444"/>
              <a:ext cx="1770993" cy="0"/>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2" name="Rectangle 11"/>
          <p:cNvSpPr/>
          <p:nvPr/>
        </p:nvSpPr>
        <p:spPr>
          <a:xfrm>
            <a:off x="7893785" y="4430735"/>
            <a:ext cx="1117005" cy="707886"/>
          </a:xfrm>
          <a:prstGeom prst="rect">
            <a:avLst/>
          </a:prstGeom>
        </p:spPr>
        <p:txBody>
          <a:bodyPr wrap="square">
            <a:spAutoFit/>
          </a:bodyPr>
          <a:lstStyle/>
          <a:p>
            <a:r>
              <a:rPr lang="en-US" sz="4000" dirty="0"/>
              <a:t>[M]</a:t>
            </a:r>
          </a:p>
        </p:txBody>
      </p:sp>
      <p:sp>
        <p:nvSpPr>
          <p:cNvPr id="28" name="Rectangle 27"/>
          <p:cNvSpPr/>
          <p:nvPr/>
        </p:nvSpPr>
        <p:spPr>
          <a:xfrm>
            <a:off x="7893785" y="5921641"/>
            <a:ext cx="1117005" cy="707886"/>
          </a:xfrm>
          <a:prstGeom prst="rect">
            <a:avLst/>
          </a:prstGeom>
        </p:spPr>
        <p:txBody>
          <a:bodyPr wrap="square">
            <a:spAutoFit/>
          </a:bodyPr>
          <a:lstStyle/>
          <a:p>
            <a:r>
              <a:rPr lang="en-US" sz="4000" dirty="0"/>
              <a:t>[L</a:t>
            </a:r>
            <a:r>
              <a:rPr lang="en-US" sz="4000" baseline="30000" dirty="0"/>
              <a:t>3</a:t>
            </a:r>
            <a:r>
              <a:rPr lang="en-US" sz="4000" dirty="0"/>
              <a:t>]</a:t>
            </a:r>
          </a:p>
        </p:txBody>
      </p:sp>
      <p:sp>
        <p:nvSpPr>
          <p:cNvPr id="18" name="Rectangle 17"/>
          <p:cNvSpPr/>
          <p:nvPr/>
        </p:nvSpPr>
        <p:spPr>
          <a:xfrm>
            <a:off x="6737783" y="2311680"/>
            <a:ext cx="1117005" cy="707886"/>
          </a:xfrm>
          <a:prstGeom prst="rect">
            <a:avLst/>
          </a:prstGeom>
        </p:spPr>
        <p:txBody>
          <a:bodyPr wrap="square">
            <a:spAutoFit/>
          </a:bodyPr>
          <a:lstStyle/>
          <a:p>
            <a:r>
              <a:rPr lang="en-US" sz="4000" dirty="0">
                <a:solidFill>
                  <a:srgbClr val="FF0000"/>
                </a:solidFill>
              </a:rPr>
              <a:t>:cm</a:t>
            </a:r>
            <a:r>
              <a:rPr lang="en-US" sz="4000" baseline="30000" dirty="0">
                <a:solidFill>
                  <a:srgbClr val="FF0000"/>
                </a:solidFill>
              </a:rPr>
              <a:t>2</a:t>
            </a:r>
          </a:p>
        </p:txBody>
      </p:sp>
      <p:sp>
        <p:nvSpPr>
          <p:cNvPr id="20" name="Rectangle 19"/>
          <p:cNvSpPr/>
          <p:nvPr/>
        </p:nvSpPr>
        <p:spPr>
          <a:xfrm>
            <a:off x="6614340" y="4213738"/>
            <a:ext cx="1117005" cy="707886"/>
          </a:xfrm>
          <a:prstGeom prst="rect">
            <a:avLst/>
          </a:prstGeom>
        </p:spPr>
        <p:txBody>
          <a:bodyPr wrap="square">
            <a:spAutoFit/>
          </a:bodyPr>
          <a:lstStyle/>
          <a:p>
            <a:r>
              <a:rPr lang="en-US" sz="4000" dirty="0">
                <a:solidFill>
                  <a:srgbClr val="FF0000"/>
                </a:solidFill>
              </a:rPr>
              <a:t>:cm</a:t>
            </a:r>
            <a:endParaRPr lang="en-US" sz="4000" baseline="30000" dirty="0">
              <a:solidFill>
                <a:srgbClr val="FF0000"/>
              </a:solidFill>
            </a:endParaRPr>
          </a:p>
        </p:txBody>
      </p:sp>
      <p:sp>
        <p:nvSpPr>
          <p:cNvPr id="21" name="Rectangle 20"/>
          <p:cNvSpPr/>
          <p:nvPr/>
        </p:nvSpPr>
        <p:spPr>
          <a:xfrm>
            <a:off x="8570528" y="5932557"/>
            <a:ext cx="1117005" cy="707886"/>
          </a:xfrm>
          <a:prstGeom prst="rect">
            <a:avLst/>
          </a:prstGeom>
        </p:spPr>
        <p:txBody>
          <a:bodyPr wrap="square">
            <a:spAutoFit/>
          </a:bodyPr>
          <a:lstStyle/>
          <a:p>
            <a:r>
              <a:rPr lang="en-US" sz="4000" dirty="0">
                <a:solidFill>
                  <a:srgbClr val="FF0000"/>
                </a:solidFill>
              </a:rPr>
              <a:t>:cm</a:t>
            </a:r>
            <a:r>
              <a:rPr lang="en-US" sz="4000" baseline="30000" dirty="0">
                <a:solidFill>
                  <a:srgbClr val="FF0000"/>
                </a:solidFill>
              </a:rPr>
              <a:t>3</a:t>
            </a:r>
          </a:p>
        </p:txBody>
      </p:sp>
      <p:sp>
        <p:nvSpPr>
          <p:cNvPr id="25" name="Rectangle 24"/>
          <p:cNvSpPr/>
          <p:nvPr/>
        </p:nvSpPr>
        <p:spPr>
          <a:xfrm>
            <a:off x="3425576" y="4937955"/>
            <a:ext cx="1008476" cy="707886"/>
          </a:xfrm>
          <a:prstGeom prst="rect">
            <a:avLst/>
          </a:prstGeom>
        </p:spPr>
        <p:txBody>
          <a:bodyPr wrap="square">
            <a:spAutoFit/>
          </a:bodyPr>
          <a:lstStyle/>
          <a:p>
            <a:r>
              <a:rPr lang="en-US" sz="4000" dirty="0">
                <a:solidFill>
                  <a:srgbClr val="FF6565"/>
                </a:solidFill>
              </a:rPr>
              <a:t>:kg</a:t>
            </a:r>
            <a:endParaRPr lang="en-US" sz="4000" baseline="30000" dirty="0">
              <a:solidFill>
                <a:srgbClr val="FF6565"/>
              </a:solidFill>
            </a:endParaRPr>
          </a:p>
        </p:txBody>
      </p:sp>
      <p:sp>
        <p:nvSpPr>
          <p:cNvPr id="29" name="Rectangle 28"/>
          <p:cNvSpPr/>
          <p:nvPr/>
        </p:nvSpPr>
        <p:spPr>
          <a:xfrm>
            <a:off x="8611634" y="4430735"/>
            <a:ext cx="1117005" cy="707886"/>
          </a:xfrm>
          <a:prstGeom prst="rect">
            <a:avLst/>
          </a:prstGeom>
        </p:spPr>
        <p:txBody>
          <a:bodyPr wrap="square">
            <a:spAutoFit/>
          </a:bodyPr>
          <a:lstStyle/>
          <a:p>
            <a:r>
              <a:rPr lang="en-US" sz="4000" dirty="0">
                <a:solidFill>
                  <a:srgbClr val="FF0000"/>
                </a:solidFill>
              </a:rPr>
              <a:t>:kg</a:t>
            </a:r>
            <a:endParaRPr lang="en-US" sz="4000" baseline="30000" dirty="0">
              <a:solidFill>
                <a:srgbClr val="FF0000"/>
              </a:solidFill>
            </a:endParaRPr>
          </a:p>
        </p:txBody>
      </p:sp>
      <p:sp>
        <p:nvSpPr>
          <p:cNvPr id="31" name="Rectangle 30"/>
          <p:cNvSpPr/>
          <p:nvPr/>
        </p:nvSpPr>
        <p:spPr>
          <a:xfrm>
            <a:off x="10107168" y="5932557"/>
            <a:ext cx="1925856" cy="707886"/>
          </a:xfrm>
          <a:prstGeom prst="rect">
            <a:avLst/>
          </a:prstGeom>
        </p:spPr>
        <p:txBody>
          <a:bodyPr wrap="square">
            <a:spAutoFit/>
          </a:bodyPr>
          <a:lstStyle/>
          <a:p>
            <a:r>
              <a:rPr lang="en-US" sz="4000" dirty="0">
                <a:solidFill>
                  <a:srgbClr val="FF0000"/>
                </a:solidFill>
              </a:rPr>
              <a:t>gal or L?</a:t>
            </a:r>
            <a:endParaRPr lang="en-US" sz="4000" baseline="30000" dirty="0">
              <a:solidFill>
                <a:srgbClr val="FF0000"/>
              </a:solidFill>
            </a:endParaRPr>
          </a:p>
        </p:txBody>
      </p:sp>
      <p:sp>
        <p:nvSpPr>
          <p:cNvPr id="32" name="Rectangle 31">
            <a:extLst>
              <a:ext uri="{FF2B5EF4-FFF2-40B4-BE49-F238E27FC236}">
                <a16:creationId xmlns:a16="http://schemas.microsoft.com/office/drawing/2014/main" id="{731334D4-6B75-4D2A-927F-677B10CFE592}"/>
              </a:ext>
            </a:extLst>
          </p:cNvPr>
          <p:cNvSpPr/>
          <p:nvPr/>
        </p:nvSpPr>
        <p:spPr>
          <a:xfrm>
            <a:off x="8338267" y="2335898"/>
            <a:ext cx="3694757" cy="707886"/>
          </a:xfrm>
          <a:prstGeom prst="rect">
            <a:avLst/>
          </a:prstGeom>
        </p:spPr>
        <p:txBody>
          <a:bodyPr wrap="square">
            <a:spAutoFit/>
          </a:bodyPr>
          <a:lstStyle/>
          <a:p>
            <a:r>
              <a:rPr lang="en-US" sz="4000" dirty="0">
                <a:solidFill>
                  <a:srgbClr val="FF0000"/>
                </a:solidFill>
              </a:rPr>
              <a:t>acre or hectare?</a:t>
            </a:r>
            <a:endParaRPr lang="en-US" sz="4000" baseline="30000" dirty="0">
              <a:solidFill>
                <a:srgbClr val="FF0000"/>
              </a:solidFill>
            </a:endParaRPr>
          </a:p>
        </p:txBody>
      </p:sp>
    </p:spTree>
    <p:extLst>
      <p:ext uri="{BB962C8B-B14F-4D97-AF65-F5344CB8AC3E}">
        <p14:creationId xmlns:p14="http://schemas.microsoft.com/office/powerpoint/2010/main" val="226937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P spid="25" grpId="0"/>
      <p:bldP spid="29" grpId="1"/>
      <p:bldP spid="31"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047" y="270738"/>
            <a:ext cx="11544322" cy="1325563"/>
          </a:xfrm>
        </p:spPr>
        <p:txBody>
          <a:bodyPr>
            <a:normAutofit/>
          </a:bodyPr>
          <a:lstStyle/>
          <a:p>
            <a:r>
              <a:rPr lang="en-US" dirty="0"/>
              <a:t>Dimensional thinking: How much rain is an “inch”?</a:t>
            </a:r>
          </a:p>
        </p:txBody>
      </p:sp>
      <p:sp>
        <p:nvSpPr>
          <p:cNvPr id="23" name="Can 22"/>
          <p:cNvSpPr/>
          <p:nvPr/>
        </p:nvSpPr>
        <p:spPr>
          <a:xfrm>
            <a:off x="1396562" y="2017987"/>
            <a:ext cx="3541988" cy="3894082"/>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an 23"/>
          <p:cNvSpPr/>
          <p:nvPr/>
        </p:nvSpPr>
        <p:spPr>
          <a:xfrm>
            <a:off x="1396562" y="3263461"/>
            <a:ext cx="3541988" cy="2643352"/>
          </a:xfrm>
          <a:prstGeom prst="can">
            <a:avLst>
              <a:gd name="adj" fmla="val 33946"/>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TextBox 15"/>
              <p:cNvSpPr txBox="1"/>
              <p:nvPr/>
            </p:nvSpPr>
            <p:spPr>
              <a:xfrm>
                <a:off x="3553897" y="3921682"/>
                <a:ext cx="6248400" cy="830997"/>
              </a:xfrm>
              <a:prstGeom prst="rect">
                <a:avLst/>
              </a:prstGeom>
              <a:noFill/>
              <a:ln w="38100">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d>
                        <m:dPr>
                          <m:begChr m:val="["/>
                          <m:endChr m:val="]"/>
                          <m:ctrlPr>
                            <a:rPr lang="en-US" sz="4800" b="0" i="1" smtClean="0">
                              <a:latin typeface="Cambria Math" panose="02040503050406030204" pitchFamily="18" charset="0"/>
                            </a:rPr>
                          </m:ctrlPr>
                        </m:dPr>
                        <m:e>
                          <m:r>
                            <m:rPr>
                              <m:sty m:val="p"/>
                            </m:rPr>
                            <a:rPr lang="en-US" sz="4800" b="0" i="0" smtClean="0">
                              <a:latin typeface="Cambria Math" panose="02040503050406030204" pitchFamily="18" charset="0"/>
                            </a:rPr>
                            <m:t>L</m:t>
                          </m:r>
                        </m:e>
                      </m:d>
                      <m:r>
                        <m:rPr>
                          <m:sty m:val="p"/>
                        </m:rPr>
                        <a:rPr lang="en-US" sz="4800" b="0" i="0" smtClean="0">
                          <a:latin typeface="Cambria Math" panose="02040503050406030204" pitchFamily="18" charset="0"/>
                        </a:rPr>
                        <m:t>of</m:t>
                      </m:r>
                      <m:r>
                        <a:rPr lang="en-US" sz="4800" b="0" i="0" smtClean="0">
                          <a:latin typeface="Cambria Math" panose="02040503050406030204" pitchFamily="18" charset="0"/>
                        </a:rPr>
                        <m:t> </m:t>
                      </m:r>
                      <m:r>
                        <m:rPr>
                          <m:sty m:val="p"/>
                        </m:rPr>
                        <a:rPr lang="en-US" sz="4800" b="0" i="0" smtClean="0">
                          <a:latin typeface="Cambria Math" panose="02040503050406030204" pitchFamily="18" charset="0"/>
                        </a:rPr>
                        <m:t>rain</m:t>
                      </m:r>
                    </m:oMath>
                  </m:oMathPara>
                </a14:m>
                <a:endParaRPr lang="en-US" sz="4800" dirty="0"/>
              </a:p>
            </p:txBody>
          </p:sp>
        </mc:Choice>
        <mc:Fallback xmlns="">
          <p:sp>
            <p:nvSpPr>
              <p:cNvPr id="16" name="TextBox 15"/>
              <p:cNvSpPr txBox="1">
                <a:spLocks noRot="1" noChangeAspect="1" noMove="1" noResize="1" noEditPoints="1" noAdjustHandles="1" noChangeArrowheads="1" noChangeShapeType="1" noTextEdit="1"/>
              </p:cNvSpPr>
              <p:nvPr/>
            </p:nvSpPr>
            <p:spPr>
              <a:xfrm>
                <a:off x="3553897" y="3921682"/>
                <a:ext cx="6248400" cy="830997"/>
              </a:xfrm>
              <a:prstGeom prst="rect">
                <a:avLst/>
              </a:prstGeom>
              <a:blipFill rotWithShape="0">
                <a:blip r:embed="rId3"/>
                <a:stretch>
                  <a:fillRect/>
                </a:stretch>
              </a:blipFill>
              <a:ln w="3810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5781094" y="1539925"/>
                <a:ext cx="4671305" cy="769441"/>
              </a:xfrm>
              <a:prstGeom prst="rect">
                <a:avLst/>
              </a:prstGeom>
              <a:noFill/>
              <a:ln w="38100">
                <a:noFill/>
              </a:ln>
            </p:spPr>
            <p:txBody>
              <a:bodyPr wrap="square" rtlCol="0">
                <a:spAutoFit/>
              </a:bodyPr>
              <a:lstStyle/>
              <a:p>
                <a:pPr algn="ctr"/>
                <a14:m>
                  <m:oMath xmlns:m="http://schemas.openxmlformats.org/officeDocument/2006/math">
                    <m:r>
                      <a:rPr lang="en-US" sz="4400" b="0" i="1" smtClean="0">
                        <a:latin typeface="Cambria Math" panose="02040503050406030204" pitchFamily="18" charset="0"/>
                      </a:rPr>
                      <m:t>𝐴</m:t>
                    </m:r>
                  </m:oMath>
                </a14:m>
                <a:r>
                  <a:rPr lang="en-US" sz="4400" dirty="0"/>
                  <a:t> = Gallatin Valley</a:t>
                </a:r>
              </a:p>
            </p:txBody>
          </p:sp>
        </mc:Choice>
        <mc:Fallback xmlns="">
          <p:sp>
            <p:nvSpPr>
              <p:cNvPr id="17" name="TextBox 16"/>
              <p:cNvSpPr txBox="1">
                <a:spLocks noRot="1" noChangeAspect="1" noMove="1" noResize="1" noEditPoints="1" noAdjustHandles="1" noChangeArrowheads="1" noChangeShapeType="1" noTextEdit="1"/>
              </p:cNvSpPr>
              <p:nvPr/>
            </p:nvSpPr>
            <p:spPr>
              <a:xfrm>
                <a:off x="5781094" y="1539925"/>
                <a:ext cx="4671305" cy="769441"/>
              </a:xfrm>
              <a:prstGeom prst="rect">
                <a:avLst/>
              </a:prstGeom>
              <a:blipFill>
                <a:blip r:embed="rId4"/>
                <a:stretch>
                  <a:fillRect t="-16667" r="-1173" b="-37302"/>
                </a:stretch>
              </a:blipFill>
              <a:ln w="38100">
                <a:noFill/>
              </a:ln>
            </p:spPr>
            <p:txBody>
              <a:bodyPr/>
              <a:lstStyle/>
              <a:p>
                <a:r>
                  <a:rPr lang="en-US">
                    <a:noFill/>
                  </a:rPr>
                  <a:t> </a:t>
                </a:r>
              </a:p>
            </p:txBody>
          </p:sp>
        </mc:Fallback>
      </mc:AlternateContent>
      <p:cxnSp>
        <p:nvCxnSpPr>
          <p:cNvPr id="18" name="Straight Connector 17"/>
          <p:cNvCxnSpPr/>
          <p:nvPr/>
        </p:nvCxnSpPr>
        <p:spPr>
          <a:xfrm flipH="1">
            <a:off x="4938550" y="2012427"/>
            <a:ext cx="938375" cy="483123"/>
          </a:xfrm>
          <a:prstGeom prst="line">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Rectangle 2"/>
              <p:cNvSpPr/>
              <p:nvPr/>
            </p:nvSpPr>
            <p:spPr>
              <a:xfrm>
                <a:off x="7886747" y="3524722"/>
                <a:ext cx="3458767" cy="15481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400">
                          <a:latin typeface="Cambria Math" panose="02040503050406030204" pitchFamily="18" charset="0"/>
                        </a:rPr>
                        <m:t>=</m:t>
                      </m:r>
                      <m:f>
                        <m:fPr>
                          <m:ctrlPr>
                            <a:rPr lang="en-US" sz="4400" i="1">
                              <a:latin typeface="Cambria Math" panose="02040503050406030204" pitchFamily="18" charset="0"/>
                            </a:rPr>
                          </m:ctrlPr>
                        </m:fPr>
                        <m:num>
                          <m:d>
                            <m:dPr>
                              <m:begChr m:val="["/>
                              <m:endChr m:val="]"/>
                              <m:ctrlPr>
                                <a:rPr lang="en-US" sz="4400" i="1">
                                  <a:latin typeface="Cambria Math" panose="02040503050406030204" pitchFamily="18" charset="0"/>
                                </a:rPr>
                              </m:ctrlPr>
                            </m:dPr>
                            <m:e>
                              <m:sSup>
                                <m:sSupPr>
                                  <m:ctrlPr>
                                    <a:rPr lang="en-US" sz="4400" i="1">
                                      <a:latin typeface="Cambria Math" panose="02040503050406030204" pitchFamily="18" charset="0"/>
                                    </a:rPr>
                                  </m:ctrlPr>
                                </m:sSupPr>
                                <m:e>
                                  <m:r>
                                    <m:rPr>
                                      <m:sty m:val="p"/>
                                    </m:rPr>
                                    <a:rPr lang="en-US" sz="4400">
                                      <a:latin typeface="Cambria Math" panose="02040503050406030204" pitchFamily="18" charset="0"/>
                                    </a:rPr>
                                    <m:t>L</m:t>
                                  </m:r>
                                </m:e>
                                <m:sup>
                                  <m:r>
                                    <a:rPr lang="en-US" sz="4400" i="1">
                                      <a:latin typeface="Cambria Math" panose="02040503050406030204" pitchFamily="18" charset="0"/>
                                    </a:rPr>
                                    <m:t>3</m:t>
                                  </m:r>
                                </m:sup>
                              </m:sSup>
                            </m:e>
                          </m:d>
                          <m:r>
                            <m:rPr>
                              <m:sty m:val="p"/>
                            </m:rPr>
                            <a:rPr lang="en-US" sz="4400">
                              <a:latin typeface="Cambria Math" panose="02040503050406030204" pitchFamily="18" charset="0"/>
                            </a:rPr>
                            <m:t>of</m:t>
                          </m:r>
                          <m:r>
                            <a:rPr lang="en-US" sz="4400">
                              <a:latin typeface="Cambria Math" panose="02040503050406030204" pitchFamily="18" charset="0"/>
                            </a:rPr>
                            <m:t> </m:t>
                          </m:r>
                          <m:r>
                            <m:rPr>
                              <m:sty m:val="p"/>
                            </m:rPr>
                            <a:rPr lang="en-US" sz="4400">
                              <a:latin typeface="Cambria Math" panose="02040503050406030204" pitchFamily="18" charset="0"/>
                            </a:rPr>
                            <m:t>rain</m:t>
                          </m:r>
                        </m:num>
                        <m:den>
                          <m:d>
                            <m:dPr>
                              <m:begChr m:val="["/>
                              <m:endChr m:val="]"/>
                              <m:ctrlPr>
                                <a:rPr lang="en-US" sz="4400" i="1">
                                  <a:latin typeface="Cambria Math" panose="02040503050406030204" pitchFamily="18" charset="0"/>
                                </a:rPr>
                              </m:ctrlPr>
                            </m:dPr>
                            <m:e>
                              <m:sSup>
                                <m:sSupPr>
                                  <m:ctrlPr>
                                    <a:rPr lang="en-US" sz="4400" i="1">
                                      <a:latin typeface="Cambria Math" panose="02040503050406030204" pitchFamily="18" charset="0"/>
                                    </a:rPr>
                                  </m:ctrlPr>
                                </m:sSupPr>
                                <m:e>
                                  <m:r>
                                    <m:rPr>
                                      <m:sty m:val="p"/>
                                    </m:rPr>
                                    <a:rPr lang="en-US" sz="4400">
                                      <a:latin typeface="Cambria Math" panose="02040503050406030204" pitchFamily="18" charset="0"/>
                                    </a:rPr>
                                    <m:t>L</m:t>
                                  </m:r>
                                </m:e>
                                <m:sup>
                                  <m:r>
                                    <a:rPr lang="en-US" sz="4400">
                                      <a:latin typeface="Cambria Math" panose="02040503050406030204" pitchFamily="18" charset="0"/>
                                    </a:rPr>
                                    <m:t>2</m:t>
                                  </m:r>
                                </m:sup>
                              </m:sSup>
                            </m:e>
                          </m:d>
                          <m:r>
                            <m:rPr>
                              <m:sty m:val="p"/>
                            </m:rPr>
                            <a:rPr lang="en-US" sz="4400">
                              <a:latin typeface="Cambria Math" panose="02040503050406030204" pitchFamily="18" charset="0"/>
                            </a:rPr>
                            <m:t>of</m:t>
                          </m:r>
                          <m:r>
                            <a:rPr lang="en-US" sz="4400">
                              <a:latin typeface="Cambria Math" panose="02040503050406030204" pitchFamily="18" charset="0"/>
                            </a:rPr>
                            <m:t> </m:t>
                          </m:r>
                          <m:r>
                            <m:rPr>
                              <m:sty m:val="p"/>
                            </m:rPr>
                            <a:rPr lang="en-US" sz="4400">
                              <a:latin typeface="Cambria Math" panose="02040503050406030204" pitchFamily="18" charset="0"/>
                            </a:rPr>
                            <m:t>land</m:t>
                          </m:r>
                        </m:den>
                      </m:f>
                    </m:oMath>
                  </m:oMathPara>
                </a14:m>
                <a:endParaRPr lang="en-US" sz="4400" dirty="0"/>
              </a:p>
            </p:txBody>
          </p:sp>
        </mc:Choice>
        <mc:Fallback xmlns="">
          <p:sp>
            <p:nvSpPr>
              <p:cNvPr id="3" name="Rectangle 2"/>
              <p:cNvSpPr>
                <a:spLocks noRot="1" noChangeAspect="1" noMove="1" noResize="1" noEditPoints="1" noAdjustHandles="1" noChangeArrowheads="1" noChangeShapeType="1" noTextEdit="1"/>
              </p:cNvSpPr>
              <p:nvPr/>
            </p:nvSpPr>
            <p:spPr>
              <a:xfrm>
                <a:off x="7886747" y="3524722"/>
                <a:ext cx="3458767" cy="1548116"/>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766969" y="5168805"/>
                <a:ext cx="6248400" cy="1569660"/>
              </a:xfrm>
              <a:prstGeom prst="rect">
                <a:avLst/>
              </a:prstGeom>
              <a:noFill/>
              <a:ln w="38100">
                <a:noFill/>
              </a:ln>
            </p:spPr>
            <p:txBody>
              <a:bodyPr wrap="square" rtlCol="0">
                <a:spAutoFit/>
              </a:bodyPr>
              <a:lstStyle/>
              <a:p>
                <a:pPr algn="ctr"/>
                <a:r>
                  <a:rPr lang="en-US" sz="4800" b="0" dirty="0"/>
                  <a:t>Area normalized volume </a:t>
                </a:r>
                <a14:m>
                  <m:oMath xmlns:m="http://schemas.openxmlformats.org/officeDocument/2006/math">
                    <m:d>
                      <m:dPr>
                        <m:begChr m:val="["/>
                        <m:endChr m:val="]"/>
                        <m:ctrlPr>
                          <a:rPr lang="en-US" sz="4800" b="0" i="1" smtClean="0">
                            <a:latin typeface="Cambria Math" panose="02040503050406030204" pitchFamily="18" charset="0"/>
                          </a:rPr>
                        </m:ctrlPr>
                      </m:dPr>
                      <m:e>
                        <m:r>
                          <m:rPr>
                            <m:sty m:val="p"/>
                          </m:rPr>
                          <a:rPr lang="en-US" sz="4800" b="0" i="0" smtClean="0">
                            <a:latin typeface="Cambria Math" panose="02040503050406030204" pitchFamily="18" charset="0"/>
                          </a:rPr>
                          <m:t>L</m:t>
                        </m:r>
                        <m:r>
                          <a:rPr lang="en-US" sz="4800" b="0" i="0" baseline="30000" smtClean="0">
                            <a:latin typeface="Cambria Math" panose="02040503050406030204" pitchFamily="18" charset="0"/>
                          </a:rPr>
                          <m:t>3</m:t>
                        </m:r>
                        <m:r>
                          <a:rPr lang="en-US" sz="4800" b="0" i="0" smtClean="0">
                            <a:latin typeface="Cambria Math" panose="02040503050406030204" pitchFamily="18" charset="0"/>
                          </a:rPr>
                          <m:t> </m:t>
                        </m:r>
                        <m:sSup>
                          <m:sSupPr>
                            <m:ctrlPr>
                              <a:rPr lang="en-US" sz="4800" b="0" i="1" smtClean="0">
                                <a:latin typeface="Cambria Math" panose="02040503050406030204" pitchFamily="18" charset="0"/>
                              </a:rPr>
                            </m:ctrlPr>
                          </m:sSupPr>
                          <m:e>
                            <m:r>
                              <m:rPr>
                                <m:sty m:val="p"/>
                              </m:rPr>
                              <a:rPr lang="en-US" sz="4800" b="0" i="0" smtClean="0">
                                <a:latin typeface="Cambria Math" panose="02040503050406030204" pitchFamily="18" charset="0"/>
                              </a:rPr>
                              <m:t>L</m:t>
                            </m:r>
                          </m:e>
                          <m:sup>
                            <m:r>
                              <a:rPr lang="en-US" sz="4800" b="0" i="0" smtClean="0">
                                <a:latin typeface="Cambria Math" panose="02040503050406030204" pitchFamily="18" charset="0"/>
                              </a:rPr>
                              <m:t>−2</m:t>
                            </m:r>
                          </m:sup>
                        </m:sSup>
                      </m:e>
                    </m:d>
                  </m:oMath>
                </a14:m>
                <a:r>
                  <a:rPr lang="en-US" sz="4800" dirty="0"/>
                  <a:t> of rain</a:t>
                </a:r>
              </a:p>
            </p:txBody>
          </p:sp>
        </mc:Choice>
        <mc:Fallback xmlns="">
          <p:sp>
            <p:nvSpPr>
              <p:cNvPr id="9" name="TextBox 8"/>
              <p:cNvSpPr txBox="1">
                <a:spLocks noRot="1" noChangeAspect="1" noMove="1" noResize="1" noEditPoints="1" noAdjustHandles="1" noChangeArrowheads="1" noChangeShapeType="1" noTextEdit="1"/>
              </p:cNvSpPr>
              <p:nvPr/>
            </p:nvSpPr>
            <p:spPr>
              <a:xfrm>
                <a:off x="5766969" y="5168805"/>
                <a:ext cx="6248400" cy="1569660"/>
              </a:xfrm>
              <a:prstGeom prst="rect">
                <a:avLst/>
              </a:prstGeom>
              <a:blipFill rotWithShape="0">
                <a:blip r:embed="rId6"/>
                <a:stretch>
                  <a:fillRect l="-4195" t="-8560" r="-6439" b="-20233"/>
                </a:stretch>
              </a:blipFill>
              <a:ln w="38100">
                <a:noFill/>
              </a:ln>
            </p:spPr>
            <p:txBody>
              <a:bodyPr/>
              <a:lstStyle/>
              <a:p>
                <a:r>
                  <a:rPr lang="en-US">
                    <a:noFill/>
                  </a:rPr>
                  <a:t> </a:t>
                </a:r>
              </a:p>
            </p:txBody>
          </p:sp>
        </mc:Fallback>
      </mc:AlternateContent>
      <p:grpSp>
        <p:nvGrpSpPr>
          <p:cNvPr id="10" name="Group 9"/>
          <p:cNvGrpSpPr/>
          <p:nvPr/>
        </p:nvGrpSpPr>
        <p:grpSpPr>
          <a:xfrm>
            <a:off x="4927924" y="3687066"/>
            <a:ext cx="528800" cy="1828800"/>
            <a:chOff x="5433850" y="3695700"/>
            <a:chExt cx="528800" cy="1828800"/>
          </a:xfrm>
        </p:grpSpPr>
        <p:cxnSp>
          <p:nvCxnSpPr>
            <p:cNvPr id="11" name="Straight Connector 10"/>
            <p:cNvCxnSpPr/>
            <p:nvPr/>
          </p:nvCxnSpPr>
          <p:spPr>
            <a:xfrm>
              <a:off x="5433850" y="3695700"/>
              <a:ext cx="5288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433850" y="5524500"/>
              <a:ext cx="5288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734050" y="3695700"/>
              <a:ext cx="0" cy="1828800"/>
            </a:xfrm>
            <a:prstGeom prst="line">
              <a:avLst/>
            </a:prstGeom>
            <a:ln w="762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675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047" y="270738"/>
            <a:ext cx="11544322" cy="1325563"/>
          </a:xfrm>
        </p:spPr>
        <p:txBody>
          <a:bodyPr>
            <a:normAutofit/>
          </a:bodyPr>
          <a:lstStyle/>
          <a:p>
            <a:r>
              <a:rPr lang="en-US" dirty="0"/>
              <a:t>Dimensional thinking: What is an “inch per hour”?</a:t>
            </a:r>
          </a:p>
        </p:txBody>
      </p:sp>
      <p:sp>
        <p:nvSpPr>
          <p:cNvPr id="23" name="Can 22"/>
          <p:cNvSpPr/>
          <p:nvPr/>
        </p:nvSpPr>
        <p:spPr>
          <a:xfrm>
            <a:off x="1396562" y="2017987"/>
            <a:ext cx="3541988" cy="3894082"/>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an 23"/>
          <p:cNvSpPr/>
          <p:nvPr/>
        </p:nvSpPr>
        <p:spPr>
          <a:xfrm>
            <a:off x="1396562" y="3263461"/>
            <a:ext cx="3541988" cy="2643352"/>
          </a:xfrm>
          <a:prstGeom prst="can">
            <a:avLst>
              <a:gd name="adj" fmla="val 33946"/>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TextBox 15"/>
              <p:cNvSpPr txBox="1"/>
              <p:nvPr/>
            </p:nvSpPr>
            <p:spPr>
              <a:xfrm>
                <a:off x="4884072" y="2674342"/>
                <a:ext cx="6248400" cy="830997"/>
              </a:xfrm>
              <a:prstGeom prst="rect">
                <a:avLst/>
              </a:prstGeom>
              <a:noFill/>
              <a:ln w="38100">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d>
                        <m:dPr>
                          <m:begChr m:val="["/>
                          <m:endChr m:val="]"/>
                          <m:ctrlPr>
                            <a:rPr lang="en-US" sz="4800" b="0" i="1" smtClean="0">
                              <a:latin typeface="Cambria Math" panose="02040503050406030204" pitchFamily="18" charset="0"/>
                            </a:rPr>
                          </m:ctrlPr>
                        </m:dPr>
                        <m:e>
                          <m:r>
                            <m:rPr>
                              <m:sty m:val="p"/>
                            </m:rPr>
                            <a:rPr lang="en-US" sz="4800" b="0" i="0" smtClean="0">
                              <a:latin typeface="Cambria Math" panose="02040503050406030204" pitchFamily="18" charset="0"/>
                            </a:rPr>
                            <m:t>L</m:t>
                          </m:r>
                          <m:r>
                            <a:rPr lang="en-US" sz="4800" b="0" i="1" smtClean="0">
                              <a:latin typeface="Cambria Math" panose="02040503050406030204" pitchFamily="18" charset="0"/>
                            </a:rPr>
                            <m:t> </m:t>
                          </m:r>
                          <m:sSup>
                            <m:sSupPr>
                              <m:ctrlPr>
                                <a:rPr lang="en-US" sz="4800" b="0" i="1" smtClean="0">
                                  <a:latin typeface="Cambria Math" panose="02040503050406030204" pitchFamily="18" charset="0"/>
                                </a:rPr>
                              </m:ctrlPr>
                            </m:sSupPr>
                            <m:e>
                              <m:r>
                                <m:rPr>
                                  <m:sty m:val="p"/>
                                </m:rPr>
                                <a:rPr lang="en-US" sz="4800" b="0" i="0" smtClean="0">
                                  <a:latin typeface="Cambria Math" panose="02040503050406030204" pitchFamily="18" charset="0"/>
                                </a:rPr>
                                <m:t>T</m:t>
                              </m:r>
                            </m:e>
                            <m:sup>
                              <m:r>
                                <a:rPr lang="en-US" sz="4800" b="0" i="1" smtClean="0">
                                  <a:latin typeface="Cambria Math" panose="02040503050406030204" pitchFamily="18" charset="0"/>
                                </a:rPr>
                                <m:t>−1</m:t>
                              </m:r>
                            </m:sup>
                          </m:sSup>
                        </m:e>
                      </m:d>
                      <m:r>
                        <m:rPr>
                          <m:sty m:val="p"/>
                        </m:rPr>
                        <a:rPr lang="en-US" sz="4800" b="0" i="0" smtClean="0">
                          <a:latin typeface="Cambria Math" panose="02040503050406030204" pitchFamily="18" charset="0"/>
                        </a:rPr>
                        <m:t>of</m:t>
                      </m:r>
                      <m:r>
                        <a:rPr lang="en-US" sz="4800" b="0" i="0" smtClean="0">
                          <a:latin typeface="Cambria Math" panose="02040503050406030204" pitchFamily="18" charset="0"/>
                        </a:rPr>
                        <m:t> </m:t>
                      </m:r>
                      <m:r>
                        <m:rPr>
                          <m:sty m:val="p"/>
                        </m:rPr>
                        <a:rPr lang="en-US" sz="4800" b="0" i="0" smtClean="0">
                          <a:latin typeface="Cambria Math" panose="02040503050406030204" pitchFamily="18" charset="0"/>
                        </a:rPr>
                        <m:t>rain</m:t>
                      </m:r>
                    </m:oMath>
                  </m:oMathPara>
                </a14:m>
                <a:endParaRPr lang="en-US" sz="4800" dirty="0"/>
              </a:p>
            </p:txBody>
          </p:sp>
        </mc:Choice>
        <mc:Fallback xmlns="">
          <p:sp>
            <p:nvSpPr>
              <p:cNvPr id="16" name="TextBox 15"/>
              <p:cNvSpPr txBox="1">
                <a:spLocks noRot="1" noChangeAspect="1" noMove="1" noResize="1" noEditPoints="1" noAdjustHandles="1" noChangeArrowheads="1" noChangeShapeType="1" noTextEdit="1"/>
              </p:cNvSpPr>
              <p:nvPr/>
            </p:nvSpPr>
            <p:spPr>
              <a:xfrm>
                <a:off x="4884072" y="2674342"/>
                <a:ext cx="6248400" cy="830997"/>
              </a:xfrm>
              <a:prstGeom prst="rect">
                <a:avLst/>
              </a:prstGeom>
              <a:blipFill>
                <a:blip r:embed="rId3"/>
                <a:stretch>
                  <a:fillRect/>
                </a:stretch>
              </a:blipFill>
              <a:ln w="3810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5766969" y="1581518"/>
                <a:ext cx="4671305" cy="769441"/>
              </a:xfrm>
              <a:prstGeom prst="rect">
                <a:avLst/>
              </a:prstGeom>
              <a:noFill/>
              <a:ln w="38100">
                <a:noFill/>
              </a:ln>
            </p:spPr>
            <p:txBody>
              <a:bodyPr wrap="square" rtlCol="0">
                <a:spAutoFit/>
              </a:bodyPr>
              <a:lstStyle/>
              <a:p>
                <a:pPr algn="ctr"/>
                <a14:m>
                  <m:oMath xmlns:m="http://schemas.openxmlformats.org/officeDocument/2006/math">
                    <m:r>
                      <a:rPr lang="en-US" sz="4400" b="0" i="1" smtClean="0">
                        <a:latin typeface="Cambria Math" panose="02040503050406030204" pitchFamily="18" charset="0"/>
                      </a:rPr>
                      <m:t>𝐴</m:t>
                    </m:r>
                  </m:oMath>
                </a14:m>
                <a:r>
                  <a:rPr lang="en-US" sz="4400" dirty="0"/>
                  <a:t> = Gallatin Valley</a:t>
                </a:r>
              </a:p>
            </p:txBody>
          </p:sp>
        </mc:Choice>
        <mc:Fallback xmlns="">
          <p:sp>
            <p:nvSpPr>
              <p:cNvPr id="17" name="TextBox 16"/>
              <p:cNvSpPr txBox="1">
                <a:spLocks noRot="1" noChangeAspect="1" noMove="1" noResize="1" noEditPoints="1" noAdjustHandles="1" noChangeArrowheads="1" noChangeShapeType="1" noTextEdit="1"/>
              </p:cNvSpPr>
              <p:nvPr/>
            </p:nvSpPr>
            <p:spPr>
              <a:xfrm>
                <a:off x="5766969" y="1581518"/>
                <a:ext cx="4671305" cy="769441"/>
              </a:xfrm>
              <a:prstGeom prst="rect">
                <a:avLst/>
              </a:prstGeom>
              <a:blipFill>
                <a:blip r:embed="rId4"/>
                <a:stretch>
                  <a:fillRect t="-15748" r="-1305" b="-36220"/>
                </a:stretch>
              </a:blipFill>
              <a:ln w="38100">
                <a:noFill/>
              </a:ln>
            </p:spPr>
            <p:txBody>
              <a:bodyPr/>
              <a:lstStyle/>
              <a:p>
                <a:r>
                  <a:rPr lang="en-US">
                    <a:noFill/>
                  </a:rPr>
                  <a:t> </a:t>
                </a:r>
              </a:p>
            </p:txBody>
          </p:sp>
        </mc:Fallback>
      </mc:AlternateContent>
      <p:cxnSp>
        <p:nvCxnSpPr>
          <p:cNvPr id="18" name="Straight Connector 17"/>
          <p:cNvCxnSpPr/>
          <p:nvPr/>
        </p:nvCxnSpPr>
        <p:spPr>
          <a:xfrm flipH="1">
            <a:off x="4938550" y="2012427"/>
            <a:ext cx="938375" cy="483123"/>
          </a:xfrm>
          <a:prstGeom prst="line">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Rectangle 2"/>
              <p:cNvSpPr/>
              <p:nvPr/>
            </p:nvSpPr>
            <p:spPr>
              <a:xfrm>
                <a:off x="5876925" y="3429000"/>
                <a:ext cx="6361037" cy="15697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400" smtClean="0">
                          <a:latin typeface="Cambria Math" panose="02040503050406030204" pitchFamily="18" charset="0"/>
                        </a:rPr>
                        <m:t>=</m:t>
                      </m:r>
                      <m:f>
                        <m:fPr>
                          <m:ctrlPr>
                            <a:rPr lang="en-US" sz="4400" i="1">
                              <a:latin typeface="Cambria Math" panose="02040503050406030204" pitchFamily="18" charset="0"/>
                            </a:rPr>
                          </m:ctrlPr>
                        </m:fPr>
                        <m:num>
                          <m:d>
                            <m:dPr>
                              <m:begChr m:val="["/>
                              <m:endChr m:val="]"/>
                              <m:ctrlPr>
                                <a:rPr lang="en-US" sz="4400" i="1">
                                  <a:latin typeface="Cambria Math" panose="02040503050406030204" pitchFamily="18" charset="0"/>
                                </a:rPr>
                              </m:ctrlPr>
                            </m:dPr>
                            <m:e>
                              <m:sSup>
                                <m:sSupPr>
                                  <m:ctrlPr>
                                    <a:rPr lang="en-US" sz="4400" i="1">
                                      <a:latin typeface="Cambria Math" panose="02040503050406030204" pitchFamily="18" charset="0"/>
                                    </a:rPr>
                                  </m:ctrlPr>
                                </m:sSupPr>
                                <m:e>
                                  <m:r>
                                    <m:rPr>
                                      <m:sty m:val="p"/>
                                    </m:rPr>
                                    <a:rPr lang="en-US" sz="4400">
                                      <a:latin typeface="Cambria Math" panose="02040503050406030204" pitchFamily="18" charset="0"/>
                                    </a:rPr>
                                    <m:t>L</m:t>
                                  </m:r>
                                </m:e>
                                <m:sup>
                                  <m:r>
                                    <a:rPr lang="en-US" sz="4400" i="1">
                                      <a:latin typeface="Cambria Math" panose="02040503050406030204" pitchFamily="18" charset="0"/>
                                    </a:rPr>
                                    <m:t>3</m:t>
                                  </m:r>
                                </m:sup>
                              </m:sSup>
                            </m:e>
                          </m:d>
                          <m:r>
                            <m:rPr>
                              <m:sty m:val="p"/>
                            </m:rPr>
                            <a:rPr lang="en-US" sz="4400">
                              <a:latin typeface="Cambria Math" panose="02040503050406030204" pitchFamily="18" charset="0"/>
                            </a:rPr>
                            <m:t>of</m:t>
                          </m:r>
                          <m:r>
                            <a:rPr lang="en-US" sz="4400">
                              <a:latin typeface="Cambria Math" panose="02040503050406030204" pitchFamily="18" charset="0"/>
                            </a:rPr>
                            <m:t> </m:t>
                          </m:r>
                          <m:r>
                            <m:rPr>
                              <m:sty m:val="p"/>
                            </m:rPr>
                            <a:rPr lang="en-US" sz="4400">
                              <a:latin typeface="Cambria Math" panose="02040503050406030204" pitchFamily="18" charset="0"/>
                            </a:rPr>
                            <m:t>rain</m:t>
                          </m:r>
                        </m:num>
                        <m:den>
                          <m:d>
                            <m:dPr>
                              <m:begChr m:val="["/>
                              <m:endChr m:val="]"/>
                              <m:ctrlPr>
                                <a:rPr lang="en-US" sz="4400" i="1">
                                  <a:latin typeface="Cambria Math" panose="02040503050406030204" pitchFamily="18" charset="0"/>
                                </a:rPr>
                              </m:ctrlPr>
                            </m:dPr>
                            <m:e>
                              <m:sSup>
                                <m:sSupPr>
                                  <m:ctrlPr>
                                    <a:rPr lang="en-US" sz="4400" i="1">
                                      <a:latin typeface="Cambria Math" panose="02040503050406030204" pitchFamily="18" charset="0"/>
                                    </a:rPr>
                                  </m:ctrlPr>
                                </m:sSupPr>
                                <m:e>
                                  <m:r>
                                    <m:rPr>
                                      <m:sty m:val="p"/>
                                    </m:rPr>
                                    <a:rPr lang="en-US" sz="4400">
                                      <a:latin typeface="Cambria Math" panose="02040503050406030204" pitchFamily="18" charset="0"/>
                                    </a:rPr>
                                    <m:t>L</m:t>
                                  </m:r>
                                </m:e>
                                <m:sup>
                                  <m:r>
                                    <a:rPr lang="en-US" sz="4400">
                                      <a:latin typeface="Cambria Math" panose="02040503050406030204" pitchFamily="18" charset="0"/>
                                    </a:rPr>
                                    <m:t>2</m:t>
                                  </m:r>
                                </m:sup>
                              </m:sSup>
                            </m:e>
                          </m:d>
                          <m:r>
                            <m:rPr>
                              <m:sty m:val="p"/>
                            </m:rPr>
                            <a:rPr lang="en-US" sz="4400">
                              <a:latin typeface="Cambria Math" panose="02040503050406030204" pitchFamily="18" charset="0"/>
                            </a:rPr>
                            <m:t>of</m:t>
                          </m:r>
                          <m:r>
                            <a:rPr lang="en-US" sz="4400">
                              <a:latin typeface="Cambria Math" panose="02040503050406030204" pitchFamily="18" charset="0"/>
                            </a:rPr>
                            <m:t> </m:t>
                          </m:r>
                          <m:r>
                            <m:rPr>
                              <m:sty m:val="p"/>
                            </m:rPr>
                            <a:rPr lang="en-US" sz="4400">
                              <a:latin typeface="Cambria Math" panose="02040503050406030204" pitchFamily="18" charset="0"/>
                            </a:rPr>
                            <m:t>land</m:t>
                          </m:r>
                          <m:r>
                            <a:rPr lang="en-US" sz="4400" b="0" i="1" smtClean="0">
                              <a:latin typeface="Cambria Math" panose="02040503050406030204" pitchFamily="18" charset="0"/>
                            </a:rPr>
                            <m:t> </m:t>
                          </m:r>
                          <m:d>
                            <m:dPr>
                              <m:begChr m:val="["/>
                              <m:endChr m:val="]"/>
                              <m:ctrlPr>
                                <a:rPr lang="en-US" sz="4400" b="0" i="1" smtClean="0">
                                  <a:latin typeface="Cambria Math" panose="02040503050406030204" pitchFamily="18" charset="0"/>
                                </a:rPr>
                              </m:ctrlPr>
                            </m:dPr>
                            <m:e>
                              <m:r>
                                <m:rPr>
                                  <m:sty m:val="p"/>
                                </m:rPr>
                                <a:rPr lang="en-US" sz="4400" b="0" i="0" smtClean="0">
                                  <a:latin typeface="Cambria Math" panose="02040503050406030204" pitchFamily="18" charset="0"/>
                                </a:rPr>
                                <m:t>T</m:t>
                              </m:r>
                            </m:e>
                          </m:d>
                          <m:r>
                            <a:rPr lang="en-US" sz="4400" b="0" i="1" smtClean="0">
                              <a:latin typeface="Cambria Math" panose="02040503050406030204" pitchFamily="18" charset="0"/>
                            </a:rPr>
                            <m:t> </m:t>
                          </m:r>
                          <m:r>
                            <m:rPr>
                              <m:sty m:val="p"/>
                            </m:rPr>
                            <a:rPr lang="en-US" sz="4400" b="0" i="0" smtClean="0">
                              <a:latin typeface="Cambria Math" panose="02040503050406030204" pitchFamily="18" charset="0"/>
                            </a:rPr>
                            <m:t>of</m:t>
                          </m:r>
                          <m:r>
                            <a:rPr lang="en-US" sz="4400" b="0" i="0" smtClean="0">
                              <a:latin typeface="Cambria Math" panose="02040503050406030204" pitchFamily="18" charset="0"/>
                            </a:rPr>
                            <m:t> </m:t>
                          </m:r>
                          <m:r>
                            <m:rPr>
                              <m:sty m:val="p"/>
                            </m:rPr>
                            <a:rPr lang="en-US" sz="4400" b="0" i="0" smtClean="0">
                              <a:latin typeface="Cambria Math" panose="02040503050406030204" pitchFamily="18" charset="0"/>
                            </a:rPr>
                            <m:t>time</m:t>
                          </m:r>
                        </m:den>
                      </m:f>
                    </m:oMath>
                  </m:oMathPara>
                </a14:m>
                <a:endParaRPr lang="en-US" sz="4400" dirty="0"/>
              </a:p>
            </p:txBody>
          </p:sp>
        </mc:Choice>
        <mc:Fallback xmlns="">
          <p:sp>
            <p:nvSpPr>
              <p:cNvPr id="3" name="Rectangle 2"/>
              <p:cNvSpPr>
                <a:spLocks noRot="1" noChangeAspect="1" noMove="1" noResize="1" noEditPoints="1" noAdjustHandles="1" noChangeArrowheads="1" noChangeShapeType="1" noTextEdit="1"/>
              </p:cNvSpPr>
              <p:nvPr/>
            </p:nvSpPr>
            <p:spPr>
              <a:xfrm>
                <a:off x="5876925" y="3429000"/>
                <a:ext cx="6361037" cy="156978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766969" y="5168805"/>
                <a:ext cx="6248400" cy="1569660"/>
              </a:xfrm>
              <a:prstGeom prst="rect">
                <a:avLst/>
              </a:prstGeom>
              <a:noFill/>
              <a:ln w="38100">
                <a:noFill/>
              </a:ln>
            </p:spPr>
            <p:txBody>
              <a:bodyPr wrap="square" rtlCol="0">
                <a:spAutoFit/>
              </a:bodyPr>
              <a:lstStyle/>
              <a:p>
                <a:pPr algn="ctr"/>
                <a:r>
                  <a:rPr lang="en-US" sz="4800" b="0" dirty="0"/>
                  <a:t>Volumetric flux</a:t>
                </a:r>
              </a:p>
              <a:p>
                <a:pPr algn="ctr"/>
                <a14:m>
                  <m:oMath xmlns:m="http://schemas.openxmlformats.org/officeDocument/2006/math">
                    <m:d>
                      <m:dPr>
                        <m:begChr m:val="["/>
                        <m:endChr m:val="]"/>
                        <m:ctrlPr>
                          <a:rPr lang="en-US" sz="4800" b="0" i="1" smtClean="0">
                            <a:latin typeface="Cambria Math" panose="02040503050406030204" pitchFamily="18" charset="0"/>
                          </a:rPr>
                        </m:ctrlPr>
                      </m:dPr>
                      <m:e>
                        <m:r>
                          <m:rPr>
                            <m:sty m:val="p"/>
                          </m:rPr>
                          <a:rPr lang="en-US" sz="4800" b="0" i="0" smtClean="0">
                            <a:latin typeface="Cambria Math" panose="02040503050406030204" pitchFamily="18" charset="0"/>
                          </a:rPr>
                          <m:t>L</m:t>
                        </m:r>
                        <m:r>
                          <a:rPr lang="en-US" sz="4800" b="0" i="0" baseline="30000" smtClean="0">
                            <a:latin typeface="Cambria Math" panose="02040503050406030204" pitchFamily="18" charset="0"/>
                          </a:rPr>
                          <m:t>3</m:t>
                        </m:r>
                        <m:r>
                          <a:rPr lang="en-US" sz="4800" b="0" i="0" smtClean="0">
                            <a:latin typeface="Cambria Math" panose="02040503050406030204" pitchFamily="18" charset="0"/>
                          </a:rPr>
                          <m:t> </m:t>
                        </m:r>
                        <m:sSup>
                          <m:sSupPr>
                            <m:ctrlPr>
                              <a:rPr lang="en-US" sz="4800" b="0" i="1" smtClean="0">
                                <a:latin typeface="Cambria Math" panose="02040503050406030204" pitchFamily="18" charset="0"/>
                              </a:rPr>
                            </m:ctrlPr>
                          </m:sSupPr>
                          <m:e>
                            <m:r>
                              <m:rPr>
                                <m:sty m:val="p"/>
                              </m:rPr>
                              <a:rPr lang="en-US" sz="4800" b="0" i="0" smtClean="0">
                                <a:latin typeface="Cambria Math" panose="02040503050406030204" pitchFamily="18" charset="0"/>
                              </a:rPr>
                              <m:t>L</m:t>
                            </m:r>
                          </m:e>
                          <m:sup>
                            <m:r>
                              <a:rPr lang="en-US" sz="4800" b="0" i="0" smtClean="0">
                                <a:latin typeface="Cambria Math" panose="02040503050406030204" pitchFamily="18" charset="0"/>
                              </a:rPr>
                              <m:t>−2</m:t>
                            </m:r>
                          </m:sup>
                        </m:sSup>
                        <m:r>
                          <a:rPr lang="en-US" sz="4800" b="0" i="1" smtClean="0">
                            <a:latin typeface="Cambria Math" panose="02040503050406030204" pitchFamily="18" charset="0"/>
                          </a:rPr>
                          <m:t> </m:t>
                        </m:r>
                        <m:sSup>
                          <m:sSupPr>
                            <m:ctrlPr>
                              <a:rPr lang="en-US" sz="4800" i="1">
                                <a:latin typeface="Cambria Math" panose="02040503050406030204" pitchFamily="18" charset="0"/>
                              </a:rPr>
                            </m:ctrlPr>
                          </m:sSupPr>
                          <m:e>
                            <m:r>
                              <m:rPr>
                                <m:sty m:val="p"/>
                              </m:rPr>
                              <a:rPr lang="en-US" sz="4800">
                                <a:latin typeface="Cambria Math" panose="02040503050406030204" pitchFamily="18" charset="0"/>
                              </a:rPr>
                              <m:t>T</m:t>
                            </m:r>
                          </m:e>
                          <m:sup>
                            <m:r>
                              <a:rPr lang="en-US" sz="4800" i="1">
                                <a:latin typeface="Cambria Math" panose="02040503050406030204" pitchFamily="18" charset="0"/>
                              </a:rPr>
                              <m:t>−1</m:t>
                            </m:r>
                          </m:sup>
                        </m:sSup>
                      </m:e>
                    </m:d>
                  </m:oMath>
                </a14:m>
                <a:r>
                  <a:rPr lang="en-US" sz="4800" dirty="0"/>
                  <a:t> of rain</a:t>
                </a:r>
              </a:p>
            </p:txBody>
          </p:sp>
        </mc:Choice>
        <mc:Fallback xmlns="">
          <p:sp>
            <p:nvSpPr>
              <p:cNvPr id="9" name="TextBox 8"/>
              <p:cNvSpPr txBox="1">
                <a:spLocks noRot="1" noChangeAspect="1" noMove="1" noResize="1" noEditPoints="1" noAdjustHandles="1" noChangeArrowheads="1" noChangeShapeType="1" noTextEdit="1"/>
              </p:cNvSpPr>
              <p:nvPr/>
            </p:nvSpPr>
            <p:spPr>
              <a:xfrm>
                <a:off x="5766969" y="5168805"/>
                <a:ext cx="6248400" cy="1569660"/>
              </a:xfrm>
              <a:prstGeom prst="rect">
                <a:avLst/>
              </a:prstGeom>
              <a:blipFill>
                <a:blip r:embed="rId6"/>
                <a:stretch>
                  <a:fillRect t="-8560" b="-20233"/>
                </a:stretch>
              </a:blipFill>
              <a:ln w="38100">
                <a:noFill/>
              </a:ln>
            </p:spPr>
            <p:txBody>
              <a:bodyPr/>
              <a:lstStyle/>
              <a:p>
                <a:r>
                  <a:rPr lang="en-US">
                    <a:noFill/>
                  </a:rPr>
                  <a:t> </a:t>
                </a:r>
              </a:p>
            </p:txBody>
          </p:sp>
        </mc:Fallback>
      </mc:AlternateContent>
      <p:grpSp>
        <p:nvGrpSpPr>
          <p:cNvPr id="10" name="Group 9"/>
          <p:cNvGrpSpPr/>
          <p:nvPr/>
        </p:nvGrpSpPr>
        <p:grpSpPr>
          <a:xfrm>
            <a:off x="4927924" y="3687066"/>
            <a:ext cx="528800" cy="1828800"/>
            <a:chOff x="5433850" y="3695700"/>
            <a:chExt cx="528800" cy="1828800"/>
          </a:xfrm>
        </p:grpSpPr>
        <p:cxnSp>
          <p:nvCxnSpPr>
            <p:cNvPr id="11" name="Straight Connector 10"/>
            <p:cNvCxnSpPr/>
            <p:nvPr/>
          </p:nvCxnSpPr>
          <p:spPr>
            <a:xfrm>
              <a:off x="5433850" y="3695700"/>
              <a:ext cx="5288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433850" y="5524500"/>
              <a:ext cx="5288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734050" y="3695700"/>
              <a:ext cx="0" cy="1828800"/>
            </a:xfrm>
            <a:prstGeom prst="line">
              <a:avLst/>
            </a:prstGeom>
            <a:ln w="762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9327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2907</TotalTime>
  <Words>3801</Words>
  <Application>Microsoft Office PowerPoint</Application>
  <PresentationFormat>Widescreen</PresentationFormat>
  <Paragraphs>355</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Cambria Math</vt:lpstr>
      <vt:lpstr>Symbol</vt:lpstr>
      <vt:lpstr>Office Theme</vt:lpstr>
      <vt:lpstr>An introduction to dimensional analysis using basic properties of water</vt:lpstr>
      <vt:lpstr>Physics of water</vt:lpstr>
      <vt:lpstr>Dimensions of matter (in this case water)</vt:lpstr>
      <vt:lpstr>What are the dimensions of π?</vt:lpstr>
      <vt:lpstr>Dimensions of matter (in this case water)</vt:lpstr>
      <vt:lpstr>Units</vt:lpstr>
      <vt:lpstr>Units example</vt:lpstr>
      <vt:lpstr>Dimensional thinking: How much rain is an “inch”?</vt:lpstr>
      <vt:lpstr>Dimensional thinking: What is an “inch per hour”?</vt:lpstr>
      <vt:lpstr>PowerPoint Presentation</vt:lpstr>
      <vt:lpstr>PowerPoint Presentation</vt:lpstr>
      <vt:lpstr>PowerPoint Presentation</vt:lpstr>
      <vt:lpstr>PowerPoint Presentation</vt:lpstr>
      <vt:lpstr>PowerPoint Presentation</vt:lpstr>
      <vt:lpstr>Using the dimensionality of chemical properties of water to estimate volume</vt:lpstr>
      <vt:lpstr>Chemistry of water: Solutions</vt:lpstr>
      <vt:lpstr>Chemistry of water: Solutions</vt:lpstr>
      <vt:lpstr>Physics of water: Electrical conductivity</vt:lpstr>
      <vt:lpstr>Relating electrical conductivity to solute concentration</vt:lpstr>
      <vt:lpstr>Measuring volume by dilution</vt:lpstr>
      <vt:lpstr>Measuring volume by dilution</vt:lpstr>
      <vt:lpstr>Measuring volume by dilution</vt:lpstr>
      <vt:lpstr>Measuring volume by dilution</vt:lpstr>
      <vt:lpstr>Measuring volume by dilution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Dimensions, units, and the properties of water</dc:title>
  <dc:creator>Robert Payn</dc:creator>
  <cp:lastModifiedBy>Payn, Robert</cp:lastModifiedBy>
  <cp:revision>219</cp:revision>
  <cp:lastPrinted>2018-08-20T15:16:00Z</cp:lastPrinted>
  <dcterms:created xsi:type="dcterms:W3CDTF">2014-08-10T19:22:49Z</dcterms:created>
  <dcterms:modified xsi:type="dcterms:W3CDTF">2025-08-19T17:01:03Z</dcterms:modified>
</cp:coreProperties>
</file>