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lass">
  <p:cSld name="Glas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/>
          <p:nvPr>
            <p:ph idx="3" type="pic"/>
          </p:nvPr>
        </p:nvSpPr>
        <p:spPr>
          <a:xfrm>
            <a:off x="2686050" y="2505075"/>
            <a:ext cx="2743200" cy="27432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4YwbThvJAwQ&amp;t=20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 rot="-4398273">
            <a:off x="6273534" y="3528333"/>
            <a:ext cx="434413" cy="2591389"/>
          </a:xfrm>
          <a:prstGeom prst="can">
            <a:avLst>
              <a:gd fmla="val 25000" name="adj"/>
            </a:avLst>
          </a:prstGeom>
          <a:solidFill>
            <a:srgbClr val="323F4F"/>
          </a:solidFill>
          <a:ln cap="flat" cmpd="sng" w="38100">
            <a:solidFill>
              <a:srgbClr val="323F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animals in a forest&#10;&#10;Description automatically generated with low confidence" id="84" name="Google Shape;84;p1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8516" l="23907" r="53593" t="41485"/>
          <a:stretch/>
        </p:blipFill>
        <p:spPr>
          <a:xfrm>
            <a:off x="3025150" y="3026725"/>
            <a:ext cx="2377500" cy="2377500"/>
          </a:xfrm>
          <a:prstGeom prst="ellipse">
            <a:avLst/>
          </a:prstGeom>
          <a:noFill/>
          <a:ln cap="flat" cmpd="sng" w="762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6210741" y="2526528"/>
            <a:ext cx="434285" cy="2591345"/>
          </a:xfrm>
          <a:prstGeom prst="can">
            <a:avLst>
              <a:gd fmla="val 25000" name="adj"/>
            </a:avLst>
          </a:prstGeom>
          <a:solidFill>
            <a:srgbClr val="323F4F"/>
          </a:solidFill>
          <a:ln cap="flat" cmpd="sng" w="38100">
            <a:solidFill>
              <a:srgbClr val="323F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animals in a forest&#10;&#10;Description automatically generated with low confidence" id="90" name="Google Shape;90;p1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63513" l="42791" r="37753" t="1903"/>
          <a:stretch/>
        </p:blipFill>
        <p:spPr>
          <a:xfrm>
            <a:off x="5229225" y="114300"/>
            <a:ext cx="2377440" cy="2377440"/>
          </a:xfrm>
          <a:prstGeom prst="ellipse">
            <a:avLst/>
          </a:prstGeom>
          <a:noFill/>
          <a:ln cap="flat" cmpd="sng" w="762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rot="2203329">
            <a:off x="8460147" y="2073694"/>
            <a:ext cx="434285" cy="2591345"/>
          </a:xfrm>
          <a:prstGeom prst="can">
            <a:avLst>
              <a:gd fmla="val 25000" name="adj"/>
            </a:avLst>
          </a:prstGeom>
          <a:solidFill>
            <a:srgbClr val="323F4F"/>
          </a:solidFill>
          <a:ln cap="flat" cmpd="sng" w="38100">
            <a:solidFill>
              <a:srgbClr val="323F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animals in a forest&#10;&#10;Description automatically generated with low confidence" id="96" name="Google Shape;96;p1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63224" l="73292" r="7253" t="2193"/>
          <a:stretch/>
        </p:blipFill>
        <p:spPr>
          <a:xfrm>
            <a:off x="8956399" y="134178"/>
            <a:ext cx="2377440" cy="2377440"/>
          </a:xfrm>
          <a:prstGeom prst="ellipse">
            <a:avLst/>
          </a:prstGeom>
          <a:noFill/>
          <a:ln cap="flat" cmpd="sng" w="762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 rot="5400000">
            <a:off x="7227691" y="3419121"/>
            <a:ext cx="434285" cy="2591345"/>
          </a:xfrm>
          <a:prstGeom prst="can">
            <a:avLst>
              <a:gd fmla="val 25000" name="adj"/>
            </a:avLst>
          </a:prstGeom>
          <a:solidFill>
            <a:srgbClr val="323F4F"/>
          </a:solidFill>
          <a:ln cap="flat" cmpd="sng" w="38100">
            <a:solidFill>
              <a:srgbClr val="323F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animals in a forest&#10;&#10;Description automatically generated with low confidence" id="102" name="Google Shape;102;p1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4020" l="71828" r="8717" t="51397"/>
          <a:stretch/>
        </p:blipFill>
        <p:spPr>
          <a:xfrm>
            <a:off x="8777495" y="3533360"/>
            <a:ext cx="2377440" cy="2377440"/>
          </a:xfrm>
          <a:prstGeom prst="ellipse">
            <a:avLst/>
          </a:prstGeom>
          <a:noFill/>
          <a:ln cap="flat" cmpd="sng" w="762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 rot="-4374279">
            <a:off x="3720423" y="2826214"/>
            <a:ext cx="434285" cy="2591345"/>
          </a:xfrm>
          <a:prstGeom prst="can">
            <a:avLst>
              <a:gd fmla="val 25000" name="adj"/>
            </a:avLst>
          </a:prstGeom>
          <a:solidFill>
            <a:srgbClr val="323F4F"/>
          </a:solidFill>
          <a:ln cap="flat" cmpd="sng" w="38100">
            <a:solidFill>
              <a:srgbClr val="323F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animals in a forest&#10;&#10;Description automatically generated with low confidence" id="108" name="Google Shape;108;p1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33117" l="3088" r="77457" t="32299"/>
          <a:stretch/>
        </p:blipFill>
        <p:spPr>
          <a:xfrm>
            <a:off x="349100" y="2179475"/>
            <a:ext cx="2438400" cy="2438400"/>
          </a:xfrm>
          <a:prstGeom prst="ellipse">
            <a:avLst/>
          </a:prstGeom>
          <a:noFill/>
          <a:ln cap="flat" cmpd="sng" w="762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0" y="3124200"/>
            <a:ext cx="12192000" cy="2431435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Though it took me many hours to figure this out, I credit </a:t>
            </a:r>
            <a:r>
              <a:rPr b="1" i="0" lang="en-US" sz="19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Studio 42 </a:t>
            </a:r>
            <a:r>
              <a:rPr b="1" i="0" lang="en-US" sz="1900" u="none" cap="none" strike="noStrike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and his amazing 5-minute YouTube GlassMorphism video. In the end, it is really quite simple. (</a:t>
            </a:r>
            <a:r>
              <a:rPr b="0" i="0" lang="en-US" sz="1800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https://www.youtube.com/watch?v=4YwbThvJAwQ&amp;t=20s</a:t>
            </a:r>
            <a:r>
              <a:rPr b="0" i="0" lang="en-US" sz="1800" u="sng" cap="none" strike="noStrike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This must be done in a new version of PowerPoint, which has MORPH in the TRANSITIONS. It can be converted to Google Docs, but the animation doesn’t move as smoothly.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Trick </a:t>
            </a:r>
            <a:r>
              <a:rPr b="1" lang="en-US" sz="1900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– make 2 background images, 1 blurred, 1 not blurred. Format the slide background with the blurred image. At 2:06 in the </a:t>
            </a:r>
            <a:r>
              <a:rPr b="1" lang="en-US" sz="19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Studio 42 </a:t>
            </a:r>
            <a:r>
              <a:rPr b="1" lang="en-US" sz="1900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video, insert the non-blurred image. At 2:36, I changed my shape to a circle with a silver 6pt border. I skipped 2:53-4:00. Duplicate the slide as many times as necessary, moving the circle in the order you want. I added the magnifying glass handle after all of my slides were made. Have Fun!  --Debbie--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590550" y="400050"/>
            <a:ext cx="110109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Dear SlidesMania,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was introduced to you via Matt Miller and Ditch That Textbook. I love all the work you do for we educators. Thank you! I’d like to contribute one that I had fun making, and think will be useful for other teachers. On the previous slide, I noted my inspiration. Below are the photographers. Pixabay.com doesn’t require that we credit them on the slides, but I don’t really know your protocol, so I am listing them here. The background and the bear came from PowerPoint stock images and have no one to credit.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Again, thank you!  Debbie</a:t>
            </a:r>
            <a:endParaRPr/>
          </a:p>
        </p:txBody>
      </p:sp>
      <p:grpSp>
        <p:nvGrpSpPr>
          <p:cNvPr id="119" name="Google Shape;119;p19"/>
          <p:cNvGrpSpPr/>
          <p:nvPr/>
        </p:nvGrpSpPr>
        <p:grpSpPr>
          <a:xfrm>
            <a:off x="485775" y="2493498"/>
            <a:ext cx="11518946" cy="3964452"/>
            <a:chOff x="590550" y="1828562"/>
            <a:chExt cx="11518946" cy="3964452"/>
          </a:xfrm>
        </p:grpSpPr>
        <p:pic>
          <p:nvPicPr>
            <p:cNvPr id="120" name="Google Shape;120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0550" y="1992176"/>
              <a:ext cx="4124325" cy="1436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9"/>
            <p:cNvSpPr txBox="1"/>
            <p:nvPr/>
          </p:nvSpPr>
          <p:spPr>
            <a:xfrm>
              <a:off x="6013496" y="1828562"/>
              <a:ext cx="5772150" cy="160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Image by &lt;a href="https://pixabay.com/users/12019-12019/?utm_source=link-attribution&amp;amp;utm_medium=referral&amp;amp;utm_campaign=image&amp;amp;utm_content=1903016"&gt;David Mark&lt;/a&gt; from &lt;a href="https://pixabay.com/?utm_source=link-attribution&amp;amp;utm_medium=referral&amp;amp;utm_campaign=image&amp;amp;utm_content=1903016"&gt;Pixabay&lt;/a&gt;</a:t>
              </a:r>
              <a:endParaRPr/>
            </a:p>
          </p:txBody>
        </p:sp>
        <p:pic>
          <p:nvPicPr>
            <p:cNvPr id="122" name="Google Shape;122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0550" y="3975079"/>
              <a:ext cx="4442631" cy="6238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9"/>
            <p:cNvSpPr txBox="1"/>
            <p:nvPr/>
          </p:nvSpPr>
          <p:spPr>
            <a:xfrm>
              <a:off x="6013496" y="3694419"/>
              <a:ext cx="60960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Image by &lt;a href="https://pixabay.com/users/brkarl-304662/?utm_source=link-attribution&amp;amp;utm_medium=referral&amp;amp;utm_campaign=image&amp;amp;utm_content=377192"&gt;Bernd-Rainer Karl&lt;/a&gt; from &lt;a href="https://pixabay.com/?utm_source=link-attribution&amp;amp;utm_medium=referral&amp;amp;utm_campaign=image&amp;amp;utm_content=377192"&gt;Pixabay&lt;/a&gt;</a:t>
              </a:r>
              <a:endParaRPr/>
            </a:p>
          </p:txBody>
        </p:sp>
        <p:sp>
          <p:nvSpPr>
            <p:cNvPr id="124" name="Google Shape;124;p19"/>
            <p:cNvSpPr txBox="1"/>
            <p:nvPr/>
          </p:nvSpPr>
          <p:spPr>
            <a:xfrm>
              <a:off x="4905375" y="3028950"/>
              <a:ext cx="9048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Rabbit</a:t>
              </a:r>
              <a:endParaRPr/>
            </a:p>
          </p:txBody>
        </p:sp>
        <p:sp>
          <p:nvSpPr>
            <p:cNvPr id="125" name="Google Shape;125;p19"/>
            <p:cNvSpPr txBox="1"/>
            <p:nvPr/>
          </p:nvSpPr>
          <p:spPr>
            <a:xfrm>
              <a:off x="5033181" y="4287023"/>
              <a:ext cx="9048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Owl</a:t>
              </a:r>
              <a:endParaRPr/>
            </a:p>
          </p:txBody>
        </p:sp>
        <p:pic>
          <p:nvPicPr>
            <p:cNvPr id="126" name="Google Shape;126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0550" y="4910911"/>
              <a:ext cx="4314825" cy="536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19"/>
            <p:cNvSpPr txBox="1"/>
            <p:nvPr/>
          </p:nvSpPr>
          <p:spPr>
            <a:xfrm>
              <a:off x="5033180" y="4976454"/>
              <a:ext cx="9048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Deer</a:t>
              </a:r>
              <a:endParaRPr/>
            </a:p>
          </p:txBody>
        </p:sp>
        <p:sp>
          <p:nvSpPr>
            <p:cNvPr id="128" name="Google Shape;128;p19"/>
            <p:cNvSpPr txBox="1"/>
            <p:nvPr/>
          </p:nvSpPr>
          <p:spPr>
            <a:xfrm>
              <a:off x="6013496" y="4777351"/>
              <a:ext cx="60960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Image by &lt;a href="https://pixabay.com/photos/?utm_source=link-attribution&amp;amp;utm_medium=referral&amp;amp;utm_campaign=image&amp;amp;utm_content=423202"&gt;Free-Photos&lt;/a&gt; from &lt;a href="https://pixabay.com/?utm_source=link-attribution&amp;amp;utm_medium=referral&amp;amp;utm_campaign=image&amp;amp;utm_content=423202"&gt;Pixabay&lt;/a&gt;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