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8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9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10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1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3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98" r:id="rId14"/>
    <p:sldMasterId id="2147483808" r:id="rId15"/>
    <p:sldMasterId id="2147483818" r:id="rId16"/>
    <p:sldMasterId id="2147483826" r:id="rId17"/>
  </p:sldMasterIdLst>
  <p:notesMasterIdLst>
    <p:notesMasterId r:id="rId38"/>
  </p:notesMasterIdLst>
  <p:handoutMasterIdLst>
    <p:handoutMasterId r:id="rId39"/>
  </p:handoutMasterIdLst>
  <p:sldIdLst>
    <p:sldId id="256" r:id="rId18"/>
    <p:sldId id="798" r:id="rId19"/>
    <p:sldId id="1269" r:id="rId20"/>
    <p:sldId id="1255" r:id="rId21"/>
    <p:sldId id="1271" r:id="rId22"/>
    <p:sldId id="1257" r:id="rId23"/>
    <p:sldId id="1147" r:id="rId24"/>
    <p:sldId id="1258" r:id="rId25"/>
    <p:sldId id="1231" r:id="rId26"/>
    <p:sldId id="1272" r:id="rId27"/>
    <p:sldId id="1273" r:id="rId28"/>
    <p:sldId id="1274" r:id="rId29"/>
    <p:sldId id="1232" r:id="rId30"/>
    <p:sldId id="1275" r:id="rId31"/>
    <p:sldId id="1276" r:id="rId32"/>
    <p:sldId id="1277" r:id="rId33"/>
    <p:sldId id="1233" r:id="rId34"/>
    <p:sldId id="1262" r:id="rId35"/>
    <p:sldId id="1235" r:id="rId36"/>
    <p:sldId id="1278" r:id="rId37"/>
  </p:sldIdLst>
  <p:sldSz cx="9144000" cy="6858000" type="screen4x3"/>
  <p:notesSz cx="6735763" cy="9866313"/>
  <p:embeddedFontLst>
    <p:embeddedFont>
      <p:font typeface="Bahnschrift SemiBold" panose="020B0502040204020203" pitchFamily="34" charset="0"/>
      <p:bold r:id="rId40"/>
    </p:embeddedFont>
    <p:embeddedFont>
      <p:font typeface="Dosis" pitchFamily="2" charset="0"/>
      <p:regular r:id="rId41"/>
      <p:bold r:id="rId42"/>
    </p:embeddedFont>
    <p:embeddedFont>
      <p:font typeface="Dosis ExtraBold" pitchFamily="2" charset="0"/>
      <p:bold r:id="rId43"/>
    </p:embeddedFont>
    <p:embeddedFont>
      <p:font typeface="Dosis Medium" pitchFamily="2" charset="0"/>
      <p:regular r:id="rId44"/>
      <p:bold r:id="rId45"/>
    </p:embeddedFont>
    <p:embeddedFont>
      <p:font typeface="Dosis SemiBold" pitchFamily="2" charset="0"/>
      <p:regular r:id="rId46"/>
      <p:bold r:id="rId47"/>
    </p:embeddedFont>
    <p:embeddedFont>
      <p:font typeface="Mistral" panose="03090702030407020403" pitchFamily="66" charset="0"/>
      <p:regular r:id="rId4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4D7B"/>
    <a:srgbClr val="D9D9D9"/>
    <a:srgbClr val="AFABAB"/>
    <a:srgbClr val="A1A6BC"/>
    <a:srgbClr val="EAF8FE"/>
    <a:srgbClr val="9EE0F4"/>
    <a:srgbClr val="EBE6EC"/>
    <a:srgbClr val="565F88"/>
    <a:srgbClr val="4B5377"/>
    <a:srgbClr val="219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12" autoAdjust="0"/>
    <p:restoredTop sz="95363" autoAdjust="0"/>
  </p:normalViewPr>
  <p:slideViewPr>
    <p:cSldViewPr snapToGrid="0">
      <p:cViewPr varScale="1">
        <p:scale>
          <a:sx n="96" d="100"/>
          <a:sy n="96" d="100"/>
        </p:scale>
        <p:origin x="778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44" d="100"/>
          <a:sy n="44" d="100"/>
        </p:scale>
        <p:origin x="3036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2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microsoft.com/office/2018/10/relationships/authors" Target="authors.xml"/><Relationship Id="rId5" Type="http://schemas.openxmlformats.org/officeDocument/2006/relationships/slideMaster" Target="slideMasters/slideMaster2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font" Target="fonts/font5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Master" Target="slideMasters/slideMaster5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20" Type="http://schemas.openxmlformats.org/officeDocument/2006/relationships/slide" Target="slides/slide3.xml"/><Relationship Id="rId41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6E7F836-438A-677A-5298-7CF6A86B21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58B5AEF-52A9-C779-B799-EDE45FFFFA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75440-4F8A-4B1D-86B8-C49FE8339CD0}" type="datetimeFigureOut">
              <a:rPr lang="fr-MA" smtClean="0"/>
              <a:t>21/01/2026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FCA7378-9767-02EF-C821-C3A50075AF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87C5D6-8DF9-C296-8B06-B647C4F68A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00D81-0138-4B3C-9599-565AE39D2E51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67219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21/01/2026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21/01/2026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68030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4385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8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7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76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85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4.jp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9.jpg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10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2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1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9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831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2.xml"/><Relationship Id="rId5" Type="http://schemas.openxmlformats.org/officeDocument/2006/relationships/image" Target="../media/image30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4.xml"/><Relationship Id="rId6" Type="http://schemas.openxmlformats.org/officeDocument/2006/relationships/image" Target="../media/image31.png"/><Relationship Id="rId5" Type="http://schemas.openxmlformats.org/officeDocument/2006/relationships/image" Target="../media/image24.png"/><Relationship Id="rId10" Type="http://schemas.openxmlformats.org/officeDocument/2006/relationships/image" Target="../media/image35.png"/><Relationship Id="rId4" Type="http://schemas.openxmlformats.org/officeDocument/2006/relationships/image" Target="../media/image23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6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2.mp4"/><Relationship Id="rId7" Type="http://schemas.openxmlformats.org/officeDocument/2006/relationships/image" Target="../media/image4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9.png"/><Relationship Id="rId5" Type="http://schemas.openxmlformats.org/officeDocument/2006/relationships/slideLayout" Target="../slideLayouts/slideLayout25.xml"/><Relationship Id="rId4" Type="http://schemas.openxmlformats.org/officeDocument/2006/relationships/video" Target="../media/media2.mp4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1C39EC9-5BDF-4D19-8DB2-9A038AC36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</p:txBody>
      </p:sp>
    </p:spTree>
    <p:extLst>
      <p:ext uri="{BB962C8B-B14F-4D97-AF65-F5344CB8AC3E}">
        <p14:creationId xmlns:p14="http://schemas.microsoft.com/office/powerpoint/2010/main" val="10132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la scène. Je vais te dire des phrases et tu vas me montrer les images qui correspondent : Voici une salle de bibliothèque. 1) Les élèves sont avec la maîtresse. 2) Sur la table, Il y a un des feutres. 3) Voici une chaise. 4 ) La fille prend un livre. 5) C’est une étagère.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3" name="Image 2" descr="Une image contenant bibliothèque, étagère, intérieur, livre&#10;&#10;Le contenu généré par l’IA peut être incorrect.">
            <a:extLst>
              <a:ext uri="{FF2B5EF4-FFF2-40B4-BE49-F238E27FC236}">
                <a16:creationId xmlns:a16="http://schemas.microsoft.com/office/drawing/2014/main" id="{9257AA8A-EE80-4E9B-7B9D-1B18C4930C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4756" y="1934633"/>
            <a:ext cx="6023208" cy="4017433"/>
          </a:xfrm>
          <a:prstGeom prst="roundRect">
            <a:avLst>
              <a:gd name="adj" fmla="val 7975"/>
            </a:avLst>
          </a:prstGeom>
        </p:spPr>
      </p:pic>
    </p:spTree>
    <p:extLst>
      <p:ext uri="{BB962C8B-B14F-4D97-AF65-F5344CB8AC3E}">
        <p14:creationId xmlns:p14="http://schemas.microsoft.com/office/powerpoint/2010/main" val="1932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116043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Mets ton doigt sur chaque image et dis-moi le mot en français.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44DFF5-0862-51AB-85FF-CAE8ADB907FD}"/>
              </a:ext>
            </a:extLst>
          </p:cNvPr>
          <p:cNvGrpSpPr/>
          <p:nvPr/>
        </p:nvGrpSpPr>
        <p:grpSpPr>
          <a:xfrm>
            <a:off x="1519689" y="1787288"/>
            <a:ext cx="1699061" cy="1848530"/>
            <a:chOff x="1519689" y="1787288"/>
            <a:chExt cx="1699061" cy="1848530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36E6ED8-D5A6-B5B0-32FE-8881DA27A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89" y="1787288"/>
              <a:ext cx="1699061" cy="1848530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3E5C95A-F1F7-8D72-BFEA-557E5B79E50F}"/>
                </a:ext>
              </a:extLst>
            </p:cNvPr>
            <p:cNvSpPr txBox="1"/>
            <p:nvPr/>
          </p:nvSpPr>
          <p:spPr>
            <a:xfrm>
              <a:off x="1608667" y="1866900"/>
              <a:ext cx="1511300" cy="15282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088A4FCB-2F4C-2E0D-420D-18CA4FC34F6F}"/>
              </a:ext>
            </a:extLst>
          </p:cNvPr>
          <p:cNvGrpSpPr/>
          <p:nvPr/>
        </p:nvGrpSpPr>
        <p:grpSpPr>
          <a:xfrm>
            <a:off x="3924211" y="1774587"/>
            <a:ext cx="1699061" cy="1848530"/>
            <a:chOff x="1519689" y="1787288"/>
            <a:chExt cx="1699061" cy="184853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D03782A2-D34C-2543-DD7A-6A66C0E3A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89" y="1787288"/>
              <a:ext cx="1699061" cy="1848530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8629DD8-8600-52AE-CDB6-F11860C1CDAA}"/>
                </a:ext>
              </a:extLst>
            </p:cNvPr>
            <p:cNvSpPr txBox="1"/>
            <p:nvPr/>
          </p:nvSpPr>
          <p:spPr>
            <a:xfrm>
              <a:off x="1608667" y="1866900"/>
              <a:ext cx="1511300" cy="15282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D74B048-2CDC-63CE-9AC1-56050A9F601F}"/>
              </a:ext>
            </a:extLst>
          </p:cNvPr>
          <p:cNvGrpSpPr/>
          <p:nvPr/>
        </p:nvGrpSpPr>
        <p:grpSpPr>
          <a:xfrm>
            <a:off x="6299090" y="1766124"/>
            <a:ext cx="1699061" cy="1848530"/>
            <a:chOff x="1519689" y="1787288"/>
            <a:chExt cx="1699061" cy="1848530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A861C75-E3A6-3CC2-DBA5-457A4EB52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89" y="1787288"/>
              <a:ext cx="1699061" cy="1848530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6FE5484-EFD2-15DC-D01D-31A10F73B616}"/>
                </a:ext>
              </a:extLst>
            </p:cNvPr>
            <p:cNvSpPr txBox="1"/>
            <p:nvPr/>
          </p:nvSpPr>
          <p:spPr>
            <a:xfrm>
              <a:off x="1608667" y="1866900"/>
              <a:ext cx="1511300" cy="15282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1F0CD16-0965-22FA-31C0-320EA47FA26E}"/>
              </a:ext>
            </a:extLst>
          </p:cNvPr>
          <p:cNvGrpSpPr/>
          <p:nvPr/>
        </p:nvGrpSpPr>
        <p:grpSpPr>
          <a:xfrm>
            <a:off x="2654218" y="3827744"/>
            <a:ext cx="1699061" cy="1848530"/>
            <a:chOff x="1519689" y="1787288"/>
            <a:chExt cx="1699061" cy="1848530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35AC57F2-95A0-3AB8-1B51-49209C371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89" y="1787288"/>
              <a:ext cx="1699061" cy="1848530"/>
            </a:xfrm>
            <a:prstGeom prst="rect">
              <a:avLst/>
            </a:prstGeom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A5828AEB-FCB1-B88F-C95E-C85394457F9B}"/>
                </a:ext>
              </a:extLst>
            </p:cNvPr>
            <p:cNvSpPr txBox="1"/>
            <p:nvPr/>
          </p:nvSpPr>
          <p:spPr>
            <a:xfrm>
              <a:off x="1608667" y="1866900"/>
              <a:ext cx="1511300" cy="15282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DC3FAFA9-45EE-C337-4040-47F1A19E75F1}"/>
              </a:ext>
            </a:extLst>
          </p:cNvPr>
          <p:cNvGrpSpPr/>
          <p:nvPr/>
        </p:nvGrpSpPr>
        <p:grpSpPr>
          <a:xfrm>
            <a:off x="5376234" y="3865846"/>
            <a:ext cx="1699061" cy="1848530"/>
            <a:chOff x="1519689" y="1787288"/>
            <a:chExt cx="1699061" cy="1848530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D8BABFE4-A2E3-65C6-102E-4D9B7CB32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89" y="1787288"/>
              <a:ext cx="1699061" cy="1848530"/>
            </a:xfrm>
            <a:prstGeom prst="rect">
              <a:avLst/>
            </a:prstGeom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7A8F3FF4-7C97-0ABF-9482-36E4F3033BEA}"/>
                </a:ext>
              </a:extLst>
            </p:cNvPr>
            <p:cNvSpPr txBox="1"/>
            <p:nvPr/>
          </p:nvSpPr>
          <p:spPr>
            <a:xfrm>
              <a:off x="1608667" y="1866900"/>
              <a:ext cx="1511300" cy="15282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pic>
        <p:nvPicPr>
          <p:cNvPr id="33" name="Image 32" descr="Une image contenant outil, ciseaux&#10;&#10;Le contenu généré par l’IA peut être incorrect.">
            <a:extLst>
              <a:ext uri="{FF2B5EF4-FFF2-40B4-BE49-F238E27FC236}">
                <a16:creationId xmlns:a16="http://schemas.microsoft.com/office/drawing/2014/main" id="{100E3F26-0663-34B5-D757-2EA08E91BC5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7E5"/>
              </a:clrFrom>
              <a:clrTo>
                <a:srgbClr val="FEF7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4566" y="1930798"/>
            <a:ext cx="1395905" cy="1395905"/>
          </a:xfrm>
          <a:prstGeom prst="rect">
            <a:avLst/>
          </a:prstGeom>
        </p:spPr>
      </p:pic>
      <p:pic>
        <p:nvPicPr>
          <p:cNvPr id="35" name="Image 34" descr="Une image contenant habits, Motif (stylisme), robe, Robe de journée&#10;&#10;Le contenu généré par l’IA peut être incorrect.">
            <a:extLst>
              <a:ext uri="{FF2B5EF4-FFF2-40B4-BE49-F238E27FC236}">
                <a16:creationId xmlns:a16="http://schemas.microsoft.com/office/drawing/2014/main" id="{44A22EB6-2BAB-1DDD-065B-198C679FC11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7E5"/>
              </a:clrFrom>
              <a:clrTo>
                <a:srgbClr val="FEF7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06108" y="1908322"/>
            <a:ext cx="1418381" cy="1418381"/>
          </a:xfrm>
          <a:prstGeom prst="rect">
            <a:avLst/>
          </a:prstGeom>
        </p:spPr>
      </p:pic>
      <p:pic>
        <p:nvPicPr>
          <p:cNvPr id="37" name="Image 36" descr="Une image contenant cercle, vert, Caractère coloré&#10;&#10;Le contenu généré par l’IA peut être incorrect.">
            <a:extLst>
              <a:ext uri="{FF2B5EF4-FFF2-40B4-BE49-F238E27FC236}">
                <a16:creationId xmlns:a16="http://schemas.microsoft.com/office/drawing/2014/main" id="{33D9FAE8-57C4-2E11-BC34-F04362789C6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7E5"/>
              </a:clrFrom>
              <a:clrTo>
                <a:srgbClr val="FEF7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8039" y="1906524"/>
            <a:ext cx="1391358" cy="1355984"/>
          </a:xfrm>
          <a:prstGeom prst="rect">
            <a:avLst/>
          </a:prstGeom>
        </p:spPr>
      </p:pic>
      <p:pic>
        <p:nvPicPr>
          <p:cNvPr id="41" name="Image 40" descr="Une image contenant dessin humoristique, Dessin d’enfant, clipart, dessin&#10;&#10;Le contenu généré par l’IA peut être incorrect.">
            <a:extLst>
              <a:ext uri="{FF2B5EF4-FFF2-40B4-BE49-F238E27FC236}">
                <a16:creationId xmlns:a16="http://schemas.microsoft.com/office/drawing/2014/main" id="{BFC2F44C-2593-F504-0FDA-33BC458A2DA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7E5"/>
              </a:clrFrom>
              <a:clrTo>
                <a:srgbClr val="FEF7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61760" y="4184074"/>
            <a:ext cx="1401998" cy="974796"/>
          </a:xfrm>
          <a:prstGeom prst="rect">
            <a:avLst/>
          </a:prstGeom>
        </p:spPr>
      </p:pic>
      <p:pic>
        <p:nvPicPr>
          <p:cNvPr id="43" name="Image 42" descr="Une image contenant garçon, habits, chaussures, Dessin animé&#10;&#10;Le contenu généré par l’IA peut être incorrect.">
            <a:extLst>
              <a:ext uri="{FF2B5EF4-FFF2-40B4-BE49-F238E27FC236}">
                <a16:creationId xmlns:a16="http://schemas.microsoft.com/office/drawing/2014/main" id="{818F1ADA-CAE1-4C8C-9BE5-46E85640E0F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7EC"/>
              </a:clrFrom>
              <a:clrTo>
                <a:srgbClr val="FEF7E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5212" y="3966216"/>
            <a:ext cx="1405466" cy="152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653358"/>
            <a:ext cx="7788166" cy="10926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Participer à un dialogue en mobilisant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les actes de parole étudiés.</a:t>
            </a:r>
          </a:p>
        </p:txBody>
      </p:sp>
    </p:spTree>
    <p:extLst>
      <p:ext uri="{BB962C8B-B14F-4D97-AF65-F5344CB8AC3E}">
        <p14:creationId xmlns:p14="http://schemas.microsoft.com/office/powerpoint/2010/main" val="5682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poser des questions et tu dois répondre correctement.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montre des objets réels dans la classe.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496223" y="1873525"/>
            <a:ext cx="6598905" cy="3110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c’est  ?  Un bureau ou une table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qu’il y a dans ta trousse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qu’il y a dans ton cartable ?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Est-ce que c’est ta </a:t>
            </a: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règle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Est-ce que c’est ton cartable ?</a:t>
            </a:r>
          </a:p>
        </p:txBody>
      </p:sp>
    </p:spTree>
    <p:extLst>
      <p:ext uri="{BB962C8B-B14F-4D97-AF65-F5344CB8AC3E}">
        <p14:creationId xmlns:p14="http://schemas.microsoft.com/office/powerpoint/2010/main" val="30517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599E5-2E76-1A99-F177-3A17D329E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0A6E950-5B09-DCE6-73CC-1FD7B7F465E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E136519-9BE8-F951-0EE8-8B540CDDCFD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E1D604E-E9BC-57CC-154E-853656901840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63E33C0-2372-342F-3301-0395E394841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E5055A1-EBA9-EF76-516E-5BDFBAFBC6C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998113"/>
            <a:ext cx="7788166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Prendre la parole pour parler de ma classe.</a:t>
            </a:r>
          </a:p>
        </p:txBody>
      </p:sp>
    </p:spTree>
    <p:extLst>
      <p:ext uri="{BB962C8B-B14F-4D97-AF65-F5344CB8AC3E}">
        <p14:creationId xmlns:p14="http://schemas.microsoft.com/office/powerpoint/2010/main" val="389948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Nomme les objets de la classe, dis ce qu’il y a dans ton cartable et dans ta trousse. Tu dois dire 5 phrases.   </a:t>
            </a:r>
            <a:r>
              <a:rPr lang="fr-F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L’enseignant explique la consigne dans la langue de l’apprenant.  </a:t>
            </a:r>
            <a:endParaRPr lang="fr-MA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5F76A08-A932-AEFE-503F-9A994D31F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500" y="2398539"/>
            <a:ext cx="1865935" cy="279890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E84284-4EA4-6D37-4CF3-54E84DAC60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194" y="1656183"/>
            <a:ext cx="1219370" cy="1362265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90EB5EC-33CF-4C7D-B2C9-9648C60380B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42BCEB7-516A-4AEC-AE16-46F4E94D2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0C6666B-7B8E-4578-B4CE-7E1A0CB3E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B4114D76-E8CB-4AEA-8A03-F4969FC4970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6386" y="6130876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7F381E-0C29-8CF5-3AA2-0116DD0EBC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8599" y="1880899"/>
            <a:ext cx="5256000" cy="3834181"/>
          </a:xfrm>
          <a:prstGeom prst="roundRect">
            <a:avLst>
              <a:gd name="adj" fmla="val 5434"/>
            </a:avLst>
          </a:prstGeom>
        </p:spPr>
      </p:pic>
    </p:spTree>
    <p:extLst>
      <p:ext uri="{BB962C8B-B14F-4D97-AF65-F5344CB8AC3E}">
        <p14:creationId xmlns:p14="http://schemas.microsoft.com/office/powerpoint/2010/main" val="133697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ACF15-EC87-ECA5-C5A2-139223BE3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B506F7-29E3-66D0-EF6D-14F13D5E960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D69A319-C191-E72A-A3A9-B057CE8A551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295976E-7B56-3FFF-FF8F-559448C4A37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F5B20F50-F7A1-6B82-68A6-5CEAD326ED43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77E1BA6-C696-F4C6-EF56-C4461C09651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998113"/>
            <a:ext cx="7788166" cy="1523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Identifier et lire les lettres, les syllabes et des mots contenant les lettres étudiées.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8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8D5D-B49A-9C62-DF72-BFE0D352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56CA4A-9F26-CDC0-40B5-A7DFF0D7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montrer des lettres , des syllabes et des mots que  tu dois lire.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guide l’élève dans sa lecture.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E8506C9-7DE4-5B26-01EB-FDD6121FC0A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6835" y="1624017"/>
            <a:ext cx="8134466" cy="1506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L 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Bol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m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endParaRPr kumimoji="0" lang="it-IT" sz="54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ACE7F27-B8F6-1DF0-A182-A6B9DD8C3E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6835" y="5822719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lettre / syllabe :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1 point (6 pts)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99A5752-C111-4CC4-9602-DAC414FC8EC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ACED1A1-267D-483A-B76E-BB942A2D3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928A60-161E-4CD3-8A9B-ACC4ED52E9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628AFF1-13C3-4B54-6AA2-044254D66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263444"/>
              </p:ext>
            </p:extLst>
          </p:nvPr>
        </p:nvGraphicFramePr>
        <p:xfrm>
          <a:off x="1173007" y="3326524"/>
          <a:ext cx="1898277" cy="1304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8277">
                  <a:extLst>
                    <a:ext uri="{9D8B030D-6E8A-4147-A177-3AD203B41FA5}">
                      <a16:colId xmlns:a16="http://schemas.microsoft.com/office/drawing/2014/main" val="2780603077"/>
                    </a:ext>
                  </a:extLst>
                </a:gridCol>
              </a:tblGrid>
              <a:tr h="1304365">
                <a:tc>
                  <a:txBody>
                    <a:bodyPr/>
                    <a:lstStyle/>
                    <a:p>
                      <a:pPr algn="ctr"/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679932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16C654B-A151-A52F-C88F-47F9052AC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540840"/>
              </p:ext>
            </p:extLst>
          </p:nvPr>
        </p:nvGraphicFramePr>
        <p:xfrm>
          <a:off x="3333749" y="3299428"/>
          <a:ext cx="3796554" cy="1304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8277">
                  <a:extLst>
                    <a:ext uri="{9D8B030D-6E8A-4147-A177-3AD203B41FA5}">
                      <a16:colId xmlns:a16="http://schemas.microsoft.com/office/drawing/2014/main" val="3258839349"/>
                    </a:ext>
                  </a:extLst>
                </a:gridCol>
                <a:gridCol w="1898277">
                  <a:extLst>
                    <a:ext uri="{9D8B030D-6E8A-4147-A177-3AD203B41FA5}">
                      <a16:colId xmlns:a16="http://schemas.microsoft.com/office/drawing/2014/main" val="2734644631"/>
                    </a:ext>
                  </a:extLst>
                </a:gridCol>
              </a:tblGrid>
              <a:tr h="1304365">
                <a:tc>
                  <a:txBody>
                    <a:bodyPr/>
                    <a:lstStyle/>
                    <a:p>
                      <a:pPr algn="ctr"/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15811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3A5ADF8C-768A-C2A3-6C0E-A018A5076886}"/>
              </a:ext>
            </a:extLst>
          </p:cNvPr>
          <p:cNvSpPr txBox="1"/>
          <p:nvPr/>
        </p:nvSpPr>
        <p:spPr>
          <a:xfrm>
            <a:off x="2173816" y="4457552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lama</a:t>
            </a:r>
            <a:r>
              <a:rPr kumimoji="0" lang="pt-B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kumimoji="0" lang="ar-MA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         </a:t>
            </a:r>
            <a:r>
              <a:rPr kumimoji="0" lang="pt-B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pt-BR" sz="5400" b="1" kern="100" dirty="0">
                <a:solidFill>
                  <a:prstClr val="black"/>
                </a:solidFill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mi</a:t>
            </a:r>
            <a:endParaRPr lang="fr-FR" sz="5400" b="1" kern="100" dirty="0">
              <a:solidFill>
                <a:prstClr val="black"/>
              </a:solidFill>
              <a:latin typeface="Dosis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899D49B-7E0B-C70E-D707-F42643AE3A5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0" y="6130876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mot : lecture 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 (4pts) </a:t>
            </a:r>
          </a:p>
        </p:txBody>
      </p:sp>
    </p:spTree>
    <p:extLst>
      <p:ext uri="{BB962C8B-B14F-4D97-AF65-F5344CB8AC3E}">
        <p14:creationId xmlns:p14="http://schemas.microsoft.com/office/powerpoint/2010/main" val="401173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47" name="TextBox 9">
            <a:extLst>
              <a:ext uri="{FF2B5EF4-FFF2-40B4-BE49-F238E27FC236}">
                <a16:creationId xmlns:a16="http://schemas.microsoft.com/office/drawing/2014/main" id="{8F402D47-7BB1-3EE5-D92D-0A6B369E1B0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59737" y="1500989"/>
            <a:ext cx="8224526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 SemiBold" pitchFamily="2" charset="0"/>
              </a:rPr>
              <a:t>Objectif de la semaine</a:t>
            </a:r>
            <a:endParaRPr lang="ar-MA" sz="3600" b="1" dirty="0">
              <a:solidFill>
                <a:srgbClr val="4BACC6">
                  <a:lumMod val="50000"/>
                </a:srgbClr>
              </a:solidFill>
              <a:latin typeface="Dosis SemiBold" pitchFamily="2" charset="0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8794" y="3211919"/>
            <a:ext cx="7766412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 SemiBold" pitchFamily="2" charset="0"/>
              </a:rPr>
              <a:t>Évaluer les acquis de la </a:t>
            </a:r>
            <a:r>
              <a:rPr lang="fr-FR" sz="3600" b="1">
                <a:solidFill>
                  <a:srgbClr val="4BACC6">
                    <a:lumMod val="50000"/>
                  </a:srgbClr>
                </a:solidFill>
                <a:latin typeface="Dosis SemiBold" pitchFamily="2" charset="0"/>
              </a:rPr>
              <a:t>période 2</a:t>
            </a:r>
            <a:endParaRPr lang="fr-FR" sz="3600" b="1" dirty="0">
              <a:solidFill>
                <a:srgbClr val="4BACC6">
                  <a:lumMod val="50000"/>
                </a:srgb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fini. Reviens à ta place 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3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901599" y="1191108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48854FD-AAD0-BC61-5DB6-723DDF2B8418}"/>
              </a:ext>
            </a:extLst>
          </p:cNvPr>
          <p:cNvSpPr txBox="1"/>
          <p:nvPr/>
        </p:nvSpPr>
        <p:spPr>
          <a:xfrm>
            <a:off x="597222" y="1863192"/>
            <a:ext cx="7815905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: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mots de vocabulaire.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: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  <a:p>
            <a:pPr marL="1165225" marR="0" lvl="0" indent="-1165225" algn="l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paroles étudiés.</a:t>
            </a:r>
          </a:p>
          <a:p>
            <a:pPr marL="1165225" marR="0" lvl="0" indent="-1165225" algn="l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 ma classe.</a:t>
            </a:r>
          </a:p>
          <a:p>
            <a:pPr>
              <a:spcAft>
                <a:spcPts val="1800"/>
              </a:spcAft>
              <a:defRPr/>
            </a:pPr>
            <a:r>
              <a:rPr lang="fr-FR" b="1" dirty="0">
                <a:solidFill>
                  <a:srgbClr val="C00000"/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: </a:t>
            </a:r>
            <a:r>
              <a:rPr lang="fr-FR" b="1" dirty="0">
                <a:solidFill>
                  <a:srgbClr val="424D7B"/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lettres, les syllabes et des mots contenant les lettres étudiées.</a:t>
            </a:r>
          </a:p>
          <a:p>
            <a:pPr lvl="0">
              <a:spcAft>
                <a:spcPts val="1800"/>
              </a:spcAft>
              <a:defRPr/>
            </a:pPr>
            <a:r>
              <a:rPr lang="fr-FR" b="1" dirty="0">
                <a:solidFill>
                  <a:srgbClr val="C00000"/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PE1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Écrire correctement les lettres, </a:t>
            </a:r>
            <a:r>
              <a:rPr lang="fr-FR" b="1" dirty="0">
                <a:solidFill>
                  <a:srgbClr val="424D7B"/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des syllabes et des mots contenant les lettres étudiées.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092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01249-1A21-1A5E-9A63-968609E25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30">
            <a:extLst>
              <a:ext uri="{FF2B5EF4-FFF2-40B4-BE49-F238E27FC236}">
                <a16:creationId xmlns:a16="http://schemas.microsoft.com/office/drawing/2014/main" id="{9EB957A6-9B9F-C7CC-84C3-8569F2669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290" y="850434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d’évaluation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560E6A9-2F71-DEEE-34E3-8E6C823D42A9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476059-E23F-1912-1F34-3ECF54AC5C9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B405B79-071B-C81A-6130-570DFCF5D7D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3CB6B1FE-22DB-4333-B27C-407418A7B01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62E48EC-0D0F-180D-6F6C-315F54B41CAD}"/>
              </a:ext>
            </a:extLst>
          </p:cNvPr>
          <p:cNvSpPr/>
          <p:nvPr/>
        </p:nvSpPr>
        <p:spPr>
          <a:xfrm>
            <a:off x="4776140" y="1952546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rganigramme : Terminateur 18">
            <a:extLst>
              <a:ext uri="{FF2B5EF4-FFF2-40B4-BE49-F238E27FC236}">
                <a16:creationId xmlns:a16="http://schemas.microsoft.com/office/drawing/2014/main" id="{C457FECA-E2EA-76D8-6D6F-140FD736B295}"/>
              </a:ext>
            </a:extLst>
          </p:cNvPr>
          <p:cNvSpPr/>
          <p:nvPr/>
        </p:nvSpPr>
        <p:spPr>
          <a:xfrm>
            <a:off x="4992140" y="1700546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</a:t>
            </a: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3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4CEECE38-197D-8A80-0139-E998E777F602}"/>
              </a:ext>
            </a:extLst>
          </p:cNvPr>
          <p:cNvSpPr/>
          <p:nvPr/>
        </p:nvSpPr>
        <p:spPr>
          <a:xfrm>
            <a:off x="636251" y="1996181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84C4CABF-500F-083D-748D-01696F6AFABC}"/>
              </a:ext>
            </a:extLst>
          </p:cNvPr>
          <p:cNvSpPr/>
          <p:nvPr/>
        </p:nvSpPr>
        <p:spPr>
          <a:xfrm>
            <a:off x="852251" y="1744181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6B8CD7-4136-7800-DDF4-336D2E2FF1F2}"/>
              </a:ext>
            </a:extLst>
          </p:cNvPr>
          <p:cNvSpPr/>
          <p:nvPr/>
        </p:nvSpPr>
        <p:spPr>
          <a:xfrm>
            <a:off x="4776140" y="350192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rganigramme : Terminateur 27">
            <a:extLst>
              <a:ext uri="{FF2B5EF4-FFF2-40B4-BE49-F238E27FC236}">
                <a16:creationId xmlns:a16="http://schemas.microsoft.com/office/drawing/2014/main" id="{F212138A-4A6B-E291-2E7A-6C61CE7F55D7}"/>
              </a:ext>
            </a:extLst>
          </p:cNvPr>
          <p:cNvSpPr/>
          <p:nvPr/>
        </p:nvSpPr>
        <p:spPr>
          <a:xfrm>
            <a:off x="4992140" y="324992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1407A89F-1B70-A462-170C-A9F6D6D285E0}"/>
              </a:ext>
            </a:extLst>
          </p:cNvPr>
          <p:cNvSpPr/>
          <p:nvPr/>
        </p:nvSpPr>
        <p:spPr>
          <a:xfrm>
            <a:off x="3156199" y="508592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rganigramme : Terminateur 29">
            <a:extLst>
              <a:ext uri="{FF2B5EF4-FFF2-40B4-BE49-F238E27FC236}">
                <a16:creationId xmlns:a16="http://schemas.microsoft.com/office/drawing/2014/main" id="{F03EBF7B-B811-ADFB-1F7E-0B3186C9F5A4}"/>
              </a:ext>
            </a:extLst>
          </p:cNvPr>
          <p:cNvSpPr/>
          <p:nvPr/>
        </p:nvSpPr>
        <p:spPr>
          <a:xfrm>
            <a:off x="3372198" y="4833928"/>
            <a:ext cx="1619942" cy="339596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Séances 5 </a:t>
            </a:r>
          </a:p>
        </p:txBody>
      </p:sp>
      <p:sp>
        <p:nvSpPr>
          <p:cNvPr id="33" name="Espace réservé du texte 5">
            <a:extLst>
              <a:ext uri="{FF2B5EF4-FFF2-40B4-BE49-F238E27FC236}">
                <a16:creationId xmlns:a16="http://schemas.microsoft.com/office/drawing/2014/main" id="{7E7A9BA9-216F-275B-73FE-5F028398C59B}"/>
              </a:ext>
            </a:extLst>
          </p:cNvPr>
          <p:cNvSpPr txBox="1">
            <a:spLocks/>
          </p:cNvSpPr>
          <p:nvPr/>
        </p:nvSpPr>
        <p:spPr>
          <a:xfrm>
            <a:off x="5046199" y="2134658"/>
            <a:ext cx="3420000" cy="7920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Évaluation des compétences orales. (passation individuelle) </a:t>
            </a:r>
            <a:endParaRPr lang="fr-FR" dirty="0"/>
          </a:p>
        </p:txBody>
      </p:sp>
      <p:sp>
        <p:nvSpPr>
          <p:cNvPr id="34" name="Espace réservé du texte 5">
            <a:extLst>
              <a:ext uri="{FF2B5EF4-FFF2-40B4-BE49-F238E27FC236}">
                <a16:creationId xmlns:a16="http://schemas.microsoft.com/office/drawing/2014/main" id="{E418D51A-1A95-4C26-34F2-0036C6E0CE8E}"/>
              </a:ext>
            </a:extLst>
          </p:cNvPr>
          <p:cNvSpPr txBox="1">
            <a:spLocks/>
          </p:cNvSpPr>
          <p:nvPr/>
        </p:nvSpPr>
        <p:spPr>
          <a:xfrm>
            <a:off x="852251" y="2187122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/>
              <a:t>Évaluation des compétences : PE1 (passation collective)  </a:t>
            </a:r>
          </a:p>
          <a:p>
            <a:pPr lvl="0">
              <a:defRPr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Évaluation des compétences orales. (passation individuelle) </a:t>
            </a:r>
            <a:endParaRPr lang="fr-FR" dirty="0"/>
          </a:p>
        </p:txBody>
      </p: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FF7FFD7C-620C-8063-4EC7-6485BBC5EEAB}"/>
              </a:ext>
            </a:extLst>
          </p:cNvPr>
          <p:cNvSpPr txBox="1">
            <a:spLocks/>
          </p:cNvSpPr>
          <p:nvPr/>
        </p:nvSpPr>
        <p:spPr>
          <a:xfrm>
            <a:off x="5046199" y="3645928"/>
            <a:ext cx="3420000" cy="7920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Évaluation des compétences orales. (passation individuelle) </a:t>
            </a:r>
            <a:endParaRPr lang="fr-FR" dirty="0"/>
          </a:p>
        </p:txBody>
      </p:sp>
      <p:sp>
        <p:nvSpPr>
          <p:cNvPr id="37" name="Espace réservé du texte 5">
            <a:extLst>
              <a:ext uri="{FF2B5EF4-FFF2-40B4-BE49-F238E27FC236}">
                <a16:creationId xmlns:a16="http://schemas.microsoft.com/office/drawing/2014/main" id="{21802068-15AC-0AA2-E49C-9D74AE23B44D}"/>
              </a:ext>
            </a:extLst>
          </p:cNvPr>
          <p:cNvSpPr txBox="1">
            <a:spLocks/>
          </p:cNvSpPr>
          <p:nvPr/>
        </p:nvSpPr>
        <p:spPr>
          <a:xfrm>
            <a:off x="3336199" y="5273726"/>
            <a:ext cx="3420000" cy="7920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Compilation et renseignement des livrets de compétences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8EF8CAC-5755-5668-0628-6D4CC345289A}"/>
              </a:ext>
            </a:extLst>
          </p:cNvPr>
          <p:cNvSpPr/>
          <p:nvPr/>
        </p:nvSpPr>
        <p:spPr>
          <a:xfrm>
            <a:off x="677801" y="3487216"/>
            <a:ext cx="3780000" cy="1080000"/>
          </a:xfrm>
          <a:prstGeom prst="roundRect">
            <a:avLst/>
          </a:prstGeom>
          <a:solidFill>
            <a:srgbClr val="AFABAB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C85A9807-9180-66C5-DAB0-6920806D264E}"/>
              </a:ext>
            </a:extLst>
          </p:cNvPr>
          <p:cNvSpPr/>
          <p:nvPr/>
        </p:nvSpPr>
        <p:spPr>
          <a:xfrm>
            <a:off x="893801" y="3235216"/>
            <a:ext cx="1260000" cy="360000"/>
          </a:xfrm>
          <a:prstGeom prst="flowChartTerminator">
            <a:avLst/>
          </a:prstGeom>
          <a:solidFill>
            <a:srgbClr val="AFABAB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9E01F6CF-823A-EA3B-25B4-F65B3522652B}"/>
              </a:ext>
            </a:extLst>
          </p:cNvPr>
          <p:cNvSpPr txBox="1">
            <a:spLocks/>
          </p:cNvSpPr>
          <p:nvPr/>
        </p:nvSpPr>
        <p:spPr>
          <a:xfrm>
            <a:off x="852251" y="3649756"/>
            <a:ext cx="3420000" cy="792000"/>
          </a:xfrm>
          <a:prstGeom prst="roundRect">
            <a:avLst/>
          </a:prstGeom>
          <a:solidFill>
            <a:srgbClr val="D9D9D9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Évaluation des compétences orales. (passation individuelle)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934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6E3DE1-2996-B97A-6A3F-40D60F3E45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56290" y="1267687"/>
            <a:ext cx="66640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deuxième séance est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consacrée à l’évaluation des compétences suivantes  :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CO1 – CO2 – PO1 – PO2 – LF1 .</a:t>
            </a:r>
          </a:p>
          <a:p>
            <a:pPr marL="457247" marR="0" lvl="1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lang="fr-FR" sz="1600" b="1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Répartir le groupe classe en 3 petits groupes. </a:t>
            </a:r>
            <a:r>
              <a:rPr lang="fr-FR" sz="1600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Chaque jour de passation individuelle, l’enseignant évalue en individuel toutes les compétences orales, pour les élèves  de l’un des trois groupes. </a:t>
            </a:r>
          </a:p>
          <a:p>
            <a:pPr marL="457247" marR="0" lvl="1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1600" b="1" u="sng" dirty="0">
              <a:solidFill>
                <a:srgbClr val="424D7B"/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passation se fait de manière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individuelle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: l’enseignant évalue chaque élève en l’ invitant à son bureau.</a:t>
            </a:r>
          </a:p>
          <a:p>
            <a:pPr marL="457247" marR="0" lvl="1" indent="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Le test  est guidé par le ppt, affiché sur ordinateur sans être projeté sur l’écran de la classe  (l’ordinateur doit être débranché du Datashow).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note immédiatement chaque compétence évaluée et renseigne la grille de compilation (0 -10 ) en s’appuyant sur les indications de compilation en dessous de chaque slide d’item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E7C1C11-FDE0-F64E-68F7-730BC06750D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648127" y="838194"/>
            <a:ext cx="3813031" cy="612000"/>
            <a:chOff x="2403987" y="1096335"/>
            <a:chExt cx="3528511" cy="408000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BF9855-43D8-1A9C-F7DA-2EB8CC3E0E52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2623268" y="1096335"/>
              <a:ext cx="3195019" cy="408000"/>
            </a:xfrm>
            <a:prstGeom prst="roundRect">
              <a:avLst>
                <a:gd name="adj" fmla="val 32324"/>
              </a:avLst>
            </a:prstGeom>
            <a:solidFill>
              <a:srgbClr val="424D7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7" name="TextBox 10">
              <a:extLst>
                <a:ext uri="{FF2B5EF4-FFF2-40B4-BE49-F238E27FC236}">
                  <a16:creationId xmlns:a16="http://schemas.microsoft.com/office/drawing/2014/main" id="{72B81DBD-DB8F-4479-719A-BB03282DAEFF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2403987" y="1169530"/>
              <a:ext cx="3528511" cy="2307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5" rtl="0" eaLnBrk="1" fontAlgn="auto" latinLnBrk="0" hangingPunct="1">
                <a:lnSpc>
                  <a:spcPts val="302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0" dirty="0">
                  <a:solidFill>
                    <a:prstClr val="white"/>
                  </a:solidFill>
                  <a:latin typeface="Dosis SemiBold" pitchFamily="2" charset="0"/>
                </a:rPr>
                <a:t>Séance 2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898AD3F-CCD0-0B01-51CF-ADECC9DFE93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063"/>
          <a:stretch>
            <a:fillRect/>
          </a:stretch>
        </p:blipFill>
        <p:spPr>
          <a:xfrm>
            <a:off x="362182" y="2831015"/>
            <a:ext cx="1831741" cy="11959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14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7764-08FC-69EE-EEE6-D97AFAB6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B8B0A13-9A13-F51E-DEB1-123E69C1D82C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4AFA64-CD37-ABC3-0DC7-9CD206D254E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69D769C-2C66-2685-49C5-F24D42E0BC5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03A084-5A78-80D2-4631-6850D4EEDB81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84957AE1-DE25-9011-99A9-624716E700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10989" y="1797784"/>
            <a:ext cx="7951694" cy="163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Avant de commencer les évaluations individuelles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1 -  Garder à portée de main la grille de compilation 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2- Donner une activité à réaliser au reste de la classe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A4C84D9-F506-30AD-75BD-C91B7173B87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87590" y="3698911"/>
            <a:ext cx="6053314" cy="116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Ex. Demander aux élèves de prendre leur livret d’éducation</a:t>
            </a:r>
            <a:r>
              <a:rPr kumimoji="0" lang="ar-MA" sz="1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fr-MA" sz="1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artistique</a:t>
            </a:r>
            <a:r>
              <a:rPr kumimoji="0" lang="fr-FR" sz="1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désigner l’activité à réaliser ou distribuer des feuilles blanches et leur demander de faire un dessin.</a:t>
            </a:r>
            <a:endParaRPr kumimoji="0" lang="fr-FR" sz="16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23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 élève. Nous allons faire quelques activités d’évaluation.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4E50BF3-91A0-9251-A61F-775418AE5C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3"/>
          <a:stretch>
            <a:fillRect/>
          </a:stretch>
        </p:blipFill>
        <p:spPr>
          <a:xfrm>
            <a:off x="2687662" y="2198689"/>
            <a:ext cx="3768675" cy="24606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images. Je vais te dire des mots et tu vas me montrer les images qui correspondent.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E8E0016-D069-002E-A58C-C2F617944AEC}"/>
              </a:ext>
            </a:extLst>
          </p:cNvPr>
          <p:cNvGrpSpPr/>
          <p:nvPr/>
        </p:nvGrpSpPr>
        <p:grpSpPr>
          <a:xfrm>
            <a:off x="1519689" y="1787288"/>
            <a:ext cx="1699061" cy="1848530"/>
            <a:chOff x="1519689" y="1787288"/>
            <a:chExt cx="1699061" cy="1848530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927C6453-8E47-4400-B4D0-B0A2B9400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89" y="1787288"/>
              <a:ext cx="1699061" cy="1848530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3A54E6F7-4AD2-A205-9FE3-41AB41F9A114}"/>
                </a:ext>
              </a:extLst>
            </p:cNvPr>
            <p:cNvSpPr txBox="1"/>
            <p:nvPr/>
          </p:nvSpPr>
          <p:spPr>
            <a:xfrm>
              <a:off x="1608667" y="1866900"/>
              <a:ext cx="1511300" cy="15282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pic>
        <p:nvPicPr>
          <p:cNvPr id="3" name="Image 2" descr="Une image contenant garçon, dessin humoristique, chaussures, dessin&#10;&#10;Le contenu généré par l’IA peut être incorrect.">
            <a:extLst>
              <a:ext uri="{FF2B5EF4-FFF2-40B4-BE49-F238E27FC236}">
                <a16:creationId xmlns:a16="http://schemas.microsoft.com/office/drawing/2014/main" id="{393930C2-042A-8EFB-80BB-1EBAB3EFA9D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7E5"/>
              </a:clrFrom>
              <a:clrTo>
                <a:srgbClr val="FEF7E5">
                  <a:alpha val="0"/>
                </a:srgbClr>
              </a:clrTo>
            </a:clrChange>
          </a:blip>
          <a:srcRect l="31442" r="15156"/>
          <a:stretch>
            <a:fillRect/>
          </a:stretch>
        </p:blipFill>
        <p:spPr>
          <a:xfrm>
            <a:off x="1916714" y="2004547"/>
            <a:ext cx="839461" cy="1335286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9EE08679-0CBB-2466-7B9E-B2D90ADD7205}"/>
              </a:ext>
            </a:extLst>
          </p:cNvPr>
          <p:cNvGrpSpPr/>
          <p:nvPr/>
        </p:nvGrpSpPr>
        <p:grpSpPr>
          <a:xfrm>
            <a:off x="3924211" y="1774587"/>
            <a:ext cx="1699061" cy="1848530"/>
            <a:chOff x="1519689" y="1787288"/>
            <a:chExt cx="1699061" cy="184853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E3C6475-B3F7-E9E9-1082-5DD3F8B43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89" y="1787288"/>
              <a:ext cx="1699061" cy="1848530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7CD58F1-1663-6AF7-0C3D-04A8D165B126}"/>
                </a:ext>
              </a:extLst>
            </p:cNvPr>
            <p:cNvSpPr txBox="1"/>
            <p:nvPr/>
          </p:nvSpPr>
          <p:spPr>
            <a:xfrm>
              <a:off x="1608667" y="1866900"/>
              <a:ext cx="1511300" cy="15282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86850326-C8C6-EB20-7EA3-BD3361F50833}"/>
              </a:ext>
            </a:extLst>
          </p:cNvPr>
          <p:cNvGrpSpPr/>
          <p:nvPr/>
        </p:nvGrpSpPr>
        <p:grpSpPr>
          <a:xfrm>
            <a:off x="6299090" y="1766124"/>
            <a:ext cx="1699061" cy="1848530"/>
            <a:chOff x="1519689" y="1787288"/>
            <a:chExt cx="1699061" cy="184853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8288BD5-4A32-AE25-445C-9B1E22DA1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89" y="1787288"/>
              <a:ext cx="1699061" cy="184853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07CC0E7-6AFD-C529-D48A-81B2EF78CEAA}"/>
                </a:ext>
              </a:extLst>
            </p:cNvPr>
            <p:cNvSpPr txBox="1"/>
            <p:nvPr/>
          </p:nvSpPr>
          <p:spPr>
            <a:xfrm>
              <a:off x="1608667" y="1866900"/>
              <a:ext cx="1511300" cy="15282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B0FBF7E-FC10-C8B7-AC5B-AA8E306D4228}"/>
              </a:ext>
            </a:extLst>
          </p:cNvPr>
          <p:cNvGrpSpPr/>
          <p:nvPr/>
        </p:nvGrpSpPr>
        <p:grpSpPr>
          <a:xfrm>
            <a:off x="2654218" y="3827744"/>
            <a:ext cx="1699061" cy="1848530"/>
            <a:chOff x="1519689" y="1787288"/>
            <a:chExt cx="1699061" cy="1848530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16E51657-7862-9EB3-4696-18477829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89" y="1787288"/>
              <a:ext cx="1699061" cy="1848530"/>
            </a:xfrm>
            <a:prstGeom prst="rect">
              <a:avLst/>
            </a:prstGeom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A1A93406-6BC5-B948-E875-A7A8FFCB159C}"/>
                </a:ext>
              </a:extLst>
            </p:cNvPr>
            <p:cNvSpPr txBox="1"/>
            <p:nvPr/>
          </p:nvSpPr>
          <p:spPr>
            <a:xfrm>
              <a:off x="1608667" y="1866900"/>
              <a:ext cx="1511300" cy="15282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0F86A47A-2F45-1802-87E9-0406C909E64A}"/>
              </a:ext>
            </a:extLst>
          </p:cNvPr>
          <p:cNvGrpSpPr/>
          <p:nvPr/>
        </p:nvGrpSpPr>
        <p:grpSpPr>
          <a:xfrm>
            <a:off x="5376234" y="3865846"/>
            <a:ext cx="1699061" cy="1848530"/>
            <a:chOff x="1519689" y="1787288"/>
            <a:chExt cx="1699061" cy="1848530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BEE240D9-3048-47CA-49DC-0088BA74B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89" y="1787288"/>
              <a:ext cx="1699061" cy="1848530"/>
            </a:xfrm>
            <a:prstGeom prst="rect">
              <a:avLst/>
            </a:prstGeom>
          </p:spPr>
        </p:pic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CB8EA2BA-5840-1BB2-6D36-CF41AFB0CB02}"/>
                </a:ext>
              </a:extLst>
            </p:cNvPr>
            <p:cNvSpPr txBox="1"/>
            <p:nvPr/>
          </p:nvSpPr>
          <p:spPr>
            <a:xfrm>
              <a:off x="1608667" y="1866900"/>
              <a:ext cx="1511300" cy="15282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pic>
        <p:nvPicPr>
          <p:cNvPr id="31" name="Image 30" descr="Une image contenant instrument de mesure rigide&#10;&#10;Le contenu généré par l’IA peut être incorrect.">
            <a:extLst>
              <a:ext uri="{FF2B5EF4-FFF2-40B4-BE49-F238E27FC236}">
                <a16:creationId xmlns:a16="http://schemas.microsoft.com/office/drawing/2014/main" id="{3FB8CB2C-B7DB-918F-0768-327F1CBEA53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7E5"/>
              </a:clrFrom>
              <a:clrTo>
                <a:srgbClr val="FEF7E5">
                  <a:alpha val="0"/>
                </a:srgbClr>
              </a:clrTo>
            </a:clrChange>
          </a:blip>
          <a:stretch>
            <a:fillRect/>
          </a:stretch>
        </p:blipFill>
        <p:spPr>
          <a:xfrm rot="3101334">
            <a:off x="3146795" y="3905901"/>
            <a:ext cx="725732" cy="1380259"/>
          </a:xfrm>
          <a:prstGeom prst="rect">
            <a:avLst/>
          </a:prstGeom>
        </p:spPr>
      </p:pic>
      <p:pic>
        <p:nvPicPr>
          <p:cNvPr id="33" name="Image 32" descr="Une image contenant mammifère, chien, dessin, croquis&#10;&#10;Le contenu généré par l’IA peut être incorrect.">
            <a:extLst>
              <a:ext uri="{FF2B5EF4-FFF2-40B4-BE49-F238E27FC236}">
                <a16:creationId xmlns:a16="http://schemas.microsoft.com/office/drawing/2014/main" id="{85D3AAEE-9194-F3FB-8C48-157A3998D5E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7E5"/>
              </a:clrFrom>
              <a:clrTo>
                <a:srgbClr val="FEF7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5804" y="2159328"/>
            <a:ext cx="1504071" cy="917603"/>
          </a:xfrm>
          <a:prstGeom prst="rect">
            <a:avLst/>
          </a:prstGeom>
        </p:spPr>
      </p:pic>
      <p:pic>
        <p:nvPicPr>
          <p:cNvPr id="35" name="Image 34" descr="Une image contenant meubles, chaise&#10;&#10;Le contenu généré par l’IA peut être incorrect.">
            <a:extLst>
              <a:ext uri="{FF2B5EF4-FFF2-40B4-BE49-F238E27FC236}">
                <a16:creationId xmlns:a16="http://schemas.microsoft.com/office/drawing/2014/main" id="{A245FB3A-4D5F-530E-AAE7-FF32C57417E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7EC"/>
              </a:clrFrom>
              <a:clrTo>
                <a:srgbClr val="FEF7E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23272" y="4086056"/>
            <a:ext cx="1174711" cy="1292182"/>
          </a:xfrm>
          <a:prstGeom prst="rect">
            <a:avLst/>
          </a:prstGeom>
        </p:spPr>
      </p:pic>
      <p:pic>
        <p:nvPicPr>
          <p:cNvPr id="37" name="Image 36" descr="Une image contenant meubles, lit, literie, chambre&#10;&#10;Le contenu généré par l’IA peut être incorrect.">
            <a:extLst>
              <a:ext uri="{FF2B5EF4-FFF2-40B4-BE49-F238E27FC236}">
                <a16:creationId xmlns:a16="http://schemas.microsoft.com/office/drawing/2014/main" id="{E3B1412F-2B2F-BC05-8F5E-82976849337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7E5"/>
              </a:clrFrom>
              <a:clrTo>
                <a:srgbClr val="FEF7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80441" y="1937795"/>
            <a:ext cx="1376796" cy="114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FD3FAE-2136-4DD8-B397-E52F55A3D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5B195F7-641D-4167-80D4-1B9CF897B5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80F8CA-9E32-43B4-9801-C91788857021}">
  <ds:schemaRefs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f0534ec5-868f-4ce6-85c7-99f0612daa52"/>
    <ds:schemaRef ds:uri="http://www.w3.org/XML/1998/namespace"/>
    <ds:schemaRef ds:uri="http://purl.org/dc/terms/"/>
    <ds:schemaRef ds:uri="202b3bc9-e036-45c7-aea0-06aec8cd7a40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8212</TotalTime>
  <Words>845</Words>
  <PresentationFormat>Affichage à l'écran (4:3)</PresentationFormat>
  <Paragraphs>82</Paragraphs>
  <Slides>20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14</vt:i4>
      </vt:variant>
      <vt:variant>
        <vt:lpstr>Titres des diapositives</vt:lpstr>
      </vt:variant>
      <vt:variant>
        <vt:i4>20</vt:i4>
      </vt:variant>
    </vt:vector>
  </HeadingPairs>
  <TitlesOfParts>
    <vt:vector size="44" baseType="lpstr">
      <vt:lpstr>Dosis</vt:lpstr>
      <vt:lpstr>Dosis SemiBold</vt:lpstr>
      <vt:lpstr>Calibri</vt:lpstr>
      <vt:lpstr>Bahnschrift SemiBold</vt:lpstr>
      <vt:lpstr>Aptos</vt:lpstr>
      <vt:lpstr>Mistral</vt:lpstr>
      <vt:lpstr>Arial</vt:lpstr>
      <vt:lpstr>Dosis ExtraBold</vt:lpstr>
      <vt:lpstr>Dosis Medium</vt:lpstr>
      <vt:lpstr>Wingdings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1_Env-Enseignant</vt:lpstr>
      <vt:lpstr>3_Lecture</vt:lpstr>
      <vt:lpstr>2_Env-Enseignant</vt:lpstr>
      <vt:lpstr>5_New Voc_01-Livret</vt:lpstr>
      <vt:lpstr>Présentation PowerPoint</vt:lpstr>
      <vt:lpstr>Présentation PowerPoint</vt:lpstr>
      <vt:lpstr>Présentation PowerPoint</vt:lpstr>
      <vt:lpstr>Organisation de la semaine d’évaluation </vt:lpstr>
      <vt:lpstr>Présentation PowerPoint</vt:lpstr>
      <vt:lpstr>Présentation PowerPoint</vt:lpstr>
      <vt:lpstr>Bonjour cher élève. Nous allons faire quelques activités d’évaluation.</vt:lpstr>
      <vt:lpstr>Présentation PowerPoint</vt:lpstr>
      <vt:lpstr>Regarde les images. Je vais te dire des mots et tu vas me montrer les images qui correspondent.</vt:lpstr>
      <vt:lpstr>Présentation PowerPoint</vt:lpstr>
      <vt:lpstr>Regarde la scène. Je vais te dire des phrases et tu vas me montrer les images qui correspondent : Voici une salle de bibliothèque. 1) Les élèves sont avec la maîtresse. 2) Sur la table, Il y a un des feutres. 3) Voici une chaise. 4 ) La fille prend un livre. 5) C’est une étagère. </vt:lpstr>
      <vt:lpstr>Présentation PowerPoint</vt:lpstr>
      <vt:lpstr>Mets ton doigt sur chaque image et dis-moi le mot en français.</vt:lpstr>
      <vt:lpstr>Présentation PowerPoint</vt:lpstr>
      <vt:lpstr>Je vais te poser des questions et tu dois répondre correctement.  L’enseignant montre des objets réels dans la classe.</vt:lpstr>
      <vt:lpstr>Présentation PowerPoint</vt:lpstr>
      <vt:lpstr>Nomme les objets de la classe, dis ce qu’il y a dans ton cartable et dans ta trousse. Tu dois dire 5 phrases.   L’enseignant explique la consigne dans la langue de l’apprenant.  </vt:lpstr>
      <vt:lpstr>Présentation PowerPoint</vt:lpstr>
      <vt:lpstr>Je vais te montrer des lettres , des syllabes et des mots que  tu dois lire. L’enseignant guide l’élève dans sa lecture. </vt:lpstr>
      <vt:lpstr>C’est fini. Reviens à ta place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2026-01-21T13:14:49Z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