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y="6858000" cx="12192000"/>
  <p:notesSz cx="6858000" cy="12192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" name="Google Shape;22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" name="Google Shape;50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3" name="Google Shape;103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9" name="Google Shape;119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6" name="Google Shape;13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8" name="Google Shape;158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5" name="Google Shape;185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2" name="Google Shape;202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9" name="Google Shape;229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6" name="Google Shape;266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4" name="Google Shape;284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9" name="Google Shape;299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4" name="Google Shape;324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5" name="Google Shape;345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4" name="Google Shape;364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T_DARK">
  <p:cSld name="IT_DARK">
    <p:bg>
      <p:bgPr>
        <a:solidFill>
          <a:srgbClr val="2C3E50"/>
        </a:solid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/>
          <p:nvPr/>
        </p:nvSpPr>
        <p:spPr>
          <a:xfrm>
            <a:off x="548640" y="6382512"/>
            <a:ext cx="932688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5DBDB"/>
              </a:buClr>
              <a:buSzPts val="1000"/>
              <a:buFont typeface="Inter"/>
              <a:buNone/>
            </a:pPr>
            <a:r>
              <a:rPr b="0" i="0" lang="en-US" sz="1000" u="none" cap="none" strike="noStrike">
                <a:solidFill>
                  <a:srgbClr val="D5DBDB"/>
                </a:solidFill>
                <a:latin typeface="Inter"/>
                <a:ea typeface="Inter"/>
                <a:cs typeface="Inter"/>
                <a:sym typeface="Inter"/>
              </a:rPr>
              <a:t>© 2026 Mark Anderson  ·  IDEAL Thinkers  ·  CC BY-NC-SA 4.0  ·  ictevangelist.com</a:t>
            </a:r>
            <a:endParaRPr b="0" i="0" sz="1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" name="Google Shape;13;p2"/>
          <p:cNvSpPr/>
          <p:nvPr/>
        </p:nvSpPr>
        <p:spPr>
          <a:xfrm>
            <a:off x="9966960" y="6382512"/>
            <a:ext cx="123444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D5DBDB"/>
              </a:buClr>
              <a:buSzPts val="1000"/>
              <a:buFont typeface="Inter"/>
              <a:buNone/>
            </a:pPr>
            <a:r>
              <a:rPr b="1" i="0" lang="en-US" sz="1000" u="none" cap="none" strike="noStrike">
                <a:solidFill>
                  <a:srgbClr val="D5DBDB"/>
                </a:solidFill>
                <a:latin typeface="Inter"/>
                <a:ea typeface="Inter"/>
                <a:cs typeface="Inter"/>
                <a:sym typeface="Inter"/>
              </a:rPr>
              <a:t>Y1 L2</a:t>
            </a:r>
            <a:endParaRPr b="0" i="0" sz="1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i="0" sz="1000" u="none" cap="none" strike="noStrike">
                <a:solidFill>
                  <a:srgbClr val="D5DBDB"/>
                </a:solidFill>
                <a:latin typeface="Inter"/>
                <a:ea typeface="Inter"/>
                <a:cs typeface="Inter"/>
                <a:sym typeface="Inter"/>
              </a:defRPr>
            </a:lvl1pPr>
            <a:lvl2pPr indent="0" lvl="1" marL="0" marR="0" algn="r">
              <a:spcBef>
                <a:spcPts val="0"/>
              </a:spcBef>
              <a:buNone/>
              <a:defRPr b="0" i="0" sz="1000" u="none" cap="none" strike="noStrike">
                <a:solidFill>
                  <a:srgbClr val="D5DBDB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0" lvl="2" marL="0" marR="0" algn="r">
              <a:spcBef>
                <a:spcPts val="0"/>
              </a:spcBef>
              <a:buNone/>
              <a:defRPr b="0" i="0" sz="1000" u="none" cap="none" strike="noStrike">
                <a:solidFill>
                  <a:srgbClr val="D5DBDB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0" lvl="3" marL="0" marR="0" algn="r">
              <a:spcBef>
                <a:spcPts val="0"/>
              </a:spcBef>
              <a:buNone/>
              <a:defRPr b="0" i="0" sz="1000" u="none" cap="none" strike="noStrike">
                <a:solidFill>
                  <a:srgbClr val="D5DBDB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0" lvl="4" marL="0" marR="0" algn="r">
              <a:spcBef>
                <a:spcPts val="0"/>
              </a:spcBef>
              <a:buNone/>
              <a:defRPr b="0" i="0" sz="1000" u="none" cap="none" strike="noStrike">
                <a:solidFill>
                  <a:srgbClr val="D5DBDB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0" lvl="5" marL="0" marR="0" algn="r">
              <a:spcBef>
                <a:spcPts val="0"/>
              </a:spcBef>
              <a:buNone/>
              <a:defRPr b="0" i="0" sz="1000" u="none" cap="none" strike="noStrike">
                <a:solidFill>
                  <a:srgbClr val="D5DBDB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0" lvl="6" marL="0" marR="0" algn="r">
              <a:spcBef>
                <a:spcPts val="0"/>
              </a:spcBef>
              <a:buNone/>
              <a:defRPr b="0" i="0" sz="1000" u="none" cap="none" strike="noStrike">
                <a:solidFill>
                  <a:srgbClr val="D5DBDB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0" lvl="7" marL="0" marR="0" algn="r">
              <a:spcBef>
                <a:spcPts val="0"/>
              </a:spcBef>
              <a:buNone/>
              <a:defRPr b="0" i="0" sz="1000" u="none" cap="none" strike="noStrike">
                <a:solidFill>
                  <a:srgbClr val="D5DBDB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0" lvl="8" marL="0" marR="0" algn="r">
              <a:spcBef>
                <a:spcPts val="0"/>
              </a:spcBef>
              <a:buNone/>
              <a:defRPr b="0" i="0" sz="1000" u="none" cap="none" strike="noStrike">
                <a:solidFill>
                  <a:srgbClr val="D5DBDB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T_LIGHT">
  <p:cSld name="IT_LIGHT">
    <p:bg>
      <p:bgPr>
        <a:solidFill>
          <a:srgbClr val="FFFFFF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548640" y="6382512"/>
            <a:ext cx="932688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96A6B"/>
              </a:buClr>
              <a:buSzPts val="1000"/>
              <a:buFont typeface="Inter"/>
              <a:buNone/>
            </a:pPr>
            <a:r>
              <a:rPr b="0" i="0" lang="en-US" sz="1000" u="none" cap="none" strike="noStrike">
                <a:solidFill>
                  <a:srgbClr val="596A6B"/>
                </a:solidFill>
                <a:latin typeface="Inter"/>
                <a:ea typeface="Inter"/>
                <a:cs typeface="Inter"/>
                <a:sym typeface="Inter"/>
              </a:rPr>
              <a:t>© 2026 Mark Anderson  ·  IDEAL Thinkers  ·  CC BY-NC-SA 4.0  ·  ictevangelist.com</a:t>
            </a:r>
            <a:endParaRPr b="0" i="0" sz="1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7" name="Google Shape;17;p3"/>
          <p:cNvSpPr/>
          <p:nvPr/>
        </p:nvSpPr>
        <p:spPr>
          <a:xfrm>
            <a:off x="9966960" y="6382512"/>
            <a:ext cx="123444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96A6B"/>
              </a:buClr>
              <a:buSzPts val="1000"/>
              <a:buFont typeface="Inter"/>
              <a:buNone/>
            </a:pPr>
            <a:r>
              <a:rPr b="1" i="0" lang="en-US" sz="1000" u="none" cap="none" strike="noStrike">
                <a:solidFill>
                  <a:srgbClr val="596A6B"/>
                </a:solidFill>
                <a:latin typeface="Inter"/>
                <a:ea typeface="Inter"/>
                <a:cs typeface="Inter"/>
                <a:sym typeface="Inter"/>
              </a:rPr>
              <a:t>Y1 L2</a:t>
            </a:r>
            <a:endParaRPr b="0" i="0" sz="1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i="0" sz="1000" u="none" cap="none" strike="noStrike">
                <a:solidFill>
                  <a:srgbClr val="596A6B"/>
                </a:solidFill>
                <a:latin typeface="Inter"/>
                <a:ea typeface="Inter"/>
                <a:cs typeface="Inter"/>
                <a:sym typeface="Inter"/>
              </a:defRPr>
            </a:lvl1pPr>
            <a:lvl2pPr indent="0" lvl="1" marL="0" marR="0" algn="r">
              <a:spcBef>
                <a:spcPts val="0"/>
              </a:spcBef>
              <a:buNone/>
              <a:defRPr b="0" i="0" sz="1000" u="none" cap="none" strike="noStrike">
                <a:solidFill>
                  <a:srgbClr val="596A6B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0" lvl="2" marL="0" marR="0" algn="r">
              <a:spcBef>
                <a:spcPts val="0"/>
              </a:spcBef>
              <a:buNone/>
              <a:defRPr b="0" i="0" sz="1000" u="none" cap="none" strike="noStrike">
                <a:solidFill>
                  <a:srgbClr val="596A6B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0" lvl="3" marL="0" marR="0" algn="r">
              <a:spcBef>
                <a:spcPts val="0"/>
              </a:spcBef>
              <a:buNone/>
              <a:defRPr b="0" i="0" sz="1000" u="none" cap="none" strike="noStrike">
                <a:solidFill>
                  <a:srgbClr val="596A6B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0" lvl="4" marL="0" marR="0" algn="r">
              <a:spcBef>
                <a:spcPts val="0"/>
              </a:spcBef>
              <a:buNone/>
              <a:defRPr b="0" i="0" sz="1000" u="none" cap="none" strike="noStrike">
                <a:solidFill>
                  <a:srgbClr val="596A6B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0" lvl="5" marL="0" marR="0" algn="r">
              <a:spcBef>
                <a:spcPts val="0"/>
              </a:spcBef>
              <a:buNone/>
              <a:defRPr b="0" i="0" sz="1000" u="none" cap="none" strike="noStrike">
                <a:solidFill>
                  <a:srgbClr val="596A6B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0" lvl="6" marL="0" marR="0" algn="r">
              <a:spcBef>
                <a:spcPts val="0"/>
              </a:spcBef>
              <a:buNone/>
              <a:defRPr b="0" i="0" sz="1000" u="none" cap="none" strike="noStrike">
                <a:solidFill>
                  <a:srgbClr val="596A6B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0" lvl="7" marL="0" marR="0" algn="r">
              <a:spcBef>
                <a:spcPts val="0"/>
              </a:spcBef>
              <a:buNone/>
              <a:defRPr b="0" i="0" sz="1000" u="none" cap="none" strike="noStrike">
                <a:solidFill>
                  <a:srgbClr val="596A6B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0" lvl="8" marL="0" marR="0" algn="r">
              <a:spcBef>
                <a:spcPts val="0"/>
              </a:spcBef>
              <a:buNone/>
              <a:defRPr b="0" i="0" sz="1000" u="none" cap="none" strike="noStrike">
                <a:solidFill>
                  <a:srgbClr val="596A6B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6A6B"/>
                </a:solidFill>
                <a:latin typeface="Inter"/>
                <a:ea typeface="Inter"/>
                <a:cs typeface="Inter"/>
                <a:sym typeface="Inter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6A6B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6A6B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6A6B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6A6B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6A6B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6A6B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6A6B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596A6B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Relationship Id="rId4" Type="http://schemas.openxmlformats.org/officeDocument/2006/relationships/image" Target="../media/image6.png"/><Relationship Id="rId5" Type="http://schemas.openxmlformats.org/officeDocument/2006/relationships/image" Target="../media/image1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Relationship Id="rId4" Type="http://schemas.openxmlformats.org/officeDocument/2006/relationships/image" Target="../media/image17.png"/><Relationship Id="rId5" Type="http://schemas.openxmlformats.org/officeDocument/2006/relationships/image" Target="../media/image1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9.png"/><Relationship Id="rId4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png"/><Relationship Id="rId4" Type="http://schemas.openxmlformats.org/officeDocument/2006/relationships/image" Target="../media/image26.png"/><Relationship Id="rId5" Type="http://schemas.openxmlformats.org/officeDocument/2006/relationships/image" Target="../media/image21.png"/><Relationship Id="rId6" Type="http://schemas.openxmlformats.org/officeDocument/2006/relationships/image" Target="../media/image2.png"/><Relationship Id="rId7" Type="http://schemas.openxmlformats.org/officeDocument/2006/relationships/image" Target="../media/image7.png"/><Relationship Id="rId8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Relationship Id="rId4" Type="http://schemas.openxmlformats.org/officeDocument/2006/relationships/image" Target="../media/image23.png"/><Relationship Id="rId11" Type="http://schemas.openxmlformats.org/officeDocument/2006/relationships/image" Target="../media/image4.png"/><Relationship Id="rId10" Type="http://schemas.openxmlformats.org/officeDocument/2006/relationships/image" Target="../media/image27.png"/><Relationship Id="rId9" Type="http://schemas.openxmlformats.org/officeDocument/2006/relationships/image" Target="../media/image24.png"/><Relationship Id="rId5" Type="http://schemas.openxmlformats.org/officeDocument/2006/relationships/image" Target="../media/image18.png"/><Relationship Id="rId6" Type="http://schemas.openxmlformats.org/officeDocument/2006/relationships/image" Target="../media/image25.png"/><Relationship Id="rId7" Type="http://schemas.openxmlformats.org/officeDocument/2006/relationships/image" Target="../media/image20.png"/><Relationship Id="rId8" Type="http://schemas.openxmlformats.org/officeDocument/2006/relationships/image" Target="../media/image1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png"/><Relationship Id="rId4" Type="http://schemas.openxmlformats.org/officeDocument/2006/relationships/image" Target="../media/image31.png"/><Relationship Id="rId5" Type="http://schemas.openxmlformats.org/officeDocument/2006/relationships/image" Target="../media/image28.png"/><Relationship Id="rId6" Type="http://schemas.openxmlformats.org/officeDocument/2006/relationships/image" Target="../media/image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/>
          <p:nvPr/>
        </p:nvSpPr>
        <p:spPr>
          <a:xfrm>
            <a:off x="548640" y="457200"/>
            <a:ext cx="5486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Exo 2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IDEAL Thinkers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6" name="Google Shape;26;p5"/>
          <p:cNvSpPr txBox="1"/>
          <p:nvPr/>
        </p:nvSpPr>
        <p:spPr>
          <a:xfrm>
            <a:off x="548640" y="868680"/>
            <a:ext cx="54864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5DBDB"/>
              </a:buClr>
              <a:buSzPts val="1300"/>
              <a:buFont typeface="Inter"/>
              <a:buNone/>
            </a:pPr>
            <a:r>
              <a:rPr i="0" lang="en-US" sz="1300" u="none" cap="none" strike="noStrike">
                <a:solidFill>
                  <a:srgbClr val="D5DBDB"/>
                </a:solidFill>
                <a:latin typeface="Poppins"/>
                <a:ea typeface="Poppins"/>
                <a:cs typeface="Poppins"/>
                <a:sym typeface="Poppins"/>
              </a:rPr>
              <a:t>AI Literacy for Primary Schools</a:t>
            </a:r>
            <a:endParaRPr i="0" sz="13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" name="Google Shape;27;p5"/>
          <p:cNvSpPr/>
          <p:nvPr/>
        </p:nvSpPr>
        <p:spPr>
          <a:xfrm>
            <a:off x="548640" y="1737360"/>
            <a:ext cx="3017520" cy="502920"/>
          </a:xfrm>
          <a:prstGeom prst="roundRect">
            <a:avLst>
              <a:gd fmla="val 49091" name="adj"/>
            </a:avLst>
          </a:prstGeom>
          <a:solidFill>
            <a:srgbClr val="0E6655"/>
          </a:solidFill>
          <a:ln cap="flat" cmpd="sng" w="12700">
            <a:solidFill>
              <a:srgbClr val="0E66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5"/>
          <p:cNvSpPr txBox="1"/>
          <p:nvPr/>
        </p:nvSpPr>
        <p:spPr>
          <a:xfrm>
            <a:off x="548640" y="1737360"/>
            <a:ext cx="30175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Inter"/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Year 1  ·  Lesson 2</a:t>
            </a:r>
            <a:endParaRPr i="0" sz="15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" name="Google Shape;29;p5"/>
          <p:cNvSpPr txBox="1"/>
          <p:nvPr/>
        </p:nvSpPr>
        <p:spPr>
          <a:xfrm>
            <a:off x="548640" y="2423160"/>
            <a:ext cx="749808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Exo 2"/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Teaching Bleep</a:t>
            </a:r>
            <a:endParaRPr b="0" i="0" sz="4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0" name="Google Shape;30;p5"/>
          <p:cNvSpPr txBox="1"/>
          <p:nvPr/>
        </p:nvSpPr>
        <p:spPr>
          <a:xfrm>
            <a:off x="548640" y="3977640"/>
            <a:ext cx="73152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5B7A1"/>
              </a:buClr>
              <a:buSzPts val="2000"/>
              <a:buFont typeface="Poppins"/>
              <a:buNone/>
            </a:pPr>
            <a:r>
              <a:rPr b="1" i="0" lang="en-US" sz="2000" u="none" cap="none" strike="noStrike">
                <a:solidFill>
                  <a:srgbClr val="F5B7A1"/>
                </a:solidFill>
                <a:latin typeface="Poppins"/>
                <a:ea typeface="Poppins"/>
                <a:cs typeface="Poppins"/>
                <a:sym typeface="Poppins"/>
              </a:rPr>
              <a:t>Big question: </a:t>
            </a:r>
            <a:r>
              <a:rPr b="0" i="0" lang="en-US" sz="20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How does AI learn?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1" name="Google Shape;31;p5"/>
          <p:cNvSpPr txBox="1"/>
          <p:nvPr/>
        </p:nvSpPr>
        <p:spPr>
          <a:xfrm>
            <a:off x="548640" y="4983480"/>
            <a:ext cx="36576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5DBDB"/>
              </a:buClr>
              <a:buSzPts val="1200"/>
              <a:buFont typeface="Inter"/>
              <a:buNone/>
            </a:pPr>
            <a:r>
              <a:rPr i="0" lang="en-US" sz="1200" u="none" cap="none" strike="noStrike">
                <a:solidFill>
                  <a:srgbClr val="D5DBDB"/>
                </a:solidFill>
                <a:latin typeface="Poppins"/>
                <a:ea typeface="Poppins"/>
                <a:cs typeface="Poppins"/>
                <a:sym typeface="Poppins"/>
              </a:rPr>
              <a:t>Today's IDEAL habit</a:t>
            </a:r>
            <a:endParaRPr i="0" sz="1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2" name="Google Shape;32;p5"/>
          <p:cNvSpPr/>
          <p:nvPr/>
        </p:nvSpPr>
        <p:spPr>
          <a:xfrm>
            <a:off x="548640" y="5349240"/>
            <a:ext cx="731520" cy="731520"/>
          </a:xfrm>
          <a:prstGeom prst="roundRect">
            <a:avLst>
              <a:gd fmla="val 12500" name="adj"/>
            </a:avLst>
          </a:prstGeom>
          <a:solidFill>
            <a:srgbClr val="2980B9"/>
          </a:solidFill>
          <a:ln cap="flat" cmpd="sng" w="12700">
            <a:solidFill>
              <a:srgbClr val="C039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5"/>
          <p:cNvSpPr txBox="1"/>
          <p:nvPr/>
        </p:nvSpPr>
        <p:spPr>
          <a:xfrm>
            <a:off x="548640" y="5349240"/>
            <a:ext cx="73152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Exo 2"/>
              <a:buNone/>
            </a:pPr>
            <a:r>
              <a:rPr b="1" lang="en-US" sz="3200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I</a:t>
            </a:r>
            <a:endParaRPr b="0" i="0" sz="3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4" name="Google Shape;34;p5"/>
          <p:cNvSpPr txBox="1"/>
          <p:nvPr/>
        </p:nvSpPr>
        <p:spPr>
          <a:xfrm>
            <a:off x="1463040" y="5349240"/>
            <a:ext cx="64008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Poppins"/>
              <a:buNone/>
            </a:pPr>
            <a:r>
              <a:rPr b="1"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Informed:</a:t>
            </a:r>
            <a:r>
              <a:rPr b="1" i="0" lang="en-US" sz="20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b="1" lang="en-US" sz="2000">
                <a:solidFill>
                  <a:srgbClr val="F5B7A1"/>
                </a:solidFill>
                <a:latin typeface="Poppins"/>
                <a:ea typeface="Poppins"/>
                <a:cs typeface="Poppins"/>
                <a:sym typeface="Poppins"/>
              </a:rPr>
              <a:t>Know what it is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35" name="Google Shape;35;p5"/>
          <p:cNvCxnSpPr/>
          <p:nvPr/>
        </p:nvCxnSpPr>
        <p:spPr>
          <a:xfrm>
            <a:off x="9829800" y="1671066"/>
            <a:ext cx="0" cy="464058"/>
          </a:xfrm>
          <a:prstGeom prst="straightConnector1">
            <a:avLst/>
          </a:prstGeom>
          <a:noFill/>
          <a:ln cap="flat" cmpd="sng" w="38100">
            <a:solidFill>
              <a:srgbClr val="2C3E5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6" name="Google Shape;36;p5"/>
          <p:cNvSpPr/>
          <p:nvPr/>
        </p:nvSpPr>
        <p:spPr>
          <a:xfrm>
            <a:off x="9644177" y="1339596"/>
            <a:ext cx="371246" cy="371246"/>
          </a:xfrm>
          <a:prstGeom prst="ellipse">
            <a:avLst/>
          </a:prstGeom>
          <a:solidFill>
            <a:srgbClr val="F1C40F"/>
          </a:solidFill>
          <a:ln cap="flat" cmpd="sng" w="12700">
            <a:solidFill>
              <a:srgbClr val="F39C1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5"/>
          <p:cNvSpPr/>
          <p:nvPr/>
        </p:nvSpPr>
        <p:spPr>
          <a:xfrm>
            <a:off x="8769096" y="2135124"/>
            <a:ext cx="2121408" cy="1789938"/>
          </a:xfrm>
          <a:prstGeom prst="ellipse">
            <a:avLst/>
          </a:prstGeom>
          <a:solidFill>
            <a:srgbClr val="16A085"/>
          </a:solidFill>
          <a:ln cap="flat" cmpd="sng" w="25400">
            <a:solidFill>
              <a:srgbClr val="0E66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5"/>
          <p:cNvSpPr/>
          <p:nvPr/>
        </p:nvSpPr>
        <p:spPr>
          <a:xfrm>
            <a:off x="9166860" y="2665476"/>
            <a:ext cx="477317" cy="477317"/>
          </a:xfrm>
          <a:prstGeom prst="ellipse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5"/>
          <p:cNvSpPr/>
          <p:nvPr/>
        </p:nvSpPr>
        <p:spPr>
          <a:xfrm>
            <a:off x="10015423" y="2665476"/>
            <a:ext cx="477317" cy="477317"/>
          </a:xfrm>
          <a:prstGeom prst="ellipse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" name="Google Shape;40;p5"/>
          <p:cNvSpPr/>
          <p:nvPr/>
        </p:nvSpPr>
        <p:spPr>
          <a:xfrm>
            <a:off x="9299448" y="2798064"/>
            <a:ext cx="212141" cy="212141"/>
          </a:xfrm>
          <a:prstGeom prst="ellipse">
            <a:avLst/>
          </a:prstGeom>
          <a:solidFill>
            <a:srgbClr val="2C3E50"/>
          </a:solidFill>
          <a:ln cap="flat" cmpd="sng" w="12700">
            <a:solidFill>
              <a:srgbClr val="2C3E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p5"/>
          <p:cNvSpPr/>
          <p:nvPr/>
        </p:nvSpPr>
        <p:spPr>
          <a:xfrm>
            <a:off x="10148011" y="2798064"/>
            <a:ext cx="212141" cy="212141"/>
          </a:xfrm>
          <a:prstGeom prst="ellipse">
            <a:avLst/>
          </a:prstGeom>
          <a:solidFill>
            <a:srgbClr val="2C3E50"/>
          </a:solidFill>
          <a:ln cap="flat" cmpd="sng" w="12700">
            <a:solidFill>
              <a:srgbClr val="2C3E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" name="Google Shape;42;p5"/>
          <p:cNvSpPr/>
          <p:nvPr/>
        </p:nvSpPr>
        <p:spPr>
          <a:xfrm>
            <a:off x="9498330" y="3129534"/>
            <a:ext cx="662940" cy="464058"/>
          </a:xfrm>
          <a:prstGeom prst="arc">
            <a:avLst>
              <a:gd fmla="val 1200000" name="adj1"/>
              <a:gd fmla="val 9600000" name="adj2"/>
            </a:avLst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5"/>
          <p:cNvSpPr/>
          <p:nvPr/>
        </p:nvSpPr>
        <p:spPr>
          <a:xfrm>
            <a:off x="8967978" y="4057650"/>
            <a:ext cx="1723644" cy="1524762"/>
          </a:xfrm>
          <a:prstGeom prst="roundRect">
            <a:avLst>
              <a:gd fmla="val 7196" name="adj"/>
            </a:avLst>
          </a:prstGeom>
          <a:solidFill>
            <a:srgbClr val="0E6655"/>
          </a:solidFill>
          <a:ln cap="flat" cmpd="sng" w="12700">
            <a:solidFill>
              <a:srgbClr val="0E66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5"/>
          <p:cNvSpPr/>
          <p:nvPr/>
        </p:nvSpPr>
        <p:spPr>
          <a:xfrm>
            <a:off x="9564624" y="4455414"/>
            <a:ext cx="530352" cy="530352"/>
          </a:xfrm>
          <a:prstGeom prst="ellipse">
            <a:avLst/>
          </a:prstGeom>
          <a:solidFill>
            <a:srgbClr val="F1C40F"/>
          </a:solidFill>
          <a:ln cap="flat" cmpd="sng" w="12700">
            <a:solidFill>
              <a:srgbClr val="F39C1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5" name="Google Shape;45;p5"/>
          <p:cNvCxnSpPr/>
          <p:nvPr/>
        </p:nvCxnSpPr>
        <p:spPr>
          <a:xfrm>
            <a:off x="8570214" y="4322826"/>
            <a:ext cx="397764" cy="596646"/>
          </a:xfrm>
          <a:prstGeom prst="straightConnector1">
            <a:avLst/>
          </a:prstGeom>
          <a:noFill/>
          <a:ln cap="flat" cmpd="sng" w="38100">
            <a:solidFill>
              <a:srgbClr val="2C3E5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6" name="Google Shape;46;p5"/>
          <p:cNvCxnSpPr/>
          <p:nvPr/>
        </p:nvCxnSpPr>
        <p:spPr>
          <a:xfrm flipH="1">
            <a:off x="10691622" y="4322826"/>
            <a:ext cx="397764" cy="596646"/>
          </a:xfrm>
          <a:prstGeom prst="straightConnector1">
            <a:avLst/>
          </a:prstGeom>
          <a:noFill/>
          <a:ln cap="flat" cmpd="sng" w="38100">
            <a:solidFill>
              <a:srgbClr val="2C3E5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7" name="Google Shape;47;p5"/>
          <p:cNvSpPr txBox="1"/>
          <p:nvPr>
            <p:ph idx="4294967295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000" u="none" cap="none" strike="noStrike">
                <a:solidFill>
                  <a:srgbClr val="D5DBDB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i="0" sz="1000" u="none" cap="none" strike="noStrike">
              <a:solidFill>
                <a:srgbClr val="D5DBD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6"/>
          <p:cNvSpPr txBox="1"/>
          <p:nvPr/>
        </p:nvSpPr>
        <p:spPr>
          <a:xfrm>
            <a:off x="548640" y="411480"/>
            <a:ext cx="110642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2C3E50"/>
                </a:solidFill>
                <a:latin typeface="Exo 2"/>
                <a:ea typeface="Exo 2"/>
                <a:cs typeface="Exo 2"/>
                <a:sym typeface="Exo 2"/>
              </a:rPr>
              <a:t>Remember when...?</a:t>
            </a:r>
            <a:endParaRPr b="0" i="0" sz="3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4" name="Google Shape;54;p6"/>
          <p:cNvSpPr txBox="1"/>
          <p:nvPr/>
        </p:nvSpPr>
        <p:spPr>
          <a:xfrm>
            <a:off x="548640" y="1325880"/>
            <a:ext cx="109728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96A6B"/>
              </a:buClr>
              <a:buSzPts val="1600"/>
              <a:buFont typeface="Poppins"/>
              <a:buNone/>
            </a:pPr>
            <a:r>
              <a:rPr b="0" i="0" lang="en-US" sz="16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Point, show me your thumbs or tell your partner.</a:t>
            </a:r>
            <a:endParaRPr b="0" i="0" sz="1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5" name="Google Shape;55;p6"/>
          <p:cNvSpPr/>
          <p:nvPr/>
        </p:nvSpPr>
        <p:spPr>
          <a:xfrm>
            <a:off x="548640" y="1874520"/>
            <a:ext cx="5440680" cy="1874520"/>
          </a:xfrm>
          <a:prstGeom prst="roundRect">
            <a:avLst>
              <a:gd fmla="val 5854" name="adj"/>
            </a:avLst>
          </a:prstGeom>
          <a:solidFill>
            <a:srgbClr val="F4ECF7"/>
          </a:solidFill>
          <a:ln cap="flat" cmpd="sng" w="12700">
            <a:solidFill>
              <a:srgbClr val="F4EC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6"/>
          <p:cNvSpPr/>
          <p:nvPr/>
        </p:nvSpPr>
        <p:spPr>
          <a:xfrm>
            <a:off x="777240" y="2103120"/>
            <a:ext cx="548640" cy="548640"/>
          </a:xfrm>
          <a:prstGeom prst="ellipse">
            <a:avLst/>
          </a:prstGeom>
          <a:solidFill>
            <a:srgbClr val="8E44AD"/>
          </a:solidFill>
          <a:ln cap="flat" cmpd="sng" w="12700">
            <a:solidFill>
              <a:srgbClr val="8E44A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6"/>
          <p:cNvSpPr txBox="1"/>
          <p:nvPr/>
        </p:nvSpPr>
        <p:spPr>
          <a:xfrm>
            <a:off x="777240" y="2103120"/>
            <a:ext cx="5486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Exo 2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1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8" name="Google Shape;58;p6"/>
          <p:cNvSpPr txBox="1"/>
          <p:nvPr/>
        </p:nvSpPr>
        <p:spPr>
          <a:xfrm>
            <a:off x="1508760" y="2039112"/>
            <a:ext cx="4297680" cy="1051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Poppins"/>
              <a:buNone/>
            </a:pPr>
            <a:r>
              <a:rPr b="1" i="0" lang="en-US" sz="18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What is a guess?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9" name="Google Shape;59;p6"/>
          <p:cNvSpPr/>
          <p:nvPr/>
        </p:nvSpPr>
        <p:spPr>
          <a:xfrm>
            <a:off x="1463040" y="3200400"/>
            <a:ext cx="4343400" cy="438912"/>
          </a:xfrm>
          <a:prstGeom prst="roundRect">
            <a:avLst>
              <a:gd fmla="val 20833" name="adj"/>
            </a:avLst>
          </a:prstGeom>
          <a:solidFill>
            <a:srgbClr val="8E44AD"/>
          </a:solidFill>
          <a:ln cap="flat" cmpd="sng" w="12700">
            <a:solidFill>
              <a:srgbClr val="8E44A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6"/>
          <p:cNvSpPr txBox="1"/>
          <p:nvPr/>
        </p:nvSpPr>
        <p:spPr>
          <a:xfrm>
            <a:off x="1572768" y="3200400"/>
            <a:ext cx="416052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Poppins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You are not sure, so you pick what you think.</a:t>
            </a:r>
            <a:endParaRPr b="0" i="0" sz="13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1" name="Google Shape;61;p6"/>
          <p:cNvSpPr/>
          <p:nvPr/>
        </p:nvSpPr>
        <p:spPr>
          <a:xfrm>
            <a:off x="6172200" y="1874520"/>
            <a:ext cx="5440680" cy="1874520"/>
          </a:xfrm>
          <a:prstGeom prst="roundRect">
            <a:avLst>
              <a:gd fmla="val 5854" name="adj"/>
            </a:avLst>
          </a:prstGeom>
          <a:solidFill>
            <a:srgbClr val="F4ECF7"/>
          </a:solidFill>
          <a:ln cap="flat" cmpd="sng" w="12700">
            <a:solidFill>
              <a:srgbClr val="F4EC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6"/>
          <p:cNvSpPr/>
          <p:nvPr/>
        </p:nvSpPr>
        <p:spPr>
          <a:xfrm>
            <a:off x="6400800" y="2103120"/>
            <a:ext cx="548640" cy="548640"/>
          </a:xfrm>
          <a:prstGeom prst="ellipse">
            <a:avLst/>
          </a:prstGeom>
          <a:solidFill>
            <a:srgbClr val="8E44AD"/>
          </a:solidFill>
          <a:ln cap="flat" cmpd="sng" w="12700">
            <a:solidFill>
              <a:srgbClr val="8E44A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6"/>
          <p:cNvSpPr txBox="1"/>
          <p:nvPr/>
        </p:nvSpPr>
        <p:spPr>
          <a:xfrm>
            <a:off x="6400800" y="2103120"/>
            <a:ext cx="5486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Exo 2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2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4" name="Google Shape;64;p6"/>
          <p:cNvSpPr txBox="1"/>
          <p:nvPr/>
        </p:nvSpPr>
        <p:spPr>
          <a:xfrm>
            <a:off x="7132320" y="2039112"/>
            <a:ext cx="4297680" cy="1051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Poppins"/>
              <a:buNone/>
            </a:pPr>
            <a:r>
              <a:rPr b="1" i="0" lang="en-US" sz="18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A torch: same every time, or makes a guess?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5" name="Google Shape;65;p6"/>
          <p:cNvSpPr/>
          <p:nvPr/>
        </p:nvSpPr>
        <p:spPr>
          <a:xfrm>
            <a:off x="7086600" y="3200400"/>
            <a:ext cx="4343400" cy="438912"/>
          </a:xfrm>
          <a:prstGeom prst="roundRect">
            <a:avLst>
              <a:gd fmla="val 20833" name="adj"/>
            </a:avLst>
          </a:prstGeom>
          <a:solidFill>
            <a:srgbClr val="8E44AD"/>
          </a:solidFill>
          <a:ln cap="flat" cmpd="sng" w="12700">
            <a:solidFill>
              <a:srgbClr val="8E44A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6"/>
          <p:cNvSpPr txBox="1"/>
          <p:nvPr/>
        </p:nvSpPr>
        <p:spPr>
          <a:xfrm>
            <a:off x="7196328" y="3200400"/>
            <a:ext cx="416052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Poppins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Same every time!</a:t>
            </a:r>
            <a:endParaRPr b="0" i="0" sz="13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7" name="Google Shape;67;p6"/>
          <p:cNvSpPr/>
          <p:nvPr/>
        </p:nvSpPr>
        <p:spPr>
          <a:xfrm>
            <a:off x="548640" y="3886200"/>
            <a:ext cx="5440680" cy="1874520"/>
          </a:xfrm>
          <a:prstGeom prst="roundRect">
            <a:avLst>
              <a:gd fmla="val 5854" name="adj"/>
            </a:avLst>
          </a:prstGeom>
          <a:solidFill>
            <a:srgbClr val="F4ECF7"/>
          </a:solidFill>
          <a:ln cap="flat" cmpd="sng" w="12700">
            <a:solidFill>
              <a:srgbClr val="F4EC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6"/>
          <p:cNvSpPr/>
          <p:nvPr/>
        </p:nvSpPr>
        <p:spPr>
          <a:xfrm>
            <a:off x="777240" y="4114800"/>
            <a:ext cx="548640" cy="548640"/>
          </a:xfrm>
          <a:prstGeom prst="ellipse">
            <a:avLst/>
          </a:prstGeom>
          <a:solidFill>
            <a:srgbClr val="8E44AD"/>
          </a:solidFill>
          <a:ln cap="flat" cmpd="sng" w="12700">
            <a:solidFill>
              <a:srgbClr val="8E44A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6"/>
          <p:cNvSpPr txBox="1"/>
          <p:nvPr/>
        </p:nvSpPr>
        <p:spPr>
          <a:xfrm>
            <a:off x="777240" y="4114800"/>
            <a:ext cx="5486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Exo 2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3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0" name="Google Shape;70;p6"/>
          <p:cNvSpPr txBox="1"/>
          <p:nvPr/>
        </p:nvSpPr>
        <p:spPr>
          <a:xfrm>
            <a:off x="1508760" y="4050792"/>
            <a:ext cx="4297680" cy="1051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Poppins"/>
              <a:buNone/>
            </a:pPr>
            <a:r>
              <a:rPr b="1" i="0" lang="en-US" sz="18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What is AI?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1" name="Google Shape;71;p6"/>
          <p:cNvSpPr/>
          <p:nvPr/>
        </p:nvSpPr>
        <p:spPr>
          <a:xfrm>
            <a:off x="1463040" y="5212080"/>
            <a:ext cx="4343400" cy="438912"/>
          </a:xfrm>
          <a:prstGeom prst="roundRect">
            <a:avLst>
              <a:gd fmla="val 20833" name="adj"/>
            </a:avLst>
          </a:prstGeom>
          <a:solidFill>
            <a:srgbClr val="8E44AD"/>
          </a:solidFill>
          <a:ln cap="flat" cmpd="sng" w="12700">
            <a:solidFill>
              <a:srgbClr val="8E44A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6"/>
          <p:cNvSpPr txBox="1"/>
          <p:nvPr/>
        </p:nvSpPr>
        <p:spPr>
          <a:xfrm>
            <a:off x="1572768" y="5212080"/>
            <a:ext cx="416052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Poppins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 computer that can make guesses.</a:t>
            </a:r>
            <a:endParaRPr b="0" i="0" sz="13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3" name="Google Shape;73;p6"/>
          <p:cNvSpPr/>
          <p:nvPr/>
        </p:nvSpPr>
        <p:spPr>
          <a:xfrm>
            <a:off x="6172200" y="3886200"/>
            <a:ext cx="5440680" cy="1874520"/>
          </a:xfrm>
          <a:prstGeom prst="roundRect">
            <a:avLst>
              <a:gd fmla="val 5854" name="adj"/>
            </a:avLst>
          </a:prstGeom>
          <a:solidFill>
            <a:srgbClr val="F4ECF7"/>
          </a:solidFill>
          <a:ln cap="flat" cmpd="sng" w="12700">
            <a:solidFill>
              <a:srgbClr val="F4EC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6"/>
          <p:cNvSpPr/>
          <p:nvPr/>
        </p:nvSpPr>
        <p:spPr>
          <a:xfrm>
            <a:off x="6400800" y="4114800"/>
            <a:ext cx="548640" cy="548640"/>
          </a:xfrm>
          <a:prstGeom prst="ellipse">
            <a:avLst/>
          </a:prstGeom>
          <a:solidFill>
            <a:srgbClr val="8E44AD"/>
          </a:solidFill>
          <a:ln cap="flat" cmpd="sng" w="12700">
            <a:solidFill>
              <a:srgbClr val="8E44A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6"/>
          <p:cNvSpPr txBox="1"/>
          <p:nvPr/>
        </p:nvSpPr>
        <p:spPr>
          <a:xfrm>
            <a:off x="6400800" y="4114800"/>
            <a:ext cx="5486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Exo 2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4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6" name="Google Shape;76;p6"/>
          <p:cNvSpPr txBox="1"/>
          <p:nvPr/>
        </p:nvSpPr>
        <p:spPr>
          <a:xfrm>
            <a:off x="7132320" y="4050792"/>
            <a:ext cx="4297680" cy="1051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Poppins"/>
              <a:buNone/>
            </a:pPr>
            <a:r>
              <a:rPr b="1" i="0" lang="en-US" sz="18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What do we do when the IDEAL sign pops up?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7" name="Google Shape;77;p6"/>
          <p:cNvSpPr/>
          <p:nvPr/>
        </p:nvSpPr>
        <p:spPr>
          <a:xfrm>
            <a:off x="7086600" y="5212080"/>
            <a:ext cx="4343400" cy="438912"/>
          </a:xfrm>
          <a:prstGeom prst="roundRect">
            <a:avLst>
              <a:gd fmla="val 20833" name="adj"/>
            </a:avLst>
          </a:prstGeom>
          <a:solidFill>
            <a:srgbClr val="8E44AD"/>
          </a:solidFill>
          <a:ln cap="flat" cmpd="sng" w="12700">
            <a:solidFill>
              <a:srgbClr val="8E44A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6"/>
          <p:cNvSpPr txBox="1"/>
          <p:nvPr/>
        </p:nvSpPr>
        <p:spPr>
          <a:xfrm>
            <a:off x="7196328" y="5212080"/>
            <a:ext cx="416052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Poppins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Stop, say it together, answer the question.</a:t>
            </a:r>
            <a:endParaRPr b="0" i="0" sz="13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9" name="Google Shape;79;p6"/>
          <p:cNvSpPr txBox="1"/>
          <p:nvPr>
            <p:ph idx="4294967295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0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i="0" sz="1000" u="none" cap="none" strike="noStrike">
              <a:solidFill>
                <a:srgbClr val="596A6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7"/>
          <p:cNvSpPr txBox="1"/>
          <p:nvPr/>
        </p:nvSpPr>
        <p:spPr>
          <a:xfrm>
            <a:off x="548640" y="411480"/>
            <a:ext cx="110642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2C3E50"/>
                </a:solidFill>
                <a:latin typeface="Exo 2"/>
                <a:ea typeface="Exo 2"/>
                <a:cs typeface="Exo 2"/>
                <a:sym typeface="Exo 2"/>
              </a:rPr>
              <a:t>How did you learn what a dog is?</a:t>
            </a:r>
            <a:endParaRPr b="0" i="0" sz="3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6" name="Google Shape;86;p7"/>
          <p:cNvSpPr/>
          <p:nvPr/>
        </p:nvSpPr>
        <p:spPr>
          <a:xfrm>
            <a:off x="548640" y="1554480"/>
            <a:ext cx="3505200" cy="2743200"/>
          </a:xfrm>
          <a:prstGeom prst="roundRect">
            <a:avLst>
              <a:gd fmla="val 4000" name="adj"/>
            </a:avLst>
          </a:prstGeom>
          <a:solidFill>
            <a:srgbClr val="E8F6F3"/>
          </a:solidFill>
          <a:ln cap="flat" cmpd="sng" w="25400">
            <a:solidFill>
              <a:srgbClr val="117A6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Dog" id="87" name="Google Shape;87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7240" y="1755648"/>
            <a:ext cx="566928" cy="566928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7"/>
          <p:cNvSpPr txBox="1"/>
          <p:nvPr/>
        </p:nvSpPr>
        <p:spPr>
          <a:xfrm>
            <a:off x="1463040" y="1737360"/>
            <a:ext cx="23622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7A65"/>
              </a:buClr>
              <a:buSzPts val="2600"/>
              <a:buFont typeface="Exo 2"/>
              <a:buNone/>
            </a:pPr>
            <a:r>
              <a:rPr b="1" i="0" lang="en-US" sz="2600" u="none" cap="none" strike="noStrike">
                <a:solidFill>
                  <a:srgbClr val="117A65"/>
                </a:solidFill>
                <a:latin typeface="Exo 2"/>
                <a:ea typeface="Exo 2"/>
                <a:cs typeface="Exo 2"/>
                <a:sym typeface="Exo 2"/>
              </a:rPr>
              <a:t>Lots of dogs</a:t>
            </a:r>
            <a:endParaRPr b="0" i="0" sz="2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9" name="Google Shape;89;p7"/>
          <p:cNvSpPr txBox="1"/>
          <p:nvPr/>
        </p:nvSpPr>
        <p:spPr>
          <a:xfrm>
            <a:off x="777240" y="2423160"/>
            <a:ext cx="304800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Poppins"/>
              <a:buNone/>
            </a:pPr>
            <a:r>
              <a:rPr b="0" i="0" lang="en-US" sz="18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You saw lots and lots of dogs.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0" name="Google Shape;90;p7"/>
          <p:cNvSpPr/>
          <p:nvPr/>
        </p:nvSpPr>
        <p:spPr>
          <a:xfrm>
            <a:off x="4328160" y="1554480"/>
            <a:ext cx="3505200" cy="2743200"/>
          </a:xfrm>
          <a:prstGeom prst="roundRect">
            <a:avLst>
              <a:gd fmla="val 4000" name="adj"/>
            </a:avLst>
          </a:prstGeom>
          <a:solidFill>
            <a:srgbClr val="EBF5FB"/>
          </a:solidFill>
          <a:ln cap="flat" cmpd="sng" w="25400">
            <a:solidFill>
              <a:srgbClr val="1F618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aw" id="91" name="Google Shape;91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56760" y="1755648"/>
            <a:ext cx="566928" cy="566928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7"/>
          <p:cNvSpPr txBox="1"/>
          <p:nvPr/>
        </p:nvSpPr>
        <p:spPr>
          <a:xfrm>
            <a:off x="5242560" y="1737360"/>
            <a:ext cx="23622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618D"/>
              </a:buClr>
              <a:buSzPts val="2600"/>
              <a:buFont typeface="Exo 2"/>
              <a:buNone/>
            </a:pPr>
            <a:r>
              <a:rPr b="1" i="0" lang="en-US" sz="2600" u="none" cap="none" strike="noStrike">
                <a:solidFill>
                  <a:srgbClr val="1F618D"/>
                </a:solidFill>
                <a:latin typeface="Exo 2"/>
                <a:ea typeface="Exo 2"/>
                <a:cs typeface="Exo 2"/>
                <a:sym typeface="Exo 2"/>
              </a:rPr>
              <a:t>All different</a:t>
            </a:r>
            <a:endParaRPr b="0" i="0" sz="2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3" name="Google Shape;93;p7"/>
          <p:cNvSpPr txBox="1"/>
          <p:nvPr/>
        </p:nvSpPr>
        <p:spPr>
          <a:xfrm>
            <a:off x="4556760" y="2423160"/>
            <a:ext cx="304800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Poppins"/>
              <a:buNone/>
            </a:pPr>
            <a:r>
              <a:rPr b="0" i="0" lang="en-US" sz="18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Big, small, spotty, fluffy.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4" name="Google Shape;94;p7"/>
          <p:cNvSpPr/>
          <p:nvPr/>
        </p:nvSpPr>
        <p:spPr>
          <a:xfrm>
            <a:off x="8107680" y="1554480"/>
            <a:ext cx="3505200" cy="2743200"/>
          </a:xfrm>
          <a:prstGeom prst="roundRect">
            <a:avLst>
              <a:gd fmla="val 4000" name="adj"/>
            </a:avLst>
          </a:prstGeom>
          <a:solidFill>
            <a:srgbClr val="FDEBD0"/>
          </a:solidFill>
          <a:ln cap="flat" cmpd="sng" w="25400">
            <a:solidFill>
              <a:srgbClr val="A04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Comments" id="95" name="Google Shape;95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336280" y="1755648"/>
            <a:ext cx="566928" cy="566928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7"/>
          <p:cNvSpPr txBox="1"/>
          <p:nvPr/>
        </p:nvSpPr>
        <p:spPr>
          <a:xfrm>
            <a:off x="9022080" y="1737360"/>
            <a:ext cx="23622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04000"/>
              </a:buClr>
              <a:buSzPts val="2600"/>
              <a:buFont typeface="Exo 2"/>
              <a:buNone/>
            </a:pPr>
            <a:r>
              <a:rPr b="1" i="0" lang="en-US" sz="2600" u="none" cap="none" strike="noStrike">
                <a:solidFill>
                  <a:srgbClr val="A04000"/>
                </a:solidFill>
                <a:latin typeface="Exo 2"/>
                <a:ea typeface="Exo 2"/>
                <a:cs typeface="Exo 2"/>
                <a:sym typeface="Exo 2"/>
              </a:rPr>
              <a:t>"Look, a dog!"</a:t>
            </a:r>
            <a:endParaRPr b="0" i="0" sz="2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7" name="Google Shape;97;p7"/>
          <p:cNvSpPr txBox="1"/>
          <p:nvPr/>
        </p:nvSpPr>
        <p:spPr>
          <a:xfrm>
            <a:off x="8336280" y="2423160"/>
            <a:ext cx="304800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Poppins"/>
              <a:buNone/>
            </a:pPr>
            <a:r>
              <a:rPr b="0" i="0" lang="en-US" sz="18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Someone told you.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8" name="Google Shape;98;p7"/>
          <p:cNvSpPr/>
          <p:nvPr/>
        </p:nvSpPr>
        <p:spPr>
          <a:xfrm>
            <a:off x="548640" y="4526280"/>
            <a:ext cx="11064240" cy="1143000"/>
          </a:xfrm>
          <a:prstGeom prst="roundRect">
            <a:avLst>
              <a:gd fmla="val 9600" name="adj"/>
            </a:avLst>
          </a:prstGeom>
          <a:solidFill>
            <a:srgbClr val="2C3E50"/>
          </a:solidFill>
          <a:ln cap="flat" cmpd="sng" w="12700">
            <a:solidFill>
              <a:srgbClr val="2C3E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7"/>
          <p:cNvSpPr txBox="1"/>
          <p:nvPr/>
        </p:nvSpPr>
        <p:spPr>
          <a:xfrm>
            <a:off x="822960" y="4526280"/>
            <a:ext cx="10515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Poppins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Talk partners: what else did you learn by seeing lots of them?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0" name="Google Shape;100;p7"/>
          <p:cNvSpPr txBox="1"/>
          <p:nvPr>
            <p:ph idx="4294967295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0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i="0" sz="1000" u="none" cap="none" strike="noStrike">
              <a:solidFill>
                <a:srgbClr val="596A6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8"/>
          <p:cNvSpPr txBox="1"/>
          <p:nvPr/>
        </p:nvSpPr>
        <p:spPr>
          <a:xfrm>
            <a:off x="548640" y="411480"/>
            <a:ext cx="110642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2C3E50"/>
                </a:solidFill>
                <a:latin typeface="Exo 2"/>
                <a:ea typeface="Exo 2"/>
                <a:cs typeface="Exo 2"/>
                <a:sym typeface="Exo 2"/>
              </a:rPr>
              <a:t>Today we are learning to...</a:t>
            </a:r>
            <a:endParaRPr b="0" i="0" sz="3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7" name="Google Shape;107;p8"/>
          <p:cNvSpPr/>
          <p:nvPr/>
        </p:nvSpPr>
        <p:spPr>
          <a:xfrm>
            <a:off x="548640" y="1783080"/>
            <a:ext cx="640080" cy="640080"/>
          </a:xfrm>
          <a:prstGeom prst="ellipse">
            <a:avLst/>
          </a:prstGeom>
          <a:solidFill>
            <a:srgbClr val="D4EFDF"/>
          </a:solidFill>
          <a:ln cap="flat" cmpd="sng" w="25400">
            <a:solidFill>
              <a:srgbClr val="1E844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8"/>
          <p:cNvSpPr txBox="1"/>
          <p:nvPr/>
        </p:nvSpPr>
        <p:spPr>
          <a:xfrm>
            <a:off x="548640" y="1783080"/>
            <a:ext cx="6400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8449"/>
              </a:buClr>
              <a:buSzPts val="2200"/>
              <a:buFont typeface="Poppins"/>
              <a:buNone/>
            </a:pPr>
            <a:r>
              <a:rPr b="1" i="0" lang="en-US" sz="2200" u="none" cap="none" strike="noStrike">
                <a:solidFill>
                  <a:srgbClr val="1E8449"/>
                </a:solidFill>
                <a:latin typeface="Poppins"/>
                <a:ea typeface="Poppins"/>
                <a:cs typeface="Poppins"/>
                <a:sym typeface="Poppins"/>
              </a:rPr>
              <a:t>✓</a:t>
            </a:r>
            <a:endParaRPr b="0" i="0" sz="2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9" name="Google Shape;109;p8"/>
          <p:cNvSpPr txBox="1"/>
          <p:nvPr/>
        </p:nvSpPr>
        <p:spPr>
          <a:xfrm>
            <a:off x="1417320" y="1645920"/>
            <a:ext cx="10058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200"/>
              <a:buFont typeface="Poppins"/>
              <a:buNone/>
            </a:pPr>
            <a:r>
              <a:rPr b="1" i="0" lang="en-US" sz="22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I can </a:t>
            </a:r>
            <a:r>
              <a:rPr b="0" i="0" lang="en-US" sz="22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say what an example is</a:t>
            </a:r>
            <a:endParaRPr b="0" i="0" sz="2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0" name="Google Shape;110;p8"/>
          <p:cNvSpPr/>
          <p:nvPr/>
        </p:nvSpPr>
        <p:spPr>
          <a:xfrm>
            <a:off x="548640" y="3017520"/>
            <a:ext cx="640080" cy="640080"/>
          </a:xfrm>
          <a:prstGeom prst="ellipse">
            <a:avLst/>
          </a:prstGeom>
          <a:solidFill>
            <a:srgbClr val="D4EFDF"/>
          </a:solidFill>
          <a:ln cap="flat" cmpd="sng" w="25400">
            <a:solidFill>
              <a:srgbClr val="1E844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8"/>
          <p:cNvSpPr txBox="1"/>
          <p:nvPr/>
        </p:nvSpPr>
        <p:spPr>
          <a:xfrm>
            <a:off x="548640" y="3017520"/>
            <a:ext cx="6400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8449"/>
              </a:buClr>
              <a:buSzPts val="2200"/>
              <a:buFont typeface="Poppins"/>
              <a:buNone/>
            </a:pPr>
            <a:r>
              <a:rPr b="1" i="0" lang="en-US" sz="2200" u="none" cap="none" strike="noStrike">
                <a:solidFill>
                  <a:srgbClr val="1E8449"/>
                </a:solidFill>
                <a:latin typeface="Poppins"/>
                <a:ea typeface="Poppins"/>
                <a:cs typeface="Poppins"/>
                <a:sym typeface="Poppins"/>
              </a:rPr>
              <a:t>✓</a:t>
            </a:r>
            <a:endParaRPr b="0" i="0" sz="2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2" name="Google Shape;112;p8"/>
          <p:cNvSpPr txBox="1"/>
          <p:nvPr/>
        </p:nvSpPr>
        <p:spPr>
          <a:xfrm>
            <a:off x="1417320" y="2880360"/>
            <a:ext cx="10058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200"/>
              <a:buFont typeface="Poppins"/>
              <a:buNone/>
            </a:pPr>
            <a:r>
              <a:rPr b="1" i="0" lang="en-US" sz="22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I can </a:t>
            </a:r>
            <a:r>
              <a:rPr b="0" i="0" lang="en-US" sz="22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explain why Bleep needs lots of examples</a:t>
            </a:r>
            <a:endParaRPr b="0" i="0" sz="2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3" name="Google Shape;113;p8"/>
          <p:cNvSpPr/>
          <p:nvPr/>
        </p:nvSpPr>
        <p:spPr>
          <a:xfrm>
            <a:off x="548640" y="4251960"/>
            <a:ext cx="640080" cy="640080"/>
          </a:xfrm>
          <a:prstGeom prst="ellipse">
            <a:avLst/>
          </a:prstGeom>
          <a:solidFill>
            <a:srgbClr val="D4EFDF"/>
          </a:solidFill>
          <a:ln cap="flat" cmpd="sng" w="25400">
            <a:solidFill>
              <a:srgbClr val="1E844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8"/>
          <p:cNvSpPr txBox="1"/>
          <p:nvPr/>
        </p:nvSpPr>
        <p:spPr>
          <a:xfrm>
            <a:off x="548640" y="4251960"/>
            <a:ext cx="6400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8449"/>
              </a:buClr>
              <a:buSzPts val="2200"/>
              <a:buFont typeface="Poppins"/>
              <a:buNone/>
            </a:pPr>
            <a:r>
              <a:rPr b="1" i="0" lang="en-US" sz="2200" u="none" cap="none" strike="noStrike">
                <a:solidFill>
                  <a:srgbClr val="1E8449"/>
                </a:solidFill>
                <a:latin typeface="Poppins"/>
                <a:ea typeface="Poppins"/>
                <a:cs typeface="Poppins"/>
                <a:sym typeface="Poppins"/>
              </a:rPr>
              <a:t>✓</a:t>
            </a:r>
            <a:endParaRPr b="0" i="0" sz="2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5" name="Google Shape;115;p8"/>
          <p:cNvSpPr txBox="1"/>
          <p:nvPr/>
        </p:nvSpPr>
        <p:spPr>
          <a:xfrm>
            <a:off x="1417320" y="4114800"/>
            <a:ext cx="10058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200"/>
              <a:buFont typeface="Poppins"/>
              <a:buNone/>
            </a:pPr>
            <a:r>
              <a:rPr b="1" i="0" lang="en-US" sz="22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I can </a:t>
            </a:r>
            <a:r>
              <a:rPr b="0" i="0" lang="en-US" sz="22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pick different examples to teach Bleep</a:t>
            </a:r>
            <a:endParaRPr b="0" i="0" sz="2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6" name="Google Shape;116;p8"/>
          <p:cNvSpPr txBox="1"/>
          <p:nvPr>
            <p:ph idx="4294967295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0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i="0" sz="1000" u="none" cap="none" strike="noStrike">
              <a:solidFill>
                <a:srgbClr val="596A6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9"/>
          <p:cNvSpPr txBox="1"/>
          <p:nvPr/>
        </p:nvSpPr>
        <p:spPr>
          <a:xfrm>
            <a:off x="548640" y="411480"/>
            <a:ext cx="110642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2C3E50"/>
                </a:solidFill>
                <a:latin typeface="Exo 2"/>
                <a:ea typeface="Exo 2"/>
                <a:cs typeface="Exo 2"/>
                <a:sym typeface="Exo 2"/>
              </a:rPr>
              <a:t>New words</a:t>
            </a:r>
            <a:endParaRPr b="0" i="0" sz="3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3" name="Google Shape;123;p9"/>
          <p:cNvSpPr/>
          <p:nvPr/>
        </p:nvSpPr>
        <p:spPr>
          <a:xfrm>
            <a:off x="548640" y="1508760"/>
            <a:ext cx="3291840" cy="1234440"/>
          </a:xfrm>
          <a:prstGeom prst="roundRect">
            <a:avLst>
              <a:gd fmla="val 8889" name="adj"/>
            </a:avLst>
          </a:prstGeom>
          <a:solidFill>
            <a:srgbClr val="1F618D"/>
          </a:solidFill>
          <a:ln cap="flat" cmpd="sng" w="12700">
            <a:solidFill>
              <a:srgbClr val="1F618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Clone" id="124" name="Google Shape;124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7240" y="1856232"/>
            <a:ext cx="548640" cy="54864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9"/>
          <p:cNvSpPr txBox="1"/>
          <p:nvPr/>
        </p:nvSpPr>
        <p:spPr>
          <a:xfrm>
            <a:off x="1463040" y="1508760"/>
            <a:ext cx="228600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Exo 2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example</a:t>
            </a:r>
            <a:endParaRPr b="0" i="0" sz="2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6" name="Google Shape;126;p9"/>
          <p:cNvSpPr/>
          <p:nvPr/>
        </p:nvSpPr>
        <p:spPr>
          <a:xfrm>
            <a:off x="4023360" y="1508760"/>
            <a:ext cx="7589520" cy="1234440"/>
          </a:xfrm>
          <a:prstGeom prst="roundRect">
            <a:avLst>
              <a:gd fmla="val 8889" name="adj"/>
            </a:avLst>
          </a:prstGeom>
          <a:solidFill>
            <a:srgbClr val="EBF5FB"/>
          </a:solidFill>
          <a:ln cap="flat" cmpd="sng" w="12700">
            <a:solidFill>
              <a:srgbClr val="EBF5F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9"/>
          <p:cNvSpPr txBox="1"/>
          <p:nvPr/>
        </p:nvSpPr>
        <p:spPr>
          <a:xfrm>
            <a:off x="4251960" y="1508760"/>
            <a:ext cx="717804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700"/>
              <a:buFont typeface="Poppins"/>
              <a:buNone/>
            </a:pPr>
            <a:r>
              <a:rPr b="1" i="0" lang="en-US" sz="17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One thing that shows what something is like.</a:t>
            </a:r>
            <a:endParaRPr b="0" i="0" sz="17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96A6B"/>
              </a:buClr>
              <a:buSzPts val="1400"/>
              <a:buFont typeface="Poppins"/>
              <a:buNone/>
            </a:pPr>
            <a:r>
              <a:rPr b="0" i="0" lang="en-US" sz="14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An apple is an example of a fruit.</a:t>
            </a:r>
            <a:endParaRPr b="0" i="0" sz="17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8" name="Google Shape;128;p9"/>
          <p:cNvSpPr/>
          <p:nvPr/>
        </p:nvSpPr>
        <p:spPr>
          <a:xfrm>
            <a:off x="548640" y="2926080"/>
            <a:ext cx="3291840" cy="1234440"/>
          </a:xfrm>
          <a:prstGeom prst="roundRect">
            <a:avLst>
              <a:gd fmla="val 8889" name="adj"/>
            </a:avLst>
          </a:prstGeom>
          <a:solidFill>
            <a:srgbClr val="1F618D"/>
          </a:solidFill>
          <a:ln cap="flat" cmpd="sng" w="12700">
            <a:solidFill>
              <a:srgbClr val="1F618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BookOpen" id="129" name="Google Shape;12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7240" y="3273552"/>
            <a:ext cx="548640" cy="54864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9"/>
          <p:cNvSpPr txBox="1"/>
          <p:nvPr/>
        </p:nvSpPr>
        <p:spPr>
          <a:xfrm>
            <a:off x="1463040" y="2926080"/>
            <a:ext cx="228600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Exo 2"/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learn</a:t>
            </a:r>
            <a:endParaRPr b="0" i="0" sz="2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1" name="Google Shape;131;p9"/>
          <p:cNvSpPr/>
          <p:nvPr/>
        </p:nvSpPr>
        <p:spPr>
          <a:xfrm>
            <a:off x="4023360" y="2926080"/>
            <a:ext cx="7589520" cy="1234440"/>
          </a:xfrm>
          <a:prstGeom prst="roundRect">
            <a:avLst>
              <a:gd fmla="val 8889" name="adj"/>
            </a:avLst>
          </a:prstGeom>
          <a:solidFill>
            <a:srgbClr val="EBF5FB"/>
          </a:solidFill>
          <a:ln cap="flat" cmpd="sng" w="12700">
            <a:solidFill>
              <a:srgbClr val="EBF5F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9"/>
          <p:cNvSpPr txBox="1"/>
          <p:nvPr/>
        </p:nvSpPr>
        <p:spPr>
          <a:xfrm>
            <a:off x="4251960" y="2926080"/>
            <a:ext cx="717804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700"/>
              <a:buFont typeface="Poppins"/>
              <a:buNone/>
            </a:pPr>
            <a:r>
              <a:rPr b="1" i="0" lang="en-US" sz="17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To find out something new.</a:t>
            </a:r>
            <a:endParaRPr b="0" i="0" sz="17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96A6B"/>
              </a:buClr>
              <a:buSzPts val="1400"/>
              <a:buFont typeface="Poppins"/>
              <a:buNone/>
            </a:pPr>
            <a:r>
              <a:rPr b="0" i="0" lang="en-US" sz="14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Bleep can learn from examples.</a:t>
            </a:r>
            <a:endParaRPr b="0" i="0" sz="17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3" name="Google Shape;133;p9"/>
          <p:cNvSpPr txBox="1"/>
          <p:nvPr>
            <p:ph idx="4294967295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0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i="0" sz="1000" u="none" cap="none" strike="noStrike">
              <a:solidFill>
                <a:srgbClr val="596A6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0"/>
          <p:cNvSpPr txBox="1"/>
          <p:nvPr/>
        </p:nvSpPr>
        <p:spPr>
          <a:xfrm>
            <a:off x="548640" y="411480"/>
            <a:ext cx="110642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2C3E50"/>
                </a:solidFill>
                <a:latin typeface="Exo 2"/>
                <a:ea typeface="Exo 2"/>
                <a:cs typeface="Exo 2"/>
                <a:sym typeface="Exo 2"/>
              </a:rPr>
              <a:t>Bleep wants to learn</a:t>
            </a:r>
            <a:endParaRPr b="0" i="0" sz="3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140" name="Google Shape;140;p10"/>
          <p:cNvCxnSpPr/>
          <p:nvPr/>
        </p:nvCxnSpPr>
        <p:spPr>
          <a:xfrm>
            <a:off x="2057400" y="1858518"/>
            <a:ext cx="0" cy="432054"/>
          </a:xfrm>
          <a:prstGeom prst="straightConnector1">
            <a:avLst/>
          </a:prstGeom>
          <a:noFill/>
          <a:ln cap="flat" cmpd="sng" w="38100">
            <a:solidFill>
              <a:srgbClr val="2C3E5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1" name="Google Shape;141;p10"/>
          <p:cNvSpPr/>
          <p:nvPr/>
        </p:nvSpPr>
        <p:spPr>
          <a:xfrm>
            <a:off x="1884578" y="1549908"/>
            <a:ext cx="345643" cy="345643"/>
          </a:xfrm>
          <a:prstGeom prst="ellipse">
            <a:avLst/>
          </a:prstGeom>
          <a:solidFill>
            <a:srgbClr val="F1C40F"/>
          </a:solidFill>
          <a:ln cap="flat" cmpd="sng" w="12700">
            <a:solidFill>
              <a:srgbClr val="F39C1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10"/>
          <p:cNvSpPr/>
          <p:nvPr/>
        </p:nvSpPr>
        <p:spPr>
          <a:xfrm>
            <a:off x="1069848" y="2290572"/>
            <a:ext cx="1975104" cy="1666494"/>
          </a:xfrm>
          <a:prstGeom prst="ellipse">
            <a:avLst/>
          </a:prstGeom>
          <a:solidFill>
            <a:srgbClr val="16A085"/>
          </a:solidFill>
          <a:ln cap="flat" cmpd="sng" w="25400">
            <a:solidFill>
              <a:srgbClr val="0E66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10"/>
          <p:cNvSpPr/>
          <p:nvPr/>
        </p:nvSpPr>
        <p:spPr>
          <a:xfrm>
            <a:off x="1440180" y="2784348"/>
            <a:ext cx="444398" cy="444398"/>
          </a:xfrm>
          <a:prstGeom prst="ellipse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10"/>
          <p:cNvSpPr/>
          <p:nvPr/>
        </p:nvSpPr>
        <p:spPr>
          <a:xfrm>
            <a:off x="2230222" y="2784348"/>
            <a:ext cx="444398" cy="444398"/>
          </a:xfrm>
          <a:prstGeom prst="ellipse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10"/>
          <p:cNvSpPr/>
          <p:nvPr/>
        </p:nvSpPr>
        <p:spPr>
          <a:xfrm>
            <a:off x="1563624" y="2907792"/>
            <a:ext cx="197510" cy="197510"/>
          </a:xfrm>
          <a:prstGeom prst="ellipse">
            <a:avLst/>
          </a:prstGeom>
          <a:solidFill>
            <a:srgbClr val="2C3E50"/>
          </a:solidFill>
          <a:ln cap="flat" cmpd="sng" w="12700">
            <a:solidFill>
              <a:srgbClr val="2C3E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10"/>
          <p:cNvSpPr/>
          <p:nvPr/>
        </p:nvSpPr>
        <p:spPr>
          <a:xfrm>
            <a:off x="2353666" y="2907792"/>
            <a:ext cx="197510" cy="197510"/>
          </a:xfrm>
          <a:prstGeom prst="ellipse">
            <a:avLst/>
          </a:prstGeom>
          <a:solidFill>
            <a:srgbClr val="2C3E50"/>
          </a:solidFill>
          <a:ln cap="flat" cmpd="sng" w="12700">
            <a:solidFill>
              <a:srgbClr val="2C3E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10"/>
          <p:cNvSpPr/>
          <p:nvPr/>
        </p:nvSpPr>
        <p:spPr>
          <a:xfrm>
            <a:off x="1748790" y="3216402"/>
            <a:ext cx="617220" cy="432054"/>
          </a:xfrm>
          <a:prstGeom prst="arc">
            <a:avLst>
              <a:gd fmla="val 1200000" name="adj1"/>
              <a:gd fmla="val 9600000" name="adj2"/>
            </a:avLst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0"/>
          <p:cNvSpPr/>
          <p:nvPr/>
        </p:nvSpPr>
        <p:spPr>
          <a:xfrm>
            <a:off x="1255014" y="4080510"/>
            <a:ext cx="1604772" cy="1419606"/>
          </a:xfrm>
          <a:prstGeom prst="roundRect">
            <a:avLst>
              <a:gd fmla="val 7729" name="adj"/>
            </a:avLst>
          </a:prstGeom>
          <a:solidFill>
            <a:srgbClr val="0E6655"/>
          </a:solidFill>
          <a:ln cap="flat" cmpd="sng" w="12700">
            <a:solidFill>
              <a:srgbClr val="0E66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10"/>
          <p:cNvSpPr/>
          <p:nvPr/>
        </p:nvSpPr>
        <p:spPr>
          <a:xfrm>
            <a:off x="1810512" y="4450842"/>
            <a:ext cx="493776" cy="493776"/>
          </a:xfrm>
          <a:prstGeom prst="ellipse">
            <a:avLst/>
          </a:prstGeom>
          <a:solidFill>
            <a:srgbClr val="F1C40F"/>
          </a:solidFill>
          <a:ln cap="flat" cmpd="sng" w="12700">
            <a:solidFill>
              <a:srgbClr val="F39C1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50" name="Google Shape;150;p10"/>
          <p:cNvCxnSpPr/>
          <p:nvPr/>
        </p:nvCxnSpPr>
        <p:spPr>
          <a:xfrm>
            <a:off x="884682" y="4327398"/>
            <a:ext cx="370332" cy="555498"/>
          </a:xfrm>
          <a:prstGeom prst="straightConnector1">
            <a:avLst/>
          </a:prstGeom>
          <a:noFill/>
          <a:ln cap="flat" cmpd="sng" w="38100">
            <a:solidFill>
              <a:srgbClr val="2C3E5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51" name="Google Shape;151;p10"/>
          <p:cNvCxnSpPr/>
          <p:nvPr/>
        </p:nvCxnSpPr>
        <p:spPr>
          <a:xfrm flipH="1">
            <a:off x="2859786" y="4327398"/>
            <a:ext cx="370332" cy="555498"/>
          </a:xfrm>
          <a:prstGeom prst="straightConnector1">
            <a:avLst/>
          </a:prstGeom>
          <a:noFill/>
          <a:ln cap="flat" cmpd="sng" w="38100">
            <a:solidFill>
              <a:srgbClr val="2C3E5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52" name="Google Shape;152;p10"/>
          <p:cNvSpPr/>
          <p:nvPr/>
        </p:nvSpPr>
        <p:spPr>
          <a:xfrm>
            <a:off x="3931920" y="1645920"/>
            <a:ext cx="7680960" cy="1737360"/>
          </a:xfrm>
          <a:prstGeom prst="roundRect">
            <a:avLst>
              <a:gd fmla="val 6316" name="adj"/>
            </a:avLst>
          </a:prstGeom>
          <a:solidFill>
            <a:srgbClr val="EBF5FB"/>
          </a:solidFill>
          <a:ln cap="flat" cmpd="sng" w="25400">
            <a:solidFill>
              <a:srgbClr val="1F618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10"/>
          <p:cNvSpPr txBox="1"/>
          <p:nvPr/>
        </p:nvSpPr>
        <p:spPr>
          <a:xfrm>
            <a:off x="4206240" y="1783080"/>
            <a:ext cx="7132320" cy="1463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618D"/>
              </a:buClr>
              <a:buSzPts val="2400"/>
              <a:buFont typeface="Exo 2"/>
              <a:buNone/>
            </a:pPr>
            <a:r>
              <a:rPr b="1" i="0" lang="en-US" sz="2400" u="none" cap="none" strike="noStrike">
                <a:solidFill>
                  <a:srgbClr val="1F618D"/>
                </a:solidFill>
                <a:latin typeface="Exo 2"/>
                <a:ea typeface="Exo 2"/>
                <a:cs typeface="Exo 2"/>
                <a:sym typeface="Exo 2"/>
              </a:rPr>
              <a:t>Can you teach me? What is fruit? I have never seen fruit!</a:t>
            </a:r>
            <a:endParaRPr b="0" i="0" sz="2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4" name="Google Shape;154;p10"/>
          <p:cNvSpPr txBox="1"/>
          <p:nvPr/>
        </p:nvSpPr>
        <p:spPr>
          <a:xfrm>
            <a:off x="3931920" y="4800600"/>
            <a:ext cx="768096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700"/>
              <a:buFont typeface="Poppins"/>
              <a:buNone/>
            </a:pPr>
            <a:r>
              <a:rPr b="0" i="0" lang="en-US" sz="17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Bleep is pretend. But real AI learns from examples too.</a:t>
            </a:r>
            <a:endParaRPr b="0" i="0" sz="17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5" name="Google Shape;155;p10"/>
          <p:cNvSpPr txBox="1"/>
          <p:nvPr>
            <p:ph idx="4294967295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0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i="0" sz="1000" u="none" cap="none" strike="noStrike">
              <a:solidFill>
                <a:srgbClr val="596A6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1"/>
          <p:cNvSpPr txBox="1"/>
          <p:nvPr/>
        </p:nvSpPr>
        <p:spPr>
          <a:xfrm>
            <a:off x="548640" y="411480"/>
            <a:ext cx="110642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2C3E50"/>
                </a:solidFill>
                <a:latin typeface="Exo 2"/>
                <a:ea typeface="Exo 2"/>
                <a:cs typeface="Exo 2"/>
                <a:sym typeface="Exo 2"/>
              </a:rPr>
              <a:t>Teaching Bleep with two examples</a:t>
            </a:r>
            <a:endParaRPr b="0" i="0" sz="3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62" name="Google Shape;162;p11"/>
          <p:cNvSpPr/>
          <p:nvPr/>
        </p:nvSpPr>
        <p:spPr>
          <a:xfrm>
            <a:off x="548640" y="1554480"/>
            <a:ext cx="2606040" cy="3611880"/>
          </a:xfrm>
          <a:prstGeom prst="roundRect">
            <a:avLst>
              <a:gd fmla="val 4211" name="adj"/>
            </a:avLst>
          </a:prstGeom>
          <a:solidFill>
            <a:srgbClr val="F8F9F9"/>
          </a:solidFill>
          <a:ln cap="flat" cmpd="sng" w="12700">
            <a:solidFill>
              <a:srgbClr val="BDC3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11"/>
          <p:cNvSpPr txBox="1"/>
          <p:nvPr/>
        </p:nvSpPr>
        <p:spPr>
          <a:xfrm>
            <a:off x="731520" y="1691640"/>
            <a:ext cx="173736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618D"/>
              </a:buClr>
              <a:buSzPts val="1300"/>
              <a:buFont typeface="Inter"/>
              <a:buNone/>
            </a:pPr>
            <a:r>
              <a:rPr b="1" i="0" lang="en-US" sz="1300" u="none" cap="none" strike="noStrike">
                <a:solidFill>
                  <a:srgbClr val="1F618D"/>
                </a:solidFill>
                <a:latin typeface="Poppins"/>
                <a:ea typeface="Poppins"/>
                <a:cs typeface="Poppins"/>
                <a:sym typeface="Poppins"/>
              </a:rPr>
              <a:t>Example 1</a:t>
            </a:r>
            <a:endParaRPr i="0" sz="13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descr="ShinyApple" id="164" name="Google Shape;164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06040" y="1664208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1"/>
          <p:cNvSpPr txBox="1"/>
          <p:nvPr/>
        </p:nvSpPr>
        <p:spPr>
          <a:xfrm>
            <a:off x="731520" y="2103120"/>
            <a:ext cx="228600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000"/>
              <a:buFont typeface="Exo 2"/>
              <a:buNone/>
            </a:pPr>
            <a:r>
              <a:rPr b="1" i="0" lang="en-US" sz="2000" u="none" cap="none" strike="noStrike">
                <a:solidFill>
                  <a:srgbClr val="2C3E50"/>
                </a:solidFill>
                <a:latin typeface="Exo 2"/>
                <a:ea typeface="Exo 2"/>
                <a:cs typeface="Exo 2"/>
                <a:sym typeface="Exo 2"/>
              </a:rPr>
              <a:t>A red apple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66" name="Google Shape;166;p11"/>
          <p:cNvSpPr txBox="1"/>
          <p:nvPr/>
        </p:nvSpPr>
        <p:spPr>
          <a:xfrm>
            <a:off x="731520" y="3246120"/>
            <a:ext cx="2286000" cy="178308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500"/>
              <a:buFont typeface="Poppins"/>
              <a:buNone/>
            </a:pPr>
            <a:r>
              <a:rPr b="0" i="0" lang="en-US" sz="15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"This is fruit, Bleep."</a:t>
            </a:r>
            <a:endParaRPr b="0" i="0" sz="15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67" name="Google Shape;167;p11"/>
          <p:cNvSpPr/>
          <p:nvPr/>
        </p:nvSpPr>
        <p:spPr>
          <a:xfrm>
            <a:off x="3383280" y="1554480"/>
            <a:ext cx="2606040" cy="3611880"/>
          </a:xfrm>
          <a:prstGeom prst="roundRect">
            <a:avLst>
              <a:gd fmla="val 4211" name="adj"/>
            </a:avLst>
          </a:prstGeom>
          <a:solidFill>
            <a:srgbClr val="F8F9F9"/>
          </a:solidFill>
          <a:ln cap="flat" cmpd="sng" w="12700">
            <a:solidFill>
              <a:srgbClr val="BDC3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11"/>
          <p:cNvSpPr txBox="1"/>
          <p:nvPr/>
        </p:nvSpPr>
        <p:spPr>
          <a:xfrm>
            <a:off x="3566160" y="1691640"/>
            <a:ext cx="173736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618D"/>
              </a:buClr>
              <a:buSzPts val="1300"/>
              <a:buFont typeface="Inter"/>
              <a:buNone/>
            </a:pPr>
            <a:r>
              <a:rPr b="1" i="0" lang="en-US" sz="1300" u="none" cap="none" strike="noStrike">
                <a:solidFill>
                  <a:srgbClr val="1F618D"/>
                </a:solidFill>
                <a:latin typeface="Poppins"/>
                <a:ea typeface="Poppins"/>
                <a:cs typeface="Poppins"/>
                <a:sym typeface="Poppins"/>
              </a:rPr>
              <a:t>Example 2</a:t>
            </a:r>
            <a:endParaRPr i="0" sz="13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descr="ShinyApple" id="169" name="Google Shape;169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40680" y="1664208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11"/>
          <p:cNvSpPr txBox="1"/>
          <p:nvPr/>
        </p:nvSpPr>
        <p:spPr>
          <a:xfrm>
            <a:off x="3566160" y="2103120"/>
            <a:ext cx="228600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000"/>
              <a:buFont typeface="Exo 2"/>
              <a:buNone/>
            </a:pPr>
            <a:r>
              <a:rPr b="1" i="0" lang="en-US" sz="2000" u="none" cap="none" strike="noStrike">
                <a:solidFill>
                  <a:srgbClr val="2C3E50"/>
                </a:solidFill>
                <a:latin typeface="Exo 2"/>
                <a:ea typeface="Exo 2"/>
                <a:cs typeface="Exo 2"/>
                <a:sym typeface="Exo 2"/>
              </a:rPr>
              <a:t>Another red apple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71" name="Google Shape;171;p11"/>
          <p:cNvSpPr txBox="1"/>
          <p:nvPr/>
        </p:nvSpPr>
        <p:spPr>
          <a:xfrm>
            <a:off x="3566160" y="3246120"/>
            <a:ext cx="2286000" cy="178308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500"/>
              <a:buFont typeface="Poppins"/>
              <a:buNone/>
            </a:pPr>
            <a:r>
              <a:rPr b="0" i="0" lang="en-US" sz="15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"This is fruit too."</a:t>
            </a:r>
            <a:endParaRPr b="0" i="0" sz="15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72" name="Google Shape;172;p11"/>
          <p:cNvSpPr/>
          <p:nvPr/>
        </p:nvSpPr>
        <p:spPr>
          <a:xfrm>
            <a:off x="6217920" y="1554480"/>
            <a:ext cx="2606040" cy="3611880"/>
          </a:xfrm>
          <a:prstGeom prst="roundRect">
            <a:avLst>
              <a:gd fmla="val 4211" name="adj"/>
            </a:avLst>
          </a:prstGeom>
          <a:solidFill>
            <a:srgbClr val="F8F9F9"/>
          </a:solidFill>
          <a:ln cap="flat" cmpd="sng" w="12700">
            <a:solidFill>
              <a:srgbClr val="BDC3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11"/>
          <p:cNvSpPr txBox="1"/>
          <p:nvPr/>
        </p:nvSpPr>
        <p:spPr>
          <a:xfrm>
            <a:off x="6400800" y="1691640"/>
            <a:ext cx="173736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618D"/>
              </a:buClr>
              <a:buSzPts val="1300"/>
              <a:buFont typeface="Inter"/>
              <a:buNone/>
            </a:pPr>
            <a:r>
              <a:rPr b="1" i="0" lang="en-US" sz="1300" u="none" cap="none" strike="noStrike">
                <a:solidFill>
                  <a:srgbClr val="1F618D"/>
                </a:solidFill>
                <a:latin typeface="Poppins"/>
                <a:ea typeface="Poppins"/>
                <a:cs typeface="Poppins"/>
                <a:sym typeface="Poppins"/>
              </a:rPr>
              <a:t>Bleep guesses</a:t>
            </a:r>
            <a:endParaRPr i="0" sz="13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descr="BaseballBall" id="174" name="Google Shape;174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75320" y="1664208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1"/>
          <p:cNvSpPr txBox="1"/>
          <p:nvPr/>
        </p:nvSpPr>
        <p:spPr>
          <a:xfrm>
            <a:off x="6400800" y="2103120"/>
            <a:ext cx="228600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000"/>
              <a:buFont typeface="Exo 2"/>
              <a:buNone/>
            </a:pPr>
            <a:r>
              <a:rPr b="1" i="0" lang="en-US" sz="2000" u="none" cap="none" strike="noStrike">
                <a:solidFill>
                  <a:srgbClr val="2C3E50"/>
                </a:solidFill>
                <a:latin typeface="Exo 2"/>
                <a:ea typeface="Exo 2"/>
                <a:cs typeface="Exo 2"/>
                <a:sym typeface="Exo 2"/>
              </a:rPr>
              <a:t>A red ball?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76" name="Google Shape;176;p11"/>
          <p:cNvSpPr txBox="1"/>
          <p:nvPr/>
        </p:nvSpPr>
        <p:spPr>
          <a:xfrm>
            <a:off x="6400800" y="3246120"/>
            <a:ext cx="2286000" cy="178308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500"/>
              <a:buFont typeface="Poppins"/>
              <a:buNone/>
            </a:pPr>
            <a:r>
              <a:rPr b="0" i="0" lang="en-US" sz="15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Bleep: "Fruit!"</a:t>
            </a:r>
            <a:endParaRPr b="0" i="0" sz="15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77" name="Google Shape;177;p11"/>
          <p:cNvSpPr/>
          <p:nvPr/>
        </p:nvSpPr>
        <p:spPr>
          <a:xfrm>
            <a:off x="9052560" y="1554480"/>
            <a:ext cx="2606040" cy="3611880"/>
          </a:xfrm>
          <a:prstGeom prst="roundRect">
            <a:avLst>
              <a:gd fmla="val 4211" name="adj"/>
            </a:avLst>
          </a:prstGeom>
          <a:solidFill>
            <a:srgbClr val="E8F6F3"/>
          </a:solidFill>
          <a:ln cap="flat" cmpd="sng" w="12700">
            <a:solidFill>
              <a:srgbClr val="BDC3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11"/>
          <p:cNvSpPr txBox="1"/>
          <p:nvPr/>
        </p:nvSpPr>
        <p:spPr>
          <a:xfrm>
            <a:off x="9235440" y="1691640"/>
            <a:ext cx="173736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618D"/>
              </a:buClr>
              <a:buSzPts val="1300"/>
              <a:buFont typeface="Inter"/>
              <a:buNone/>
            </a:pPr>
            <a:r>
              <a:rPr b="1" i="0" lang="en-US" sz="1300" u="none" cap="none" strike="noStrike">
                <a:solidFill>
                  <a:srgbClr val="1F618D"/>
                </a:solidFill>
                <a:latin typeface="Poppins"/>
                <a:ea typeface="Poppins"/>
                <a:cs typeface="Poppins"/>
                <a:sym typeface="Poppins"/>
              </a:rPr>
              <a:t>Bleep guesses</a:t>
            </a:r>
            <a:endParaRPr i="0" sz="13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descr="Banana" id="179" name="Google Shape;179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109960" y="1664208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1"/>
          <p:cNvSpPr txBox="1"/>
          <p:nvPr/>
        </p:nvSpPr>
        <p:spPr>
          <a:xfrm>
            <a:off x="9235440" y="2103120"/>
            <a:ext cx="228600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000"/>
              <a:buFont typeface="Exo 2"/>
              <a:buNone/>
            </a:pPr>
            <a:r>
              <a:rPr b="1" i="0" lang="en-US" sz="2000" u="none" cap="none" strike="noStrike">
                <a:solidFill>
                  <a:srgbClr val="2C3E50"/>
                </a:solidFill>
                <a:latin typeface="Exo 2"/>
                <a:ea typeface="Exo 2"/>
                <a:cs typeface="Exo 2"/>
                <a:sym typeface="Exo 2"/>
              </a:rPr>
              <a:t>A banana?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81" name="Google Shape;181;p11"/>
          <p:cNvSpPr txBox="1"/>
          <p:nvPr/>
        </p:nvSpPr>
        <p:spPr>
          <a:xfrm>
            <a:off x="9235440" y="3246120"/>
            <a:ext cx="2286000" cy="178308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500"/>
              <a:buFont typeface="Poppins"/>
              <a:buNone/>
            </a:pPr>
            <a:r>
              <a:rPr b="0" i="0" lang="en-US" sz="15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Bleep: "Not fruit!"</a:t>
            </a:r>
            <a:endParaRPr b="0" i="0" sz="15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82" name="Google Shape;182;p11"/>
          <p:cNvSpPr txBox="1"/>
          <p:nvPr>
            <p:ph idx="4294967295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0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i="0" sz="1000" u="none" cap="none" strike="noStrike">
              <a:solidFill>
                <a:srgbClr val="596A6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2"/>
          <p:cNvSpPr txBox="1"/>
          <p:nvPr/>
        </p:nvSpPr>
        <p:spPr>
          <a:xfrm>
            <a:off x="548640" y="411480"/>
            <a:ext cx="69494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2C3E50"/>
                </a:solidFill>
                <a:latin typeface="Exo 2"/>
                <a:ea typeface="Exo 2"/>
                <a:cs typeface="Exo 2"/>
                <a:sym typeface="Exo 2"/>
              </a:rPr>
              <a:t>Silly guesses!</a:t>
            </a:r>
            <a:endParaRPr b="0" i="0" sz="3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89" name="Google Shape;189;p12"/>
          <p:cNvSpPr/>
          <p:nvPr/>
        </p:nvSpPr>
        <p:spPr>
          <a:xfrm>
            <a:off x="548640" y="1417320"/>
            <a:ext cx="11064240" cy="1920240"/>
          </a:xfrm>
          <a:prstGeom prst="roundRect">
            <a:avLst>
              <a:gd fmla="val 5714" name="adj"/>
            </a:avLst>
          </a:prstGeom>
          <a:solidFill>
            <a:srgbClr val="EBF5FB"/>
          </a:solidFill>
          <a:ln cap="flat" cmpd="sng" w="12700">
            <a:solidFill>
              <a:srgbClr val="EBF5F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Robot" id="190" name="Google Shape;190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2960" y="1874520"/>
            <a:ext cx="1005840" cy="1005840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12"/>
          <p:cNvSpPr txBox="1"/>
          <p:nvPr/>
        </p:nvSpPr>
        <p:spPr>
          <a:xfrm>
            <a:off x="2103120" y="1417320"/>
            <a:ext cx="9235440" cy="1920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618D"/>
              </a:buClr>
              <a:buSzPts val="3000"/>
              <a:buFont typeface="Exo 2"/>
              <a:buNone/>
            </a:pPr>
            <a:r>
              <a:rPr b="1" i="0" lang="en-US" sz="3000" u="none" cap="none" strike="noStrike">
                <a:solidFill>
                  <a:srgbClr val="1F618D"/>
                </a:solidFill>
                <a:latin typeface="Exo 2"/>
                <a:ea typeface="Exo 2"/>
                <a:cs typeface="Exo 2"/>
                <a:sym typeface="Exo 2"/>
              </a:rPr>
              <a:t>Why did Bleep get it wrong?</a:t>
            </a:r>
            <a:endParaRPr b="0" i="0" sz="3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92" name="Google Shape;192;p12"/>
          <p:cNvSpPr txBox="1"/>
          <p:nvPr/>
        </p:nvSpPr>
        <p:spPr>
          <a:xfrm>
            <a:off x="822960" y="3566160"/>
            <a:ext cx="10607040" cy="70104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000"/>
              <a:buFont typeface="Poppins"/>
              <a:buChar char="•"/>
            </a:pPr>
            <a:r>
              <a:rPr b="0" i="0" lang="en-US" sz="20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Bleep only saw two examples.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93" name="Google Shape;193;p12"/>
          <p:cNvSpPr txBox="1"/>
          <p:nvPr/>
        </p:nvSpPr>
        <p:spPr>
          <a:xfrm>
            <a:off x="822960" y="4282440"/>
            <a:ext cx="10607040" cy="70104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000"/>
              <a:buFont typeface="Poppins"/>
              <a:buChar char="•"/>
            </a:pPr>
            <a:r>
              <a:rPr b="0" i="0" lang="en-US" sz="20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Both were red and round.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94" name="Google Shape;194;p12"/>
          <p:cNvSpPr txBox="1"/>
          <p:nvPr/>
        </p:nvSpPr>
        <p:spPr>
          <a:xfrm>
            <a:off x="822960" y="4998720"/>
            <a:ext cx="10607040" cy="70104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000"/>
              <a:buFont typeface="Poppins"/>
              <a:buChar char="•"/>
            </a:pPr>
            <a:r>
              <a:rPr b="0" i="0" lang="en-US" sz="20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Bleep needs lots of different examples.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95" name="Google Shape;195;p12"/>
          <p:cNvSpPr/>
          <p:nvPr/>
        </p:nvSpPr>
        <p:spPr>
          <a:xfrm>
            <a:off x="7635240" y="438912"/>
            <a:ext cx="3977640" cy="713232"/>
          </a:xfrm>
          <a:prstGeom prst="roundRect">
            <a:avLst>
              <a:gd fmla="val 50000" name="adj"/>
            </a:avLst>
          </a:prstGeom>
          <a:solidFill>
            <a:srgbClr val="1F618D"/>
          </a:solidFill>
          <a:ln cap="flat" cmpd="sng" w="12700">
            <a:solidFill>
              <a:srgbClr val="922B2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12"/>
          <p:cNvSpPr txBox="1"/>
          <p:nvPr/>
        </p:nvSpPr>
        <p:spPr>
          <a:xfrm>
            <a:off x="7726680" y="484632"/>
            <a:ext cx="621792" cy="6217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Exo 2"/>
              <a:buNone/>
            </a:pPr>
            <a:r>
              <a:rPr b="1" lang="en-US" sz="2600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I</a:t>
            </a:r>
            <a:endParaRPr b="0" i="0" sz="2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97" name="Google Shape;197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39328" y="603504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12"/>
          <p:cNvSpPr txBox="1"/>
          <p:nvPr/>
        </p:nvSpPr>
        <p:spPr>
          <a:xfrm>
            <a:off x="8823960" y="438912"/>
            <a:ext cx="2743200" cy="7132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oppins"/>
              <a:buNone/>
            </a:pPr>
            <a:r>
              <a:rPr b="1" lang="en-US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Know what it is</a:t>
            </a:r>
            <a:endParaRPr b="0" i="0" sz="1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99" name="Google Shape;199;p12"/>
          <p:cNvSpPr txBox="1"/>
          <p:nvPr>
            <p:ph idx="4294967295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0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i="0" sz="1000" u="none" cap="none" strike="noStrike">
              <a:solidFill>
                <a:srgbClr val="596A6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3"/>
          <p:cNvSpPr txBox="1"/>
          <p:nvPr/>
        </p:nvSpPr>
        <p:spPr>
          <a:xfrm>
            <a:off x="548640" y="411480"/>
            <a:ext cx="110642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2C3E50"/>
                </a:solidFill>
                <a:latin typeface="Exo 2"/>
                <a:ea typeface="Exo 2"/>
                <a:cs typeface="Exo 2"/>
                <a:sym typeface="Exo 2"/>
              </a:rPr>
              <a:t>Teach Bleep!</a:t>
            </a:r>
            <a:endParaRPr b="0" i="0" sz="3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06" name="Google Shape;206;p13"/>
          <p:cNvSpPr/>
          <p:nvPr/>
        </p:nvSpPr>
        <p:spPr>
          <a:xfrm>
            <a:off x="548640" y="1554480"/>
            <a:ext cx="3505200" cy="2743200"/>
          </a:xfrm>
          <a:prstGeom prst="roundRect">
            <a:avLst>
              <a:gd fmla="val 4000" name="adj"/>
            </a:avLst>
          </a:prstGeom>
          <a:solidFill>
            <a:srgbClr val="EBF5FB"/>
          </a:solidFill>
          <a:ln cap="flat" cmpd="sng" w="25400">
            <a:solidFill>
              <a:srgbClr val="1F618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HandPointer" id="207" name="Google Shape;207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7240" y="1755648"/>
            <a:ext cx="566928" cy="566928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13"/>
          <p:cNvSpPr txBox="1"/>
          <p:nvPr/>
        </p:nvSpPr>
        <p:spPr>
          <a:xfrm>
            <a:off x="1463040" y="1737360"/>
            <a:ext cx="23622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618D"/>
              </a:buClr>
              <a:buSzPts val="2600"/>
              <a:buFont typeface="Exo 2"/>
              <a:buNone/>
            </a:pPr>
            <a:r>
              <a:rPr b="1" i="0" lang="en-US" sz="2600" u="none" cap="none" strike="noStrike">
                <a:solidFill>
                  <a:srgbClr val="1F618D"/>
                </a:solidFill>
                <a:latin typeface="Exo 2"/>
                <a:ea typeface="Exo 2"/>
                <a:cs typeface="Exo 2"/>
                <a:sym typeface="Exo 2"/>
              </a:rPr>
              <a:t>1. Pick</a:t>
            </a:r>
            <a:endParaRPr b="0" i="0" sz="2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09" name="Google Shape;209;p13"/>
          <p:cNvSpPr txBox="1"/>
          <p:nvPr/>
        </p:nvSpPr>
        <p:spPr>
          <a:xfrm>
            <a:off x="777240" y="2423160"/>
            <a:ext cx="304800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Poppins"/>
              <a:buNone/>
            </a:pPr>
            <a:r>
              <a:rPr b="0" i="0" lang="en-US" sz="18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Pick a fruit from the table.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10" name="Google Shape;210;p13"/>
          <p:cNvSpPr/>
          <p:nvPr/>
        </p:nvSpPr>
        <p:spPr>
          <a:xfrm>
            <a:off x="4328160" y="1554480"/>
            <a:ext cx="3505200" cy="2743200"/>
          </a:xfrm>
          <a:prstGeom prst="roundRect">
            <a:avLst>
              <a:gd fmla="val 4000" name="adj"/>
            </a:avLst>
          </a:prstGeom>
          <a:solidFill>
            <a:srgbClr val="F4ECF7"/>
          </a:solidFill>
          <a:ln cap="flat" cmpd="sng" w="25400">
            <a:solidFill>
              <a:srgbClr val="6C348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Robot" id="211" name="Google Shape;211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56760" y="1755648"/>
            <a:ext cx="566928" cy="566928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13"/>
          <p:cNvSpPr txBox="1"/>
          <p:nvPr/>
        </p:nvSpPr>
        <p:spPr>
          <a:xfrm>
            <a:off x="5242560" y="1737360"/>
            <a:ext cx="23622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C3483"/>
              </a:buClr>
              <a:buSzPts val="2600"/>
              <a:buFont typeface="Exo 2"/>
              <a:buNone/>
            </a:pPr>
            <a:r>
              <a:rPr b="1" i="0" lang="en-US" sz="2600" u="none" cap="none" strike="noStrike">
                <a:solidFill>
                  <a:srgbClr val="6C3483"/>
                </a:solidFill>
                <a:latin typeface="Exo 2"/>
                <a:ea typeface="Exo 2"/>
                <a:cs typeface="Exo 2"/>
                <a:sym typeface="Exo 2"/>
              </a:rPr>
              <a:t>2. Show</a:t>
            </a:r>
            <a:endParaRPr b="0" i="0" sz="2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13" name="Google Shape;213;p13"/>
          <p:cNvSpPr txBox="1"/>
          <p:nvPr/>
        </p:nvSpPr>
        <p:spPr>
          <a:xfrm>
            <a:off x="4556760" y="2423160"/>
            <a:ext cx="304800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Poppins"/>
              <a:buNone/>
            </a:pPr>
            <a:r>
              <a:rPr b="0" i="0" lang="en-US" sz="18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Show Bleep. Say: "This is fruit!"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14" name="Google Shape;214;p13"/>
          <p:cNvSpPr/>
          <p:nvPr/>
        </p:nvSpPr>
        <p:spPr>
          <a:xfrm>
            <a:off x="8107680" y="1554480"/>
            <a:ext cx="3505200" cy="2743200"/>
          </a:xfrm>
          <a:prstGeom prst="roundRect">
            <a:avLst>
              <a:gd fmla="val 4000" name="adj"/>
            </a:avLst>
          </a:prstGeom>
          <a:solidFill>
            <a:srgbClr val="E9F7EF"/>
          </a:solidFill>
          <a:ln cap="flat" cmpd="sng" w="25400">
            <a:solidFill>
              <a:srgbClr val="1E844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Lightbulb" id="215" name="Google Shape;215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336280" y="1755648"/>
            <a:ext cx="566928" cy="566928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13"/>
          <p:cNvSpPr txBox="1"/>
          <p:nvPr/>
        </p:nvSpPr>
        <p:spPr>
          <a:xfrm>
            <a:off x="9022080" y="1737360"/>
            <a:ext cx="23622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8449"/>
              </a:buClr>
              <a:buSzPts val="2600"/>
              <a:buFont typeface="Exo 2"/>
              <a:buNone/>
            </a:pPr>
            <a:r>
              <a:rPr b="1" i="0" lang="en-US" sz="2600" u="none" cap="none" strike="noStrike">
                <a:solidFill>
                  <a:srgbClr val="1E8449"/>
                </a:solidFill>
                <a:latin typeface="Exo 2"/>
                <a:ea typeface="Exo 2"/>
                <a:cs typeface="Exo 2"/>
                <a:sym typeface="Exo 2"/>
              </a:rPr>
              <a:t>3. Test</a:t>
            </a:r>
            <a:endParaRPr b="0" i="0" sz="2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17" name="Google Shape;217;p13"/>
          <p:cNvSpPr txBox="1"/>
          <p:nvPr/>
        </p:nvSpPr>
        <p:spPr>
          <a:xfrm>
            <a:off x="8336280" y="2423160"/>
            <a:ext cx="304800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Poppins"/>
              <a:buNone/>
            </a:pPr>
            <a:r>
              <a:rPr b="0" i="0" lang="en-US" sz="18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Bleep guesses again.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18" name="Google Shape;218;p13"/>
          <p:cNvSpPr/>
          <p:nvPr/>
        </p:nvSpPr>
        <p:spPr>
          <a:xfrm>
            <a:off x="548640" y="4526280"/>
            <a:ext cx="11064240" cy="1143000"/>
          </a:xfrm>
          <a:prstGeom prst="roundRect">
            <a:avLst>
              <a:gd fmla="val 9600" name="adj"/>
            </a:avLst>
          </a:prstGeom>
          <a:solidFill>
            <a:srgbClr val="2C3E50"/>
          </a:solidFill>
          <a:ln cap="flat" cmpd="sng" w="12700">
            <a:solidFill>
              <a:srgbClr val="2C3E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13"/>
          <p:cNvSpPr txBox="1"/>
          <p:nvPr/>
        </p:nvSpPr>
        <p:spPr>
          <a:xfrm>
            <a:off x="822960" y="4526280"/>
            <a:ext cx="2743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Poppins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Make it different: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descr="Palette" id="220" name="Google Shape;220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566160" y="4800600"/>
            <a:ext cx="548640" cy="548640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13"/>
          <p:cNvSpPr txBox="1"/>
          <p:nvPr/>
        </p:nvSpPr>
        <p:spPr>
          <a:xfrm>
            <a:off x="4206240" y="4526280"/>
            <a:ext cx="201168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Poppins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Colour</a:t>
            </a:r>
            <a:endParaRPr b="0" i="0" sz="1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descr="Shapes" id="222" name="Google Shape;222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263640" y="4800600"/>
            <a:ext cx="548640" cy="548640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13"/>
          <p:cNvSpPr txBox="1"/>
          <p:nvPr/>
        </p:nvSpPr>
        <p:spPr>
          <a:xfrm>
            <a:off x="6903720" y="4526280"/>
            <a:ext cx="201168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Poppins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Shape</a:t>
            </a:r>
            <a:endParaRPr b="0" i="0" sz="1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descr="ExpandArrowsAlt" id="224" name="Google Shape;224;p1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961120" y="4800600"/>
            <a:ext cx="548640" cy="548640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13"/>
          <p:cNvSpPr txBox="1"/>
          <p:nvPr/>
        </p:nvSpPr>
        <p:spPr>
          <a:xfrm>
            <a:off x="9601200" y="4526280"/>
            <a:ext cx="201168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Poppins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Size</a:t>
            </a:r>
            <a:endParaRPr b="0" i="0" sz="1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26" name="Google Shape;226;p13"/>
          <p:cNvSpPr txBox="1"/>
          <p:nvPr>
            <p:ph idx="4294967295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0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i="0" sz="1000" u="none" cap="none" strike="noStrike">
              <a:solidFill>
                <a:srgbClr val="596A6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4"/>
          <p:cNvSpPr txBox="1"/>
          <p:nvPr/>
        </p:nvSpPr>
        <p:spPr>
          <a:xfrm>
            <a:off x="548640" y="411480"/>
            <a:ext cx="69494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2C3E50"/>
                </a:solidFill>
                <a:latin typeface="Exo 2"/>
                <a:ea typeface="Exo 2"/>
                <a:cs typeface="Exo 2"/>
                <a:sym typeface="Exo 2"/>
              </a:rPr>
              <a:t>Bleep guesses again</a:t>
            </a:r>
            <a:endParaRPr b="0" i="0" sz="3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33" name="Google Shape;233;p14"/>
          <p:cNvSpPr/>
          <p:nvPr/>
        </p:nvSpPr>
        <p:spPr>
          <a:xfrm>
            <a:off x="548640" y="1417320"/>
            <a:ext cx="5394960" cy="731520"/>
          </a:xfrm>
          <a:prstGeom prst="roundRect">
            <a:avLst>
              <a:gd fmla="val 15000" name="adj"/>
            </a:avLst>
          </a:prstGeom>
          <a:solidFill>
            <a:srgbClr val="1E8449"/>
          </a:solidFill>
          <a:ln cap="flat" cmpd="sng" w="12700">
            <a:solidFill>
              <a:srgbClr val="1E844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FruitBowl" id="234" name="Google Shape;234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1520" y="1527048"/>
            <a:ext cx="512064" cy="512064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14"/>
          <p:cNvSpPr txBox="1"/>
          <p:nvPr/>
        </p:nvSpPr>
        <p:spPr>
          <a:xfrm>
            <a:off x="1371600" y="1417320"/>
            <a:ext cx="438912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Exo 2"/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Fruit</a:t>
            </a:r>
            <a:endParaRPr b="0" i="0" sz="2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36" name="Google Shape;236;p14"/>
          <p:cNvSpPr/>
          <p:nvPr/>
        </p:nvSpPr>
        <p:spPr>
          <a:xfrm>
            <a:off x="548640" y="2194560"/>
            <a:ext cx="5394960" cy="3520440"/>
          </a:xfrm>
          <a:prstGeom prst="roundRect">
            <a:avLst>
              <a:gd fmla="val 3117" name="adj"/>
            </a:avLst>
          </a:prstGeom>
          <a:solidFill>
            <a:srgbClr val="E9F7EF"/>
          </a:solidFill>
          <a:ln cap="flat" cmpd="sng" w="19050">
            <a:solidFill>
              <a:srgbClr val="1E844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14"/>
          <p:cNvSpPr/>
          <p:nvPr/>
        </p:nvSpPr>
        <p:spPr>
          <a:xfrm>
            <a:off x="6217920" y="1417320"/>
            <a:ext cx="5394960" cy="731520"/>
          </a:xfrm>
          <a:prstGeom prst="roundRect">
            <a:avLst>
              <a:gd fmla="val 15000" name="adj"/>
            </a:avLst>
          </a:prstGeom>
          <a:solidFill>
            <a:srgbClr val="C0392B"/>
          </a:solidFill>
          <a:ln cap="flat" cmpd="sng" w="12700">
            <a:solidFill>
              <a:srgbClr val="C039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TimesCircle" id="238" name="Google Shape;238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00800" y="1527048"/>
            <a:ext cx="512064" cy="512064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14"/>
          <p:cNvSpPr txBox="1"/>
          <p:nvPr/>
        </p:nvSpPr>
        <p:spPr>
          <a:xfrm>
            <a:off x="7040880" y="1417320"/>
            <a:ext cx="438912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Exo 2"/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Not fruit</a:t>
            </a:r>
            <a:endParaRPr b="0" i="0" sz="2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40" name="Google Shape;240;p14"/>
          <p:cNvSpPr/>
          <p:nvPr/>
        </p:nvSpPr>
        <p:spPr>
          <a:xfrm>
            <a:off x="6217920" y="2194560"/>
            <a:ext cx="5394960" cy="3520440"/>
          </a:xfrm>
          <a:prstGeom prst="roundRect">
            <a:avLst>
              <a:gd fmla="val 3117" name="adj"/>
            </a:avLst>
          </a:prstGeom>
          <a:solidFill>
            <a:srgbClr val="FDEDEC"/>
          </a:solidFill>
          <a:ln cap="flat" cmpd="sng" w="19050">
            <a:solidFill>
              <a:srgbClr val="C039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14"/>
          <p:cNvSpPr/>
          <p:nvPr/>
        </p:nvSpPr>
        <p:spPr>
          <a:xfrm>
            <a:off x="685800" y="2331720"/>
            <a:ext cx="5120640" cy="868680"/>
          </a:xfrm>
          <a:prstGeom prst="roundRect">
            <a:avLst>
              <a:gd fmla="val 12632" name="adj"/>
            </a:avLst>
          </a:prstGeom>
          <a:solidFill>
            <a:srgbClr val="FFFFFF"/>
          </a:solidFill>
          <a:ln cap="flat" cmpd="sng" w="12700">
            <a:solidFill>
              <a:srgbClr val="1E844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Banana" id="242" name="Google Shape;242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2960" y="2514600"/>
            <a:ext cx="502920" cy="502920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14"/>
          <p:cNvSpPr txBox="1"/>
          <p:nvPr/>
        </p:nvSpPr>
        <p:spPr>
          <a:xfrm>
            <a:off x="1463040" y="2331720"/>
            <a:ext cx="4206240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700"/>
              <a:buFont typeface="Poppins"/>
              <a:buNone/>
            </a:pPr>
            <a:r>
              <a:rPr b="1" i="0" lang="en-US" sz="17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Banana</a:t>
            </a:r>
            <a:endParaRPr b="0" i="0" sz="17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44" name="Google Shape;244;p14"/>
          <p:cNvSpPr/>
          <p:nvPr/>
        </p:nvSpPr>
        <p:spPr>
          <a:xfrm>
            <a:off x="6355080" y="2331720"/>
            <a:ext cx="5120640" cy="868680"/>
          </a:xfrm>
          <a:prstGeom prst="roundRect">
            <a:avLst>
              <a:gd fmla="val 12632" name="adj"/>
            </a:avLst>
          </a:prstGeom>
          <a:solidFill>
            <a:srgbClr val="FFFFFF"/>
          </a:solidFill>
          <a:ln cap="flat" cmpd="sng" w="12700">
            <a:solidFill>
              <a:srgbClr val="C039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BaseballBall" id="245" name="Google Shape;245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492240" y="2514600"/>
            <a:ext cx="502920" cy="502920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14"/>
          <p:cNvSpPr txBox="1"/>
          <p:nvPr/>
        </p:nvSpPr>
        <p:spPr>
          <a:xfrm>
            <a:off x="7132320" y="2331720"/>
            <a:ext cx="4206240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700"/>
              <a:buFont typeface="Poppins"/>
              <a:buNone/>
            </a:pPr>
            <a:r>
              <a:rPr b="1" i="0" lang="en-US" sz="17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Red ball</a:t>
            </a:r>
            <a:endParaRPr b="0" i="0" sz="17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47" name="Google Shape;247;p14"/>
          <p:cNvSpPr/>
          <p:nvPr/>
        </p:nvSpPr>
        <p:spPr>
          <a:xfrm>
            <a:off x="685800" y="3310128"/>
            <a:ext cx="5120640" cy="868680"/>
          </a:xfrm>
          <a:prstGeom prst="roundRect">
            <a:avLst>
              <a:gd fmla="val 12632" name="adj"/>
            </a:avLst>
          </a:prstGeom>
          <a:solidFill>
            <a:srgbClr val="FFFFFF"/>
          </a:solidFill>
          <a:ln cap="flat" cmpd="sng" w="12700">
            <a:solidFill>
              <a:srgbClr val="1E844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Grapes" id="248" name="Google Shape;248;p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22960" y="3493008"/>
            <a:ext cx="502920" cy="502920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14"/>
          <p:cNvSpPr txBox="1"/>
          <p:nvPr/>
        </p:nvSpPr>
        <p:spPr>
          <a:xfrm>
            <a:off x="1463040" y="3310128"/>
            <a:ext cx="4206240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700"/>
              <a:buFont typeface="Poppins"/>
              <a:buNone/>
            </a:pPr>
            <a:r>
              <a:rPr b="1" i="0" lang="en-US" sz="17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Grapes</a:t>
            </a:r>
            <a:endParaRPr b="0" i="0" sz="17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50" name="Google Shape;250;p14"/>
          <p:cNvSpPr/>
          <p:nvPr/>
        </p:nvSpPr>
        <p:spPr>
          <a:xfrm>
            <a:off x="6355080" y="3310128"/>
            <a:ext cx="5120640" cy="868680"/>
          </a:xfrm>
          <a:prstGeom prst="roundRect">
            <a:avLst>
              <a:gd fmla="val 12632" name="adj"/>
            </a:avLst>
          </a:prstGeom>
          <a:solidFill>
            <a:srgbClr val="FFFFFF"/>
          </a:solidFill>
          <a:ln cap="flat" cmpd="sng" w="12700">
            <a:solidFill>
              <a:srgbClr val="C039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encilAlt" id="251" name="Google Shape;251;p1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492240" y="3493008"/>
            <a:ext cx="502920" cy="502920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14"/>
          <p:cNvSpPr txBox="1"/>
          <p:nvPr/>
        </p:nvSpPr>
        <p:spPr>
          <a:xfrm>
            <a:off x="7132320" y="3310128"/>
            <a:ext cx="4206240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700"/>
              <a:buFont typeface="Poppins"/>
              <a:buNone/>
            </a:pPr>
            <a:r>
              <a:rPr b="1" i="0" lang="en-US" sz="17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Yellow crayon</a:t>
            </a:r>
            <a:endParaRPr b="0" i="0" sz="17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53" name="Google Shape;253;p14"/>
          <p:cNvSpPr/>
          <p:nvPr/>
        </p:nvSpPr>
        <p:spPr>
          <a:xfrm>
            <a:off x="685800" y="4288536"/>
            <a:ext cx="5120640" cy="868680"/>
          </a:xfrm>
          <a:prstGeom prst="roundRect">
            <a:avLst>
              <a:gd fmla="val 12632" name="adj"/>
            </a:avLst>
          </a:prstGeom>
          <a:solidFill>
            <a:srgbClr val="FFFFFF"/>
          </a:solidFill>
          <a:ln cap="flat" cmpd="sng" w="12700">
            <a:solidFill>
              <a:srgbClr val="1E844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Strawberry" id="254" name="Google Shape;254;p1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22960" y="4471416"/>
            <a:ext cx="502920" cy="502920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14"/>
          <p:cNvSpPr txBox="1"/>
          <p:nvPr/>
        </p:nvSpPr>
        <p:spPr>
          <a:xfrm>
            <a:off x="1463040" y="4288536"/>
            <a:ext cx="4206240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700"/>
              <a:buFont typeface="Poppins"/>
              <a:buNone/>
            </a:pPr>
            <a:r>
              <a:rPr b="1" i="0" lang="en-US" sz="17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Strawberry</a:t>
            </a:r>
            <a:endParaRPr b="0" i="0" sz="17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56" name="Google Shape;256;p14"/>
          <p:cNvSpPr/>
          <p:nvPr/>
        </p:nvSpPr>
        <p:spPr>
          <a:xfrm>
            <a:off x="6355080" y="4288536"/>
            <a:ext cx="5120640" cy="868680"/>
          </a:xfrm>
          <a:prstGeom prst="roundRect">
            <a:avLst>
              <a:gd fmla="val 12632" name="adj"/>
            </a:avLst>
          </a:prstGeom>
          <a:solidFill>
            <a:srgbClr val="FFFFFF"/>
          </a:solidFill>
          <a:ln cap="flat" cmpd="sng" w="12700">
            <a:solidFill>
              <a:srgbClr val="C039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Car" id="257" name="Google Shape;257;p14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6492240" y="4471416"/>
            <a:ext cx="502920" cy="502920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14"/>
          <p:cNvSpPr txBox="1"/>
          <p:nvPr/>
        </p:nvSpPr>
        <p:spPr>
          <a:xfrm>
            <a:off x="7132320" y="4288536"/>
            <a:ext cx="4206240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700"/>
              <a:buFont typeface="Poppins"/>
              <a:buNone/>
            </a:pPr>
            <a:r>
              <a:rPr b="1" i="0" lang="en-US" sz="17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Toy car</a:t>
            </a:r>
            <a:endParaRPr b="0" i="0" sz="17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59" name="Google Shape;259;p14"/>
          <p:cNvSpPr/>
          <p:nvPr/>
        </p:nvSpPr>
        <p:spPr>
          <a:xfrm>
            <a:off x="7635240" y="438912"/>
            <a:ext cx="3977640" cy="713232"/>
          </a:xfrm>
          <a:prstGeom prst="roundRect">
            <a:avLst>
              <a:gd fmla="val 50000" name="adj"/>
            </a:avLst>
          </a:prstGeom>
          <a:solidFill>
            <a:srgbClr val="1F618D"/>
          </a:solidFill>
          <a:ln cap="flat" cmpd="sng" w="12700">
            <a:solidFill>
              <a:srgbClr val="922B2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14"/>
          <p:cNvSpPr txBox="1"/>
          <p:nvPr/>
        </p:nvSpPr>
        <p:spPr>
          <a:xfrm>
            <a:off x="7726680" y="484632"/>
            <a:ext cx="621792" cy="6217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Exo 2"/>
              <a:buNone/>
            </a:pPr>
            <a:r>
              <a:rPr b="1" lang="en-US" sz="2600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I</a:t>
            </a:r>
            <a:endParaRPr b="0" i="0" sz="2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61" name="Google Shape;261;p1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8339328" y="603504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14"/>
          <p:cNvSpPr txBox="1"/>
          <p:nvPr/>
        </p:nvSpPr>
        <p:spPr>
          <a:xfrm>
            <a:off x="8823960" y="438912"/>
            <a:ext cx="2743200" cy="7132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oppins"/>
              <a:buNone/>
            </a:pPr>
            <a:r>
              <a:rPr b="1" lang="en-US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Know what it is</a:t>
            </a:r>
            <a:endParaRPr b="0" i="0" sz="1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63" name="Google Shape;263;p14"/>
          <p:cNvSpPr txBox="1"/>
          <p:nvPr>
            <p:ph idx="4294967295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0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i="0" sz="1000" u="none" cap="none" strike="noStrike">
              <a:solidFill>
                <a:srgbClr val="596A6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5"/>
          <p:cNvSpPr txBox="1"/>
          <p:nvPr/>
        </p:nvSpPr>
        <p:spPr>
          <a:xfrm>
            <a:off x="548640" y="411480"/>
            <a:ext cx="110642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2C3E50"/>
                </a:solidFill>
                <a:latin typeface="Exo 2"/>
                <a:ea typeface="Exo 2"/>
                <a:cs typeface="Exo 2"/>
                <a:sym typeface="Exo 2"/>
              </a:rPr>
              <a:t>What did we find out?</a:t>
            </a:r>
            <a:endParaRPr b="0" i="0" sz="3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0" name="Google Shape;270;p15"/>
          <p:cNvSpPr/>
          <p:nvPr/>
        </p:nvSpPr>
        <p:spPr>
          <a:xfrm>
            <a:off x="548640" y="1554480"/>
            <a:ext cx="3520440" cy="2194560"/>
          </a:xfrm>
          <a:prstGeom prst="roundRect">
            <a:avLst>
              <a:gd fmla="val 5000" name="adj"/>
            </a:avLst>
          </a:prstGeom>
          <a:solidFill>
            <a:srgbClr val="FDEDEC"/>
          </a:solidFill>
          <a:ln cap="flat" cmpd="sng" w="12700">
            <a:solidFill>
              <a:srgbClr val="FDEDE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15"/>
          <p:cNvSpPr txBox="1"/>
          <p:nvPr/>
        </p:nvSpPr>
        <p:spPr>
          <a:xfrm>
            <a:off x="548640" y="1645920"/>
            <a:ext cx="352044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0392B"/>
              </a:buClr>
              <a:buSzPts val="6000"/>
              <a:buFont typeface="Exo 2"/>
              <a:buNone/>
            </a:pPr>
            <a:r>
              <a:rPr b="1" i="0" lang="en-US" sz="6000" u="none" cap="none" strike="noStrike">
                <a:solidFill>
                  <a:srgbClr val="C0392B"/>
                </a:solidFill>
                <a:latin typeface="Exo 2"/>
                <a:ea typeface="Exo 2"/>
                <a:cs typeface="Exo 2"/>
                <a:sym typeface="Exo 2"/>
              </a:rPr>
              <a:t>2</a:t>
            </a:r>
            <a:endParaRPr b="0" i="0" sz="6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2" name="Google Shape;272;p15"/>
          <p:cNvSpPr txBox="1"/>
          <p:nvPr/>
        </p:nvSpPr>
        <p:spPr>
          <a:xfrm>
            <a:off x="731520" y="2834640"/>
            <a:ext cx="315468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700"/>
              <a:buFont typeface="Poppins"/>
              <a:buNone/>
            </a:pPr>
            <a:r>
              <a:rPr b="1" i="0" lang="en-US" sz="17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red apples: silly guesses</a:t>
            </a:r>
            <a:endParaRPr b="0" i="0" sz="17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3" name="Google Shape;273;p15"/>
          <p:cNvSpPr/>
          <p:nvPr/>
        </p:nvSpPr>
        <p:spPr>
          <a:xfrm>
            <a:off x="4297680" y="1554480"/>
            <a:ext cx="3520440" cy="2194560"/>
          </a:xfrm>
          <a:prstGeom prst="roundRect">
            <a:avLst>
              <a:gd fmla="val 5000" name="adj"/>
            </a:avLst>
          </a:prstGeom>
          <a:solidFill>
            <a:srgbClr val="E9F7EF"/>
          </a:solidFill>
          <a:ln cap="flat" cmpd="sng" w="12700">
            <a:solidFill>
              <a:srgbClr val="E9F7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15"/>
          <p:cNvSpPr txBox="1"/>
          <p:nvPr/>
        </p:nvSpPr>
        <p:spPr>
          <a:xfrm>
            <a:off x="4297680" y="1645920"/>
            <a:ext cx="352044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8449"/>
              </a:buClr>
              <a:buSzPts val="6000"/>
              <a:buFont typeface="Exo 2"/>
              <a:buNone/>
            </a:pPr>
            <a:r>
              <a:rPr b="1" i="0" lang="en-US" sz="6000" u="none" cap="none" strike="noStrike">
                <a:solidFill>
                  <a:srgbClr val="1E8449"/>
                </a:solidFill>
                <a:latin typeface="Exo 2"/>
                <a:ea typeface="Exo 2"/>
                <a:cs typeface="Exo 2"/>
                <a:sym typeface="Exo 2"/>
              </a:rPr>
              <a:t>Lots</a:t>
            </a:r>
            <a:endParaRPr b="0" i="0" sz="6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5" name="Google Shape;275;p15"/>
          <p:cNvSpPr txBox="1"/>
          <p:nvPr/>
        </p:nvSpPr>
        <p:spPr>
          <a:xfrm>
            <a:off x="4480560" y="2834640"/>
            <a:ext cx="315468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700"/>
              <a:buFont typeface="Poppins"/>
              <a:buNone/>
            </a:pPr>
            <a:r>
              <a:rPr b="1" i="0" lang="en-US" sz="17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of different fruit: better guesses</a:t>
            </a:r>
            <a:endParaRPr b="0" i="0" sz="17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6" name="Google Shape;276;p15"/>
          <p:cNvSpPr/>
          <p:nvPr/>
        </p:nvSpPr>
        <p:spPr>
          <a:xfrm>
            <a:off x="8046720" y="1554480"/>
            <a:ext cx="3520440" cy="2194560"/>
          </a:xfrm>
          <a:prstGeom prst="roundRect">
            <a:avLst>
              <a:gd fmla="val 5000" name="adj"/>
            </a:avLst>
          </a:prstGeom>
          <a:solidFill>
            <a:srgbClr val="EBF5FB"/>
          </a:solidFill>
          <a:ln cap="flat" cmpd="sng" w="12700">
            <a:solidFill>
              <a:srgbClr val="EBF5F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15"/>
          <p:cNvSpPr txBox="1"/>
          <p:nvPr/>
        </p:nvSpPr>
        <p:spPr>
          <a:xfrm>
            <a:off x="8046720" y="1645920"/>
            <a:ext cx="352044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618D"/>
              </a:buClr>
              <a:buSzPts val="6000"/>
              <a:buFont typeface="Exo 2"/>
              <a:buNone/>
            </a:pPr>
            <a:r>
              <a:rPr b="1" i="0" lang="en-US" sz="6000" u="none" cap="none" strike="noStrike">
                <a:solidFill>
                  <a:srgbClr val="1F618D"/>
                </a:solidFill>
                <a:latin typeface="Exo 2"/>
                <a:ea typeface="Exo 2"/>
                <a:cs typeface="Exo 2"/>
                <a:sym typeface="Exo 2"/>
              </a:rPr>
              <a:t>Not</a:t>
            </a:r>
            <a:endParaRPr b="0" i="0" sz="6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8" name="Google Shape;278;p15"/>
          <p:cNvSpPr txBox="1"/>
          <p:nvPr/>
        </p:nvSpPr>
        <p:spPr>
          <a:xfrm>
            <a:off x="8229600" y="2834640"/>
            <a:ext cx="315468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700"/>
              <a:buFont typeface="Poppins"/>
              <a:buNone/>
            </a:pPr>
            <a:r>
              <a:rPr b="1" i="0" lang="en-US" sz="17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fruit examples help too</a:t>
            </a:r>
            <a:endParaRPr b="0" i="0" sz="17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9" name="Google Shape;279;p15"/>
          <p:cNvSpPr/>
          <p:nvPr/>
        </p:nvSpPr>
        <p:spPr>
          <a:xfrm>
            <a:off x="548640" y="4069080"/>
            <a:ext cx="11064240" cy="1463040"/>
          </a:xfrm>
          <a:prstGeom prst="roundRect">
            <a:avLst>
              <a:gd fmla="val 7500" name="adj"/>
            </a:avLst>
          </a:prstGeom>
          <a:solidFill>
            <a:srgbClr val="2C3E50"/>
          </a:solidFill>
          <a:ln cap="flat" cmpd="sng" w="12700">
            <a:solidFill>
              <a:srgbClr val="2C3E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15"/>
          <p:cNvSpPr txBox="1"/>
          <p:nvPr/>
        </p:nvSpPr>
        <p:spPr>
          <a:xfrm>
            <a:off x="822960" y="4069080"/>
            <a:ext cx="10515600" cy="1463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Exo 2"/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AI learns from lots of different examples.</a:t>
            </a:r>
            <a:endParaRPr b="0" i="0" sz="3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1" name="Google Shape;281;p15"/>
          <p:cNvSpPr txBox="1"/>
          <p:nvPr>
            <p:ph idx="4294967295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0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i="0" sz="1000" u="none" cap="none" strike="noStrike">
              <a:solidFill>
                <a:srgbClr val="596A6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6"/>
          <p:cNvSpPr txBox="1"/>
          <p:nvPr/>
        </p:nvSpPr>
        <p:spPr>
          <a:xfrm>
            <a:off x="548640" y="411480"/>
            <a:ext cx="110642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2C3E50"/>
                </a:solidFill>
                <a:latin typeface="Exo 2"/>
                <a:ea typeface="Exo 2"/>
                <a:cs typeface="Exo 2"/>
                <a:sym typeface="Exo 2"/>
              </a:rPr>
              <a:t>This really happened</a:t>
            </a:r>
            <a:endParaRPr b="0" i="0" sz="3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8" name="Google Shape;288;p16"/>
          <p:cNvSpPr/>
          <p:nvPr/>
        </p:nvSpPr>
        <p:spPr>
          <a:xfrm>
            <a:off x="548640" y="1508760"/>
            <a:ext cx="6766560" cy="4114800"/>
          </a:xfrm>
          <a:prstGeom prst="roundRect">
            <a:avLst>
              <a:gd fmla="val 2667" name="adj"/>
            </a:avLst>
          </a:prstGeom>
          <a:solidFill>
            <a:srgbClr val="FEF5E7"/>
          </a:solidFill>
          <a:ln cap="flat" cmpd="sng" w="12700">
            <a:solidFill>
              <a:srgbClr val="FEF5E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16"/>
          <p:cNvSpPr txBox="1"/>
          <p:nvPr/>
        </p:nvSpPr>
        <p:spPr>
          <a:xfrm>
            <a:off x="822960" y="1691640"/>
            <a:ext cx="54864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04000"/>
              </a:buClr>
              <a:buSzPts val="1300"/>
              <a:buFont typeface="Inter"/>
              <a:buNone/>
            </a:pPr>
            <a:r>
              <a:rPr b="1" i="0" lang="en-US" sz="1300" u="none" cap="none" strike="noStrike">
                <a:solidFill>
                  <a:srgbClr val="A04000"/>
                </a:solidFill>
                <a:latin typeface="Poppins"/>
                <a:ea typeface="Poppins"/>
                <a:cs typeface="Poppins"/>
                <a:sym typeface="Poppins"/>
              </a:rPr>
              <a:t>REAL LIFE: A DRAWING GAME</a:t>
            </a:r>
            <a:endParaRPr i="0" sz="13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descr="PencilAlt" id="290" name="Google Shape;290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20840" y="1645920"/>
            <a:ext cx="411480" cy="411480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16"/>
          <p:cNvSpPr txBox="1"/>
          <p:nvPr/>
        </p:nvSpPr>
        <p:spPr>
          <a:xfrm>
            <a:off x="822960" y="2148840"/>
            <a:ext cx="621792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Poppins"/>
              <a:buNone/>
            </a:pPr>
            <a:r>
              <a:rPr b="0" i="0" lang="en-US" sz="18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People all over the world play a drawing game. They have drawn more than a billion doodles!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2" name="Google Shape;292;p16"/>
          <p:cNvSpPr txBox="1"/>
          <p:nvPr/>
        </p:nvSpPr>
        <p:spPr>
          <a:xfrm>
            <a:off x="822960" y="3840480"/>
            <a:ext cx="621792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Poppins"/>
              <a:buNone/>
            </a:pPr>
            <a:r>
              <a:rPr b="0" i="0" lang="en-US" sz="18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The computer guesses what you are drawing. Every doodle is another example.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3" name="Google Shape;293;p16"/>
          <p:cNvSpPr/>
          <p:nvPr/>
        </p:nvSpPr>
        <p:spPr>
          <a:xfrm>
            <a:off x="7589520" y="1508760"/>
            <a:ext cx="4023360" cy="4114800"/>
          </a:xfrm>
          <a:prstGeom prst="roundRect">
            <a:avLst>
              <a:gd fmla="val 2727" name="adj"/>
            </a:avLst>
          </a:prstGeom>
          <a:solidFill>
            <a:srgbClr val="2C3E50"/>
          </a:solidFill>
          <a:ln cap="flat" cmpd="sng" w="12700">
            <a:solidFill>
              <a:srgbClr val="2C3E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16"/>
          <p:cNvSpPr txBox="1"/>
          <p:nvPr/>
        </p:nvSpPr>
        <p:spPr>
          <a:xfrm>
            <a:off x="7863840" y="1691640"/>
            <a:ext cx="35661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Exo 2"/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Think about it</a:t>
            </a:r>
            <a:endParaRPr b="0" i="0" sz="22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5" name="Google Shape;295;p16"/>
          <p:cNvSpPr txBox="1"/>
          <p:nvPr/>
        </p:nvSpPr>
        <p:spPr>
          <a:xfrm>
            <a:off x="7863840" y="2240280"/>
            <a:ext cx="3520440" cy="32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Poppins"/>
              <a:buChar char="•"/>
            </a:pPr>
            <a:r>
              <a:rPr b="0" i="0" lang="en-US" sz="16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What did the computer learn from?</a:t>
            </a:r>
            <a:endParaRPr b="0" i="0" sz="1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342900" marR="0" rtl="0" algn="l"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Poppins"/>
              <a:buChar char="•"/>
            </a:pPr>
            <a:r>
              <a:rPr b="0" i="0" lang="en-US" sz="16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Why did it need lots of doodles?</a:t>
            </a:r>
            <a:endParaRPr b="0" i="0" sz="1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6" name="Google Shape;296;p16"/>
          <p:cNvSpPr txBox="1"/>
          <p:nvPr>
            <p:ph idx="4294967295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0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i="0" sz="1000" u="none" cap="none" strike="noStrike">
              <a:solidFill>
                <a:srgbClr val="596A6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7"/>
          <p:cNvSpPr txBox="1"/>
          <p:nvPr/>
        </p:nvSpPr>
        <p:spPr>
          <a:xfrm>
            <a:off x="548640" y="411480"/>
            <a:ext cx="69494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2C3E50"/>
                </a:solidFill>
                <a:latin typeface="Exo 2"/>
                <a:ea typeface="Exo 2"/>
                <a:cs typeface="Exo 2"/>
                <a:sym typeface="Exo 2"/>
              </a:rPr>
              <a:t>Draw to teach Bleep</a:t>
            </a:r>
            <a:endParaRPr b="0" i="0" sz="3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03" name="Google Shape;303;p17"/>
          <p:cNvSpPr/>
          <p:nvPr/>
        </p:nvSpPr>
        <p:spPr>
          <a:xfrm>
            <a:off x="548640" y="1554480"/>
            <a:ext cx="3505200" cy="2743200"/>
          </a:xfrm>
          <a:prstGeom prst="roundRect">
            <a:avLst>
              <a:gd fmla="val 4000" name="adj"/>
            </a:avLst>
          </a:prstGeom>
          <a:solidFill>
            <a:srgbClr val="EBF5FB"/>
          </a:solidFill>
          <a:ln cap="flat" cmpd="sng" w="25400">
            <a:solidFill>
              <a:srgbClr val="1F618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HandPointer" id="304" name="Google Shape;304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7240" y="1755648"/>
            <a:ext cx="566928" cy="566928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17"/>
          <p:cNvSpPr txBox="1"/>
          <p:nvPr/>
        </p:nvSpPr>
        <p:spPr>
          <a:xfrm>
            <a:off x="1463040" y="1737360"/>
            <a:ext cx="23622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618D"/>
              </a:buClr>
              <a:buSzPts val="2600"/>
              <a:buFont typeface="Exo 2"/>
              <a:buNone/>
            </a:pPr>
            <a:r>
              <a:rPr b="1" i="0" lang="en-US" sz="2600" u="none" cap="none" strike="noStrike">
                <a:solidFill>
                  <a:srgbClr val="1F618D"/>
                </a:solidFill>
                <a:latin typeface="Exo 2"/>
                <a:ea typeface="Exo 2"/>
                <a:cs typeface="Exo 2"/>
                <a:sym typeface="Exo 2"/>
              </a:rPr>
              <a:t>1. Pick</a:t>
            </a:r>
            <a:endParaRPr b="0" i="0" sz="2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06" name="Google Shape;306;p17"/>
          <p:cNvSpPr txBox="1"/>
          <p:nvPr/>
        </p:nvSpPr>
        <p:spPr>
          <a:xfrm>
            <a:off x="777240" y="2423160"/>
            <a:ext cx="304800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Poppins"/>
              <a:buNone/>
            </a:pPr>
            <a:r>
              <a:rPr b="0" i="0" lang="en-US" sz="18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Dogs, cars or flowers?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07" name="Google Shape;307;p17"/>
          <p:cNvSpPr/>
          <p:nvPr/>
        </p:nvSpPr>
        <p:spPr>
          <a:xfrm>
            <a:off x="4328160" y="1554480"/>
            <a:ext cx="3505200" cy="2743200"/>
          </a:xfrm>
          <a:prstGeom prst="roundRect">
            <a:avLst>
              <a:gd fmla="val 4000" name="adj"/>
            </a:avLst>
          </a:prstGeom>
          <a:solidFill>
            <a:srgbClr val="F4ECF7"/>
          </a:solidFill>
          <a:ln cap="flat" cmpd="sng" w="25400">
            <a:solidFill>
              <a:srgbClr val="6C348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encilAlt" id="308" name="Google Shape;308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56760" y="1755648"/>
            <a:ext cx="566928" cy="566928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17"/>
          <p:cNvSpPr txBox="1"/>
          <p:nvPr/>
        </p:nvSpPr>
        <p:spPr>
          <a:xfrm>
            <a:off x="5242560" y="1737360"/>
            <a:ext cx="23622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C3483"/>
              </a:buClr>
              <a:buSzPts val="2600"/>
              <a:buFont typeface="Exo 2"/>
              <a:buNone/>
            </a:pPr>
            <a:r>
              <a:rPr b="1" i="0" lang="en-US" sz="2600" u="none" cap="none" strike="noStrike">
                <a:solidFill>
                  <a:srgbClr val="6C3483"/>
                </a:solidFill>
                <a:latin typeface="Exo 2"/>
                <a:ea typeface="Exo 2"/>
                <a:cs typeface="Exo 2"/>
                <a:sym typeface="Exo 2"/>
              </a:rPr>
              <a:t>2. Draw three</a:t>
            </a:r>
            <a:endParaRPr b="0" i="0" sz="2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10" name="Google Shape;310;p17"/>
          <p:cNvSpPr txBox="1"/>
          <p:nvPr/>
        </p:nvSpPr>
        <p:spPr>
          <a:xfrm>
            <a:off x="4556760" y="2423160"/>
            <a:ext cx="304800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Poppins"/>
              <a:buNone/>
            </a:pPr>
            <a:r>
              <a:rPr b="0" i="0" lang="en-US" sz="18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One example in each part of your paper.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11" name="Google Shape;311;p17"/>
          <p:cNvSpPr/>
          <p:nvPr/>
        </p:nvSpPr>
        <p:spPr>
          <a:xfrm>
            <a:off x="8107680" y="1554480"/>
            <a:ext cx="3505200" cy="2743200"/>
          </a:xfrm>
          <a:prstGeom prst="roundRect">
            <a:avLst>
              <a:gd fmla="val 4000" name="adj"/>
            </a:avLst>
          </a:prstGeom>
          <a:solidFill>
            <a:srgbClr val="E9F7EF"/>
          </a:solidFill>
          <a:ln cap="flat" cmpd="sng" w="25400">
            <a:solidFill>
              <a:srgbClr val="1E844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alette" id="312" name="Google Shape;312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336280" y="1755648"/>
            <a:ext cx="566928" cy="566928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17"/>
          <p:cNvSpPr txBox="1"/>
          <p:nvPr/>
        </p:nvSpPr>
        <p:spPr>
          <a:xfrm>
            <a:off x="9022080" y="1737360"/>
            <a:ext cx="23622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8449"/>
              </a:buClr>
              <a:buSzPts val="2600"/>
              <a:buFont typeface="Exo 2"/>
              <a:buNone/>
            </a:pPr>
            <a:r>
              <a:rPr b="1" i="0" lang="en-US" sz="2600" u="none" cap="none" strike="noStrike">
                <a:solidFill>
                  <a:srgbClr val="1E8449"/>
                </a:solidFill>
                <a:latin typeface="Exo 2"/>
                <a:ea typeface="Exo 2"/>
                <a:cs typeface="Exo 2"/>
                <a:sym typeface="Exo 2"/>
              </a:rPr>
              <a:t>3. Different?</a:t>
            </a:r>
            <a:endParaRPr b="0" i="0" sz="2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14" name="Google Shape;314;p17"/>
          <p:cNvSpPr txBox="1"/>
          <p:nvPr/>
        </p:nvSpPr>
        <p:spPr>
          <a:xfrm>
            <a:off x="8336280" y="2423160"/>
            <a:ext cx="304800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Poppins"/>
              <a:buNone/>
            </a:pPr>
            <a:r>
              <a:rPr b="0" i="0" lang="en-US" sz="18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Change the colour, shape or size.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15" name="Google Shape;315;p17"/>
          <p:cNvSpPr/>
          <p:nvPr/>
        </p:nvSpPr>
        <p:spPr>
          <a:xfrm>
            <a:off x="548640" y="4526280"/>
            <a:ext cx="11064240" cy="1143000"/>
          </a:xfrm>
          <a:prstGeom prst="roundRect">
            <a:avLst>
              <a:gd fmla="val 9600" name="adj"/>
            </a:avLst>
          </a:prstGeom>
          <a:solidFill>
            <a:srgbClr val="2C3E50"/>
          </a:solidFill>
          <a:ln cap="flat" cmpd="sng" w="12700">
            <a:solidFill>
              <a:srgbClr val="2C3E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p17"/>
          <p:cNvSpPr txBox="1"/>
          <p:nvPr/>
        </p:nvSpPr>
        <p:spPr>
          <a:xfrm>
            <a:off x="822960" y="4526280"/>
            <a:ext cx="10515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Poppins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Challenge: draw one thing that is NOT in your group, so Bleep learns what it is not.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17" name="Google Shape;317;p17"/>
          <p:cNvSpPr/>
          <p:nvPr/>
        </p:nvSpPr>
        <p:spPr>
          <a:xfrm>
            <a:off x="7635240" y="438912"/>
            <a:ext cx="3977640" cy="713232"/>
          </a:xfrm>
          <a:prstGeom prst="roundRect">
            <a:avLst>
              <a:gd fmla="val 50000" name="adj"/>
            </a:avLst>
          </a:prstGeom>
          <a:solidFill>
            <a:srgbClr val="1F618D"/>
          </a:solidFill>
          <a:ln cap="flat" cmpd="sng" w="12700">
            <a:solidFill>
              <a:srgbClr val="922B2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17"/>
          <p:cNvSpPr txBox="1"/>
          <p:nvPr/>
        </p:nvSpPr>
        <p:spPr>
          <a:xfrm>
            <a:off x="7726680" y="484632"/>
            <a:ext cx="621792" cy="6217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Exo 2"/>
              <a:buNone/>
            </a:pPr>
            <a:r>
              <a:rPr b="1" lang="en-US" sz="2600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I</a:t>
            </a:r>
            <a:endParaRPr b="0" i="0" sz="26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319" name="Google Shape;319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339328" y="603504"/>
            <a:ext cx="384048" cy="384048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17"/>
          <p:cNvSpPr txBox="1"/>
          <p:nvPr/>
        </p:nvSpPr>
        <p:spPr>
          <a:xfrm>
            <a:off x="8823960" y="438912"/>
            <a:ext cx="2743200" cy="7132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oppins"/>
              <a:buNone/>
            </a:pPr>
            <a:r>
              <a:rPr b="1" lang="en-US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Know what it is</a:t>
            </a:r>
            <a:endParaRPr b="0" i="0" sz="1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21" name="Google Shape;321;p17"/>
          <p:cNvSpPr txBox="1"/>
          <p:nvPr>
            <p:ph idx="4294967295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0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i="0" sz="1000" u="none" cap="none" strike="noStrike">
              <a:solidFill>
                <a:srgbClr val="596A6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18"/>
          <p:cNvSpPr/>
          <p:nvPr/>
        </p:nvSpPr>
        <p:spPr>
          <a:xfrm>
            <a:off x="548640" y="411480"/>
            <a:ext cx="2103120" cy="384048"/>
          </a:xfrm>
          <a:prstGeom prst="roundRect">
            <a:avLst>
              <a:gd fmla="val 50000" name="adj"/>
            </a:avLst>
          </a:prstGeom>
          <a:solidFill>
            <a:srgbClr val="3E5368"/>
          </a:solidFill>
          <a:ln cap="flat" cmpd="sng" w="12700">
            <a:solidFill>
              <a:srgbClr val="3E536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18"/>
          <p:cNvSpPr txBox="1"/>
          <p:nvPr/>
        </p:nvSpPr>
        <p:spPr>
          <a:xfrm>
            <a:off x="548640" y="411480"/>
            <a:ext cx="210312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Inter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IDEAL CHECK</a:t>
            </a:r>
            <a:endParaRPr i="0" sz="13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29" name="Google Shape;329;p18"/>
          <p:cNvSpPr/>
          <p:nvPr/>
        </p:nvSpPr>
        <p:spPr>
          <a:xfrm>
            <a:off x="548640" y="1188720"/>
            <a:ext cx="914400" cy="914400"/>
          </a:xfrm>
          <a:prstGeom prst="roundRect">
            <a:avLst>
              <a:gd fmla="val 8000" name="adj"/>
            </a:avLst>
          </a:prstGeom>
          <a:solidFill>
            <a:srgbClr val="2980B9"/>
          </a:solidFill>
          <a:ln cap="flat" cmpd="sng" w="12700">
            <a:solidFill>
              <a:srgbClr val="3E536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18"/>
          <p:cNvSpPr txBox="1"/>
          <p:nvPr/>
        </p:nvSpPr>
        <p:spPr>
          <a:xfrm>
            <a:off x="548640" y="1188720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5A5A6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I</a:t>
            </a:r>
            <a:endParaRPr b="0" i="0" sz="3400" u="none" cap="none" strike="noStrike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31" name="Google Shape;331;p18"/>
          <p:cNvSpPr/>
          <p:nvPr/>
        </p:nvSpPr>
        <p:spPr>
          <a:xfrm>
            <a:off x="1536192" y="1188720"/>
            <a:ext cx="914400" cy="914400"/>
          </a:xfrm>
          <a:prstGeom prst="roundRect">
            <a:avLst>
              <a:gd fmla="val 8000" name="adj"/>
            </a:avLst>
          </a:prstGeom>
          <a:solidFill>
            <a:srgbClr val="3E5368"/>
          </a:solidFill>
          <a:ln cap="flat" cmpd="sng" w="12700">
            <a:solidFill>
              <a:srgbClr val="3E536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18"/>
          <p:cNvSpPr txBox="1"/>
          <p:nvPr/>
        </p:nvSpPr>
        <p:spPr>
          <a:xfrm>
            <a:off x="1536192" y="1188720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5A5A6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95A5A6"/>
                </a:solidFill>
                <a:latin typeface="Exo 2"/>
                <a:ea typeface="Exo 2"/>
                <a:cs typeface="Exo 2"/>
                <a:sym typeface="Exo 2"/>
              </a:rPr>
              <a:t>D</a:t>
            </a:r>
            <a:endParaRPr b="0" i="0" sz="3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33" name="Google Shape;333;p18"/>
          <p:cNvSpPr/>
          <p:nvPr/>
        </p:nvSpPr>
        <p:spPr>
          <a:xfrm>
            <a:off x="2523744" y="1188720"/>
            <a:ext cx="914400" cy="914400"/>
          </a:xfrm>
          <a:prstGeom prst="roundRect">
            <a:avLst>
              <a:gd fmla="val 8000" name="adj"/>
            </a:avLst>
          </a:prstGeom>
          <a:solidFill>
            <a:srgbClr val="3E5368"/>
          </a:solidFill>
          <a:ln cap="flat" cmpd="sng" w="12700">
            <a:solidFill>
              <a:srgbClr val="3E536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18"/>
          <p:cNvSpPr txBox="1"/>
          <p:nvPr/>
        </p:nvSpPr>
        <p:spPr>
          <a:xfrm>
            <a:off x="2523744" y="1188720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5A5A6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95A5A6"/>
                </a:solidFill>
                <a:latin typeface="Exo 2"/>
                <a:ea typeface="Exo 2"/>
                <a:cs typeface="Exo 2"/>
                <a:sym typeface="Exo 2"/>
              </a:rPr>
              <a:t>E</a:t>
            </a:r>
            <a:endParaRPr b="0" i="0" sz="3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35" name="Google Shape;335;p18"/>
          <p:cNvSpPr/>
          <p:nvPr/>
        </p:nvSpPr>
        <p:spPr>
          <a:xfrm>
            <a:off x="3511296" y="1188720"/>
            <a:ext cx="914400" cy="914400"/>
          </a:xfrm>
          <a:prstGeom prst="roundRect">
            <a:avLst>
              <a:gd fmla="val 8000" name="adj"/>
            </a:avLst>
          </a:prstGeom>
          <a:solidFill>
            <a:srgbClr val="3E5368"/>
          </a:solidFill>
          <a:ln cap="flat" cmpd="sng" w="12700">
            <a:solidFill>
              <a:srgbClr val="3E536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18"/>
          <p:cNvSpPr txBox="1"/>
          <p:nvPr/>
        </p:nvSpPr>
        <p:spPr>
          <a:xfrm>
            <a:off x="3511296" y="1188720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5A5A6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95A5A6"/>
                </a:solidFill>
                <a:latin typeface="Exo 2"/>
                <a:ea typeface="Exo 2"/>
                <a:cs typeface="Exo 2"/>
                <a:sym typeface="Exo 2"/>
              </a:rPr>
              <a:t>A</a:t>
            </a:r>
            <a:endParaRPr b="0" i="0" sz="3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37" name="Google Shape;337;p18"/>
          <p:cNvSpPr/>
          <p:nvPr/>
        </p:nvSpPr>
        <p:spPr>
          <a:xfrm>
            <a:off x="4498848" y="1188720"/>
            <a:ext cx="914400" cy="914400"/>
          </a:xfrm>
          <a:prstGeom prst="roundRect">
            <a:avLst>
              <a:gd fmla="val 8000" name="adj"/>
            </a:avLst>
          </a:prstGeom>
          <a:solidFill>
            <a:srgbClr val="3E5368"/>
          </a:solidFill>
          <a:ln cap="flat" cmpd="sng" w="12700">
            <a:solidFill>
              <a:srgbClr val="C039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18"/>
          <p:cNvSpPr txBox="1"/>
          <p:nvPr/>
        </p:nvSpPr>
        <p:spPr>
          <a:xfrm>
            <a:off x="4498848" y="1188720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95A5A6"/>
                </a:solidFill>
                <a:latin typeface="Exo 2"/>
                <a:ea typeface="Exo 2"/>
                <a:cs typeface="Exo 2"/>
                <a:sym typeface="Exo 2"/>
              </a:rPr>
              <a:t>L</a:t>
            </a:r>
            <a:endParaRPr b="0" i="0" sz="3400" u="none" cap="none" strike="noStrike">
              <a:solidFill>
                <a:srgbClr val="95A5A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39" name="Google Shape;339;p18"/>
          <p:cNvSpPr txBox="1"/>
          <p:nvPr/>
        </p:nvSpPr>
        <p:spPr>
          <a:xfrm>
            <a:off x="548640" y="2423160"/>
            <a:ext cx="1097280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Exo 2"/>
              <a:buNone/>
            </a:pPr>
            <a:r>
              <a:rPr b="1" lang="en-US" sz="4000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I is for Informed</a:t>
            </a:r>
            <a:endParaRPr b="0" i="0" sz="4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40" name="Google Shape;340;p18"/>
          <p:cNvSpPr txBox="1"/>
          <p:nvPr/>
        </p:nvSpPr>
        <p:spPr>
          <a:xfrm>
            <a:off x="548640" y="3246120"/>
            <a:ext cx="109728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5B7A1"/>
              </a:buClr>
              <a:buSzPts val="3000"/>
              <a:buFont typeface="Exo 2"/>
              <a:buNone/>
            </a:pPr>
            <a:r>
              <a:rPr b="1" lang="en-US" sz="3000">
                <a:solidFill>
                  <a:srgbClr val="F5B7A1"/>
                </a:solidFill>
                <a:latin typeface="Exo 2"/>
                <a:ea typeface="Exo 2"/>
                <a:cs typeface="Exo 2"/>
                <a:sym typeface="Exo 2"/>
              </a:rPr>
              <a:t>Know what it is</a:t>
            </a:r>
            <a:endParaRPr b="0" i="0" sz="3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41" name="Google Shape;341;p18"/>
          <p:cNvSpPr txBox="1"/>
          <p:nvPr/>
        </p:nvSpPr>
        <p:spPr>
          <a:xfrm>
            <a:off x="548640" y="4206240"/>
            <a:ext cx="10515600" cy="1645920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Poppins"/>
              <a:buNone/>
            </a:pPr>
            <a:r>
              <a:rPr lang="en-US" sz="19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Tell your partner: how did Bleep learn to make better guesses?</a:t>
            </a:r>
            <a:endParaRPr b="0" i="0" sz="19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42" name="Google Shape;342;p18"/>
          <p:cNvSpPr txBox="1"/>
          <p:nvPr>
            <p:ph idx="4294967295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000" u="none" cap="none" strike="noStrike">
                <a:solidFill>
                  <a:srgbClr val="D5DBDB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i="0" sz="1000" u="none" cap="none" strike="noStrike">
              <a:solidFill>
                <a:srgbClr val="D5DBD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19"/>
          <p:cNvSpPr txBox="1"/>
          <p:nvPr/>
        </p:nvSpPr>
        <p:spPr>
          <a:xfrm>
            <a:off x="548640" y="411480"/>
            <a:ext cx="110642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2C3E50"/>
                </a:solidFill>
                <a:latin typeface="Exo 2"/>
                <a:ea typeface="Exo 2"/>
                <a:cs typeface="Exo 2"/>
                <a:sym typeface="Exo 2"/>
              </a:rPr>
              <a:t>Exit ticket</a:t>
            </a:r>
            <a:endParaRPr b="0" i="0" sz="3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49" name="Google Shape;349;p19"/>
          <p:cNvSpPr/>
          <p:nvPr/>
        </p:nvSpPr>
        <p:spPr>
          <a:xfrm>
            <a:off x="548640" y="1508760"/>
            <a:ext cx="11064240" cy="1188720"/>
          </a:xfrm>
          <a:prstGeom prst="roundRect">
            <a:avLst>
              <a:gd fmla="val 9231" name="adj"/>
            </a:avLst>
          </a:prstGeom>
          <a:solidFill>
            <a:srgbClr val="FDEDEC"/>
          </a:solidFill>
          <a:ln cap="flat" cmpd="sng" w="19050">
            <a:solidFill>
              <a:srgbClr val="C039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p19"/>
          <p:cNvSpPr/>
          <p:nvPr/>
        </p:nvSpPr>
        <p:spPr>
          <a:xfrm>
            <a:off x="777240" y="1810512"/>
            <a:ext cx="594360" cy="594360"/>
          </a:xfrm>
          <a:prstGeom prst="ellipse">
            <a:avLst/>
          </a:prstGeom>
          <a:solidFill>
            <a:srgbClr val="C0392B"/>
          </a:solidFill>
          <a:ln cap="flat" cmpd="sng" w="12700">
            <a:solidFill>
              <a:srgbClr val="C039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19"/>
          <p:cNvSpPr txBox="1"/>
          <p:nvPr/>
        </p:nvSpPr>
        <p:spPr>
          <a:xfrm>
            <a:off x="777240" y="1810512"/>
            <a:ext cx="59436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Exo 2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1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52" name="Google Shape;352;p19"/>
          <p:cNvSpPr txBox="1"/>
          <p:nvPr/>
        </p:nvSpPr>
        <p:spPr>
          <a:xfrm>
            <a:off x="1600200" y="1508760"/>
            <a:ext cx="978408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000"/>
              <a:buFont typeface="Poppins"/>
              <a:buNone/>
            </a:pPr>
            <a:r>
              <a:rPr b="1" lang="en-US" sz="2000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Bleep only saw black cats. Here is a ginger cat. What might Bleep guess, and why?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53" name="Google Shape;353;p19"/>
          <p:cNvSpPr/>
          <p:nvPr/>
        </p:nvSpPr>
        <p:spPr>
          <a:xfrm>
            <a:off x="548640" y="2880360"/>
            <a:ext cx="11064240" cy="1188720"/>
          </a:xfrm>
          <a:prstGeom prst="roundRect">
            <a:avLst>
              <a:gd fmla="val 9231" name="adj"/>
            </a:avLst>
          </a:prstGeom>
          <a:solidFill>
            <a:srgbClr val="FDEDEC"/>
          </a:solidFill>
          <a:ln cap="flat" cmpd="sng" w="19050">
            <a:solidFill>
              <a:srgbClr val="C039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19"/>
          <p:cNvSpPr/>
          <p:nvPr/>
        </p:nvSpPr>
        <p:spPr>
          <a:xfrm>
            <a:off x="777240" y="3182112"/>
            <a:ext cx="594360" cy="594360"/>
          </a:xfrm>
          <a:prstGeom prst="ellipse">
            <a:avLst/>
          </a:prstGeom>
          <a:solidFill>
            <a:srgbClr val="C0392B"/>
          </a:solidFill>
          <a:ln cap="flat" cmpd="sng" w="12700">
            <a:solidFill>
              <a:srgbClr val="C039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" name="Google Shape;355;p19"/>
          <p:cNvSpPr txBox="1"/>
          <p:nvPr/>
        </p:nvSpPr>
        <p:spPr>
          <a:xfrm>
            <a:off x="777240" y="3182112"/>
            <a:ext cx="59436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Exo 2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2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56" name="Google Shape;356;p19"/>
          <p:cNvSpPr txBox="1"/>
          <p:nvPr/>
        </p:nvSpPr>
        <p:spPr>
          <a:xfrm>
            <a:off x="1600200" y="2880360"/>
            <a:ext cx="978408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000"/>
              <a:buFont typeface="Poppins"/>
              <a:buNone/>
            </a:pPr>
            <a:r>
              <a:rPr b="1" i="0" lang="en-US" sz="20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Bleep saw two red apples. Why did it think a red ball was fruit?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57" name="Google Shape;357;p19"/>
          <p:cNvSpPr/>
          <p:nvPr/>
        </p:nvSpPr>
        <p:spPr>
          <a:xfrm>
            <a:off x="548640" y="4251960"/>
            <a:ext cx="11064240" cy="1188720"/>
          </a:xfrm>
          <a:prstGeom prst="roundRect">
            <a:avLst>
              <a:gd fmla="val 9231" name="adj"/>
            </a:avLst>
          </a:prstGeom>
          <a:solidFill>
            <a:srgbClr val="FDEDEC"/>
          </a:solidFill>
          <a:ln cap="flat" cmpd="sng" w="19050">
            <a:solidFill>
              <a:srgbClr val="C039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" name="Google Shape;358;p19"/>
          <p:cNvSpPr/>
          <p:nvPr/>
        </p:nvSpPr>
        <p:spPr>
          <a:xfrm>
            <a:off x="777240" y="4553712"/>
            <a:ext cx="594360" cy="594360"/>
          </a:xfrm>
          <a:prstGeom prst="ellipse">
            <a:avLst/>
          </a:prstGeom>
          <a:solidFill>
            <a:srgbClr val="C0392B"/>
          </a:solidFill>
          <a:ln cap="flat" cmpd="sng" w="12700">
            <a:solidFill>
              <a:srgbClr val="C0392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p19"/>
          <p:cNvSpPr txBox="1"/>
          <p:nvPr/>
        </p:nvSpPr>
        <p:spPr>
          <a:xfrm>
            <a:off x="777240" y="4553712"/>
            <a:ext cx="59436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Exo 2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3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60" name="Google Shape;360;p19"/>
          <p:cNvSpPr txBox="1"/>
          <p:nvPr/>
        </p:nvSpPr>
        <p:spPr>
          <a:xfrm>
            <a:off x="1600200" y="4251960"/>
            <a:ext cx="978408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000"/>
              <a:buFont typeface="Poppins"/>
              <a:buNone/>
            </a:pPr>
            <a:r>
              <a:rPr b="1" i="0" lang="en-US" sz="2000" u="none" cap="none" strike="noStrike">
                <a:solidFill>
                  <a:srgbClr val="2C3E50"/>
                </a:solidFill>
                <a:latin typeface="Poppins"/>
                <a:ea typeface="Poppins"/>
                <a:cs typeface="Poppins"/>
                <a:sym typeface="Poppins"/>
              </a:rPr>
              <a:t>How can we help Bleep learn better?</a:t>
            </a:r>
            <a:endParaRPr b="0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61" name="Google Shape;361;p19"/>
          <p:cNvSpPr txBox="1"/>
          <p:nvPr>
            <p:ph idx="4294967295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0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i="0" sz="1000" u="none" cap="none" strike="noStrike">
              <a:solidFill>
                <a:srgbClr val="596A6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20"/>
          <p:cNvSpPr txBox="1"/>
          <p:nvPr/>
        </p:nvSpPr>
        <p:spPr>
          <a:xfrm>
            <a:off x="548640" y="411480"/>
            <a:ext cx="110642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3400"/>
              <a:buFont typeface="Exo 2"/>
              <a:buNone/>
            </a:pPr>
            <a:r>
              <a:rPr b="1" i="0" lang="en-US" sz="3400" u="none" cap="none" strike="noStrike">
                <a:solidFill>
                  <a:srgbClr val="2C3E50"/>
                </a:solidFill>
                <a:latin typeface="Exo 2"/>
                <a:ea typeface="Exo 2"/>
                <a:cs typeface="Exo 2"/>
                <a:sym typeface="Exo 2"/>
              </a:rPr>
              <a:t>Printable: hoop signs</a:t>
            </a:r>
            <a:endParaRPr b="0" i="0" sz="34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68" name="Google Shape;368;p20"/>
          <p:cNvSpPr/>
          <p:nvPr/>
        </p:nvSpPr>
        <p:spPr>
          <a:xfrm>
            <a:off x="603504" y="1517904"/>
            <a:ext cx="5422392" cy="4050792"/>
          </a:xfrm>
          <a:prstGeom prst="roundRect">
            <a:avLst>
              <a:gd fmla="val 1354" name="adj"/>
            </a:avLst>
          </a:prstGeom>
          <a:solidFill>
            <a:srgbClr val="E9F7EF"/>
          </a:solidFill>
          <a:ln cap="flat" cmpd="sng" w="12700">
            <a:solidFill>
              <a:srgbClr val="7F8C8D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Google Shape;369;p20"/>
          <p:cNvSpPr txBox="1"/>
          <p:nvPr/>
        </p:nvSpPr>
        <p:spPr>
          <a:xfrm>
            <a:off x="731520" y="1600200"/>
            <a:ext cx="5166360" cy="2080260"/>
          </a:xfrm>
          <a:prstGeom prst="rect">
            <a:avLst/>
          </a:prstGeom>
          <a:noFill/>
          <a:ln>
            <a:noFill/>
          </a:ln>
        </p:spPr>
        <p:txBody>
          <a:bodyPr anchorCtr="0" anchor="b" bIns="625" lIns="625" spcFirstLastPara="1" rIns="625" wrap="square" tIns="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8449"/>
              </a:buClr>
              <a:buSzPts val="6000"/>
              <a:buFont typeface="Exo 2"/>
              <a:buNone/>
            </a:pPr>
            <a:r>
              <a:rPr b="1" i="0" lang="en-US" sz="6000" u="none" cap="none" strike="noStrike">
                <a:solidFill>
                  <a:srgbClr val="1E8449"/>
                </a:solidFill>
                <a:latin typeface="Exo 2"/>
                <a:ea typeface="Exo 2"/>
                <a:cs typeface="Exo 2"/>
                <a:sym typeface="Exo 2"/>
              </a:rPr>
              <a:t>Fruit</a:t>
            </a:r>
            <a:endParaRPr b="0" i="0" sz="6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70" name="Google Shape;370;p20"/>
          <p:cNvSpPr txBox="1"/>
          <p:nvPr/>
        </p:nvSpPr>
        <p:spPr>
          <a:xfrm>
            <a:off x="731520" y="3876142"/>
            <a:ext cx="5166360" cy="1580998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8449"/>
              </a:buClr>
              <a:buSzPts val="1800"/>
              <a:buFont typeface="Poppins"/>
              <a:buNone/>
            </a:pPr>
            <a:r>
              <a:rPr b="0" i="0" lang="en-US" sz="1800" u="none" cap="none" strike="noStrike">
                <a:solidFill>
                  <a:srgbClr val="1E8449"/>
                </a:solidFill>
                <a:latin typeface="Poppins"/>
                <a:ea typeface="Poppins"/>
                <a:cs typeface="Poppins"/>
                <a:sym typeface="Poppins"/>
              </a:rPr>
              <a:t>Put fruit in this hoop.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71" name="Google Shape;371;p20"/>
          <p:cNvSpPr/>
          <p:nvPr/>
        </p:nvSpPr>
        <p:spPr>
          <a:xfrm>
            <a:off x="6135624" y="1517904"/>
            <a:ext cx="5422392" cy="4050792"/>
          </a:xfrm>
          <a:prstGeom prst="roundRect">
            <a:avLst>
              <a:gd fmla="val 1354" name="adj"/>
            </a:avLst>
          </a:prstGeom>
          <a:solidFill>
            <a:srgbClr val="FDEDEC"/>
          </a:solidFill>
          <a:ln cap="flat" cmpd="sng" w="12700">
            <a:solidFill>
              <a:srgbClr val="7F8C8D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p20"/>
          <p:cNvSpPr txBox="1"/>
          <p:nvPr/>
        </p:nvSpPr>
        <p:spPr>
          <a:xfrm>
            <a:off x="6263640" y="1600200"/>
            <a:ext cx="5166360" cy="2080260"/>
          </a:xfrm>
          <a:prstGeom prst="rect">
            <a:avLst/>
          </a:prstGeom>
          <a:noFill/>
          <a:ln>
            <a:noFill/>
          </a:ln>
        </p:spPr>
        <p:txBody>
          <a:bodyPr anchorCtr="0" anchor="b" bIns="625" lIns="625" spcFirstLastPara="1" rIns="625" wrap="square" tIns="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0392B"/>
              </a:buClr>
              <a:buSzPts val="6000"/>
              <a:buFont typeface="Exo 2"/>
              <a:buNone/>
            </a:pPr>
            <a:r>
              <a:rPr b="1" i="0" lang="en-US" sz="6000" u="none" cap="none" strike="noStrike">
                <a:solidFill>
                  <a:srgbClr val="C0392B"/>
                </a:solidFill>
                <a:latin typeface="Exo 2"/>
                <a:ea typeface="Exo 2"/>
                <a:cs typeface="Exo 2"/>
                <a:sym typeface="Exo 2"/>
              </a:rPr>
              <a:t>Not fruit</a:t>
            </a:r>
            <a:endParaRPr b="0" i="0" sz="6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73" name="Google Shape;373;p20"/>
          <p:cNvSpPr txBox="1"/>
          <p:nvPr/>
        </p:nvSpPr>
        <p:spPr>
          <a:xfrm>
            <a:off x="6263640" y="3876142"/>
            <a:ext cx="5166360" cy="1580998"/>
          </a:xfrm>
          <a:prstGeom prst="rect">
            <a:avLst/>
          </a:prstGeom>
          <a:noFill/>
          <a:ln>
            <a:noFill/>
          </a:ln>
        </p:spPr>
        <p:txBody>
          <a:bodyPr anchorCtr="0" anchor="t" bIns="625" lIns="625" spcFirstLastPara="1" rIns="625" wrap="square" tIns="6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0392B"/>
              </a:buClr>
              <a:buSzPts val="1800"/>
              <a:buFont typeface="Poppins"/>
              <a:buNone/>
            </a:pPr>
            <a:r>
              <a:rPr b="0" i="0" lang="en-US" sz="1800" u="none" cap="none" strike="noStrike">
                <a:solidFill>
                  <a:srgbClr val="C0392B"/>
                </a:solidFill>
                <a:latin typeface="Poppins"/>
                <a:ea typeface="Poppins"/>
                <a:cs typeface="Poppins"/>
                <a:sym typeface="Poppins"/>
              </a:rPr>
              <a:t>Put things that are not fruit here.</a:t>
            </a:r>
            <a:endParaRPr b="0" i="0" sz="18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74" name="Google Shape;374;p20"/>
          <p:cNvSpPr txBox="1"/>
          <p:nvPr/>
        </p:nvSpPr>
        <p:spPr>
          <a:xfrm>
            <a:off x="548640" y="5669280"/>
            <a:ext cx="110642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625" lIns="625" spcFirstLastPara="1" rIns="625" wrap="square" tIns="6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96A6B"/>
              </a:buClr>
              <a:buSzPts val="1000"/>
              <a:buFont typeface="Inter"/>
              <a:buNone/>
            </a:pPr>
            <a:r>
              <a:rPr i="0" lang="en-US" sz="10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Print one copy and place each sign beside a hoop on the carpet.</a:t>
            </a:r>
            <a:endParaRPr i="0" sz="1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75" name="Google Shape;375;p20"/>
          <p:cNvSpPr txBox="1"/>
          <p:nvPr>
            <p:ph idx="4294967295" type="sldNum"/>
          </p:nvPr>
        </p:nvSpPr>
        <p:spPr>
          <a:xfrm>
            <a:off x="11292840" y="6382512"/>
            <a:ext cx="365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i="0" lang="en-US" sz="1000" u="none" cap="none" strike="noStrike">
                <a:solidFill>
                  <a:srgbClr val="596A6B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i="0" sz="1000" u="none" cap="none" strike="noStrike">
              <a:solidFill>
                <a:srgbClr val="596A6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