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Lst>
  <p:sldSz cy="10058400" cx="77724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168">
          <p15:clr>
            <a:srgbClr val="747775"/>
          </p15:clr>
        </p15:guide>
        <p15:guide id="2" pos="2448">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168" orient="horz"/>
        <p:guide pos="2448"/>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104480" y="685800"/>
            <a:ext cx="26496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df57554554_0_0:notes"/>
          <p:cNvSpPr/>
          <p:nvPr>
            <p:ph idx="2" type="sldImg"/>
          </p:nvPr>
        </p:nvSpPr>
        <p:spPr>
          <a:xfrm>
            <a:off x="2104480" y="685800"/>
            <a:ext cx="26496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df5755455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264952" y="1456058"/>
            <a:ext cx="7242600" cy="40140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64945" y="5542289"/>
            <a:ext cx="7242600" cy="1550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264945" y="4206107"/>
            <a:ext cx="7242600" cy="16461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264945" y="870271"/>
            <a:ext cx="7242600" cy="11199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264945" y="2253729"/>
            <a:ext cx="7242600" cy="66810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264945" y="870271"/>
            <a:ext cx="7242600" cy="11199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264945" y="2253729"/>
            <a:ext cx="3399900" cy="66810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107540" y="2253729"/>
            <a:ext cx="3399900" cy="66810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264945" y="870271"/>
            <a:ext cx="7242600" cy="11199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264945" y="1086507"/>
            <a:ext cx="2386800" cy="14778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264945" y="2717440"/>
            <a:ext cx="2386800" cy="6217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16713" y="880293"/>
            <a:ext cx="5412600" cy="7999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3886200" y="-244"/>
            <a:ext cx="3886200" cy="100584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25675" y="2411542"/>
            <a:ext cx="3438300" cy="28986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25675" y="5481569"/>
            <a:ext cx="3438300" cy="24153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198575" y="1415969"/>
            <a:ext cx="3261300" cy="7226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264945" y="8273124"/>
            <a:ext cx="5099100" cy="11832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264945" y="2163089"/>
            <a:ext cx="7242600" cy="38397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264945" y="6164351"/>
            <a:ext cx="7242600" cy="25437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7201589" y="9119180"/>
            <a:ext cx="466500" cy="769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64945" y="870271"/>
            <a:ext cx="7242600" cy="11199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264945" y="2253729"/>
            <a:ext cx="7242600" cy="66810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7201589" y="9119180"/>
            <a:ext cx="466500" cy="7698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grpSp>
        <p:nvGrpSpPr>
          <p:cNvPr id="54" name="Google Shape;54;p13"/>
          <p:cNvGrpSpPr/>
          <p:nvPr/>
        </p:nvGrpSpPr>
        <p:grpSpPr>
          <a:xfrm>
            <a:off x="142625" y="9232482"/>
            <a:ext cx="7487153" cy="391991"/>
            <a:chOff x="0" y="9175900"/>
            <a:chExt cx="7772400" cy="406925"/>
          </a:xfrm>
        </p:grpSpPr>
        <p:sp>
          <p:nvSpPr>
            <p:cNvPr id="55" name="Google Shape;55;p13"/>
            <p:cNvSpPr txBox="1"/>
            <p:nvPr/>
          </p:nvSpPr>
          <p:spPr>
            <a:xfrm>
              <a:off x="0" y="9364725"/>
              <a:ext cx="7772400" cy="218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900">
                  <a:solidFill>
                    <a:schemeClr val="dk1"/>
                  </a:solidFill>
                </a:rPr>
                <a:t>Forces, Motion, &amp; Magnets</a:t>
              </a:r>
              <a:endParaRPr sz="900">
                <a:solidFill>
                  <a:schemeClr val="dk1"/>
                </a:solidFill>
              </a:endParaRPr>
            </a:p>
            <a:p>
              <a:pPr indent="0" lvl="0" marL="0" rtl="0" algn="ctr">
                <a:spcBef>
                  <a:spcPts val="0"/>
                </a:spcBef>
                <a:spcAft>
                  <a:spcPts val="0"/>
                </a:spcAft>
                <a:buNone/>
              </a:pPr>
              <a:r>
                <a:t/>
              </a:r>
              <a:endParaRPr sz="900"/>
            </a:p>
          </p:txBody>
        </p:sp>
        <p:pic>
          <p:nvPicPr>
            <p:cNvPr id="56" name="Google Shape;56;p13"/>
            <p:cNvPicPr preferRelativeResize="0"/>
            <p:nvPr/>
          </p:nvPicPr>
          <p:blipFill rotWithShape="1">
            <a:blip r:embed="rId3">
              <a:alphaModFix/>
            </a:blip>
            <a:srcRect b="-34812" l="0" r="-3853" t="-11580"/>
            <a:stretch/>
          </p:blipFill>
          <p:spPr>
            <a:xfrm>
              <a:off x="3004538" y="9175900"/>
              <a:ext cx="1763323" cy="328500"/>
            </a:xfrm>
            <a:prstGeom prst="rect">
              <a:avLst/>
            </a:prstGeom>
            <a:noFill/>
            <a:ln>
              <a:noFill/>
            </a:ln>
          </p:spPr>
        </p:pic>
      </p:grpSp>
      <p:sp>
        <p:nvSpPr>
          <p:cNvPr id="57" name="Google Shape;57;p13"/>
          <p:cNvSpPr txBox="1"/>
          <p:nvPr/>
        </p:nvSpPr>
        <p:spPr>
          <a:xfrm>
            <a:off x="2725325" y="274550"/>
            <a:ext cx="4748400" cy="4674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 sz="1100">
                <a:solidFill>
                  <a:srgbClr val="000000"/>
                </a:solidFill>
              </a:rPr>
              <a:t>Name </a:t>
            </a:r>
            <a:r>
              <a:rPr lang="en" sz="1100">
                <a:solidFill>
                  <a:srgbClr val="B7B7B7"/>
                </a:solidFill>
              </a:rPr>
              <a:t>_____________________</a:t>
            </a:r>
            <a:endParaRPr sz="1100">
              <a:solidFill>
                <a:srgbClr val="B7B7B7"/>
              </a:solidFill>
            </a:endParaRPr>
          </a:p>
        </p:txBody>
      </p:sp>
      <p:sp>
        <p:nvSpPr>
          <p:cNvPr id="58" name="Google Shape;58;p13"/>
          <p:cNvSpPr txBox="1"/>
          <p:nvPr/>
        </p:nvSpPr>
        <p:spPr>
          <a:xfrm>
            <a:off x="561525" y="603825"/>
            <a:ext cx="6912300" cy="804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3850">
                <a:solidFill>
                  <a:schemeClr val="dk1"/>
                </a:solidFill>
                <a:latin typeface="Londrina Shadow"/>
                <a:ea typeface="Londrina Shadow"/>
                <a:cs typeface="Londrina Shadow"/>
                <a:sym typeface="Londrina Shadow"/>
              </a:rPr>
              <a:t>Scientists Solve a Sticky Problem</a:t>
            </a:r>
            <a:endParaRPr b="1" sz="3850">
              <a:solidFill>
                <a:schemeClr val="dk1"/>
              </a:solidFill>
              <a:latin typeface="Londrina Shadow"/>
              <a:ea typeface="Londrina Shadow"/>
              <a:cs typeface="Londrina Shadow"/>
              <a:sym typeface="Londrina Shadow"/>
            </a:endParaRPr>
          </a:p>
        </p:txBody>
      </p:sp>
      <p:sp>
        <p:nvSpPr>
          <p:cNvPr id="59" name="Google Shape;59;p13"/>
          <p:cNvSpPr/>
          <p:nvPr/>
        </p:nvSpPr>
        <p:spPr>
          <a:xfrm>
            <a:off x="628275" y="1528263"/>
            <a:ext cx="6515859" cy="71351"/>
          </a:xfrm>
          <a:custGeom>
            <a:rect b="b" l="l" r="r" t="t"/>
            <a:pathLst>
              <a:path extrusionOk="0" h="3044" w="212867">
                <a:moveTo>
                  <a:pt x="0" y="3044"/>
                </a:moveTo>
                <a:cubicBezTo>
                  <a:pt x="70712" y="-2842"/>
                  <a:pt x="141910" y="1903"/>
                  <a:pt x="212867" y="1903"/>
                </a:cubicBezTo>
              </a:path>
            </a:pathLst>
          </a:custGeom>
          <a:noFill/>
          <a:ln cap="flat" cmpd="sng" w="28575">
            <a:solidFill>
              <a:schemeClr val="dk2"/>
            </a:solidFill>
            <a:prstDash val="solid"/>
            <a:round/>
            <a:headEnd len="med" w="med" type="none"/>
            <a:tailEnd len="med" w="med" type="none"/>
          </a:ln>
        </p:spPr>
      </p:sp>
      <p:sp>
        <p:nvSpPr>
          <p:cNvPr id="60" name="Google Shape;60;p13"/>
          <p:cNvSpPr txBox="1"/>
          <p:nvPr/>
        </p:nvSpPr>
        <p:spPr>
          <a:xfrm>
            <a:off x="596400" y="1926175"/>
            <a:ext cx="6579600" cy="6618600"/>
          </a:xfrm>
          <a:prstGeom prst="rect">
            <a:avLst/>
          </a:prstGeom>
          <a:noFill/>
          <a:ln>
            <a:noFill/>
          </a:ln>
        </p:spPr>
        <p:txBody>
          <a:bodyPr anchorCtr="0" anchor="t" bIns="91425" lIns="91425" spcFirstLastPara="1" rIns="91425" wrap="square" tIns="91425">
            <a:spAutoFit/>
          </a:bodyPr>
          <a:lstStyle/>
          <a:p>
            <a:pPr indent="0" lvl="0" marL="0" rtl="0" algn="l">
              <a:lnSpc>
                <a:spcPct val="145000"/>
              </a:lnSpc>
              <a:spcBef>
                <a:spcPts val="0"/>
              </a:spcBef>
              <a:spcAft>
                <a:spcPts val="0"/>
              </a:spcAft>
              <a:buNone/>
            </a:pPr>
            <a:r>
              <a:rPr lang="en" sz="1600">
                <a:solidFill>
                  <a:schemeClr val="dk1"/>
                </a:solidFill>
                <a:latin typeface="Poppins SemiBold"/>
                <a:ea typeface="Poppins SemiBold"/>
                <a:cs typeface="Poppins SemiBold"/>
                <a:sym typeface="Poppins SemiBold"/>
              </a:rPr>
              <a:t>Suppose your foot slipped every time you took a step.</a:t>
            </a:r>
            <a:r>
              <a:rPr lang="en" sz="1200">
                <a:solidFill>
                  <a:schemeClr val="dk1"/>
                </a:solidFill>
              </a:rPr>
              <a:t> You would have a hard time walking. It would be like walking on ice.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rPr lang="en" sz="1200">
                <a:solidFill>
                  <a:schemeClr val="dk1"/>
                </a:solidFill>
              </a:rPr>
              <a:t>The force that keeps your foot from slipping is called friction. You get friction when two things rub together. There’s a lot of friction when a shoe rubs against the ground. There's less friction when a shoe rubs against ice.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rPr lang="en" sz="1200">
                <a:solidFill>
                  <a:schemeClr val="dk1"/>
                </a:solidFill>
              </a:rPr>
              <a:t>You don’t want your shoes to slip when you walk. But there are times when you want things to slip.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rPr lang="en" sz="1200">
                <a:solidFill>
                  <a:schemeClr val="dk1"/>
                </a:solidFill>
              </a:rPr>
              <a:t>Have you ever tried to squeeze the last of the toothpaste out of the tube? You squeeze, but the toothpaste stays put. You want it to slip, but it won't.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rPr lang="en" sz="1200">
                <a:solidFill>
                  <a:schemeClr val="dk1"/>
                </a:solidFill>
              </a:rPr>
              <a:t>A group of scientists solved this problem. They figured out how to make a super slippery surface. Toothpaste doesn't stick to it.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rPr lang="en" sz="1200">
                <a:solidFill>
                  <a:schemeClr val="dk1"/>
                </a:solidFill>
              </a:rPr>
              <a:t>They made a toothpaste tube with this surface on the inside. Toothpaste slipped right out of that tube.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rPr lang="en" sz="1200">
                <a:solidFill>
                  <a:schemeClr val="dk1"/>
                </a:solidFill>
              </a:rPr>
              <a:t>Think of all the ways this invention could help you. What if ketchup didn't stick to the bottle? What if grape jelly didn't stick to the jar? People would be able to use every last bit of toothpaste, ketchup, and jelly.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t/>
            </a:r>
            <a:endParaRPr sz="1200">
              <a:solidFill>
                <a:schemeClr val="dk1"/>
              </a:solidFill>
            </a:endParaRPr>
          </a:p>
          <a:p>
            <a:pPr indent="0" lvl="0" marL="0" rtl="0" algn="l">
              <a:lnSpc>
                <a:spcPct val="145000"/>
              </a:lnSpc>
              <a:spcBef>
                <a:spcPts val="0"/>
              </a:spcBef>
              <a:spcAft>
                <a:spcPts val="0"/>
              </a:spcAft>
              <a:buClr>
                <a:schemeClr val="dk1"/>
              </a:buClr>
              <a:buSzPts val="1100"/>
              <a:buFont typeface="Arial"/>
              <a:buNone/>
            </a:pPr>
            <a:r>
              <a:rPr lang="en" sz="1200">
                <a:solidFill>
                  <a:schemeClr val="dk1"/>
                </a:solidFill>
              </a:rPr>
              <a:t>Life is filled with sticky problems. This new invention will help solve some of them. </a:t>
            </a:r>
            <a:endParaRPr sz="12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