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9FDA2E-4D5D-498B-8134-F12B442D0B48}">
  <a:tblStyle styleId="{B39FDA2E-4D5D-498B-8134-F12B442D0B4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648bafa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648ba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2b648bafa_0_12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72b648baf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2b648bafa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2b648baf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648bafa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648baf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72b648bafa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72b648baf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2b648bafa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72b648baf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2b648bafa_0_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72b648baf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2b648bafa_0_7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72b648baf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2b648bafa_0_8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2b648baf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72b648bafa_0_10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72b648baf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2b648bafa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72b648baf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biodiversity/animal-biodiversity"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7.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biodiversity/mystery-2/habitat-diversity/758" TargetMode="External"/><Relationship Id="rId10" Type="http://schemas.openxmlformats.org/officeDocument/2006/relationships/hyperlink" Target="https://mysteryscience.com/biodiversity/mystery-2/habitat-diversity/758" TargetMode="External"/><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3/biodiversity-habitats-species/175"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biodiversity/animal-biodiversity?modal=assessments_modal" TargetMode="External"/><Relationship Id="rId4" Type="http://schemas.openxmlformats.org/officeDocument/2006/relationships/image" Target="../media/image1.png"/><Relationship Id="rId9" Type="http://schemas.openxmlformats.org/officeDocument/2006/relationships/hyperlink" Target="https://mysteryscience.com/biodiversity/mystery-1/biodiversity-classification/174" TargetMode="External"/><Relationship Id="rId15" Type="http://schemas.openxmlformats.org/officeDocument/2006/relationships/hyperlink" Target="https://mysteryscience.com/biodiversity/mystery-4/biodiversity-engineering/176" TargetMode="External"/><Relationship Id="rId14" Type="http://schemas.openxmlformats.org/officeDocument/2006/relationships/hyperlink" Target="https://mysteryscience.com/biodiversity/mystery-4/biodiversity-engineering/176" TargetMode="External"/><Relationship Id="rId17" Type="http://schemas.openxmlformats.org/officeDocument/2006/relationships/hyperlink" Target="https://mysteryscience.com/biodiversity/mystery-10/biodiversity-habitats-species/664" TargetMode="External"/><Relationship Id="rId16" Type="http://schemas.openxmlformats.org/officeDocument/2006/relationships/hyperlink" Target="https://mysteryscience.com/biodiversity/mystery-10/biodiversity-habitats-species/664" TargetMode="External"/><Relationship Id="rId5" Type="http://schemas.openxmlformats.org/officeDocument/2006/relationships/image" Target="../media/image9.png"/><Relationship Id="rId6" Type="http://schemas.openxmlformats.org/officeDocument/2006/relationships/hyperlink" Target="https://mysteryscience.com/biodiversity/mystery-0/animal-biodiversity-habitats/655" TargetMode="External"/><Relationship Id="rId7" Type="http://schemas.openxmlformats.org/officeDocument/2006/relationships/hyperlink" Target="https://mysteryscience.com/biodiversity/mystery-0/animal-biodiversity-habitats/655" TargetMode="External"/><Relationship Id="rId8" Type="http://schemas.openxmlformats.org/officeDocument/2006/relationships/hyperlink" Target="https://mysteryscience.com/biodiversity/mystery-1/biodiversity-classification/17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hyperlink" Target="https://mysteryscience.com/docs/24718" TargetMode="External"/><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103540"/>
            <a:ext cx="4009500" cy="1939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Animal Biodiversity &amp; Habitats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61912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3" name="Google Shape;193;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4" name="Google Shape;194;p22"/>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could you get more birds to visit a bird feeder?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Engineering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the lesson review, have students observe the bat attempting to land on the smooth ceiling in the slow-motion video. Have them think about what a bat would need in order to grab hold of something and rest.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the bats hang from the ceiling when they are inside of the cave. Students should write down the names of the materials they would use to build their Bat Rest Stop.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else lives nearby?</a:t>
            </a:r>
            <a:endParaRPr b="1"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197" name="Google Shape;197;p22"/>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204" name="Google Shape;204;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70700" cy="2691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Where else do bats live?</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Biodiversity, Habitats, &amp; Species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explore and compare two very different places that Mexican free-tailed bats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Animal Adventures unit, students will learn about a new location where a different colony of bats lives. Then, they compare and contrast the physical environment and the other living things that can be found in each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7" name="Google Shape;207;p23"/>
          <p:cNvGraphicFramePr/>
          <p:nvPr/>
        </p:nvGraphicFramePr>
        <p:xfrm>
          <a:off x="5577800" y="1280160"/>
          <a:ext cx="3000000" cy="3000000"/>
        </p:xfrm>
        <a:graphic>
          <a:graphicData uri="http://schemas.openxmlformats.org/drawingml/2006/table">
            <a:tbl>
              <a:tblPr>
                <a:noFill/>
                <a:tableStyleId>{B39FDA2E-4D5D-498B-8134-F12B442D0B48}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8" name="Google Shape;208;p23"/>
          <p:cNvSpPr/>
          <p:nvPr/>
        </p:nvSpPr>
        <p:spPr>
          <a:xfrm>
            <a:off x="457200" y="4144150"/>
            <a:ext cx="6857700" cy="2059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3"/>
          <p:cNvSpPr txBox="1"/>
          <p:nvPr/>
        </p:nvSpPr>
        <p:spPr>
          <a:xfrm>
            <a:off x="3142925" y="4589250"/>
            <a:ext cx="3624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a relatively low-prep activity focused on discussion and comparing new habitats of other living things. Print as many copies of the Bat Habitats worksheet as you will need for your students. </a:t>
            </a:r>
            <a:endParaRPr sz="1000">
              <a:solidFill>
                <a:schemeClr val="dk1"/>
              </a:solidFill>
              <a:latin typeface="Poppins"/>
              <a:ea typeface="Poppins"/>
              <a:cs typeface="Poppins"/>
              <a:sym typeface="Poppins"/>
            </a:endParaRPr>
          </a:p>
        </p:txBody>
      </p:sp>
      <p:sp>
        <p:nvSpPr>
          <p:cNvPr id="210" name="Google Shape;210;p23"/>
          <p:cNvSpPr/>
          <p:nvPr/>
        </p:nvSpPr>
        <p:spPr>
          <a:xfrm>
            <a:off x="457200" y="6574375"/>
            <a:ext cx="6857700" cy="1953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797850" y="67725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212" name="Google Shape;212;p23"/>
          <p:cNvSpPr txBox="1"/>
          <p:nvPr/>
        </p:nvSpPr>
        <p:spPr>
          <a:xfrm>
            <a:off x="821475" y="7034025"/>
            <a:ext cx="29670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Systems:</a:t>
            </a:r>
            <a:r>
              <a:rPr lang="en" sz="1000">
                <a:solidFill>
                  <a:schemeClr val="dk1"/>
                </a:solidFill>
                <a:latin typeface="Poppins"/>
                <a:ea typeface="Poppins"/>
                <a:cs typeface="Poppins"/>
                <a:sym typeface="Poppins"/>
              </a:rPr>
              <a:t> A system is a group of related parts that interact with one another. Bracken Cave and the bridge in Austin, Texas, are both complex systems that involve a variety of living things.</a:t>
            </a:r>
            <a:endParaRPr sz="1000">
              <a:solidFill>
                <a:schemeClr val="dk1"/>
              </a:solidFill>
              <a:latin typeface="Poppins"/>
              <a:ea typeface="Poppins"/>
              <a:cs typeface="Poppins"/>
              <a:sym typeface="Poppins"/>
            </a:endParaRPr>
          </a:p>
        </p:txBody>
      </p:sp>
      <p:pic>
        <p:nvPicPr>
          <p:cNvPr id="213" name="Google Shape;213;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4" name="Google Shape;214;p23"/>
          <p:cNvSpPr txBox="1"/>
          <p:nvPr/>
        </p:nvSpPr>
        <p:spPr>
          <a:xfrm>
            <a:off x="3994825" y="7034025"/>
            <a:ext cx="29670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a:t>
            </a:r>
            <a:r>
              <a:rPr lang="en" sz="1000">
                <a:solidFill>
                  <a:schemeClr val="dk1"/>
                </a:solidFill>
                <a:latin typeface="Poppins"/>
                <a:ea typeface="Poppins"/>
                <a:cs typeface="Poppins"/>
                <a:sym typeface="Poppins"/>
              </a:rPr>
              <a:t> Different types of animals exhibit patterns in their body parts and in their behaviors. The bats in both locations are the same type of bat, but almost everything about where they live is completely different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15" name="Google Shape;215;p23"/>
          <p:cNvPicPr preferRelativeResize="0"/>
          <p:nvPr/>
        </p:nvPicPr>
        <p:blipFill>
          <a:blip r:embed="rId5">
            <a:alphaModFix/>
          </a:blip>
          <a:stretch>
            <a:fillRect/>
          </a:stretch>
        </p:blipFill>
        <p:spPr>
          <a:xfrm>
            <a:off x="797850" y="4475025"/>
            <a:ext cx="1879649" cy="1393251"/>
          </a:xfrm>
          <a:prstGeom prst="rect">
            <a:avLst/>
          </a:prstGeom>
          <a:noFill/>
          <a:ln>
            <a:noFill/>
          </a:ln>
          <a:effectLst>
            <a:outerShdw blurRad="57150" rotWithShape="0" algn="bl" dir="5400000" dist="19050">
              <a:srgbClr val="000000">
                <a:alpha val="50000"/>
              </a:srgbClr>
            </a:outerShdw>
          </a:effectLst>
        </p:spPr>
      </p:pic>
      <p:sp>
        <p:nvSpPr>
          <p:cNvPr id="216" name="Google Shape;216;p23"/>
          <p:cNvSpPr txBox="1"/>
          <p:nvPr/>
        </p:nvSpPr>
        <p:spPr>
          <a:xfrm>
            <a:off x="609600" y="3352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the incredible diversity of animals and habitats! They investigate animal classification and the traits that define each group. Students then explore habitats to discover how the living and non-living aspects of the environment affect the diversity of organisms. They use this information to design a bird feeder that will attract birds with specific food preferences.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graphicFrame>
        <p:nvGraphicFramePr>
          <p:cNvPr id="69" name="Google Shape;69;p14"/>
          <p:cNvGraphicFramePr/>
          <p:nvPr/>
        </p:nvGraphicFramePr>
        <p:xfrm>
          <a:off x="457200" y="2438400"/>
          <a:ext cx="3000000" cy="3000000"/>
        </p:xfrm>
        <a:graphic>
          <a:graphicData uri="http://schemas.openxmlformats.org/drawingml/2006/table">
            <a:tbl>
              <a:tblPr>
                <a:noFill/>
                <a:tableStyleId>{B39FDA2E-4D5D-498B-8134-F12B442D0B48}</a:tableStyleId>
              </a:tblPr>
              <a:tblGrid>
                <a:gridCol w="2923025"/>
                <a:gridCol w="1786400"/>
                <a:gridCol w="1032600"/>
                <a:gridCol w="11159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2-LS4-1. Make observations of plants and animals to compare the diversity of life in different habitats.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K-2-ETS1-1. Ask questions, make observations, and gather information about a situation people want to change to define a simple problem that can be solved through the development of a new or improved object or tool.</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K-2-ETS1-2. Develop a simple sketch, drawing, or physical model to illustrate how the shape of an object helps it function as needed to solve a given problem.</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Designing Solutions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LS4.D: Biodiversity and Humans</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39" r="39" t="0"/>
          <a:stretch/>
        </p:blipFill>
        <p:spPr>
          <a:xfrm>
            <a:off x="465590" y="5532155"/>
            <a:ext cx="6858002" cy="4085083"/>
          </a:xfrm>
          <a:prstGeom prst="rect">
            <a:avLst/>
          </a:prstGeom>
          <a:noFill/>
          <a:ln>
            <a:noFill/>
          </a:ln>
        </p:spPr>
      </p:pic>
      <p:sp>
        <p:nvSpPr>
          <p:cNvPr id="72" name="Google Shape;72;p14"/>
          <p:cNvSpPr txBox="1"/>
          <p:nvPr/>
        </p:nvSpPr>
        <p:spPr>
          <a:xfrm>
            <a:off x="528625" y="561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85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61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32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Animal Biodiversity &amp; Habitats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Life Underground</a:t>
            </a:r>
            <a:endParaRPr sz="800">
              <a:solidFill>
                <a:schemeClr val="dk1"/>
              </a:solidFill>
              <a:latin typeface="Poppins"/>
              <a:ea typeface="Poppins"/>
              <a:cs typeface="Poppins"/>
              <a:sym typeface="Poppins"/>
            </a:endParaRPr>
          </a:p>
        </p:txBody>
      </p:sp>
      <p:sp>
        <p:nvSpPr>
          <p:cNvPr id="78" name="Google Shape;78;p14"/>
          <p:cNvSpPr txBox="1"/>
          <p:nvPr/>
        </p:nvSpPr>
        <p:spPr>
          <a:xfrm>
            <a:off x="2337600" y="632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&amp; Classification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many different kinds of animals are there?</a:t>
            </a:r>
            <a:endParaRPr sz="800">
              <a:solidFill>
                <a:schemeClr val="dk1"/>
              </a:solidFill>
              <a:latin typeface="Poppins"/>
              <a:ea typeface="Poppins"/>
              <a:cs typeface="Poppins"/>
              <a:sym typeface="Poppins"/>
            </a:endParaRPr>
          </a:p>
        </p:txBody>
      </p:sp>
      <p:sp>
        <p:nvSpPr>
          <p:cNvPr id="79" name="Google Shape;79;p14"/>
          <p:cNvSpPr txBox="1"/>
          <p:nvPr/>
        </p:nvSpPr>
        <p:spPr>
          <a:xfrm>
            <a:off x="4139100" y="632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would a wild animal visit a playground?</a:t>
            </a:r>
            <a:endParaRPr sz="800">
              <a:solidFill>
                <a:schemeClr val="dk1"/>
              </a:solidFill>
              <a:latin typeface="Poppins"/>
              <a:ea typeface="Poppins"/>
              <a:cs typeface="Poppins"/>
              <a:sym typeface="Poppins"/>
            </a:endParaRPr>
          </a:p>
        </p:txBody>
      </p:sp>
      <p:sp>
        <p:nvSpPr>
          <p:cNvPr id="80" name="Google Shape;80;p14"/>
          <p:cNvSpPr txBox="1"/>
          <p:nvPr/>
        </p:nvSpPr>
        <p:spPr>
          <a:xfrm>
            <a:off x="5938075" y="6324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Biodiversity, Habitats, &amp; Species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do frogs say “ribbit”?</a:t>
            </a:r>
            <a:endParaRPr sz="800">
              <a:solidFill>
                <a:schemeClr val="dk1"/>
              </a:solidFill>
              <a:latin typeface="Poppins"/>
              <a:ea typeface="Poppins"/>
              <a:cs typeface="Poppins"/>
              <a:sym typeface="Poppins"/>
            </a:endParaRPr>
          </a:p>
        </p:txBody>
      </p:sp>
      <p:sp>
        <p:nvSpPr>
          <p:cNvPr id="81" name="Google Shape;81;p14"/>
          <p:cNvSpPr txBox="1"/>
          <p:nvPr/>
        </p:nvSpPr>
        <p:spPr>
          <a:xfrm>
            <a:off x="531150" y="857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Biodiversity &amp; Engineering </a:t>
            </a: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could you get more birds to visit a bird feeder?</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2" name="Google Shape;82;p14"/>
          <p:cNvSpPr txBox="1"/>
          <p:nvPr/>
        </p:nvSpPr>
        <p:spPr>
          <a:xfrm>
            <a:off x="2326500"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714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2323200" y="785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6" name="Google Shape;86;p14"/>
          <p:cNvSpPr txBox="1"/>
          <p:nvPr/>
        </p:nvSpPr>
        <p:spPr>
          <a:xfrm>
            <a:off x="2337600" y="857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Where else do bats live?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7" name="Google Shape;87;p14"/>
          <p:cNvSpPr txBox="1"/>
          <p:nvPr/>
        </p:nvSpPr>
        <p:spPr>
          <a:xfrm>
            <a:off x="547350" y="939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3779850"/>
            <a:ext cx="3316500" cy="3924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Many children conceive of simple categories of animals at an early age, such as thinking of fish as animals that have scales and swim, while thinking of birds as animals that have feathers and fly. Children recognize patterns in the animals that they learn about, and they use these patterns to develop those mental categories.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As students learn about more and more types of animals, though, they learn about animals that don’t fit into simple categories. Ostriches are birds, but they can’t fly. Penguins are also birds that can’t fly, but they can swim incredibly well. The fact that they swim doesn’t make them a fish, though!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turn, the bat is an animal that can fly just like a bird and looks a great deal like a bird, but it has fur instead of feathers. This is the first clue that it is a mammal—just like dogs, squirrels, and humans. Bats are truly amazing among the mammals.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one way, they are extremely rare: they are the only known mammal that can fly. In another way, they are incredibly common:</a:t>
            </a:r>
            <a:endParaRPr sz="1000">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314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type of animal lives in Bracken Cave?</a:t>
            </a:r>
            <a:endParaRPr sz="1200">
              <a:solidFill>
                <a:schemeClr val="dk1"/>
              </a:solidFill>
              <a:latin typeface="Poppins"/>
              <a:ea typeface="Poppins"/>
              <a:cs typeface="Poppins"/>
              <a:sym typeface="Poppins"/>
            </a:endParaRPr>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8" name="Google Shape;98;p15"/>
          <p:cNvSpPr txBox="1"/>
          <p:nvPr/>
        </p:nvSpPr>
        <p:spPr>
          <a:xfrm>
            <a:off x="3971175" y="3779850"/>
            <a:ext cx="3316500" cy="3487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were to list all of the known mammals everywhere on Earth, roughly one out of every four mammals on the list would be a type of bat. They are the most common type of mammal, even though they are the only one that can fly.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Bracken Cave, near San Antonio, Texas, is the site of a particularly incredible colony of bats. In terms of the total number of individuals, it is the single largest gathering of mammals anywhere on Earth. Somewhere between ten and twenty million bats migrate to and from the cave each year in the spring and fall. Female bats give live birth to their young in the cave, which is another reason we know they are not birds: they don’t lay eggs.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Bats are incredibly important to the environments in which they live. Each night, the bats of Bracken Cave fly into the air and eat between 100 and 200 tons of insects that would otherwise be a nuisance to humans and damage crops. When they return to the cave, all of those bats leave a huge amount of poo (known as guano) on the cave floor. This is where the unit begins!</a:t>
            </a:r>
            <a:endParaRPr sz="1000">
              <a:solidFill>
                <a:schemeClr val="dk1"/>
              </a:solidFill>
              <a:latin typeface="Poppins"/>
              <a:ea typeface="Poppins"/>
              <a:cs typeface="Poppins"/>
              <a:sym typeface="Poppins"/>
            </a:endParaRPr>
          </a:p>
        </p:txBody>
      </p:sp>
      <p:pic>
        <p:nvPicPr>
          <p:cNvPr id="99" name="Google Shape;99;p15"/>
          <p:cNvPicPr preferRelativeResize="0"/>
          <p:nvPr/>
        </p:nvPicPr>
        <p:blipFill rotWithShape="1">
          <a:blip r:embed="rId4">
            <a:alphaModFix/>
          </a:blip>
          <a:srcRect b="54562" l="0" r="0" t="6428"/>
          <a:stretch/>
        </p:blipFill>
        <p:spPr>
          <a:xfrm>
            <a:off x="457200" y="1673975"/>
            <a:ext cx="6858000" cy="1504799"/>
          </a:xfrm>
          <a:prstGeom prst="rect">
            <a:avLst/>
          </a:prstGeom>
          <a:noFill/>
          <a:ln>
            <a:noFill/>
          </a:ln>
        </p:spPr>
      </p:pic>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06" name="Google Shape;106;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8" name="Google Shape;108;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9" name="Google Shape;109;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Life Underground</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Biodiversity &amp; Habitats</a:t>
            </a:r>
            <a:br>
              <a:rPr lang="en" sz="12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cave north of San Antonio, Texas, that has an unusually large amount of animal poo covering the cave floor. Throughout the unit, students gather details about the mysterious type of animal that lives there.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an initial conceptual model to explain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0" name="Google Shape;110;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1" name="Google Shape;111;p16"/>
          <p:cNvGraphicFramePr/>
          <p:nvPr/>
        </p:nvGraphicFramePr>
        <p:xfrm>
          <a:off x="5577800" y="1280185"/>
          <a:ext cx="3000000" cy="3000000"/>
        </p:xfrm>
        <a:graphic>
          <a:graphicData uri="http://schemas.openxmlformats.org/drawingml/2006/table">
            <a:tbl>
              <a:tblPr>
                <a:noFill/>
                <a:tableStyleId>{B39FDA2E-4D5D-498B-8134-F12B442D0B48}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3979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2" name="Google Shape;112;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deep cave in Texas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Poo covering the floor of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Scientists in the cave</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 might be a bear that lives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because it needs to be a big animal to make that much poo</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 might be a lot of lizards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because it would take a lot of them to make that much poo</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many animals live in the cave?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Are the animals big or small?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do the animals live in the cave?</a:t>
            </a:r>
            <a:endParaRPr sz="800">
              <a:solidFill>
                <a:schemeClr val="dk1"/>
              </a:solidFill>
              <a:latin typeface="Comic Sans MS"/>
              <a:ea typeface="Comic Sans MS"/>
              <a:cs typeface="Comic Sans MS"/>
              <a:sym typeface="Comic Sans MS"/>
            </a:endParaRPr>
          </a:p>
        </p:txBody>
      </p:sp>
      <p:pic>
        <p:nvPicPr>
          <p:cNvPr id="116" name="Google Shape;116;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7" name="Google Shape;117;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3" name="Google Shape;123;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4" name="Google Shape;124;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5" name="Google Shape;125;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many different kinds of animals are there?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Classification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how scientists organize animals into groups based on their characteristics.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Animals Sorting Game, students study animal traits and use these traits to sort animal cards into mammals, birds, reptiles, and invertebrates. Students are then challenged to make decisions about animals that don’t fall neatly into any of those categories.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6" name="Google Shape;126;p17"/>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7" name="Google Shape;127;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8" name="Google Shape;128;p17"/>
          <p:cNvSpPr/>
          <p:nvPr/>
        </p:nvSpPr>
        <p:spPr>
          <a:xfrm>
            <a:off x="457650" y="4162625"/>
            <a:ext cx="4758300" cy="4737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7"/>
          <p:cNvSpPr txBox="1"/>
          <p:nvPr/>
        </p:nvSpPr>
        <p:spPr>
          <a:xfrm>
            <a:off x="751925" y="4516200"/>
            <a:ext cx="407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When you set up your classroom, note that students will need to alternate between doing their work and watching two short videos that are part of the activity.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pair of students will need a set of Challenge Cards. Each copy of this printout has two sets of cards, so we recommend you cut these in half prior to class for easy distribution to pairs of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a:blip r:embed="rId5">
            <a:alphaModFix/>
          </a:blip>
          <a:stretch>
            <a:fillRect/>
          </a:stretch>
        </p:blipFill>
        <p:spPr>
          <a:xfrm>
            <a:off x="751920" y="7024852"/>
            <a:ext cx="1999606" cy="1483375"/>
          </a:xfrm>
          <a:prstGeom prst="rect">
            <a:avLst/>
          </a:prstGeom>
          <a:noFill/>
          <a:ln>
            <a:noFill/>
          </a:ln>
          <a:effectLst>
            <a:outerShdw blurRad="57150" rotWithShape="0" algn="bl" dir="5400000" dist="19050">
              <a:srgbClr val="000000">
                <a:alpha val="50000"/>
              </a:srgbClr>
            </a:outerShdw>
          </a:effectLst>
        </p:spPr>
      </p:pic>
      <p:pic>
        <p:nvPicPr>
          <p:cNvPr id="131" name="Google Shape;131;p17"/>
          <p:cNvPicPr preferRelativeResize="0"/>
          <p:nvPr/>
        </p:nvPicPr>
        <p:blipFill>
          <a:blip r:embed="rId6">
            <a:alphaModFix/>
          </a:blip>
          <a:stretch>
            <a:fillRect/>
          </a:stretch>
        </p:blipFill>
        <p:spPr>
          <a:xfrm>
            <a:off x="2894800" y="7021194"/>
            <a:ext cx="1999601" cy="1490694"/>
          </a:xfrm>
          <a:prstGeom prst="rect">
            <a:avLst/>
          </a:prstGeom>
          <a:noFill/>
          <a:ln>
            <a:noFill/>
          </a:ln>
          <a:effectLst>
            <a:outerShdw blurRad="57150" rotWithShape="0" algn="bl" dir="5400000" dist="19050">
              <a:srgbClr val="000000">
                <a:alpha val="50000"/>
              </a:srgbClr>
            </a:outerShdw>
          </a:effectLst>
        </p:spPr>
      </p:pic>
      <p:sp>
        <p:nvSpPr>
          <p:cNvPr id="132" name="Google Shape;132;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8" name="Google Shape;138;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9" name="Google Shape;139;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many different kinds of animals are there?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Classification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reviewing this lesson, use the email as an opportunity to practice obtaining information from a written source. Read the email together, and ask students to find which parts of the email are most important.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initial drawing, then create a new drawing during this anchor connection. They should understand that the animal in the cave has the characteristics of a mammal. Even though the cave is filled with a huge amount of poo, the mammal inside is very small.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their second drawing, students need to make sure that the animal they choose is small and is a mammal.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animals in the cave always stay in the cave, or do they go to other places?</a:t>
            </a:r>
            <a:endParaRPr b="1" sz="1000">
              <a:solidFill>
                <a:schemeClr val="dk1"/>
              </a:solidFill>
              <a:latin typeface="Poppins"/>
              <a:ea typeface="Poppins"/>
              <a:cs typeface="Poppins"/>
              <a:sym typeface="Poppins"/>
            </a:endParaRPr>
          </a:p>
        </p:txBody>
      </p:sp>
      <p:pic>
        <p:nvPicPr>
          <p:cNvPr id="140" name="Google Shape;140;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1" name="Google Shape;141;p18"/>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42" name="Google Shape;142;p18"/>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would a wild animal visit a playground?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Habitat Diversity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solve the mystery of why a group of wild bighorn sheep would leave their usual desert habitat to visit a second, very different habitat: a local playground.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Habitat Scavenger Hunt, students record observations of the diversity of life found in the desert and the playground, as well as the physical characteristics of each location. Students combine these observations to create an understanding of how the living and nonliving parts of a habitat support the animals that live there.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behavior of the bats is the opposite of the bighorn sheep: the goats go to a safe place to sleep at night, while the bats go to a safe place to sleep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the animal in the cave is a small mammal that sleeps during the day, and hunts at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type of small mammal lives in the cave?</a:t>
            </a:r>
            <a:endParaRPr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p:nvPr/>
        </p:nvSpPr>
        <p:spPr>
          <a:xfrm>
            <a:off x="457650" y="4932450"/>
            <a:ext cx="6857700" cy="1808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19"/>
          <p:cNvSpPr txBox="1"/>
          <p:nvPr/>
        </p:nvSpPr>
        <p:spPr>
          <a:xfrm>
            <a:off x="2885525" y="5202000"/>
            <a:ext cx="41379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is no activity prep for this activity. Since there’s so little prep for this lesson, we suggest you consider extending this lesson by having your students perform their own Habitat Scavenger Hunt in two different locations at your school site. Instructions for this extension can be found </a:t>
            </a:r>
            <a:r>
              <a:rPr lang="en" sz="1000" u="sng">
                <a:solidFill>
                  <a:schemeClr val="dk1"/>
                </a:solidFill>
                <a:latin typeface="Poppins"/>
                <a:ea typeface="Poppins"/>
                <a:cs typeface="Poppins"/>
                <a:sym typeface="Poppins"/>
                <a:hlinkClick r:id="rId5">
                  <a:extLst>
                    <a:ext uri="{A12FA001-AC4F-418D-AE19-62706E023703}">
                      <ahyp:hlinkClr val="tx"/>
                    </a:ext>
                  </a:extLst>
                </a:hlinkClick>
              </a:rPr>
              <a:t>here</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p:txBody>
      </p:sp>
      <p:pic>
        <p:nvPicPr>
          <p:cNvPr id="156" name="Google Shape;156;p19"/>
          <p:cNvPicPr preferRelativeResize="0"/>
          <p:nvPr/>
        </p:nvPicPr>
        <p:blipFill rotWithShape="1">
          <a:blip r:embed="rId6">
            <a:alphaModFix/>
          </a:blip>
          <a:srcRect b="0" l="4375" r="5404" t="0"/>
          <a:stretch/>
        </p:blipFill>
        <p:spPr>
          <a:xfrm>
            <a:off x="799125" y="5356650"/>
            <a:ext cx="1715900" cy="1066850"/>
          </a:xfrm>
          <a:prstGeom prst="rect">
            <a:avLst/>
          </a:prstGeom>
          <a:noFill/>
          <a:ln>
            <a:noFill/>
          </a:ln>
        </p:spPr>
      </p:pic>
      <p:sp>
        <p:nvSpPr>
          <p:cNvPr id="157" name="Google Shape;157;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3" name="Google Shape;163;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4" name="Google Shape;164;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5" name="Google Shape;165;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frogs say “ribbit”?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Habitats, &amp; Species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lesson is a case study in biodiversity using the frogs of North America.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Who's Calling?, students learn to identify frogs by their unique calls and investigate which of two locations has a greater variety of frogs. After listening to recordings of frog calls, students create words that will remind them of the sounds, and then use those words to identify frog sounds in different environments.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use the listening skills they developed in the lesson to listen closely to the sounds of the bat from Bracken Cave. Once they have identified that it is a bat, they will need to think about where that animal might live in the cave. Students learn that a huge colony of Mexican Free-Tailed Bats lives in the cave.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their earlier drawings, then create a new drawing during this anchor connection. They should understand that it is a bat in the cave, but they need to guess where the bats go when they are in the cave.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Where do the bats live in the cave?</a:t>
            </a:r>
            <a:endParaRPr sz="1000">
              <a:solidFill>
                <a:schemeClr val="dk1"/>
              </a:solidFill>
              <a:latin typeface="Poppins"/>
              <a:ea typeface="Poppins"/>
              <a:cs typeface="Poppins"/>
              <a:sym typeface="Poppins"/>
            </a:endParaRPr>
          </a:p>
        </p:txBody>
      </p:sp>
      <p:graphicFrame>
        <p:nvGraphicFramePr>
          <p:cNvPr id="166" name="Google Shape;166;p20"/>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67" name="Google Shape;167;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8" name="Google Shape;168;p20"/>
          <p:cNvSpPr/>
          <p:nvPr/>
        </p:nvSpPr>
        <p:spPr>
          <a:xfrm>
            <a:off x="457200" y="3934025"/>
            <a:ext cx="4664700" cy="2735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0"/>
          <p:cNvSpPr txBox="1"/>
          <p:nvPr/>
        </p:nvSpPr>
        <p:spPr>
          <a:xfrm>
            <a:off x="720600" y="4204125"/>
            <a:ext cx="4084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Before you begin, let students know they’ll be listening to the sounds of nature as they do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70" name="Google Shape;170;p20"/>
          <p:cNvPicPr preferRelativeResize="0"/>
          <p:nvPr/>
        </p:nvPicPr>
        <p:blipFill>
          <a:blip r:embed="rId5">
            <a:alphaModFix/>
          </a:blip>
          <a:stretch>
            <a:fillRect/>
          </a:stretch>
        </p:blipFill>
        <p:spPr>
          <a:xfrm>
            <a:off x="720594" y="5234913"/>
            <a:ext cx="1571677" cy="1119487"/>
          </a:xfrm>
          <a:prstGeom prst="rect">
            <a:avLst/>
          </a:prstGeom>
          <a:noFill/>
          <a:ln>
            <a:noFill/>
          </a:ln>
          <a:effectLst>
            <a:outerShdw blurRad="57150" rotWithShape="0" algn="bl" dir="5400000" dist="19050">
              <a:srgbClr val="000000">
                <a:alpha val="50000"/>
              </a:srgbClr>
            </a:outerShdw>
          </a:effectLst>
        </p:spPr>
      </p:pic>
      <p:pic>
        <p:nvPicPr>
          <p:cNvPr id="171" name="Google Shape;171;p20"/>
          <p:cNvPicPr preferRelativeResize="0"/>
          <p:nvPr/>
        </p:nvPicPr>
        <p:blipFill>
          <a:blip r:embed="rId6">
            <a:alphaModFix/>
          </a:blip>
          <a:stretch>
            <a:fillRect/>
          </a:stretch>
        </p:blipFill>
        <p:spPr>
          <a:xfrm>
            <a:off x="3233117" y="5176000"/>
            <a:ext cx="1571684" cy="1178400"/>
          </a:xfrm>
          <a:prstGeom prst="rect">
            <a:avLst/>
          </a:prstGeom>
          <a:noFill/>
          <a:ln>
            <a:noFill/>
          </a:ln>
          <a:effectLst>
            <a:outerShdw blurRad="57150" rotWithShape="0" algn="bl" dir="5400000" dist="19050">
              <a:srgbClr val="000000">
                <a:alpha val="50000"/>
              </a:srgbClr>
            </a:outerShdw>
          </a:effectLst>
        </p:spPr>
      </p:pic>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178" name="Google Shape;178;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9" name="Google Shape;179;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0" name="Google Shape;180;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could you get more birds to visit a bird feeder?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Biodiversity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which kinds of birds are likely to visit a bird feeder based on what they eat.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Design a Bird Feeder, students first draw their own bird feeder design to attract a specific type of bird. Then they build a prototype of their bird feeder using available materials.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81" name="Google Shape;181;p21"/>
          <p:cNvGraphicFramePr/>
          <p:nvPr/>
        </p:nvGraphicFramePr>
        <p:xfrm>
          <a:off x="5576925" y="1280160"/>
          <a:ext cx="3000000" cy="3000000"/>
        </p:xfrm>
        <a:graphic>
          <a:graphicData uri="http://schemas.openxmlformats.org/drawingml/2006/table">
            <a:tbl>
              <a:tblPr>
                <a:noFill/>
                <a:tableStyleId>{B39FDA2E-4D5D-498B-8134-F12B442D0B48}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2" name="Google Shape;182;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3" name="Google Shape;183;p21"/>
          <p:cNvSpPr/>
          <p:nvPr/>
        </p:nvSpPr>
        <p:spPr>
          <a:xfrm>
            <a:off x="457200" y="3840475"/>
            <a:ext cx="4664700" cy="5075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1"/>
          <p:cNvSpPr txBox="1"/>
          <p:nvPr/>
        </p:nvSpPr>
        <p:spPr>
          <a:xfrm>
            <a:off x="781900" y="4127925"/>
            <a:ext cx="4023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create their own bird feeder, but we suggest students work in pairs to share ideas.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(designing a bird feeder) takes 15 to 20 minutes. Part 2 (building the prototype) can take up to 30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may want to divide this lesson into two sessions, stopping after Part 1 and continuing with Part 2 at a later point. If you plan to do the activity in two sessions, building the bird feeder begins at Step 7.</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detailed activity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5" name="Google Shape;185;p21"/>
          <p:cNvPicPr preferRelativeResize="0"/>
          <p:nvPr/>
        </p:nvPicPr>
        <p:blipFill>
          <a:blip r:embed="rId5">
            <a:alphaModFix/>
          </a:blip>
          <a:stretch>
            <a:fillRect/>
          </a:stretch>
        </p:blipFill>
        <p:spPr>
          <a:xfrm>
            <a:off x="781900" y="7345064"/>
            <a:ext cx="1741134" cy="1176841"/>
          </a:xfrm>
          <a:prstGeom prst="rect">
            <a:avLst/>
          </a:prstGeom>
          <a:noFill/>
          <a:ln>
            <a:noFill/>
          </a:ln>
          <a:effectLst>
            <a:outerShdw blurRad="57150" rotWithShape="0" algn="bl" dir="5400000" dist="19050">
              <a:srgbClr val="000000">
                <a:alpha val="50000"/>
              </a:srgbClr>
            </a:outerShdw>
          </a:effectLst>
        </p:spPr>
      </p:pic>
      <p:pic>
        <p:nvPicPr>
          <p:cNvPr id="186" name="Google Shape;186;p21"/>
          <p:cNvPicPr preferRelativeResize="0"/>
          <p:nvPr/>
        </p:nvPicPr>
        <p:blipFill>
          <a:blip r:embed="rId6">
            <a:alphaModFix/>
          </a:blip>
          <a:stretch>
            <a:fillRect/>
          </a:stretch>
        </p:blipFill>
        <p:spPr>
          <a:xfrm>
            <a:off x="3063777" y="7344275"/>
            <a:ext cx="1741135" cy="1178401"/>
          </a:xfrm>
          <a:prstGeom prst="rect">
            <a:avLst/>
          </a:prstGeom>
          <a:noFill/>
          <a:ln>
            <a:noFill/>
          </a:ln>
          <a:effectLst>
            <a:outerShdw blurRad="57150" rotWithShape="0" algn="bl" dir="5400000" dist="19050">
              <a:srgbClr val="000000">
                <a:alpha val="50000"/>
              </a:srgbClr>
            </a:outerShdw>
          </a:effectLst>
        </p:spPr>
      </p:pic>
      <p:sp>
        <p:nvSpPr>
          <p:cNvPr id="187" name="Google Shape;18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Biodiversity &amp; Habitats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