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8"/>
  </p:notesMasterIdLst>
  <p:sldIdLst>
    <p:sldId id="256" r:id="rId4"/>
    <p:sldId id="257" r:id="rId5"/>
    <p:sldId id="258" r:id="rId6"/>
    <p:sldId id="259" r:id="rId7"/>
  </p:sldIdLst>
  <p:sldSz cx="9144000" cy="5143500" type="screen16x9"/>
  <p:notesSz cx="6858000" cy="9144000"/>
  <p:embeddedFontLst>
    <p:embeddedFont>
      <p:font typeface="Lobster" panose="020B0604020202020204" charset="0"/>
      <p:regular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27869b3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27869b3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f695258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f695258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f6952589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f6952589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27869b316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27869b316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16">
            <a:alphaModFix/>
          </a:blip>
          <a:stretch>
            <a:fillRect/>
          </a:stretch>
        </p:blipFill>
        <p:spPr>
          <a:xfrm>
            <a:off x="69752" y="499600"/>
            <a:ext cx="358499" cy="3574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3"/>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59" name="Google Shape;59;p13"/>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5" name="Google Shape;10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drive.google.com/open?id=1orxT6OR4OeTA6rcxnbmQ4RRqB67RtWqR" TargetMode="External"/><Relationship Id="rId7" Type="http://schemas.openxmlformats.org/officeDocument/2006/relationships/hyperlink" Target="https://drive.google.com/open?id=1-S50meyjGAgN5vaBp5Q-YvRCh7enClK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hyperlink" Target="https://drive.google.com/open?id=1gJy1Gk0tZObOVwMnVB03llx4tGfs0BZN"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2.pn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153" name="Google Shape;153;p37"/>
          <p:cNvPicPr preferRelativeResize="0"/>
          <p:nvPr/>
        </p:nvPicPr>
        <p:blipFill rotWithShape="1">
          <a:blip r:embed="rId4">
            <a:alphaModFix/>
          </a:blip>
          <a:srcRect/>
          <a:stretch/>
        </p:blipFill>
        <p:spPr>
          <a:xfrm>
            <a:off x="611425" y="54900"/>
            <a:ext cx="409150" cy="407908"/>
          </a:xfrm>
          <a:prstGeom prst="rect">
            <a:avLst/>
          </a:prstGeom>
          <a:noFill/>
          <a:ln>
            <a:noFill/>
          </a:ln>
        </p:spPr>
      </p:pic>
      <p:pic>
        <p:nvPicPr>
          <p:cNvPr id="154" name="Google Shape;154;p37"/>
          <p:cNvPicPr preferRelativeResize="0"/>
          <p:nvPr/>
        </p:nvPicPr>
        <p:blipFill>
          <a:blip r:embed="rId5">
            <a:alphaModFix/>
          </a:blip>
          <a:stretch>
            <a:fillRect/>
          </a:stretch>
        </p:blipFill>
        <p:spPr>
          <a:xfrm>
            <a:off x="570800" y="4743825"/>
            <a:ext cx="1761387" cy="331625"/>
          </a:xfrm>
          <a:prstGeom prst="rect">
            <a:avLst/>
          </a:prstGeom>
          <a:noFill/>
          <a:ln>
            <a:noFill/>
          </a:ln>
        </p:spPr>
      </p:pic>
      <p:pic>
        <p:nvPicPr>
          <p:cNvPr id="155" name="Google Shape;155;p37"/>
          <p:cNvPicPr preferRelativeResize="0"/>
          <p:nvPr/>
        </p:nvPicPr>
        <p:blipFill>
          <a:blip r:embed="rId6">
            <a:alphaModFix/>
          </a:blip>
          <a:stretch>
            <a:fillRect/>
          </a:stretch>
        </p:blipFill>
        <p:spPr>
          <a:xfrm>
            <a:off x="8273610" y="4743825"/>
            <a:ext cx="801965" cy="331626"/>
          </a:xfrm>
          <a:prstGeom prst="rect">
            <a:avLst/>
          </a:prstGeom>
          <a:noFill/>
          <a:ln>
            <a:noFill/>
          </a:ln>
        </p:spPr>
      </p:pic>
      <p:sp>
        <p:nvSpPr>
          <p:cNvPr id="156" name="Google Shape;156;p37"/>
          <p:cNvSpPr txBox="1">
            <a:spLocks noGrp="1"/>
          </p:cNvSpPr>
          <p:nvPr>
            <p:ph type="ctrTitle"/>
          </p:nvPr>
        </p:nvSpPr>
        <p:spPr>
          <a:xfrm>
            <a:off x="902950" y="995000"/>
            <a:ext cx="43662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l-GR" sz="4400" b="1" dirty="0"/>
              <a:t>Ενίσχυση επιτυχημένων εκστρατειών</a:t>
            </a:r>
            <a:endParaRPr sz="4400" b="1" dirty="0"/>
          </a:p>
        </p:txBody>
      </p:sp>
      <p:sp>
        <p:nvSpPr>
          <p:cNvPr id="157" name="Google Shape;157;p37"/>
          <p:cNvSpPr txBox="1"/>
          <p:nvPr/>
        </p:nvSpPr>
        <p:spPr>
          <a:xfrm>
            <a:off x="10650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a:solidFill>
                  <a:srgbClr val="2BB0D4"/>
                </a:solidFill>
              </a:rPr>
              <a:t>Αλλάζοντας τον κόσμο &gt; Παραγωγή μέσων &gt; </a:t>
            </a:r>
            <a:r>
              <a:rPr lang="el-GR" b="1">
                <a:solidFill>
                  <a:srgbClr val="2BB0D4"/>
                </a:solidFill>
              </a:rPr>
              <a:t>Ενίσχυση επιτυχημένων εκστρατειών</a:t>
            </a:r>
            <a:endParaRPr b="1">
              <a:solidFill>
                <a:srgbClr val="2BB0D4"/>
              </a:solidFill>
            </a:endParaRPr>
          </a:p>
        </p:txBody>
      </p:sp>
      <p:pic>
        <p:nvPicPr>
          <p:cNvPr id="158" name="Google Shape;158;p37"/>
          <p:cNvPicPr preferRelativeResize="0"/>
          <p:nvPr/>
        </p:nvPicPr>
        <p:blipFill>
          <a:blip r:embed="rId7">
            <a:alphaModFix/>
          </a:blip>
          <a:stretch>
            <a:fillRect/>
          </a:stretch>
        </p:blipFill>
        <p:spPr>
          <a:xfrm>
            <a:off x="5674100" y="844850"/>
            <a:ext cx="2895926" cy="2895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8">
            <a:hlinkClick r:id="rId3"/>
          </p:cNvPr>
          <p:cNvPicPr preferRelativeResize="0"/>
          <p:nvPr/>
        </p:nvPicPr>
        <p:blipFill>
          <a:blip r:embed="rId4">
            <a:alphaModFix/>
          </a:blip>
          <a:stretch>
            <a:fillRect/>
          </a:stretch>
        </p:blipFill>
        <p:spPr>
          <a:xfrm>
            <a:off x="702163" y="1807700"/>
            <a:ext cx="2406349" cy="1188301"/>
          </a:xfrm>
          <a:prstGeom prst="rect">
            <a:avLst/>
          </a:prstGeom>
          <a:noFill/>
          <a:ln>
            <a:noFill/>
          </a:ln>
        </p:spPr>
      </p:pic>
      <p:sp>
        <p:nvSpPr>
          <p:cNvPr id="164" name="Google Shape;164;p38"/>
          <p:cNvSpPr/>
          <p:nvPr/>
        </p:nvSpPr>
        <p:spPr>
          <a:xfrm>
            <a:off x="1495788" y="1004500"/>
            <a:ext cx="620700" cy="620700"/>
          </a:xfrm>
          <a:prstGeom prst="ellipse">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a:solidFill>
                  <a:srgbClr val="FFFFFF"/>
                </a:solidFill>
                <a:latin typeface="Lobster"/>
                <a:ea typeface="Lobster"/>
                <a:cs typeface="Lobster"/>
                <a:sym typeface="Lobster"/>
              </a:rPr>
              <a:t>1</a:t>
            </a:r>
            <a:endParaRPr sz="3600">
              <a:solidFill>
                <a:srgbClr val="FFFFFF"/>
              </a:solidFill>
              <a:latin typeface="Lobster"/>
              <a:ea typeface="Lobster"/>
              <a:cs typeface="Lobster"/>
              <a:sym typeface="Lobster"/>
            </a:endParaRPr>
          </a:p>
        </p:txBody>
      </p:sp>
      <p:sp>
        <p:nvSpPr>
          <p:cNvPr id="165" name="Google Shape;165;p38"/>
          <p:cNvSpPr/>
          <p:nvPr/>
        </p:nvSpPr>
        <p:spPr>
          <a:xfrm>
            <a:off x="4441913" y="1004500"/>
            <a:ext cx="620700" cy="620700"/>
          </a:xfrm>
          <a:prstGeom prst="ellipse">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a:solidFill>
                  <a:srgbClr val="FFFFFF"/>
                </a:solidFill>
                <a:latin typeface="Lobster"/>
                <a:ea typeface="Lobster"/>
                <a:cs typeface="Lobster"/>
                <a:sym typeface="Lobster"/>
              </a:rPr>
              <a:t>2</a:t>
            </a:r>
            <a:endParaRPr sz="3600">
              <a:solidFill>
                <a:srgbClr val="FFFFFF"/>
              </a:solidFill>
              <a:latin typeface="Lobster"/>
              <a:ea typeface="Lobster"/>
              <a:cs typeface="Lobster"/>
              <a:sym typeface="Lobster"/>
            </a:endParaRPr>
          </a:p>
        </p:txBody>
      </p:sp>
      <p:sp>
        <p:nvSpPr>
          <p:cNvPr id="166" name="Google Shape;166;p38"/>
          <p:cNvSpPr/>
          <p:nvPr/>
        </p:nvSpPr>
        <p:spPr>
          <a:xfrm>
            <a:off x="7460763" y="1004500"/>
            <a:ext cx="620700" cy="620700"/>
          </a:xfrm>
          <a:prstGeom prst="ellipse">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a:solidFill>
                  <a:srgbClr val="FFFFFF"/>
                </a:solidFill>
                <a:latin typeface="Lobster"/>
                <a:ea typeface="Lobster"/>
                <a:cs typeface="Lobster"/>
                <a:sym typeface="Lobster"/>
              </a:rPr>
              <a:t>3</a:t>
            </a:r>
            <a:endParaRPr sz="3600">
              <a:solidFill>
                <a:srgbClr val="FFFFFF"/>
              </a:solidFill>
              <a:latin typeface="Lobster"/>
              <a:ea typeface="Lobster"/>
              <a:cs typeface="Lobster"/>
              <a:sym typeface="Lobster"/>
            </a:endParaRPr>
          </a:p>
        </p:txBody>
      </p:sp>
      <p:pic>
        <p:nvPicPr>
          <p:cNvPr id="167" name="Google Shape;167;p38">
            <a:hlinkClick r:id="rId5"/>
          </p:cNvPr>
          <p:cNvPicPr preferRelativeResize="0"/>
          <p:nvPr/>
        </p:nvPicPr>
        <p:blipFill>
          <a:blip r:embed="rId6">
            <a:alphaModFix/>
          </a:blip>
          <a:stretch>
            <a:fillRect/>
          </a:stretch>
        </p:blipFill>
        <p:spPr>
          <a:xfrm>
            <a:off x="3713449" y="1807700"/>
            <a:ext cx="2077626" cy="1386226"/>
          </a:xfrm>
          <a:prstGeom prst="rect">
            <a:avLst/>
          </a:prstGeom>
          <a:noFill/>
          <a:ln>
            <a:noFill/>
          </a:ln>
        </p:spPr>
      </p:pic>
      <p:pic>
        <p:nvPicPr>
          <p:cNvPr id="168" name="Google Shape;168;p38">
            <a:hlinkClick r:id="rId7"/>
          </p:cNvPr>
          <p:cNvPicPr preferRelativeResize="0"/>
          <p:nvPr/>
        </p:nvPicPr>
        <p:blipFill>
          <a:blip r:embed="rId8">
            <a:alphaModFix/>
          </a:blip>
          <a:stretch>
            <a:fillRect/>
          </a:stretch>
        </p:blipFill>
        <p:spPr>
          <a:xfrm>
            <a:off x="6606830" y="1807700"/>
            <a:ext cx="2328557" cy="1386225"/>
          </a:xfrm>
          <a:prstGeom prst="rect">
            <a:avLst/>
          </a:prstGeom>
          <a:noFill/>
          <a:ln>
            <a:noFill/>
          </a:ln>
        </p:spPr>
      </p:pic>
      <p:sp>
        <p:nvSpPr>
          <p:cNvPr id="169" name="Google Shape;169;p38"/>
          <p:cNvSpPr txBox="1">
            <a:spLocks noGrp="1"/>
          </p:cNvSpPr>
          <p:nvPr>
            <p:ph type="ctrTitle"/>
          </p:nvPr>
        </p:nvSpPr>
        <p:spPr>
          <a:xfrm>
            <a:off x="983400" y="3376425"/>
            <a:ext cx="7838400" cy="1292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l-GR" sz="1800" dirty="0"/>
              <a:t>Τι έκανε αυτές τις εκστρατείες επιτυχείς;</a:t>
            </a:r>
            <a:endParaRPr sz="1800" dirty="0"/>
          </a:p>
          <a:p>
            <a:pPr marL="457200" lvl="0" indent="-342900" algn="l" rtl="0">
              <a:spcBef>
                <a:spcPts val="0"/>
              </a:spcBef>
              <a:spcAft>
                <a:spcPts val="0"/>
              </a:spcAft>
              <a:buSzPts val="1800"/>
              <a:buChar char="●"/>
            </a:pPr>
            <a:r>
              <a:rPr lang="el-GR" sz="1800" dirty="0"/>
              <a:t>Εάν ήσασταν αρχηγός μιας εκστρατείας, ποιες συστάσεις θα κάνατε για να την βελτιώσετε περαιτέρω και να την κάνετε πιο επιτυχημένη;</a:t>
            </a:r>
            <a:endParaRPr sz="1800" dirty="0"/>
          </a:p>
        </p:txBody>
      </p:sp>
      <p:sp>
        <p:nvSpPr>
          <p:cNvPr id="170" name="Google Shape;170;p38"/>
          <p:cNvSpPr txBox="1"/>
          <p:nvPr/>
        </p:nvSpPr>
        <p:spPr>
          <a:xfrm>
            <a:off x="493525" y="146075"/>
            <a:ext cx="8650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3000" b="1" dirty="0">
                <a:solidFill>
                  <a:srgbClr val="2BB0D4"/>
                </a:solidFill>
              </a:rPr>
              <a:t>Μελέτες περιπτώσεων</a:t>
            </a:r>
            <a:endParaRPr sz="3000" b="1" dirty="0">
              <a:solidFill>
                <a:srgbClr val="2BB0D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9"/>
          <p:cNvSpPr txBox="1">
            <a:spLocks noGrp="1"/>
          </p:cNvSpPr>
          <p:nvPr>
            <p:ph type="ctrTitle"/>
          </p:nvPr>
        </p:nvSpPr>
        <p:spPr>
          <a:xfrm>
            <a:off x="640825" y="958975"/>
            <a:ext cx="6424500" cy="34365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l-GR" sz="1700" b="1" dirty="0">
                <a:solidFill>
                  <a:srgbClr val="2BB0D4"/>
                </a:solidFill>
              </a:rPr>
              <a:t>Προσωπικά για τον συμμετέχοντα στην εκστρατεία</a:t>
            </a:r>
            <a:r>
              <a:rPr lang="el-GR" sz="1700" dirty="0"/>
              <a:t> </a:t>
            </a:r>
            <a:endParaRPr sz="1700" dirty="0"/>
          </a:p>
          <a:p>
            <a:pPr marL="457200" lvl="0" indent="-342900" algn="l" rtl="0">
              <a:spcBef>
                <a:spcPts val="0"/>
              </a:spcBef>
              <a:spcAft>
                <a:spcPts val="0"/>
              </a:spcAft>
              <a:buSzPts val="1800"/>
              <a:buChar char="●"/>
            </a:pPr>
            <a:r>
              <a:rPr lang="el-GR" sz="1700" b="1" dirty="0">
                <a:solidFill>
                  <a:srgbClr val="2BB0D4"/>
                </a:solidFill>
              </a:rPr>
              <a:t>Συχνά εμπλέκει τους φίλους και την οικογένειά του</a:t>
            </a:r>
            <a:r>
              <a:rPr lang="el-GR" sz="1700" b="1" dirty="0"/>
              <a:t> </a:t>
            </a:r>
            <a:r>
              <a:rPr lang="el-GR" sz="1700" dirty="0"/>
              <a:t>προτού στραφεί προς άλλους</a:t>
            </a:r>
            <a:endParaRPr sz="1700" dirty="0"/>
          </a:p>
          <a:p>
            <a:pPr marL="457200" lvl="0" indent="-342900" algn="l" rtl="0">
              <a:spcBef>
                <a:spcPts val="0"/>
              </a:spcBef>
              <a:spcAft>
                <a:spcPts val="0"/>
              </a:spcAft>
              <a:buSzPts val="1800"/>
              <a:buChar char="●"/>
            </a:pPr>
            <a:r>
              <a:rPr lang="el-GR" sz="1700" dirty="0"/>
              <a:t>Διαθέτει </a:t>
            </a:r>
            <a:r>
              <a:rPr lang="el-GR" sz="1700" b="1" dirty="0"/>
              <a:t> </a:t>
            </a:r>
            <a:r>
              <a:rPr lang="el-GR" sz="1700" b="1" dirty="0">
                <a:solidFill>
                  <a:srgbClr val="2BB0D4"/>
                </a:solidFill>
              </a:rPr>
              <a:t>σαφές μήνυμα εκστρατείας</a:t>
            </a:r>
            <a:r>
              <a:rPr lang="el-GR" sz="1700" b="1" dirty="0"/>
              <a:t> </a:t>
            </a:r>
            <a:r>
              <a:rPr lang="el-GR" sz="1700" dirty="0"/>
              <a:t>και hashtag</a:t>
            </a:r>
            <a:endParaRPr sz="1700" dirty="0"/>
          </a:p>
          <a:p>
            <a:pPr marL="457200" lvl="0" indent="-342900" algn="l" rtl="0">
              <a:spcBef>
                <a:spcPts val="0"/>
              </a:spcBef>
              <a:spcAft>
                <a:spcPts val="0"/>
              </a:spcAft>
              <a:buSzPts val="1800"/>
              <a:buChar char="●"/>
            </a:pPr>
            <a:r>
              <a:rPr lang="el-GR" sz="1700" b="1" dirty="0">
                <a:solidFill>
                  <a:srgbClr val="2BB0D4"/>
                </a:solidFill>
              </a:rPr>
              <a:t>Τακτική επικοινωνία μέσω διαδικτύου</a:t>
            </a:r>
            <a:r>
              <a:rPr lang="el-GR" sz="1700" dirty="0"/>
              <a:t> για να ενθαρρύνει τη συμμετοχή και τη διάδοση του μηνύματος</a:t>
            </a:r>
            <a:endParaRPr sz="1700" dirty="0"/>
          </a:p>
          <a:p>
            <a:pPr marL="457200" lvl="0" indent="-342900" algn="l" rtl="0">
              <a:spcBef>
                <a:spcPts val="0"/>
              </a:spcBef>
              <a:spcAft>
                <a:spcPts val="0"/>
              </a:spcAft>
              <a:buSzPts val="1800"/>
              <a:buChar char="●"/>
            </a:pPr>
            <a:r>
              <a:rPr lang="el-GR" sz="1700" b="1" dirty="0">
                <a:solidFill>
                  <a:srgbClr val="2BB0D4"/>
                </a:solidFill>
              </a:rPr>
              <a:t>Προσελκύει την προσοχή</a:t>
            </a:r>
            <a:r>
              <a:rPr lang="el-GR" sz="1700" dirty="0"/>
              <a:t>, αρχικά σε τοπικό επίπεδο, έπειτα σε εθνικό επίπεδο σε εφημερίδες, ηλεκτρονικά ιστολόγια, ηλεκτρονικές πλατφόρμες</a:t>
            </a:r>
            <a:endParaRPr sz="1700" dirty="0"/>
          </a:p>
          <a:p>
            <a:pPr marL="457200" lvl="0" indent="-342900" algn="l" rtl="0">
              <a:spcBef>
                <a:spcPts val="0"/>
              </a:spcBef>
              <a:spcAft>
                <a:spcPts val="0"/>
              </a:spcAft>
              <a:buSzPts val="1800"/>
              <a:buChar char="●"/>
            </a:pPr>
            <a:r>
              <a:rPr lang="el-GR" sz="1700" b="1" dirty="0">
                <a:solidFill>
                  <a:srgbClr val="2BB0D4"/>
                </a:solidFill>
              </a:rPr>
              <a:t>Προσελκύει το ενδιαφέρον των ειδήσεων εθνικής εμβέλειας</a:t>
            </a:r>
            <a:r>
              <a:rPr lang="el-GR" sz="1700" dirty="0"/>
              <a:t> ως αποτέλεσμα των τοπικών επιτευγμάτων και βραβείων</a:t>
            </a:r>
            <a:endParaRPr sz="1700" dirty="0"/>
          </a:p>
          <a:p>
            <a:pPr marL="457200" lvl="0" indent="-342900" algn="l" rtl="0">
              <a:spcBef>
                <a:spcPts val="0"/>
              </a:spcBef>
              <a:spcAft>
                <a:spcPts val="0"/>
              </a:spcAft>
              <a:buSzPts val="1800"/>
              <a:buChar char="●"/>
            </a:pPr>
            <a:r>
              <a:rPr lang="el-GR" sz="1700" dirty="0"/>
              <a:t>Συνεχίζει να</a:t>
            </a:r>
            <a:r>
              <a:rPr lang="el-GR" sz="1700" b="1" dirty="0"/>
              <a:t> </a:t>
            </a:r>
            <a:r>
              <a:rPr lang="el-GR" sz="1700" b="1" dirty="0">
                <a:solidFill>
                  <a:srgbClr val="2BB0D4"/>
                </a:solidFill>
              </a:rPr>
              <a:t>χτίζει επιτυχίες</a:t>
            </a:r>
            <a:r>
              <a:rPr lang="el-GR" sz="1700" dirty="0"/>
              <a:t> ξεκινώντας αιτήματα, διαμαρτυρίες ή άλλες εκδηλώσεις πρόσωπο με πρόσωπο για κάλυψη από τα μέσα.</a:t>
            </a:r>
            <a:endParaRPr sz="1700" dirty="0"/>
          </a:p>
        </p:txBody>
      </p:sp>
      <p:pic>
        <p:nvPicPr>
          <p:cNvPr id="176" name="Google Shape;176;p39"/>
          <p:cNvPicPr preferRelativeResize="0"/>
          <p:nvPr/>
        </p:nvPicPr>
        <p:blipFill>
          <a:blip r:embed="rId3">
            <a:alphaModFix/>
          </a:blip>
          <a:stretch>
            <a:fillRect/>
          </a:stretch>
        </p:blipFill>
        <p:spPr>
          <a:xfrm>
            <a:off x="7109750" y="1720437"/>
            <a:ext cx="1825350" cy="1825350"/>
          </a:xfrm>
          <a:prstGeom prst="rect">
            <a:avLst/>
          </a:prstGeom>
          <a:noFill/>
          <a:ln>
            <a:noFill/>
          </a:ln>
        </p:spPr>
      </p:pic>
      <p:sp>
        <p:nvSpPr>
          <p:cNvPr id="177" name="Google Shape;177;p39"/>
          <p:cNvSpPr txBox="1"/>
          <p:nvPr/>
        </p:nvSpPr>
        <p:spPr>
          <a:xfrm>
            <a:off x="493525" y="146075"/>
            <a:ext cx="8650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3000" b="1" dirty="0">
                <a:solidFill>
                  <a:srgbClr val="2BB0D4"/>
                </a:solidFill>
              </a:rPr>
              <a:t>Τι κάνει μια εκστρατεία επιτυχημένη;</a:t>
            </a:r>
            <a:endParaRPr sz="3000" b="1" dirty="0">
              <a:solidFill>
                <a:srgbClr val="2BB0D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40"/>
          <p:cNvPicPr preferRelativeResize="0"/>
          <p:nvPr/>
        </p:nvPicPr>
        <p:blipFill rotWithShape="1">
          <a:blip r:embed="rId3">
            <a:alphaModFix/>
          </a:blip>
          <a:srcRect/>
          <a:stretch/>
        </p:blipFill>
        <p:spPr>
          <a:xfrm>
            <a:off x="2313182" y="703750"/>
            <a:ext cx="4517626" cy="1868000"/>
          </a:xfrm>
          <a:prstGeom prst="rect">
            <a:avLst/>
          </a:prstGeom>
          <a:noFill/>
          <a:ln>
            <a:noFill/>
          </a:ln>
        </p:spPr>
      </p:pic>
      <p:sp>
        <p:nvSpPr>
          <p:cNvPr id="183" name="Google Shape;183;p40"/>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b="1">
                <a:solidFill>
                  <a:srgbClr val="F7931D"/>
                </a:solidFill>
              </a:rPr>
              <a:t>www.hackinghate.eu</a:t>
            </a:r>
            <a:endParaRPr sz="3600" b="1">
              <a:solidFill>
                <a:srgbClr val="F7931D"/>
              </a:solidFill>
            </a:endParaRPr>
          </a:p>
        </p:txBody>
      </p:sp>
      <p:sp>
        <p:nvSpPr>
          <p:cNvPr id="184" name="Google Shape;184;p40"/>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500" b="1">
                <a:solidFill>
                  <a:srgbClr val="F7931D"/>
                </a:solidFill>
              </a:rPr>
              <a:t>#SELMA_eu</a:t>
            </a:r>
            <a:endParaRPr sz="2500" b="1">
              <a:solidFill>
                <a:srgbClr val="F7931D"/>
              </a:solidFill>
            </a:endParaRPr>
          </a:p>
        </p:txBody>
      </p:sp>
      <p:pic>
        <p:nvPicPr>
          <p:cNvPr id="185" name="Google Shape;185;p40"/>
          <p:cNvPicPr preferRelativeResize="0"/>
          <p:nvPr/>
        </p:nvPicPr>
        <p:blipFill rotWithShape="1">
          <a:blip r:embed="rId4">
            <a:alphaModFix/>
          </a:blip>
          <a:srcRect/>
          <a:stretch/>
        </p:blipFill>
        <p:spPr>
          <a:xfrm>
            <a:off x="2994226" y="3738238"/>
            <a:ext cx="421425" cy="421425"/>
          </a:xfrm>
          <a:prstGeom prst="rect">
            <a:avLst/>
          </a:prstGeom>
          <a:noFill/>
          <a:ln>
            <a:noFill/>
          </a:ln>
        </p:spPr>
      </p:pic>
      <p:pic>
        <p:nvPicPr>
          <p:cNvPr id="186" name="Google Shape;186;p40"/>
          <p:cNvPicPr preferRelativeResize="0"/>
          <p:nvPr/>
        </p:nvPicPr>
        <p:blipFill>
          <a:blip r:embed="rId5">
            <a:alphaModFix/>
          </a:blip>
          <a:stretch>
            <a:fillRect/>
          </a:stretch>
        </p:blipFill>
        <p:spPr>
          <a:xfrm>
            <a:off x="698200" y="4566900"/>
            <a:ext cx="2193600" cy="413000"/>
          </a:xfrm>
          <a:prstGeom prst="rect">
            <a:avLst/>
          </a:prstGeom>
          <a:noFill/>
          <a:ln>
            <a:noFill/>
          </a:ln>
        </p:spPr>
      </p:pic>
      <p:pic>
        <p:nvPicPr>
          <p:cNvPr id="187" name="Google Shape;187;p40"/>
          <p:cNvPicPr preferRelativeResize="0"/>
          <p:nvPr/>
        </p:nvPicPr>
        <p:blipFill rotWithShape="1">
          <a:blip r:embed="rId6">
            <a:alphaModFix/>
          </a:blip>
          <a:srcRect/>
          <a:stretch/>
        </p:blipFill>
        <p:spPr>
          <a:xfrm>
            <a:off x="4951950" y="4627776"/>
            <a:ext cx="953696" cy="291250"/>
          </a:xfrm>
          <a:prstGeom prst="rect">
            <a:avLst/>
          </a:prstGeom>
          <a:noFill/>
          <a:ln>
            <a:noFill/>
          </a:ln>
        </p:spPr>
      </p:pic>
      <p:pic>
        <p:nvPicPr>
          <p:cNvPr id="188" name="Google Shape;188;p40"/>
          <p:cNvPicPr preferRelativeResize="0"/>
          <p:nvPr/>
        </p:nvPicPr>
        <p:blipFill rotWithShape="1">
          <a:blip r:embed="rId7">
            <a:alphaModFix/>
          </a:blip>
          <a:srcRect t="6263" b="6254"/>
          <a:stretch/>
        </p:blipFill>
        <p:spPr>
          <a:xfrm>
            <a:off x="3022725" y="4566900"/>
            <a:ext cx="1169370" cy="412999"/>
          </a:xfrm>
          <a:prstGeom prst="rect">
            <a:avLst/>
          </a:prstGeom>
          <a:noFill/>
          <a:ln>
            <a:noFill/>
          </a:ln>
        </p:spPr>
      </p:pic>
      <p:pic>
        <p:nvPicPr>
          <p:cNvPr id="189" name="Google Shape;189;p40"/>
          <p:cNvPicPr preferRelativeResize="0"/>
          <p:nvPr/>
        </p:nvPicPr>
        <p:blipFill rotWithShape="1">
          <a:blip r:embed="rId8">
            <a:alphaModFix/>
          </a:blip>
          <a:srcRect/>
          <a:stretch/>
        </p:blipFill>
        <p:spPr>
          <a:xfrm>
            <a:off x="4323031" y="4524394"/>
            <a:ext cx="498000" cy="498000"/>
          </a:xfrm>
          <a:prstGeom prst="rect">
            <a:avLst/>
          </a:prstGeom>
          <a:noFill/>
          <a:ln>
            <a:noFill/>
          </a:ln>
        </p:spPr>
      </p:pic>
      <p:pic>
        <p:nvPicPr>
          <p:cNvPr id="190" name="Google Shape;190;p40"/>
          <p:cNvPicPr preferRelativeResize="0"/>
          <p:nvPr/>
        </p:nvPicPr>
        <p:blipFill rotWithShape="1">
          <a:blip r:embed="rId9">
            <a:alphaModFix/>
          </a:blip>
          <a:srcRect/>
          <a:stretch/>
        </p:blipFill>
        <p:spPr>
          <a:xfrm>
            <a:off x="6036575" y="4499890"/>
            <a:ext cx="498002" cy="547023"/>
          </a:xfrm>
          <a:prstGeom prst="rect">
            <a:avLst/>
          </a:prstGeom>
          <a:noFill/>
          <a:ln>
            <a:noFill/>
          </a:ln>
        </p:spPr>
      </p:pic>
      <p:pic>
        <p:nvPicPr>
          <p:cNvPr id="191" name="Google Shape;191;p40"/>
          <p:cNvPicPr preferRelativeResize="0"/>
          <p:nvPr/>
        </p:nvPicPr>
        <p:blipFill rotWithShape="1">
          <a:blip r:embed="rId10">
            <a:alphaModFix/>
          </a:blip>
          <a:srcRect t="39" b="29"/>
          <a:stretch/>
        </p:blipFill>
        <p:spPr>
          <a:xfrm>
            <a:off x="1" y="0"/>
            <a:ext cx="497998" cy="5143498"/>
          </a:xfrm>
          <a:prstGeom prst="rect">
            <a:avLst/>
          </a:prstGeom>
          <a:noFill/>
          <a:ln>
            <a:noFill/>
          </a:ln>
        </p:spPr>
      </p:pic>
      <p:pic>
        <p:nvPicPr>
          <p:cNvPr id="192" name="Google Shape;192;p40"/>
          <p:cNvPicPr preferRelativeResize="0"/>
          <p:nvPr/>
        </p:nvPicPr>
        <p:blipFill rotWithShape="1">
          <a:blip r:embed="rId11">
            <a:alphaModFix/>
          </a:blip>
          <a:srcRect/>
          <a:stretch/>
        </p:blipFill>
        <p:spPr>
          <a:xfrm>
            <a:off x="6665500" y="4617700"/>
            <a:ext cx="953698" cy="311403"/>
          </a:xfrm>
          <a:prstGeom prst="rect">
            <a:avLst/>
          </a:prstGeom>
          <a:noFill/>
          <a:ln>
            <a:noFill/>
          </a:ln>
        </p:spPr>
      </p:pic>
      <p:pic>
        <p:nvPicPr>
          <p:cNvPr id="193" name="Google Shape;193;p40"/>
          <p:cNvPicPr preferRelativeResize="0"/>
          <p:nvPr/>
        </p:nvPicPr>
        <p:blipFill rotWithShape="1">
          <a:blip r:embed="rId12">
            <a:alphaModFix/>
          </a:blip>
          <a:srcRect/>
          <a:stretch/>
        </p:blipFill>
        <p:spPr>
          <a:xfrm>
            <a:off x="7750125" y="4627775"/>
            <a:ext cx="1142175" cy="291250"/>
          </a:xfrm>
          <a:prstGeom prst="rect">
            <a:avLst/>
          </a:prstGeom>
          <a:noFill/>
          <a:ln>
            <a:noFill/>
          </a:ln>
        </p:spPr>
      </p:pic>
      <p:pic>
        <p:nvPicPr>
          <p:cNvPr id="194" name="Google Shape;194;p40"/>
          <p:cNvPicPr preferRelativeResize="0"/>
          <p:nvPr/>
        </p:nvPicPr>
        <p:blipFill>
          <a:blip r:embed="rId13">
            <a:alphaModFix/>
          </a:blip>
          <a:stretch>
            <a:fillRect/>
          </a:stretch>
        </p:blipFill>
        <p:spPr>
          <a:xfrm>
            <a:off x="69752" y="499600"/>
            <a:ext cx="358499" cy="35741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Words>
  <Application>Microsoft Office PowerPoint</Application>
  <PresentationFormat>On-screen Show (16:9)</PresentationFormat>
  <Paragraphs>18</Paragraphs>
  <Slides>4</Slides>
  <Notes>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vt:i4>
      </vt:variant>
    </vt:vector>
  </HeadingPairs>
  <TitlesOfParts>
    <vt:vector size="9" baseType="lpstr">
      <vt:lpstr>Arial</vt:lpstr>
      <vt:lpstr>Lobster</vt:lpstr>
      <vt:lpstr>Simple Light</vt:lpstr>
      <vt:lpstr>Simple Light</vt:lpstr>
      <vt:lpstr>Simple Light</vt:lpstr>
      <vt:lpstr>Ενίσχυση επιτυχημένων εκστρατειών</vt:lpstr>
      <vt:lpstr>Τι έκανε αυτές τις εκστρατείες επιτυχείς; Εάν ήσασταν αρχηγός μιας εκστρατείας, ποιες συστάσεις θα κάνατε για να την βελτιώσετε περαιτέρω και να την κάνετε πιο επιτυχημένη;</vt:lpstr>
      <vt:lpstr>Προσωπικά για τον συμμετέχοντα στην εκστρατεία  Συχνά εμπλέκει τους φίλους και την οικογένειά του προτού στραφεί προς άλλους Διαθέτει  σαφές μήνυμα εκστρατείας και hashtag Τακτική επικοινωνία μέσω διαδικτύου για να ενθαρρύνει τη συμμετοχή και τη διάδοση του μηνύματος Προσελκύει την προσοχή, αρχικά σε τοπικό επίπεδο, έπειτα σε εθνικό επίπεδο σε εφημερίδες, ηλεκτρονικά ιστολόγια, ηλεκτρονικές πλατφόρμες Προσελκύει το ενδιαφέρον των ειδήσεων εθνικής εμβέλειας ως αποτέλεσμα των τοπικών επιτευγμάτων και βραβείων Συνεχίζει να χτίζει επιτυχίες ξεκινώντας αιτήματα, διαμαρτυρίες ή άλλες εκδηλώσεις πρόσωπο με πρόσωπο για κάλυψη από τα μέσα.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Ενίσχυση επιτυχημένων εκστρατειών</dc:title>
  <cp:lastModifiedBy>Valentine Fryson</cp:lastModifiedBy>
  <cp:revision>1</cp:revision>
  <dcterms:modified xsi:type="dcterms:W3CDTF">2019-07-25T13:13:09Z</dcterms:modified>
</cp:coreProperties>
</file>