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0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906239876297485"/>
          <c:y val="5.3011387708732337E-2"/>
          <c:w val="0.60187497057821604"/>
          <c:h val="0.9028124558673240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6B7-44B7-B1AF-9FC06582055A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6B7-44B7-B1AF-9FC06582055A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6B7-44B7-B1AF-9FC06582055A}"/>
              </c:ext>
            </c:extLst>
          </c:dPt>
          <c:dPt>
            <c:idx val="3"/>
            <c:bubble3D val="0"/>
            <c:spPr>
              <a:solidFill>
                <a:srgbClr val="CBD0F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6B7-44B7-B1AF-9FC06582055A}"/>
              </c:ext>
            </c:extLst>
          </c:dPt>
          <c:cat>
            <c:strRef>
              <c:f>Sheet1!$A$2:$A$5</c:f>
              <c:strCache>
                <c:ptCount val="4"/>
                <c:pt idx="0">
                  <c:v>Revenue Growth</c:v>
                </c:pt>
                <c:pt idx="1">
                  <c:v>Operational Efficiency	</c:v>
                </c:pt>
                <c:pt idx="2">
                  <c:v>Customer Retention	</c:v>
                </c:pt>
                <c:pt idx="3">
                  <c:v>Market Agility &amp; Innovation	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0.35</c:v>
                </c:pt>
                <c:pt idx="1">
                  <c:v>0.3</c:v>
                </c:pt>
                <c:pt idx="2">
                  <c:v>0.2</c:v>
                </c:pt>
                <c:pt idx="3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B7-44B7-B1AF-9FC0658205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29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BB4D8-550D-F91F-69DA-84499416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4E284BE-A7A7-6473-3F6D-193B5D4F7D36}"/>
              </a:ext>
            </a:extLst>
          </p:cNvPr>
          <p:cNvSpPr/>
          <p:nvPr/>
        </p:nvSpPr>
        <p:spPr>
          <a:xfrm>
            <a:off x="609600" y="2188179"/>
            <a:ext cx="3869385" cy="1577681"/>
          </a:xfrm>
          <a:prstGeom prst="roundRect">
            <a:avLst>
              <a:gd name="adj" fmla="val 669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34C378-79F5-F1EE-EF6F-9058B5963C7A}"/>
              </a:ext>
            </a:extLst>
          </p:cNvPr>
          <p:cNvSpPr/>
          <p:nvPr/>
        </p:nvSpPr>
        <p:spPr>
          <a:xfrm>
            <a:off x="609600" y="4048281"/>
            <a:ext cx="3869385" cy="1577681"/>
          </a:xfrm>
          <a:prstGeom prst="roundRect">
            <a:avLst>
              <a:gd name="adj" fmla="val 669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28A69FA-1DED-E9AB-CB80-63F5B15AE168}"/>
              </a:ext>
            </a:extLst>
          </p:cNvPr>
          <p:cNvSpPr/>
          <p:nvPr/>
        </p:nvSpPr>
        <p:spPr>
          <a:xfrm>
            <a:off x="7717635" y="2188179"/>
            <a:ext cx="3869385" cy="1577681"/>
          </a:xfrm>
          <a:prstGeom prst="roundRect">
            <a:avLst>
              <a:gd name="adj" fmla="val 669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DF5472-9073-F393-5684-5775EEF166CA}"/>
              </a:ext>
            </a:extLst>
          </p:cNvPr>
          <p:cNvSpPr/>
          <p:nvPr/>
        </p:nvSpPr>
        <p:spPr>
          <a:xfrm>
            <a:off x="7717635" y="4048281"/>
            <a:ext cx="3869385" cy="1577681"/>
          </a:xfrm>
          <a:prstGeom prst="roundRect">
            <a:avLst>
              <a:gd name="adj" fmla="val 669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3E0A984-FFFE-358E-63F1-FECD96AE6B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Distribution of Measurable Business Impact Areas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AC3721C-A346-C19A-8293-6A11F9A379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4F5B6B5B-2197-CC31-99D6-FAAEE4BB64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1A6E31-61D8-5B38-1009-B0A47A91B2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95E428-BD49-DCD6-C6FC-BC10DB4F9A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Breakdown of the Business Value of Digital Transformation: </a:t>
            </a:r>
            <a:br>
              <a:rPr lang="en-US" dirty="0"/>
            </a:br>
            <a:r>
              <a:rPr lang="en-US" dirty="0"/>
              <a:t>A Distribution of Impact Across Key Performance Areas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BAD6B8C7-E69B-76C3-E83A-C401B23011BE}"/>
              </a:ext>
            </a:extLst>
          </p:cNvPr>
          <p:cNvGraphicFramePr/>
          <p:nvPr/>
        </p:nvGraphicFramePr>
        <p:xfrm>
          <a:off x="3939859" y="2290670"/>
          <a:ext cx="4312281" cy="2874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C5F0018-4C33-81CC-F049-3EB53DDFEBF1}"/>
              </a:ext>
            </a:extLst>
          </p:cNvPr>
          <p:cNvSpPr/>
          <p:nvPr/>
        </p:nvSpPr>
        <p:spPr>
          <a:xfrm>
            <a:off x="5743859" y="4669667"/>
            <a:ext cx="400255" cy="2435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latin typeface="Montserrat ExtraBold" pitchFamily="2" charset="0"/>
              </a:rPr>
              <a:t>35</a:t>
            </a:r>
            <a:r>
              <a:rPr lang="en-US" sz="800" dirty="0">
                <a:latin typeface="Montserrat ExtraBold" pitchFamily="2" charset="0"/>
              </a:rPr>
              <a:t>%</a:t>
            </a:r>
            <a:endParaRPr lang="en-US" sz="1200" dirty="0">
              <a:latin typeface="Montserrat ExtraBold" pitchFamily="2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6AC684D-FD8D-7AC9-23BB-E88C0C9754F4}"/>
              </a:ext>
            </a:extLst>
          </p:cNvPr>
          <p:cNvSpPr/>
          <p:nvPr/>
        </p:nvSpPr>
        <p:spPr>
          <a:xfrm>
            <a:off x="5099043" y="2892961"/>
            <a:ext cx="400255" cy="2435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latin typeface="Montserrat ExtraBold" pitchFamily="2" charset="0"/>
              </a:rPr>
              <a:t>30</a:t>
            </a:r>
            <a:r>
              <a:rPr lang="en-US" sz="800" dirty="0">
                <a:latin typeface="Montserrat ExtraBold" pitchFamily="2" charset="0"/>
              </a:rPr>
              <a:t>%</a:t>
            </a:r>
            <a:endParaRPr lang="en-US" sz="1200" dirty="0">
              <a:latin typeface="Montserrat ExtraBold" pitchFamily="2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0F77580-FB41-165F-0384-B6FA87CF20FA}"/>
              </a:ext>
            </a:extLst>
          </p:cNvPr>
          <p:cNvSpPr/>
          <p:nvPr/>
        </p:nvSpPr>
        <p:spPr>
          <a:xfrm>
            <a:off x="6622132" y="2832066"/>
            <a:ext cx="400255" cy="2435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latin typeface="Montserrat ExtraBold" pitchFamily="2" charset="0"/>
              </a:rPr>
              <a:t>20</a:t>
            </a:r>
            <a:r>
              <a:rPr lang="en-US" sz="800" dirty="0">
                <a:latin typeface="Montserrat ExtraBold" pitchFamily="2" charset="0"/>
              </a:rPr>
              <a:t>%</a:t>
            </a:r>
            <a:endParaRPr lang="en-US" sz="1200" dirty="0">
              <a:latin typeface="Montserrat ExtraBold" pitchFamily="2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8A54A3E-6C48-0943-3A43-6C0BC486FA3A}"/>
              </a:ext>
            </a:extLst>
          </p:cNvPr>
          <p:cNvSpPr/>
          <p:nvPr/>
        </p:nvSpPr>
        <p:spPr>
          <a:xfrm>
            <a:off x="6969078" y="3860616"/>
            <a:ext cx="400255" cy="2435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latin typeface="Montserrat ExtraBold" pitchFamily="2" charset="0"/>
              </a:rPr>
              <a:t>15</a:t>
            </a:r>
            <a:r>
              <a:rPr lang="en-US" sz="800" dirty="0">
                <a:latin typeface="Montserrat ExtraBold" pitchFamily="2" charset="0"/>
              </a:rPr>
              <a:t>%</a:t>
            </a:r>
            <a:endParaRPr lang="en-US" sz="1200" dirty="0">
              <a:latin typeface="Montserrat ExtraBold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2F875E-886D-8FD3-43DB-081F3734882E}"/>
              </a:ext>
            </a:extLst>
          </p:cNvPr>
          <p:cNvSpPr txBox="1"/>
          <p:nvPr/>
        </p:nvSpPr>
        <p:spPr>
          <a:xfrm>
            <a:off x="2572923" y="4502637"/>
            <a:ext cx="1667656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400" dirty="0">
                <a:latin typeface="Montserrat SemiBold" pitchFamily="2" charset="0"/>
              </a:rPr>
              <a:t>Revenue Growth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950137-1308-7C3E-FA7E-5CD970085DB0}"/>
              </a:ext>
            </a:extLst>
          </p:cNvPr>
          <p:cNvSpPr txBox="1"/>
          <p:nvPr/>
        </p:nvSpPr>
        <p:spPr>
          <a:xfrm>
            <a:off x="1879703" y="2654846"/>
            <a:ext cx="2360875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400" dirty="0">
                <a:latin typeface="Montserrat SemiBold" pitchFamily="2" charset="0"/>
              </a:rPr>
              <a:t>Operational Efficiency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67261C-C61A-2E2D-E29D-9B93BD3E722A}"/>
              </a:ext>
            </a:extLst>
          </p:cNvPr>
          <p:cNvSpPr txBox="1"/>
          <p:nvPr/>
        </p:nvSpPr>
        <p:spPr>
          <a:xfrm>
            <a:off x="7937472" y="2654846"/>
            <a:ext cx="2087503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latin typeface="Montserrat SemiBold" pitchFamily="2" charset="0"/>
              </a:rPr>
              <a:t>Customer Retention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1B6B13-C9E2-DB50-0182-20B11D3C7EFA}"/>
              </a:ext>
            </a:extLst>
          </p:cNvPr>
          <p:cNvSpPr txBox="1"/>
          <p:nvPr/>
        </p:nvSpPr>
        <p:spPr>
          <a:xfrm>
            <a:off x="7937472" y="4502637"/>
            <a:ext cx="2662705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latin typeface="Montserrat SemiBold" pitchFamily="2" charset="0"/>
              </a:rPr>
              <a:t>Market Agility &amp; Innovation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2BC16E-FD72-4D2E-954F-4BC49F7F38ED}"/>
              </a:ext>
            </a:extLst>
          </p:cNvPr>
          <p:cNvSpPr txBox="1"/>
          <p:nvPr/>
        </p:nvSpPr>
        <p:spPr>
          <a:xfrm>
            <a:off x="777581" y="4761315"/>
            <a:ext cx="3462997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200" dirty="0"/>
              <a:t>Drives new revenue streams and boosts profitability through digital business models and enhanced digital sales channels.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1D7674-1BF1-2AD8-E30F-055502B94E5F}"/>
              </a:ext>
            </a:extLst>
          </p:cNvPr>
          <p:cNvSpPr txBox="1"/>
          <p:nvPr/>
        </p:nvSpPr>
        <p:spPr>
          <a:xfrm>
            <a:off x="777581" y="2899457"/>
            <a:ext cx="3462997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>
              <a:lnSpc>
                <a:spcPct val="114000"/>
              </a:lnSpc>
            </a:pPr>
            <a:r>
              <a:rPr lang="en-US" sz="1200" dirty="0"/>
              <a:t>Improves productivity and reduces costs by automating processes, streamlining workflows, and integrating digital tools.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BEF28B-3EAA-E913-9934-0A2AC4C7457E}"/>
              </a:ext>
            </a:extLst>
          </p:cNvPr>
          <p:cNvSpPr txBox="1"/>
          <p:nvPr/>
        </p:nvSpPr>
        <p:spPr>
          <a:xfrm>
            <a:off x="7937472" y="2899457"/>
            <a:ext cx="3413575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/>
              <a:t>Strengthens loyalty and satisfaction through seamless, personalized, and consistent digital customer experiences.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368D91B-84CA-A5B5-E031-17F45CF41FA3}"/>
              </a:ext>
            </a:extLst>
          </p:cNvPr>
          <p:cNvSpPr txBox="1"/>
          <p:nvPr/>
        </p:nvSpPr>
        <p:spPr>
          <a:xfrm>
            <a:off x="7937471" y="4761315"/>
            <a:ext cx="3462997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/>
              <a:t>Enables faster product development, market responsiveness, and competitive differentiation in rapidly evolving industries.</a:t>
            </a:r>
          </a:p>
        </p:txBody>
      </p:sp>
      <p:sp>
        <p:nvSpPr>
          <p:cNvPr id="43" name="Isosceles Triangle 47">
            <a:extLst>
              <a:ext uri="{FF2B5EF4-FFF2-40B4-BE49-F238E27FC236}">
                <a16:creationId xmlns:a16="http://schemas.microsoft.com/office/drawing/2014/main" id="{ABBBA443-7F84-49F5-B53E-FDF9724A8F6B}"/>
              </a:ext>
            </a:extLst>
          </p:cNvPr>
          <p:cNvSpPr/>
          <p:nvPr/>
        </p:nvSpPr>
        <p:spPr>
          <a:xfrm rot="16200000" flipH="1">
            <a:off x="4601218" y="4304935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5" name="Isosceles Triangle 47">
            <a:extLst>
              <a:ext uri="{FF2B5EF4-FFF2-40B4-BE49-F238E27FC236}">
                <a16:creationId xmlns:a16="http://schemas.microsoft.com/office/drawing/2014/main" id="{A0E96144-9B5E-A8DF-2DB2-87CE7E3F7DEE}"/>
              </a:ext>
            </a:extLst>
          </p:cNvPr>
          <p:cNvSpPr/>
          <p:nvPr/>
        </p:nvSpPr>
        <p:spPr>
          <a:xfrm rot="5400000" flipH="1">
            <a:off x="7447024" y="2928944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9" name="Graphic 48">
            <a:extLst>
              <a:ext uri="{FF2B5EF4-FFF2-40B4-BE49-F238E27FC236}">
                <a16:creationId xmlns:a16="http://schemas.microsoft.com/office/drawing/2014/main" id="{22260ECC-84AF-08AD-80D7-B06F4B336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011979" y="4219160"/>
            <a:ext cx="228600" cy="228600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A5AED281-8717-202A-F9E9-22C63B2EDA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937472" y="2337714"/>
            <a:ext cx="228600" cy="228600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13445018-EC6D-CADC-AFC7-C9ACC21E72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937471" y="4219160"/>
            <a:ext cx="228600" cy="228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24F8A2-44FF-1087-64EA-67B0DC38B87F}"/>
              </a:ext>
            </a:extLst>
          </p:cNvPr>
          <p:cNvSpPr txBox="1"/>
          <p:nvPr/>
        </p:nvSpPr>
        <p:spPr>
          <a:xfrm>
            <a:off x="5508957" y="3451098"/>
            <a:ext cx="1174086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latin typeface="Montserrat SemiBold" pitchFamily="2" charset="0"/>
              </a:rPr>
              <a:t>Key Values</a:t>
            </a:r>
          </a:p>
        </p:txBody>
      </p:sp>
      <p:sp>
        <p:nvSpPr>
          <p:cNvPr id="9" name="Isosceles Triangle 47">
            <a:extLst>
              <a:ext uri="{FF2B5EF4-FFF2-40B4-BE49-F238E27FC236}">
                <a16:creationId xmlns:a16="http://schemas.microsoft.com/office/drawing/2014/main" id="{BBB28B53-C718-2521-CB19-BF0FDDF6381A}"/>
              </a:ext>
            </a:extLst>
          </p:cNvPr>
          <p:cNvSpPr/>
          <p:nvPr/>
        </p:nvSpPr>
        <p:spPr>
          <a:xfrm rot="16200000" flipH="1">
            <a:off x="4601218" y="2928944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Isosceles Triangle 47">
            <a:extLst>
              <a:ext uri="{FF2B5EF4-FFF2-40B4-BE49-F238E27FC236}">
                <a16:creationId xmlns:a16="http://schemas.microsoft.com/office/drawing/2014/main" id="{71FBCD91-DB16-4CE8-8325-9C0D072CF9AB}"/>
              </a:ext>
            </a:extLst>
          </p:cNvPr>
          <p:cNvSpPr/>
          <p:nvPr/>
        </p:nvSpPr>
        <p:spPr>
          <a:xfrm rot="5400000" flipH="1">
            <a:off x="7447024" y="4304935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CACAFDC3-F768-6B4F-1AAA-A9FAB8ADA0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11978" y="2337714"/>
            <a:ext cx="228600" cy="228600"/>
          </a:xfrm>
          <a:prstGeom prst="rect">
            <a:avLst/>
          </a:prstGeom>
        </p:spPr>
      </p:pic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05EB50E8-A8B9-E35F-81B2-B8D31CF303EE}"/>
              </a:ext>
            </a:extLst>
          </p:cNvPr>
          <p:cNvSpPr txBox="1">
            <a:spLocks/>
          </p:cNvSpPr>
          <p:nvPr/>
        </p:nvSpPr>
        <p:spPr>
          <a:xfrm>
            <a:off x="1283480" y="1541977"/>
            <a:ext cx="8360780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Distribution of Measurable Business Impact Areas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A810F7B-541F-CCE2-840B-8FB32460DEB0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7ABD5E64-629B-434A-EB07-9C0ED416D686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89C4C5D0-C56A-43BD-4891-98A4A060005D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91A31585-C3EF-C603-AD92-369434236EA4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32099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8806</TotalTime>
  <Words>118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84</cp:revision>
  <dcterms:created xsi:type="dcterms:W3CDTF">2025-04-10T11:11:23Z</dcterms:created>
  <dcterms:modified xsi:type="dcterms:W3CDTF">2025-10-16T09:34:30Z</dcterms:modified>
  <cp:category/>
</cp:coreProperties>
</file>