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8" r:id="rId5"/>
    <p:sldId id="29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9B7"/>
    <a:srgbClr val="3333CC"/>
    <a:srgbClr val="2908A0"/>
    <a:srgbClr val="910F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1" autoAdjust="0"/>
    <p:restoredTop sz="94988" autoAdjust="0"/>
  </p:normalViewPr>
  <p:slideViewPr>
    <p:cSldViewPr>
      <p:cViewPr varScale="1">
        <p:scale>
          <a:sx n="83" d="100"/>
          <a:sy n="83" d="100"/>
        </p:scale>
        <p:origin x="-135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9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5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4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6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5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33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4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8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5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F6579-D9A7-4CB5-B55F-DF56F38DAD2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70D61-4450-4EC0-A826-01F5CA6A6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96652" y="2132856"/>
            <a:ext cx="8134672" cy="2124131"/>
          </a:xfrm>
        </p:spPr>
        <p:txBody>
          <a:bodyPr>
            <a:normAutofit/>
          </a:bodyPr>
          <a:lstStyle/>
          <a:p>
            <a:r>
              <a:rPr lang="th-TH" b="1" dirty="0" smtClean="0">
                <a:solidFill>
                  <a:srgbClr val="2908A0"/>
                </a:solidFill>
                <a:latin typeface="TH SarabunPSK" pitchFamily="34" charset="-34"/>
                <a:cs typeface="TH SarabunPSK" pitchFamily="34" charset="-34"/>
              </a:rPr>
              <a:t>การประชุมพิจารณาเพิ่มเติม / เปลี่ยนแปลง</a:t>
            </a:r>
            <a:r>
              <a:rPr lang="en-US" b="1" dirty="0" smtClean="0">
                <a:solidFill>
                  <a:srgbClr val="2908A0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b="1" dirty="0" smtClean="0">
                <a:solidFill>
                  <a:srgbClr val="2908A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b="1" dirty="0" smtClean="0">
                <a:solidFill>
                  <a:srgbClr val="2908A0"/>
                </a:solidFill>
                <a:latin typeface="TH SarabunPSK" pitchFamily="34" charset="-34"/>
                <a:cs typeface="TH SarabunPSK" pitchFamily="34" charset="-34"/>
              </a:rPr>
              <a:t>แผนใช้จ่ายเงินประจำปีงบประมาณ พ.ศ.2569  </a:t>
            </a:r>
            <a:br>
              <a:rPr lang="th-TH" b="1" dirty="0" smtClean="0">
                <a:solidFill>
                  <a:srgbClr val="2908A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b="1" dirty="0" smtClean="0">
                <a:solidFill>
                  <a:srgbClr val="2908A0"/>
                </a:solidFill>
                <a:latin typeface="TH SarabunPSK" pitchFamily="34" charset="-34"/>
                <a:cs typeface="TH SarabunPSK" pitchFamily="34" charset="-34"/>
              </a:rPr>
              <a:t>ครั้งที่ </a:t>
            </a:r>
            <a:r>
              <a:rPr lang="th-TH" b="1" dirty="0" smtClean="0">
                <a:solidFill>
                  <a:srgbClr val="2908A0"/>
                </a:solidFill>
                <a:latin typeface="TH SarabunPSK" pitchFamily="34" charset="-34"/>
                <a:cs typeface="TH SarabunPSK" pitchFamily="34" charset="-34"/>
              </a:rPr>
              <a:t>1/2569</a:t>
            </a:r>
            <a:endParaRPr lang="en-US" b="1" dirty="0">
              <a:solidFill>
                <a:srgbClr val="2908A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" name="Picture 2" descr="องค์การบริหารส่วนจังหวัดกำแพงเพชร (อบจ.กำแพงเพชร) อำเภอเมือง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88640"/>
            <a:ext cx="2088232" cy="18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475656" y="4581128"/>
            <a:ext cx="6400800" cy="1752600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โรงพยาบาลส่งเสริมสุขภาพตำบล.........</a:t>
            </a:r>
          </a:p>
          <a:p>
            <a:r>
              <a:rPr lang="th-TH" sz="40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(ลำดับที่.........)</a:t>
            </a:r>
            <a:endParaRPr lang="en-US" sz="4000" b="1" dirty="0">
              <a:solidFill>
                <a:srgbClr val="C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7784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86205" y="260648"/>
            <a:ext cx="8080240" cy="1224136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3333CC"/>
                </a:solidFill>
                <a:latin typeface="TH SarabunPSK" pitchFamily="34" charset="-34"/>
                <a:cs typeface="TH SarabunPSK" pitchFamily="34" charset="-34"/>
              </a:rPr>
              <a:t>แผนใช้จ่ายเงินบำรุงประจำปีงบประมาณ พ.ศ.2569</a:t>
            </a:r>
            <a:br>
              <a:rPr lang="th-TH" b="1" dirty="0" smtClean="0">
                <a:solidFill>
                  <a:srgbClr val="3333CC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ลำดับที่ .....  โรงพยาบาลส่งเสริมสุขภาพตำบล........</a:t>
            </a:r>
            <a:endParaRPr lang="en-US" b="1" dirty="0">
              <a:solidFill>
                <a:srgbClr val="C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4713" y="116632"/>
            <a:ext cx="939287" cy="808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ตาราง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199728"/>
              </p:ext>
            </p:extLst>
          </p:nvPr>
        </p:nvGraphicFramePr>
        <p:xfrm>
          <a:off x="251520" y="1628800"/>
          <a:ext cx="8712968" cy="4920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8383"/>
                <a:gridCol w="2252217"/>
                <a:gridCol w="1872208"/>
                <a:gridCol w="1440160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แผนเดิม</a:t>
                      </a:r>
                    </a:p>
                    <a:p>
                      <a:pPr algn="ctr"/>
                      <a:r>
                        <a:rPr lang="th-TH" dirty="0" smtClean="0"/>
                        <a:t>จำนวนเงิน</a:t>
                      </a:r>
                      <a:r>
                        <a:rPr lang="th-TH" baseline="0" dirty="0" smtClean="0"/>
                        <a:t> (บาท)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แผนใหม่</a:t>
                      </a:r>
                    </a:p>
                    <a:p>
                      <a:pPr algn="ctr"/>
                      <a:r>
                        <a:rPr lang="th-TH" dirty="0" smtClean="0"/>
                        <a:t>จำนวนเงิน (บาท)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เพิ่ม /ลด</a:t>
                      </a:r>
                      <a:endParaRPr lang="en-US" dirty="0"/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ประมาณการเงินบำรุงคงเหลือยกมา</a:t>
                      </a:r>
                    </a:p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(ณ</a:t>
                      </a:r>
                      <a:r>
                        <a:rPr lang="th-TH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30 ก.ย.2568)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ประมาณการรายรับ ปีงบประมาณ พ.ศ.2569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840092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รวมงบประมาณจัดทำแผนใช้จ่าย</a:t>
                      </a:r>
                    </a:p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ปีงบประมาณ พ.ศ.2569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ประมาณการรายจ่ายปีงบประมาณ </a:t>
                      </a:r>
                      <a:r>
                        <a:rPr lang="th-TH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พ.ศ</a:t>
                      </a:r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 2569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ประมาณการเงินคงเหลือ</a:t>
                      </a:r>
                    </a:p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(ณ 30 ก.ย.2569 )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51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th-TH" sz="3600" b="1" dirty="0" smtClean="0">
                <a:solidFill>
                  <a:srgbClr val="2E09B7"/>
                </a:solidFill>
                <a:latin typeface="TH SarabunPSK" pitchFamily="34" charset="-34"/>
                <a:cs typeface="TH SarabunPSK" pitchFamily="34" charset="-34"/>
              </a:rPr>
              <a:t>ประมาณการรายรับปีงบประมาณ พ.ศ.2569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36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ลำดับที่....... โรงพยาบาลส่งเสริมสุขภาพตำบล.............</a:t>
            </a:r>
            <a:endParaRPr lang="en-US" sz="3600" b="1" dirty="0">
              <a:solidFill>
                <a:srgbClr val="C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0"/>
            <a:ext cx="939287" cy="808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405661"/>
              </p:ext>
            </p:extLst>
          </p:nvPr>
        </p:nvGraphicFramePr>
        <p:xfrm>
          <a:off x="326709" y="1268760"/>
          <a:ext cx="8640962" cy="5303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1656184"/>
                <a:gridCol w="1584176"/>
                <a:gridCol w="1440162"/>
              </a:tblGrid>
              <a:tr h="570955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ประเภท</a:t>
                      </a:r>
                      <a:endParaRPr lang="en-US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แผนเดิม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แผนใหม่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เพิ่ม/ลด</a:t>
                      </a:r>
                      <a:endParaRPr lang="en-US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70955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1.เงินที่เรียกเก็บเป็นค่ารักษาพยาบาล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</a:tr>
              <a:tr h="974111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2.เงินที่ได้รับอุดหนุนจากองค์กรปกครองส่วนท้องถิ่น</a:t>
                      </a:r>
                    </a:p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 เงินอุดหนุนสำหรับพัฒนาคุณภาพการให้บริการสาธารณสุขของสถานีอนามัย (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SML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</a:tr>
              <a:tr h="457536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3.เงินรายได้จากทรัพย์สิน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</a:tr>
              <a:tr h="678926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4.เงินที่ได้รับจัดสรรจากหน่วยงานที่เกี่ยวข้อง</a:t>
                      </a:r>
                    </a:p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- รายได้กองทุน </a:t>
                      </a:r>
                      <a:r>
                        <a:rPr lang="th-TH" sz="20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สปสช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.(แบบเหมาจ่ายต่อผู้มีสิทธิ)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</a:tr>
              <a:tr h="436859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5. ดอกเบี้ย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</a:tr>
              <a:tr h="418419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6.เงินบริจาค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</a:tr>
              <a:tr h="570955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7.รายได้อื่น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</a:tr>
              <a:tr h="570955">
                <a:tc>
                  <a:txBody>
                    <a:bodyPr/>
                    <a:lstStyle/>
                    <a:p>
                      <a:pPr algn="r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en-US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4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h-TH" sz="3600" b="1" dirty="0" smtClean="0">
                <a:solidFill>
                  <a:srgbClr val="2E09B7"/>
                </a:solidFill>
                <a:latin typeface="TH SarabunPSK" pitchFamily="34" charset="-34"/>
                <a:cs typeface="TH SarabunPSK" pitchFamily="34" charset="-34"/>
              </a:rPr>
              <a:t>แผนใช้จ่ายเงินบำรุงโรงพยาบาลและหน่วยบริการสาธารณสุข</a:t>
            </a:r>
            <a:br>
              <a:rPr lang="th-TH" sz="3600" b="1" dirty="0" smtClean="0">
                <a:solidFill>
                  <a:srgbClr val="2E09B7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ลำดับที่......... โรงพยาบาลส่งเสริมสุขภาพตำบล.............</a:t>
            </a:r>
            <a:endParaRPr lang="en-US" sz="3600" b="1" dirty="0">
              <a:solidFill>
                <a:srgbClr val="C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1" y="74643"/>
            <a:ext cx="936105" cy="970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532477"/>
              </p:ext>
            </p:extLst>
          </p:nvPr>
        </p:nvGraphicFramePr>
        <p:xfrm>
          <a:off x="179512" y="1140411"/>
          <a:ext cx="8568952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1742348"/>
                <a:gridCol w="1977450"/>
                <a:gridCol w="1464778"/>
              </a:tblGrid>
              <a:tr h="362183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  <a:endParaRPr lang="en-US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แผนเดิม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แผนใหม่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เพิ่ม/ลด</a:t>
                      </a:r>
                      <a:endParaRPr lang="en-US" dirty="0"/>
                    </a:p>
                  </a:txBody>
                  <a:tcPr/>
                </a:tc>
              </a:tr>
              <a:tr h="362183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1.ค่ายาและเวชภัณฑ์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2.ค่าวัสดุ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3.ค่าตอบแทนทางการแพทย์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4.ค่าบริการทางการแพทย์ให้แก่หน่วยบริการอื่น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5.ค่าครุภัณฑ์ ที่ดินและสิ่งก่อสร้าง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6.ค่าใช้สอย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7.ค่าสาธารณูปโภค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8.ค่าจ้างลูกจ้างชั่วคราว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9.ค่าตอบแทนการปฏิบัติงานนอกเวลาราชการ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10.ค่าใช้จ่ายในการเดินทางไปราชการ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11.ค่าใช้จ่ายอื่นที่จำเป็นที่เกี่ยวข้องกับสาธารณสุข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52728">
                <a:tc>
                  <a:txBody>
                    <a:bodyPr/>
                    <a:lstStyle/>
                    <a:p>
                      <a:pPr algn="r"/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en-US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3356992"/>
            <a:ext cx="8229600" cy="19442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>
                <a:solidFill>
                  <a:srgbClr val="3333CC"/>
                </a:solidFill>
              </a:rPr>
              <a:t>THANK YOU</a:t>
            </a:r>
            <a:endParaRPr lang="en-US" sz="6600" dirty="0">
              <a:solidFill>
                <a:srgbClr val="3333CC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575" y="1196752"/>
            <a:ext cx="2277341" cy="1969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159006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248</Words>
  <Application>Microsoft Office PowerPoint</Application>
  <PresentationFormat>นำเสนอทางหน้าจอ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ชุดรูปแบบของ Office</vt:lpstr>
      <vt:lpstr>การประชุมพิจารณาเพิ่มเติม / เปลี่ยนแปลง แผนใช้จ่ายเงินประจำปีงบประมาณ พ.ศ.2569   ครั้งที่ 1/2569</vt:lpstr>
      <vt:lpstr>แผนใช้จ่ายเงินบำรุงประจำปีงบประมาณ พ.ศ.2569 ลำดับที่ .....  โรงพยาบาลส่งเสริมสุขภาพตำบล........</vt:lpstr>
      <vt:lpstr>ประมาณการรายรับปีงบประมาณ พ.ศ.2569 ลำดับที่....... โรงพยาบาลส่งเสริมสุขภาพตำบล.............</vt:lpstr>
      <vt:lpstr>แผนใช้จ่ายเงินบำรุงโรงพยาบาลและหน่วยบริการสาธารณสุข ลำดับที่......... โรงพยาบาลส่งเสริมสุขภาพตำบล.............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การประชุมพิจารณาเพิ่มเติม / เปลี่ยนแปลง แผนใช้จ่ายเงินประจำปีงบประมาณ พ.ศ.2569   ครั้งที่ 1/2569</dc:title>
  <dc:creator>Aspire 3</dc:creator>
  <cp:lastModifiedBy>Aspire 3</cp:lastModifiedBy>
  <cp:revision>115</cp:revision>
  <dcterms:created xsi:type="dcterms:W3CDTF">2026-02-04T04:02:49Z</dcterms:created>
  <dcterms:modified xsi:type="dcterms:W3CDTF">2026-02-05T07:51:49Z</dcterms:modified>
</cp:coreProperties>
</file>