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92" r:id="rId4"/>
    <p:sldMasterId id="2147483693" r:id="rId5"/>
    <p:sldMasterId id="2147483694" r:id="rId6"/>
    <p:sldMasterId id="214748369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97D1DF7-C734-4C93-938D-0EA057695C32}">
  <a:tblStyle styleId="{997D1DF7-C734-4C93-938D-0EA057695C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20" Type="http://schemas.openxmlformats.org/officeDocument/2006/relationships/slide" Target="slides/slide1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22" Type="http://schemas.openxmlformats.org/officeDocument/2006/relationships/slide" Target="slides/slide14.xml"/><Relationship Id="rId44" Type="http://schemas.openxmlformats.org/officeDocument/2006/relationships/slide" Target="slides/slide36.xml"/><Relationship Id="rId21" Type="http://schemas.openxmlformats.org/officeDocument/2006/relationships/slide" Target="slides/slide13.xml"/><Relationship Id="rId43" Type="http://schemas.openxmlformats.org/officeDocument/2006/relationships/slide" Target="slides/slide35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slide" Target="slides/slide29.xml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slide" Target="slides/slide31.xml"/><Relationship Id="rId16" Type="http://schemas.openxmlformats.org/officeDocument/2006/relationships/slide" Target="slides/slide8.xml"/><Relationship Id="rId38" Type="http://schemas.openxmlformats.org/officeDocument/2006/relationships/slide" Target="slides/slide30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2974e3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a2974e3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5c8cff0d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5c8cff0d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cd018492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6cd018492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6d456c5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6d456c5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6d456c54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6d456c54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5c70af8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5c70af8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cd018492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6cd018492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6cd018492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6cd01849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NOTE: Show sharing from a phone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a5c8cff0d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a5c8cff0d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6d0ae968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6d0ae968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6cd018492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6cd018492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a2974e354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a2974e354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a5c8cff0d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a5c8cff0d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a5c8cff0d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a5c8cff0d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a5c8cff0d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a5c8cff0d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6d456c54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6d456c54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a63ece43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a63ece43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a5c8cff0d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a5c8cff0d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a5c8cff0d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a5c8cff0d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a5c70af81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a5c70af81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NOTE: Could show the box as a standalone, and say put this anywhere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a5c8cff0d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a5c8cff0d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NOTE: Could show the box as a standalone, and say put this anywhere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a5c8cff0d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a5c8cff0d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cd01849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6cd01849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cd018492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cd018492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NOTE: Could show the box as a standalone, and say put this anywhere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6d0ae968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6d0ae968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6cd01849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6cd01849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6cd01849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6cd01849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a2974e35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a2974e35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a2974e354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a2974e35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a2974e35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a2974e35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a5c70af8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a5c70af8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2974e35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a2974e35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a5c8cff0d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a5c8cff0d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a5c8cff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a5c8cff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cd018492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cd018492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5c8cff0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a5c8cff0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4" name="Google Shape;104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5" name="Google Shape;10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8" name="Google Shape;10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2" name="Google Shape;11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6" name="Google Shape;116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7" name="Google Shape;11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3" name="Google Shape;123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4" name="Google Shape;12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7" name="Google Shape;12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1" name="Google Shape;131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2" name="Google Shape;132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3" name="Google Shape;13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/>
        </p:txBody>
      </p:sp>
      <p:sp>
        <p:nvSpPr>
          <p:cNvPr id="136" name="Google Shape;13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9" name="Google Shape;139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0" name="Google Shape;14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2" name="Google Shape;152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3" name="Google Shape;15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6" name="Google Shape;15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9" name="Google Shape;159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0" name="Google Shape;16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4" name="Google Shape;164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5" name="Google Shape;16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1" name="Google Shape;171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2" name="Google Shape;172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5" name="Google Shape;17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9" name="Google Shape;179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0" name="Google Shape;180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1" name="Google Shape;18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/>
        </p:txBody>
      </p:sp>
      <p:sp>
        <p:nvSpPr>
          <p:cNvPr id="184" name="Google Shape;18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8" name="Google Shape;188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cxnSp>
        <p:nvCxnSpPr>
          <p:cNvPr id="53" name="Google Shape;53;p13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13"/>
          <p:cNvCxnSpPr/>
          <p:nvPr/>
        </p:nvCxnSpPr>
        <p:spPr>
          <a:xfrm>
            <a:off x="-83700" y="20729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EC5D25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55" name="Google Shape;55;p13"/>
          <p:cNvGraphicFramePr/>
          <p:nvPr/>
        </p:nvGraphicFramePr>
        <p:xfrm>
          <a:off x="14125" y="4703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{997D1DF7-C734-4C93-938D-0EA057695C32}</a:tableStyleId>
              </a:tblPr>
              <a:tblGrid>
                <a:gridCol w="3050175"/>
                <a:gridCol w="3050175"/>
                <a:gridCol w="3050175"/>
              </a:tblGrid>
              <a:tr h="43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@mcarthur_joe / @oa_button</a:t>
                      </a:r>
                      <a:endParaRPr sz="10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openaccessbutton.org</a:t>
                      </a:r>
                      <a:endParaRPr sz="10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cxnSp>
        <p:nvCxnSpPr>
          <p:cNvPr id="100" name="Google Shape;100;p25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25"/>
          <p:cNvCxnSpPr/>
          <p:nvPr/>
        </p:nvCxnSpPr>
        <p:spPr>
          <a:xfrm>
            <a:off x="-83700" y="20729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EC5D2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5" name="Google Shape;14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6" name="Google Shape;14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47" name="Google Shape;147;p37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37"/>
          <p:cNvCxnSpPr/>
          <p:nvPr/>
        </p:nvCxnSpPr>
        <p:spPr>
          <a:xfrm>
            <a:off x="-83700" y="20729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EC5D25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149" name="Google Shape;149;p37"/>
          <p:cNvGraphicFramePr/>
          <p:nvPr/>
        </p:nvGraphicFramePr>
        <p:xfrm>
          <a:off x="-3262" y="470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{997D1DF7-C734-4C93-938D-0EA057695C32}</a:tableStyleId>
              </a:tblPr>
              <a:tblGrid>
                <a:gridCol w="3050175"/>
                <a:gridCol w="3050175"/>
                <a:gridCol w="3050175"/>
              </a:tblGrid>
              <a:tr h="43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@mcarthur_joe / @oa_button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openaccessbutton.org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twitter.com/Mcarthur_Joe" TargetMode="External"/><Relationship Id="rId4" Type="http://schemas.openxmlformats.org/officeDocument/2006/relationships/hyperlink" Target="mailto:Joe@openaccessbutton.or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openaccessbutton.org/uksg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openaccessbutton.org/libraries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2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gif"/><Relationship Id="rId4" Type="http://schemas.openxmlformats.org/officeDocument/2006/relationships/image" Target="../media/image2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openaccessbutton.org/libraries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openaccessbutton.org/uksg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twitter.com/Mcarthur_Joe" TargetMode="External"/><Relationship Id="rId4" Type="http://schemas.openxmlformats.org/officeDocument/2006/relationships/hyperlink" Target="mailto:Joe@openaccessbutton.or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parcopen.org/" TargetMode="External"/><Relationship Id="rId4" Type="http://schemas.openxmlformats.org/officeDocument/2006/relationships/image" Target="../media/image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impactstory.org/" TargetMode="External"/><Relationship Id="rId4" Type="http://schemas.openxmlformats.org/officeDocument/2006/relationships/image" Target="../media/image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9"/>
          <p:cNvSpPr txBox="1"/>
          <p:nvPr>
            <p:ph type="ctrTitle"/>
          </p:nvPr>
        </p:nvSpPr>
        <p:spPr>
          <a:xfrm>
            <a:off x="311700" y="1148725"/>
            <a:ext cx="8520600" cy="1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  <a:t> Skipping the paywall</a:t>
            </a:r>
            <a:b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</a:b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  <a:t> with Open Access   </a:t>
            </a:r>
            <a:b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</a:b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  <a:t> and Interlibrary Loan  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6" name="Google Shape;196;p49"/>
          <p:cNvSpPr txBox="1"/>
          <p:nvPr>
            <p:ph idx="1" type="subTitle"/>
          </p:nvPr>
        </p:nvSpPr>
        <p:spPr>
          <a:xfrm>
            <a:off x="311700" y="2636475"/>
            <a:ext cx="8520600" cy="20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Joe Mc</a:t>
            </a:r>
            <a:r>
              <a:rPr lang="en-GB" sz="2000"/>
              <a:t>A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rthur </a:t>
            </a:r>
            <a:r>
              <a:rPr lang="en-GB" sz="2000"/>
              <a:t>- </a:t>
            </a:r>
            <a:r>
              <a:rPr lang="en-GB" sz="2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@mcarthur_joe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Joe@openaccessbutton.org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Director</a:t>
            </a:r>
            <a:r>
              <a:rPr lang="en-GB" sz="2000"/>
              <a:t>,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 Open Access Button.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Assistant Director</a:t>
            </a:r>
            <a:r>
              <a:rPr lang="en-GB" sz="2000"/>
              <a:t>,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 Right to Research Coalition.</a:t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SPARC</a:t>
            </a:r>
            <a:endParaRPr sz="2000"/>
          </a:p>
        </p:txBody>
      </p:sp>
      <p:cxnSp>
        <p:nvCxnSpPr>
          <p:cNvPr id="197" name="Google Shape;197;p49"/>
          <p:cNvCxnSpPr/>
          <p:nvPr/>
        </p:nvCxnSpPr>
        <p:spPr>
          <a:xfrm>
            <a:off x="-83700" y="20729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EC5D2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tLFWJydrR.gif" id="259" name="Google Shape;25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026" y="158750"/>
            <a:ext cx="3953225" cy="41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8"/>
          <p:cNvSpPr txBox="1"/>
          <p:nvPr>
            <p:ph type="ctrTitle"/>
          </p:nvPr>
        </p:nvSpPr>
        <p:spPr>
          <a:xfrm>
            <a:off x="4504550" y="242425"/>
            <a:ext cx="4327800" cy="115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Open Access Button:</a:t>
            </a:r>
            <a:br>
              <a:rPr lang="en-GB"/>
            </a:br>
            <a:r>
              <a:rPr lang="en-GB"/>
              <a:t>Article Not Available</a:t>
            </a:r>
            <a:endParaRPr/>
          </a:p>
        </p:txBody>
      </p:sp>
      <p:sp>
        <p:nvSpPr>
          <p:cNvPr id="261" name="Google Shape;261;p58"/>
          <p:cNvSpPr txBox="1"/>
          <p:nvPr/>
        </p:nvSpPr>
        <p:spPr>
          <a:xfrm>
            <a:off x="4504550" y="1347150"/>
            <a:ext cx="4327800" cy="30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When an article is unavailable, you’re automatically invited to request it from and author.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All you do is say why you want the article and sign in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You’ll get email updates on the progress of your request.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the author shares it with you, everyone else who needs it will be able to access it.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Successful about 5% of the time, currently.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9"/>
          <p:cNvSpPr txBox="1"/>
          <p:nvPr>
            <p:ph type="ctrTitle"/>
          </p:nvPr>
        </p:nvSpPr>
        <p:spPr>
          <a:xfrm>
            <a:off x="394025" y="445025"/>
            <a:ext cx="8438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/>
              <a:t>Using the Open Access Button</a:t>
            </a:r>
            <a:endParaRPr sz="3600"/>
          </a:p>
        </p:txBody>
      </p:sp>
      <p:sp>
        <p:nvSpPr>
          <p:cNvPr id="267" name="Google Shape;267;p59"/>
          <p:cNvSpPr txBox="1"/>
          <p:nvPr/>
        </p:nvSpPr>
        <p:spPr>
          <a:xfrm>
            <a:off x="5862925" y="1488200"/>
            <a:ext cx="305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 this search box to find articles immediately</a:t>
            </a:r>
            <a:br>
              <a:rPr lang="en-GB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(no installation or sign up)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59"/>
          <p:cNvSpPr/>
          <p:nvPr/>
        </p:nvSpPr>
        <p:spPr>
          <a:xfrm rot="10800000">
            <a:off x="6039975" y="3303550"/>
            <a:ext cx="1408500" cy="1352400"/>
          </a:xfrm>
          <a:prstGeom prst="bentArrow">
            <a:avLst>
              <a:gd fmla="val 14588" name="adj1"/>
              <a:gd fmla="val 26040" name="adj2"/>
              <a:gd fmla="val 25000" name="adj3"/>
              <a:gd fmla="val 75000" name="adj4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reenshot-2017-9-21 Open Access Button.png" id="269" name="Google Shape;26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00" y="1017725"/>
            <a:ext cx="5790575" cy="39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About the content we find</a:t>
            </a:r>
            <a:endParaRPr sz="3600"/>
          </a:p>
        </p:txBody>
      </p:sp>
      <p:sp>
        <p:nvSpPr>
          <p:cNvPr id="275" name="Google Shape;275;p60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Also known as “green Open Access”, author uploaded manuscripts or self-archived Open Access. Usually found in repositories.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Articles in repositories are often extremely similar to their journal equivalents.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find “hybrid” articles (free articles in paid-for journals)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Self-archived versions can be hard to find, we make it easy.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find articles from 5000+ repositories &amp; “hybrid” articles.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don’t use Researchgate &amp; Academia.edu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17-09-17 20.20.53.png" id="280" name="Google Shape;28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0" y="1226650"/>
            <a:ext cx="8839203" cy="8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1"/>
          <p:cNvSpPr/>
          <p:nvPr/>
        </p:nvSpPr>
        <p:spPr>
          <a:xfrm flipH="1" rot="5400000">
            <a:off x="6842050" y="1338500"/>
            <a:ext cx="420900" cy="2137200"/>
          </a:xfrm>
          <a:prstGeom prst="bentArrow">
            <a:avLst>
              <a:gd fmla="val 14588" name="adj1"/>
              <a:gd fmla="val 26040" name="adj2"/>
              <a:gd fmla="val 25000" name="adj3"/>
              <a:gd fmla="val 75000" name="adj4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61"/>
          <p:cNvSpPr txBox="1"/>
          <p:nvPr/>
        </p:nvSpPr>
        <p:spPr>
          <a:xfrm>
            <a:off x="1984600" y="2329100"/>
            <a:ext cx="4584600" cy="17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Click here on any scholarly article.</a:t>
            </a:r>
            <a:b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We will either take you to an Open Access version, or start a request to an author for you in a single click.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Try it here:</a:t>
            </a:r>
            <a:b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openaccessbutton.org/plugin_v4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61"/>
          <p:cNvSpPr txBox="1"/>
          <p:nvPr>
            <p:ph type="ctrTitle"/>
          </p:nvPr>
        </p:nvSpPr>
        <p:spPr>
          <a:xfrm>
            <a:off x="394025" y="445025"/>
            <a:ext cx="8438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/>
              <a:t>Using the (new) Open Access Button</a:t>
            </a:r>
            <a:endParaRPr sz="3600"/>
          </a:p>
        </p:txBody>
      </p:sp>
      <p:pic>
        <p:nvPicPr>
          <p:cNvPr id="284" name="Google Shape;28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275" y="1728875"/>
            <a:ext cx="323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1575" y="1292874"/>
            <a:ext cx="167085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2"/>
          <p:cNvSpPr txBox="1"/>
          <p:nvPr>
            <p:ph type="ctr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/>
              <a:t>How the Open Access Button contacts authors on your behalf</a:t>
            </a:r>
            <a:endParaRPr sz="3600"/>
          </a:p>
        </p:txBody>
      </p:sp>
      <p:sp>
        <p:nvSpPr>
          <p:cNvPr id="291" name="Google Shape;291;p62"/>
          <p:cNvSpPr txBox="1"/>
          <p:nvPr/>
        </p:nvSpPr>
        <p:spPr>
          <a:xfrm>
            <a:off x="0" y="1340475"/>
            <a:ext cx="3982800" cy="26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Checking your story and request (so we don’t send spam)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Finding the author’s up to date email address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Sending authors a friendly message with your name and why you want the article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Guiding the author on providing a legal copy of their work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Putting the article in a repository (Zenodo)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Sharing the article with a user, and anyone else who needs it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Screenshot-2017-9-20 Open Access Button.png" id="292" name="Google Shape;29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900" y="1535200"/>
            <a:ext cx="5163200" cy="305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3"/>
          <p:cNvSpPr txBox="1"/>
          <p:nvPr>
            <p:ph idx="4294967295" type="title"/>
          </p:nvPr>
        </p:nvSpPr>
        <p:spPr>
          <a:xfrm>
            <a:off x="4504550" y="311150"/>
            <a:ext cx="432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Finding Open Access on your phone: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Open Access Button Website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63"/>
          <p:cNvSpPr txBox="1"/>
          <p:nvPr/>
        </p:nvSpPr>
        <p:spPr>
          <a:xfrm>
            <a:off x="4504550" y="2214000"/>
            <a:ext cx="43278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Paste the an article link or article doi / title into the Open Access Button homepage.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we can find a free to read copy we’ll show it to you!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Useful for: Your Researchers, your Staff, you!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 it: https://openaccessbutton.org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63"/>
          <p:cNvSpPr/>
          <p:nvPr/>
        </p:nvSpPr>
        <p:spPr>
          <a:xfrm>
            <a:off x="88900" y="4699000"/>
            <a:ext cx="55752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lFrJvk0Z.gif" id="300" name="Google Shape;3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52400"/>
            <a:ext cx="240997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4"/>
          <p:cNvSpPr txBox="1"/>
          <p:nvPr>
            <p:ph idx="4294967295" type="title"/>
          </p:nvPr>
        </p:nvSpPr>
        <p:spPr>
          <a:xfrm>
            <a:off x="4504550" y="445025"/>
            <a:ext cx="432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Finding Open Access on your phone: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Facebook Mes</a:t>
            </a:r>
            <a:r>
              <a:rPr lang="en-GB"/>
              <a:t>senger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GB"/>
              <a:t>Coming Soon)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64"/>
          <p:cNvSpPr txBox="1"/>
          <p:nvPr/>
        </p:nvSpPr>
        <p:spPr>
          <a:xfrm>
            <a:off x="4504550" y="2214000"/>
            <a:ext cx="43278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Great for when you’re on your mobile. Simply share the link to Facebook!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Get early access: https://openaccessbutton.org/fb_chat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07" name="Google Shape;307;p64"/>
          <p:cNvGrpSpPr/>
          <p:nvPr/>
        </p:nvGrpSpPr>
        <p:grpSpPr>
          <a:xfrm>
            <a:off x="168350" y="408657"/>
            <a:ext cx="4003776" cy="3765418"/>
            <a:chOff x="168350" y="408657"/>
            <a:chExt cx="4003776" cy="3765418"/>
          </a:xfrm>
        </p:grpSpPr>
        <p:pic>
          <p:nvPicPr>
            <p:cNvPr id="308" name="Google Shape;308;p64"/>
            <p:cNvPicPr preferRelativeResize="0"/>
            <p:nvPr/>
          </p:nvPicPr>
          <p:blipFill rotWithShape="1">
            <a:blip r:embed="rId3">
              <a:alphaModFix/>
            </a:blip>
            <a:srcRect b="61670" l="23989" r="41934" t="19362"/>
            <a:stretch/>
          </p:blipFill>
          <p:spPr>
            <a:xfrm>
              <a:off x="264100" y="1898925"/>
              <a:ext cx="3908026" cy="1359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64"/>
            <p:cNvPicPr preferRelativeResize="0"/>
            <p:nvPr/>
          </p:nvPicPr>
          <p:blipFill rotWithShape="1">
            <a:blip r:embed="rId4">
              <a:alphaModFix/>
            </a:blip>
            <a:srcRect b="0" l="0" r="4177" t="0"/>
            <a:stretch/>
          </p:blipFill>
          <p:spPr>
            <a:xfrm>
              <a:off x="211050" y="944050"/>
              <a:ext cx="3908024" cy="957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17-09-17 20.25.48.png" id="310" name="Google Shape;310;p64"/>
            <p:cNvPicPr preferRelativeResize="0"/>
            <p:nvPr/>
          </p:nvPicPr>
          <p:blipFill rotWithShape="1">
            <a:blip r:embed="rId5">
              <a:alphaModFix/>
            </a:blip>
            <a:srcRect b="19688" l="2719" r="2511" t="22859"/>
            <a:stretch/>
          </p:blipFill>
          <p:spPr>
            <a:xfrm>
              <a:off x="168350" y="408657"/>
              <a:ext cx="3908025" cy="380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17-09-17 20.26.51.png" id="311" name="Google Shape;311;p64"/>
            <p:cNvPicPr preferRelativeResize="0"/>
            <p:nvPr/>
          </p:nvPicPr>
          <p:blipFill rotWithShape="1">
            <a:blip r:embed="rId6">
              <a:alphaModFix/>
            </a:blip>
            <a:srcRect b="6774" l="2908" r="4163" t="12377"/>
            <a:stretch/>
          </p:blipFill>
          <p:spPr>
            <a:xfrm>
              <a:off x="211050" y="3363075"/>
              <a:ext cx="3811976" cy="81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5"/>
          <p:cNvSpPr txBox="1"/>
          <p:nvPr>
            <p:ph type="ctrTitle"/>
          </p:nvPr>
        </p:nvSpPr>
        <p:spPr>
          <a:xfrm>
            <a:off x="4504550" y="242425"/>
            <a:ext cx="4327800" cy="115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Open Access Button / Unpaywall API</a:t>
            </a:r>
            <a:endParaRPr/>
          </a:p>
        </p:txBody>
      </p:sp>
      <p:sp>
        <p:nvSpPr>
          <p:cNvPr id="317" name="Google Shape;317;p65"/>
          <p:cNvSpPr txBox="1"/>
          <p:nvPr/>
        </p:nvSpPr>
        <p:spPr>
          <a:xfrm>
            <a:off x="4504550" y="1347150"/>
            <a:ext cx="4327800" cy="30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Documented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Free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sign-up required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Take a peak: openaccessbutton.org/api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" name="Google Shape;31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914400"/>
            <a:ext cx="4199749" cy="3612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6"/>
          <p:cNvSpPr txBox="1"/>
          <p:nvPr>
            <p:ph type="ctrTitle"/>
          </p:nvPr>
        </p:nvSpPr>
        <p:spPr>
          <a:xfrm>
            <a:off x="0" y="242425"/>
            <a:ext cx="9144000" cy="115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Across the web</a:t>
            </a:r>
            <a:endParaRPr/>
          </a:p>
        </p:txBody>
      </p:sp>
      <p:pic>
        <p:nvPicPr>
          <p:cNvPr id="324" name="Google Shape;3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375" y="1273225"/>
            <a:ext cx="6748501" cy="321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7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Kopernio :/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0"/>
          <p:cNvSpPr txBox="1"/>
          <p:nvPr>
            <p:ph type="ctrTitle"/>
          </p:nvPr>
        </p:nvSpPr>
        <p:spPr>
          <a:xfrm>
            <a:off x="311688" y="400875"/>
            <a:ext cx="8520600" cy="10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4800"/>
              <a:t>Get the slides</a:t>
            </a:r>
            <a:endParaRPr sz="4800"/>
          </a:p>
        </p:txBody>
      </p:sp>
      <p:sp>
        <p:nvSpPr>
          <p:cNvPr id="203" name="Google Shape;203;p50"/>
          <p:cNvSpPr txBox="1"/>
          <p:nvPr>
            <p:ph idx="1" type="subTitle"/>
          </p:nvPr>
        </p:nvSpPr>
        <p:spPr>
          <a:xfrm>
            <a:off x="386250" y="18227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u="sng">
                <a:solidFill>
                  <a:schemeClr val="hlink"/>
                </a:solidFill>
                <a:hlinkClick r:id="rId3"/>
              </a:rPr>
              <a:t>openaccessbutton.org/uksg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/>
              <a:t>With bonus content, further reading &amp; a handout.</a:t>
            </a:r>
            <a:endParaRPr sz="1800"/>
          </a:p>
        </p:txBody>
      </p:sp>
      <p:cxnSp>
        <p:nvCxnSpPr>
          <p:cNvPr id="204" name="Google Shape;204;p50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5" name="Google Shape;20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850" y="3255463"/>
            <a:ext cx="2352675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8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 How we are putting</a:t>
            </a:r>
            <a:r>
              <a:rPr lang="en-GB" sz="4800">
                <a:solidFill>
                  <a:srgbClr val="EC5D25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-</a:t>
            </a: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b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-GB" sz="4800">
                <a:solidFill>
                  <a:srgbClr val="EC5D25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-</a:t>
            </a: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OA in ILL</a:t>
            </a:r>
            <a:r>
              <a:rPr lang="en-GB" sz="4800">
                <a:solidFill>
                  <a:srgbClr val="EC5D25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-</a:t>
            </a:r>
            <a:endParaRPr sz="4800">
              <a:solidFill>
                <a:srgbClr val="EC5D25"/>
              </a:solidFill>
              <a:highlight>
                <a:srgbClr val="EC5D25"/>
              </a:highlight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9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4800">
                <a:solidFill>
                  <a:schemeClr val="lt1"/>
                </a:solidFill>
                <a:highlight>
                  <a:srgbClr val="EC5D25"/>
                </a:highlight>
              </a:rPr>
              <a:t> Why</a:t>
            </a: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 we are putting</a:t>
            </a:r>
            <a:r>
              <a:rPr lang="en-GB" sz="4800">
                <a:solidFill>
                  <a:srgbClr val="EC5D25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-</a:t>
            </a: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b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-GB" sz="4800">
                <a:solidFill>
                  <a:srgbClr val="EC5D25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-</a:t>
            </a: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OA in ILL</a:t>
            </a:r>
            <a:r>
              <a:rPr lang="en-GB" sz="4800">
                <a:solidFill>
                  <a:srgbClr val="EC5D25"/>
                </a:solidFill>
                <a:highlight>
                  <a:srgbClr val="EC5D2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-</a:t>
            </a:r>
            <a:endParaRPr sz="4800">
              <a:solidFill>
                <a:srgbClr val="EC5D25"/>
              </a:solidFill>
              <a:highlight>
                <a:srgbClr val="EC5D25"/>
              </a:highlight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0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We believe the power of ILL systems can be leveraged to </a:t>
            </a:r>
            <a:r>
              <a:rPr lang="en-GB">
                <a:solidFill>
                  <a:schemeClr val="lt1"/>
                </a:solidFill>
                <a:highlight>
                  <a:srgbClr val="EC5D25"/>
                </a:highlight>
                <a:latin typeface="Open Sans"/>
                <a:ea typeface="Open Sans"/>
                <a:cs typeface="Open Sans"/>
                <a:sym typeface="Open Sans"/>
              </a:rPr>
              <a:t>dramatically accelerate the awareness, use, and creation of Open Access</a:t>
            </a: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all while </a:t>
            </a:r>
            <a:r>
              <a:rPr lang="en-GB">
                <a:solidFill>
                  <a:schemeClr val="lt1"/>
                </a:solidFill>
                <a:highlight>
                  <a:srgbClr val="EC5D25"/>
                </a:highlight>
                <a:latin typeface="Open Sans"/>
                <a:ea typeface="Open Sans"/>
                <a:cs typeface="Open Sans"/>
                <a:sym typeface="Open Sans"/>
              </a:rPr>
              <a:t>driving down ILL costs and improving the service</a:t>
            </a: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1"/>
          <p:cNvSpPr txBox="1"/>
          <p:nvPr>
            <p:ph type="ctrTitle"/>
          </p:nvPr>
        </p:nvSpPr>
        <p:spPr>
          <a:xfrm>
            <a:off x="311688" y="400875"/>
            <a:ext cx="8520600" cy="10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00"/>
              <a:t>Stay in the know</a:t>
            </a:r>
            <a:endParaRPr sz="4800"/>
          </a:p>
        </p:txBody>
      </p:sp>
      <p:sp>
        <p:nvSpPr>
          <p:cNvPr id="350" name="Google Shape;350;p71"/>
          <p:cNvSpPr txBox="1"/>
          <p:nvPr>
            <p:ph idx="1" type="subTitle"/>
          </p:nvPr>
        </p:nvSpPr>
        <p:spPr>
          <a:xfrm>
            <a:off x="386250" y="0"/>
            <a:ext cx="8520600" cy="51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openaccessbutton.org/libraries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(big announcements on the way)</a:t>
            </a:r>
            <a:endParaRPr sz="3600"/>
          </a:p>
        </p:txBody>
      </p:sp>
      <p:cxnSp>
        <p:nvCxnSpPr>
          <p:cNvPr id="351" name="Google Shape;351;p71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But... right now</a:t>
            </a:r>
            <a:endParaRPr sz="3600"/>
          </a:p>
        </p:txBody>
      </p:sp>
      <p:sp>
        <p:nvSpPr>
          <p:cNvPr id="357" name="Google Shape;357;p72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Talking to ~50 universities around the world we found: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Most ILL systems don’t allow easy discovery or delivery of Open Access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Many ILL staff don’t know about Open Access or have to leverage 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Many ILL staff have concerns about how patrons will respond to fulfilling with Open Access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Almost no ILL staff use ILL to drive article deposits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Usually ILL systems are unfriendly (for everyone) to 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Many ILL systems aren’t well integrated on campus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Many campuses suggest their patrons search for an Open Access copy before submitting an ILL - but don’t say how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3"/>
          <p:cNvSpPr txBox="1"/>
          <p:nvPr>
            <p:ph idx="4294967295" type="title"/>
          </p:nvPr>
        </p:nvSpPr>
        <p:spPr>
          <a:xfrm>
            <a:off x="4504550" y="292625"/>
            <a:ext cx="432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 Light"/>
                <a:ea typeface="Open Sans Light"/>
                <a:cs typeface="Open Sans Light"/>
                <a:sym typeface="Open Sans Light"/>
              </a:rPr>
              <a:t>NEW: Finding OA when processing Interlibrary Loans (ILL)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3" name="Google Shape;363;p73"/>
          <p:cNvSpPr txBox="1"/>
          <p:nvPr/>
        </p:nvSpPr>
        <p:spPr>
          <a:xfrm>
            <a:off x="4504550" y="1680600"/>
            <a:ext cx="43278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Helps ILL staff check for Open Access without changing their workflows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Provides resources &amp; advice for staff on what to send.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Works on Alma, Clio, ILLiad</a:t>
            </a: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&amp; email</a:t>
            </a: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with more on the way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Similar to our website &amp; plugin, but honed for ILL staff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Screenshot-2017-9-18 Open Access Button.png" id="364" name="Google Shape;36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5" y="1112597"/>
            <a:ext cx="4467775" cy="275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DeliverOA: finding OA in Clio</a:t>
            </a:r>
            <a:endParaRPr sz="3600"/>
          </a:p>
        </p:txBody>
      </p:sp>
      <p:pic>
        <p:nvPicPr>
          <p:cNvPr id="370" name="Google Shape;370;p74"/>
          <p:cNvPicPr preferRelativeResize="0"/>
          <p:nvPr/>
        </p:nvPicPr>
        <p:blipFill rotWithShape="1">
          <a:blip r:embed="rId3">
            <a:alphaModFix/>
          </a:blip>
          <a:srcRect b="981" l="573" r="524" t="824"/>
          <a:stretch/>
        </p:blipFill>
        <p:spPr>
          <a:xfrm>
            <a:off x="2012900" y="1201550"/>
            <a:ext cx="5414250" cy="375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5"/>
          <p:cNvSpPr txBox="1"/>
          <p:nvPr>
            <p:ph idx="4294967295" type="title"/>
          </p:nvPr>
        </p:nvSpPr>
        <p:spPr>
          <a:xfrm>
            <a:off x="88375" y="445025"/>
            <a:ext cx="901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 Light"/>
                <a:ea typeface="Open Sans Light"/>
                <a:cs typeface="Open Sans Light"/>
                <a:sym typeface="Open Sans Light"/>
              </a:rPr>
              <a:t>NEW: </a:t>
            </a:r>
            <a:r>
              <a:rPr lang="en-GB">
                <a:solidFill>
                  <a:srgbClr val="333333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Add a search bar to your library webpages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6" name="Google Shape;376;p75"/>
          <p:cNvSpPr txBox="1"/>
          <p:nvPr/>
        </p:nvSpPr>
        <p:spPr>
          <a:xfrm>
            <a:off x="-42700" y="4215100"/>
            <a:ext cx="91440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McQXd1yg.png.part" id="377" name="Google Shape;37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00" y="2144760"/>
            <a:ext cx="8744099" cy="6157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75"/>
          <p:cNvSpPr txBox="1"/>
          <p:nvPr/>
        </p:nvSpPr>
        <p:spPr>
          <a:xfrm>
            <a:off x="91802" y="3059925"/>
            <a:ext cx="905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^   Put an easy to use search bar on any of your libraries pages!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5cA3XO7y.png.part" id="379" name="Google Shape;37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500" y="2135146"/>
            <a:ext cx="8744099" cy="157793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5"/>
          <p:cNvSpPr txBox="1"/>
          <p:nvPr/>
        </p:nvSpPr>
        <p:spPr>
          <a:xfrm>
            <a:off x="88377" y="1129875"/>
            <a:ext cx="905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Make it easy for your researchers to discover Open Access articles before they make Interlibrary loans or browse your Libguide. No coding skills required.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6"/>
          <p:cNvSpPr txBox="1"/>
          <p:nvPr/>
        </p:nvSpPr>
        <p:spPr>
          <a:xfrm>
            <a:off x="88377" y="1129875"/>
            <a:ext cx="905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Make it easy for your researchers to discover Open Access articles while they make Interlibrary loans or browse your Libguide. No coding skills required.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o4dpARmmKw.gif" id="386" name="Google Shape;38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225" y="1747175"/>
            <a:ext cx="7339229" cy="296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76"/>
          <p:cNvSpPr txBox="1"/>
          <p:nvPr>
            <p:ph idx="4294967295" type="title"/>
          </p:nvPr>
        </p:nvSpPr>
        <p:spPr>
          <a:xfrm>
            <a:off x="88375" y="445025"/>
            <a:ext cx="90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 Light"/>
                <a:ea typeface="Open Sans Light"/>
                <a:cs typeface="Open Sans Light"/>
                <a:sym typeface="Open Sans Light"/>
              </a:rPr>
              <a:t>NEW: </a:t>
            </a:r>
            <a:r>
              <a:rPr lang="en-GB">
                <a:solidFill>
                  <a:srgbClr val="333333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Add a search bar to your library webpages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88" name="Google Shape;388;p76"/>
          <p:cNvSpPr txBox="1"/>
          <p:nvPr/>
        </p:nvSpPr>
        <p:spPr>
          <a:xfrm>
            <a:off x="-42700" y="4215100"/>
            <a:ext cx="91440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7"/>
          <p:cNvSpPr txBox="1"/>
          <p:nvPr>
            <p:ph idx="4294967295" type="title"/>
          </p:nvPr>
        </p:nvSpPr>
        <p:spPr>
          <a:xfrm>
            <a:off x="4504550" y="445025"/>
            <a:ext cx="432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 Light"/>
                <a:ea typeface="Open Sans Light"/>
                <a:cs typeface="Open Sans Light"/>
                <a:sym typeface="Open Sans Light"/>
              </a:rPr>
              <a:t>NEW: Finding OA alternatives for lots of articles at once!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94" name="Google Shape;394;p77"/>
          <p:cNvSpPr txBox="1"/>
          <p:nvPr/>
        </p:nvSpPr>
        <p:spPr>
          <a:xfrm>
            <a:off x="4504550" y="1867850"/>
            <a:ext cx="4327800" cy="2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Upload a spreadsheet with a list of articles, and it does the rest. 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We’ll send you a spreadsheet with a list of article we could find Open Access alternatives for.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Useful to check compliance, find how much of a journal is OA, see how many ILLs you could fill with OA.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you’re technical: openaccessbutton.org/api or oadoi.org are more powerful.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oasheet.png" id="395" name="Google Shape;39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5423425"/>
            <a:ext cx="4199749" cy="344979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77"/>
          <p:cNvSpPr/>
          <p:nvPr/>
        </p:nvSpPr>
        <p:spPr>
          <a:xfrm>
            <a:off x="88900" y="4830320"/>
            <a:ext cx="5230200" cy="2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JNsuLRZ33.gif" id="397" name="Google Shape;39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3475" y="83675"/>
            <a:ext cx="2822400" cy="498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 txBox="1"/>
          <p:nvPr>
            <p:ph type="ctrTitle"/>
          </p:nvPr>
        </p:nvSpPr>
        <p:spPr>
          <a:xfrm>
            <a:off x="311688" y="400875"/>
            <a:ext cx="8520600" cy="10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4800"/>
              <a:t>Get the handout</a:t>
            </a:r>
            <a:endParaRPr sz="4800"/>
          </a:p>
        </p:txBody>
      </p:sp>
      <p:cxnSp>
        <p:nvCxnSpPr>
          <p:cNvPr id="211" name="Google Shape;211;p51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2" name="Google Shape;2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325" y="1154075"/>
            <a:ext cx="2853299" cy="344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1"/>
          <p:cNvPicPr preferRelativeResize="0"/>
          <p:nvPr/>
        </p:nvPicPr>
        <p:blipFill rotWithShape="1">
          <a:blip r:embed="rId4">
            <a:alphaModFix/>
          </a:blip>
          <a:srcRect b="9276" l="24555" r="39850" t="31678"/>
          <a:stretch/>
        </p:blipFill>
        <p:spPr>
          <a:xfrm>
            <a:off x="3020275" y="1505450"/>
            <a:ext cx="2929273" cy="303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9550" y="1430785"/>
            <a:ext cx="2810624" cy="322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8"/>
          <p:cNvSpPr txBox="1"/>
          <p:nvPr>
            <p:ph idx="4294967295" type="title"/>
          </p:nvPr>
        </p:nvSpPr>
        <p:spPr>
          <a:xfrm>
            <a:off x="88375" y="445025"/>
            <a:ext cx="90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Open Sans Light"/>
                <a:ea typeface="Open Sans Light"/>
                <a:cs typeface="Open Sans Light"/>
                <a:sym typeface="Open Sans Light"/>
              </a:rPr>
              <a:t>Working with</a:t>
            </a:r>
            <a:r>
              <a:rPr lang="en-GB" sz="3000">
                <a:latin typeface="Open Sans Light"/>
                <a:ea typeface="Open Sans Light"/>
                <a:cs typeface="Open Sans Light"/>
                <a:sym typeface="Open Sans Light"/>
              </a:rPr>
              <a:t> authors to make their work open as part of ILL</a:t>
            </a:r>
            <a:endParaRPr sz="30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3" name="Google Shape;403;p78"/>
          <p:cNvSpPr txBox="1"/>
          <p:nvPr/>
        </p:nvSpPr>
        <p:spPr>
          <a:xfrm>
            <a:off x="88375" y="1428675"/>
            <a:ext cx="68265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Librarians are happy to have all ILLs start requests to authors to make the work Open Access.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Many happy to have university name associated with requests.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Expected to see a success rate above our usual requests due to the university brand name.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Not managed to implement yet due to logistical difficulties. However, these are slowly being overcome.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Currently rapidly experimenting with different approaches.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9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highlight>
                <a:srgbClr val="EC5D25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1"/>
                </a:solidFill>
                <a:highlight>
                  <a:srgbClr val="EC5D25"/>
                </a:highlight>
              </a:rPr>
              <a:t> Work in progress </a:t>
            </a:r>
            <a:br>
              <a:rPr b="1" lang="en-GB" sz="4800">
                <a:solidFill>
                  <a:schemeClr val="lt1"/>
                </a:solidFill>
                <a:highlight>
                  <a:srgbClr val="EC5D25"/>
                </a:highlight>
              </a:rPr>
            </a:br>
            <a:r>
              <a:rPr i="1" lang="en-GB" sz="1100">
                <a:latin typeface="Montserrat Light"/>
                <a:ea typeface="Montserrat Light"/>
                <a:cs typeface="Montserrat Light"/>
                <a:sym typeface="Montserrat Light"/>
              </a:rPr>
              <a:t>*Names, features, plans... all may change*</a:t>
            </a:r>
            <a:br>
              <a:rPr i="1" lang="en-GB" sz="1100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i="1" lang="en-GB" sz="1100">
                <a:latin typeface="Montserrat Light"/>
                <a:ea typeface="Montserrat Light"/>
                <a:cs typeface="Montserrat Light"/>
                <a:sym typeface="Montserrat Light"/>
              </a:rPr>
              <a:t>*Please hold your tweets*</a:t>
            </a:r>
            <a:endParaRPr i="1" sz="11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highlight>
                <a:srgbClr val="EC5D25"/>
              </a:highligh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Montserrat Light"/>
                <a:ea typeface="Montserrat Light"/>
                <a:cs typeface="Montserrat Light"/>
                <a:sym typeface="Montserrat Light"/>
              </a:rPr>
              <a:t>InstantILL: a supercharged ILL form</a:t>
            </a:r>
            <a:endParaRPr sz="3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414" name="Google Shape;414;p80"/>
          <p:cNvGrpSpPr/>
          <p:nvPr/>
        </p:nvGrpSpPr>
        <p:grpSpPr>
          <a:xfrm>
            <a:off x="101775" y="1843825"/>
            <a:ext cx="3974053" cy="2056426"/>
            <a:chOff x="406575" y="1234225"/>
            <a:chExt cx="3974053" cy="2056426"/>
          </a:xfrm>
        </p:grpSpPr>
        <p:grpSp>
          <p:nvGrpSpPr>
            <p:cNvPr id="415" name="Google Shape;415;p80"/>
            <p:cNvGrpSpPr/>
            <p:nvPr/>
          </p:nvGrpSpPr>
          <p:grpSpPr>
            <a:xfrm>
              <a:off x="406575" y="1234225"/>
              <a:ext cx="3974053" cy="2056426"/>
              <a:chOff x="773862" y="2072459"/>
              <a:chExt cx="5110008" cy="2644240"/>
            </a:xfrm>
          </p:grpSpPr>
          <p:pic>
            <p:nvPicPr>
              <p:cNvPr descr="o4dpARmmKw.gif" id="416" name="Google Shape;416;p80"/>
              <p:cNvPicPr preferRelativeResize="0"/>
              <p:nvPr/>
            </p:nvPicPr>
            <p:blipFill rotWithShape="1">
              <a:blip r:embed="rId3">
                <a:alphaModFix/>
              </a:blip>
              <a:srcRect b="0" l="30690" r="0" t="74139"/>
              <a:stretch/>
            </p:blipFill>
            <p:spPr>
              <a:xfrm rot="2">
                <a:off x="796981" y="3948762"/>
                <a:ext cx="5086890" cy="767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7" name="Google Shape;417;p80"/>
              <p:cNvPicPr preferRelativeResize="0"/>
              <p:nvPr/>
            </p:nvPicPr>
            <p:blipFill rotWithShape="1">
              <a:blip r:embed="rId4">
                <a:alphaModFix/>
              </a:blip>
              <a:srcRect b="32948" l="0" r="5186" t="0"/>
              <a:stretch/>
            </p:blipFill>
            <p:spPr>
              <a:xfrm>
                <a:off x="773862" y="2072459"/>
                <a:ext cx="5086892" cy="15854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8" name="Google Shape;418;p80"/>
            <p:cNvPicPr preferRelativeResize="0"/>
            <p:nvPr/>
          </p:nvPicPr>
          <p:blipFill rotWithShape="1">
            <a:blip r:embed="rId4">
              <a:alphaModFix/>
            </a:blip>
            <a:srcRect b="20646" l="43053" r="12616" t="67216"/>
            <a:stretch/>
          </p:blipFill>
          <p:spPr>
            <a:xfrm>
              <a:off x="440429" y="2467260"/>
              <a:ext cx="1849574" cy="22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80"/>
            <p:cNvPicPr preferRelativeResize="0"/>
            <p:nvPr/>
          </p:nvPicPr>
          <p:blipFill rotWithShape="1">
            <a:blip r:embed="rId4">
              <a:alphaModFix/>
            </a:blip>
            <a:srcRect b="20647" l="73532" r="12915" t="63126"/>
            <a:stretch/>
          </p:blipFill>
          <p:spPr>
            <a:xfrm>
              <a:off x="2203900" y="2395048"/>
              <a:ext cx="2130626" cy="298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p80"/>
          <p:cNvSpPr txBox="1"/>
          <p:nvPr/>
        </p:nvSpPr>
        <p:spPr>
          <a:xfrm>
            <a:off x="4341275" y="1305550"/>
            <a:ext cx="43278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Subscriptions, Open Access, ILL and other services work to deliver content through your ILL form instantly.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~10-20% of content delivered instantly. All requests checked to save your staff time.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Submits ILLs, already checked against subscriptions &amp; with great Metadata, to your ILL system.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EmbedOA (shown left) sets the scene for this new type of ILL form. Try it today.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GetPDF: All delivery services, one button</a:t>
            </a:r>
            <a:endParaRPr sz="3600"/>
          </a:p>
        </p:txBody>
      </p:sp>
      <p:pic>
        <p:nvPicPr>
          <p:cNvPr descr="uy5BhhVKot.gif" id="426" name="Google Shape;42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400" y="1187725"/>
            <a:ext cx="3016975" cy="380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81"/>
          <p:cNvSpPr txBox="1"/>
          <p:nvPr/>
        </p:nvSpPr>
        <p:spPr>
          <a:xfrm>
            <a:off x="531275" y="1229350"/>
            <a:ext cx="43278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Subscriptions, Open Access, ILL and other services all in one button that is always by your patron’s side.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Comes pre-installed on Library PC’s or installed onto a users browser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Prototyped with Imperial College London. Need support from libraries to advance development.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new Open Access Button (shown right) sets the scene for this move. Use it today.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82"/>
          <p:cNvSpPr txBox="1"/>
          <p:nvPr>
            <p:ph type="ctrTitle"/>
          </p:nvPr>
        </p:nvSpPr>
        <p:spPr>
          <a:xfrm>
            <a:off x="311688" y="400875"/>
            <a:ext cx="8520600" cy="10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00"/>
              <a:t>Stay in the know</a:t>
            </a:r>
            <a:endParaRPr sz="4800"/>
          </a:p>
        </p:txBody>
      </p:sp>
      <p:sp>
        <p:nvSpPr>
          <p:cNvPr id="433" name="Google Shape;433;p82"/>
          <p:cNvSpPr txBox="1"/>
          <p:nvPr>
            <p:ph idx="1" type="subTitle"/>
          </p:nvPr>
        </p:nvSpPr>
        <p:spPr>
          <a:xfrm>
            <a:off x="386250" y="0"/>
            <a:ext cx="8520600" cy="51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openaccessbutton.org/libraries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(big announcements on the way)</a:t>
            </a:r>
            <a:endParaRPr sz="3600"/>
          </a:p>
        </p:txBody>
      </p:sp>
      <p:cxnSp>
        <p:nvCxnSpPr>
          <p:cNvPr id="434" name="Google Shape;434;p82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83"/>
          <p:cNvSpPr txBox="1"/>
          <p:nvPr>
            <p:ph type="ctrTitle"/>
          </p:nvPr>
        </p:nvSpPr>
        <p:spPr>
          <a:xfrm>
            <a:off x="311688" y="400875"/>
            <a:ext cx="8520600" cy="10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00"/>
              <a:t>Get the slides</a:t>
            </a:r>
            <a:endParaRPr/>
          </a:p>
        </p:txBody>
      </p:sp>
      <p:sp>
        <p:nvSpPr>
          <p:cNvPr id="440" name="Google Shape;440;p83"/>
          <p:cNvSpPr txBox="1"/>
          <p:nvPr>
            <p:ph idx="1" type="subTitle"/>
          </p:nvPr>
        </p:nvSpPr>
        <p:spPr>
          <a:xfrm>
            <a:off x="386250" y="195375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u="sng">
                <a:solidFill>
                  <a:schemeClr val="hlink"/>
                </a:solidFill>
                <a:hlinkClick r:id="rId3"/>
              </a:rPr>
              <a:t>openaccessbutton.org/uksg</a:t>
            </a:r>
            <a:endParaRPr sz="36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/>
              <a:t>With bonus content, further reading &amp; a handout.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600"/>
          </a:p>
        </p:txBody>
      </p:sp>
      <p:cxnSp>
        <p:nvCxnSpPr>
          <p:cNvPr id="441" name="Google Shape;441;p83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2" name="Google Shape;442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850" y="3636463"/>
            <a:ext cx="2352675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4"/>
          <p:cNvSpPr txBox="1"/>
          <p:nvPr>
            <p:ph type="ctrTitle"/>
          </p:nvPr>
        </p:nvSpPr>
        <p:spPr>
          <a:xfrm>
            <a:off x="311700" y="363575"/>
            <a:ext cx="8520600" cy="10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/>
              <a:t>Questions, feedback? </a:t>
            </a:r>
            <a:endParaRPr sz="4800"/>
          </a:p>
        </p:txBody>
      </p:sp>
      <p:sp>
        <p:nvSpPr>
          <p:cNvPr id="448" name="Google Shape;448;p84"/>
          <p:cNvSpPr txBox="1"/>
          <p:nvPr>
            <p:ph idx="1" type="subTitle"/>
          </p:nvPr>
        </p:nvSpPr>
        <p:spPr>
          <a:xfrm>
            <a:off x="364950" y="1716785"/>
            <a:ext cx="8520600" cy="22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Contact me </a:t>
            </a:r>
            <a:r>
              <a:rPr lang="en-GB" sz="3000" u="sng">
                <a:solidFill>
                  <a:schemeClr val="hlink"/>
                </a:solidFill>
                <a:hlinkClick r:id="rId3"/>
              </a:rPr>
              <a:t>@mcarthur_joe</a:t>
            </a:r>
            <a:r>
              <a:rPr lang="en-GB" sz="3000"/>
              <a:t> or </a:t>
            </a:r>
            <a:r>
              <a:rPr lang="en-GB" sz="3000" u="sng">
                <a:solidFill>
                  <a:schemeClr val="hlink"/>
                </a:solidFill>
                <a:hlinkClick r:id="rId4"/>
              </a:rPr>
              <a:t>Joe@openaccessbutton.org</a:t>
            </a:r>
            <a:endParaRPr sz="30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/>
              <a:t>or come and chat to me. </a:t>
            </a:r>
            <a:br>
              <a:rPr lang="en-GB" sz="3000"/>
            </a:br>
            <a:endParaRPr sz="3000"/>
          </a:p>
        </p:txBody>
      </p:sp>
      <p:cxnSp>
        <p:nvCxnSpPr>
          <p:cNvPr id="449" name="Google Shape;449;p84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In this talk</a:t>
            </a:r>
            <a:endParaRPr sz="3600"/>
          </a:p>
        </p:txBody>
      </p:sp>
      <p:sp>
        <p:nvSpPr>
          <p:cNvPr id="220" name="Google Shape;220;p52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Tools for legally avoiding paywalls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Integrating OA into ILL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What’s next?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About me &amp; the Open Access Button</a:t>
            </a:r>
            <a:endParaRPr sz="3600"/>
          </a:p>
        </p:txBody>
      </p:sp>
      <p:sp>
        <p:nvSpPr>
          <p:cNvPr id="226" name="Google Shape;226;p53"/>
          <p:cNvSpPr txBox="1"/>
          <p:nvPr/>
        </p:nvSpPr>
        <p:spPr>
          <a:xfrm>
            <a:off x="181400" y="1157925"/>
            <a:ext cx="4962000" cy="38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Me: 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Started as a student frustrated by paywalls.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Co-founder, Open Access Button. Assistant Director of Right to Research Coalition. Organizer for OpenCon.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Open Access Button: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Building a family of community-owned tools that catalyse an open future since 2014. We help librarians increase their campus’s access to research, without needing a bigger budget.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Non-profit, Open Source, community-owned, Supported by </a:t>
            </a:r>
            <a:r>
              <a:rPr lang="en-GB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SPARC</a:t>
            </a: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(a coalition of academic libraries).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giphy.gif" id="227" name="Google Shape;22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400" y="1533525"/>
            <a:ext cx="3688900" cy="270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4"/>
          <p:cNvSpPr txBox="1"/>
          <p:nvPr>
            <p:ph type="ctrTitle"/>
          </p:nvPr>
        </p:nvSpPr>
        <p:spPr>
          <a:xfrm>
            <a:off x="311688" y="400875"/>
            <a:ext cx="8520600" cy="10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>
                <a:latin typeface="Open Sans Light"/>
                <a:ea typeface="Open Sans Light"/>
                <a:cs typeface="Open Sans Light"/>
                <a:sym typeface="Open Sans Light"/>
              </a:rPr>
              <a:t>Thank you to...</a:t>
            </a:r>
            <a:endParaRPr sz="3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3" name="Google Shape;233;p54"/>
          <p:cNvSpPr txBox="1"/>
          <p:nvPr>
            <p:ph idx="1" type="subTitle"/>
          </p:nvPr>
        </p:nvSpPr>
        <p:spPr>
          <a:xfrm>
            <a:off x="386250" y="1303575"/>
            <a:ext cx="8520600" cy="34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Krystie at Bates University, Sarah at Centennial College, and many at Trinity &amp; EIFL for help with EmbedOA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Renee at University of Virginia, Chris at Huddersfield, and Kenny at York for help with DeliverOA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Imperial College London for the inspiration and support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Our case study institutions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Several dozen of libraries around the world who have given comments &amp; taken my calls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Jisc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SPARC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Cottage Labs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Our team, past &amp; present</a:t>
            </a:r>
            <a:endParaRPr sz="1600"/>
          </a:p>
        </p:txBody>
      </p:sp>
      <p:cxnSp>
        <p:nvCxnSpPr>
          <p:cNvPr id="234" name="Google Shape;234;p54"/>
          <p:cNvCxnSpPr/>
          <p:nvPr/>
        </p:nvCxnSpPr>
        <p:spPr>
          <a:xfrm>
            <a:off x="-101100" y="5105308"/>
            <a:ext cx="9346200" cy="0"/>
          </a:xfrm>
          <a:prstGeom prst="straightConnector1">
            <a:avLst/>
          </a:prstGeom>
          <a:noFill/>
          <a:ln cap="flat" cmpd="sng" w="76200">
            <a:solidFill>
              <a:srgbClr val="212F3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5"/>
          <p:cNvSpPr txBox="1"/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  <a:t> A tour of legal, free &amp; fast</a:t>
            </a:r>
            <a:b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</a:br>
            <a:r>
              <a:rPr lang="en-GB" sz="4800">
                <a:solidFill>
                  <a:schemeClr val="lt1"/>
                </a:solidFill>
                <a:highlight>
                  <a:srgbClr val="EC5D25"/>
                </a:highlight>
              </a:rPr>
              <a:t> ways to get around paywalls </a:t>
            </a:r>
            <a:endParaRPr sz="4800">
              <a:solidFill>
                <a:srgbClr val="EC5D25"/>
              </a:solidFill>
              <a:highlight>
                <a:srgbClr val="EC5D25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6"/>
          <p:cNvSpPr txBox="1"/>
          <p:nvPr>
            <p:ph idx="4294967295" type="title"/>
          </p:nvPr>
        </p:nvSpPr>
        <p:spPr>
          <a:xfrm>
            <a:off x="4504550" y="445025"/>
            <a:ext cx="432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Unpaywall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56"/>
          <p:cNvSpPr txBox="1"/>
          <p:nvPr/>
        </p:nvSpPr>
        <p:spPr>
          <a:xfrm>
            <a:off x="4504550" y="1263125"/>
            <a:ext cx="43278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Easy to use! Pops up on articles with DOI’s.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Available for Chrome &amp; Firefox. Download the plugin in one click.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Made by Impactstory: </a:t>
            </a:r>
            <a:r>
              <a:rPr lang="en-GB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https://impactstory.org/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Useful for: Your Researchers, your Staff, you!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Get it: http://unpaywall.org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cEe1cjoip1.gif" id="246" name="Google Shape;24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69" y="56225"/>
            <a:ext cx="3354275" cy="498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7"/>
          <p:cNvSpPr txBox="1"/>
          <p:nvPr>
            <p:ph type="ctrTitle"/>
          </p:nvPr>
        </p:nvSpPr>
        <p:spPr>
          <a:xfrm>
            <a:off x="4504550" y="521225"/>
            <a:ext cx="4500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/>
              <a:t>New: </a:t>
            </a:r>
            <a:r>
              <a:rPr lang="en-GB" sz="2400"/>
              <a:t>Open Access Button:</a:t>
            </a:r>
            <a:br>
              <a:rPr lang="en-GB" sz="2400"/>
            </a:br>
            <a:r>
              <a:rPr lang="en-GB" sz="2400"/>
              <a:t>Article Available</a:t>
            </a:r>
            <a:endParaRPr sz="2400"/>
          </a:p>
        </p:txBody>
      </p:sp>
      <p:sp>
        <p:nvSpPr>
          <p:cNvPr id="252" name="Google Shape;252;p57"/>
          <p:cNvSpPr txBox="1"/>
          <p:nvPr/>
        </p:nvSpPr>
        <p:spPr>
          <a:xfrm>
            <a:off x="4504550" y="1347150"/>
            <a:ext cx="43278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Click on any article, or put a url, doi or title into the homepage search box.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Available for all major browsers. Use from the homepage or download the plugin in a click.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Doesn’t use Researchgate &amp; Academia.edu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57"/>
          <p:cNvSpPr/>
          <p:nvPr/>
        </p:nvSpPr>
        <p:spPr>
          <a:xfrm>
            <a:off x="88900" y="4699000"/>
            <a:ext cx="55752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uy5BhhVKot.gif" id="254" name="Google Shape;25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400"/>
            <a:ext cx="383821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