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65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</p:sldIdLst>
  <p:sldSz cy="6858000" cx="12188825"/>
  <p:notesSz cx="6858000" cy="9144000"/>
  <p:embeddedFontLst>
    <p:embeddedFont>
      <p:font typeface="Grandstander"/>
      <p:regular r:id="rId40"/>
      <p:bold r:id="rId41"/>
      <p:italic r:id="rId42"/>
      <p:boldItalic r:id="rId43"/>
    </p:embeddedFont>
    <p:embeddedFont>
      <p:font typeface="Grandstander Medium"/>
      <p:regular r:id="rId44"/>
      <p:bold r:id="rId45"/>
      <p:italic r:id="rId46"/>
      <p:boldItalic r:id="rId47"/>
    </p:embeddedFont>
    <p:embeddedFont>
      <p:font typeface="Grandstander SemiBold"/>
      <p:regular r:id="rId48"/>
      <p:bold r:id="rId49"/>
      <p:italic r:id="rId50"/>
      <p:boldItalic r:id="rId51"/>
    </p:embeddedFont>
    <p:embeddedFont>
      <p:font typeface="Lato"/>
      <p:regular r:id="rId52"/>
      <p:bold r:id="rId53"/>
      <p:italic r:id="rId54"/>
      <p:boldItalic r:id="rId5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747775"/>
          </p15:clr>
        </p15:guide>
        <p15:guide id="2" pos="3839">
          <p15:clr>
            <a:srgbClr val="747775"/>
          </p15:clr>
        </p15:guide>
      </p15:sldGuideLst>
    </p:ext>
    <p:ext uri="GoogleSlidesCustomDataVersion2">
      <go:slidesCustomData xmlns:go="http://customooxmlschemas.google.com/" r:id="rId56" roundtripDataSignature="AMtx7miiwqgCJMAgpgkNM4cU6ltyAnhkN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73D4715-ABDD-4B81-A066-344007823167}">
  <a:tblStyle styleId="{573D4715-ABDD-4B81-A066-344007823167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BEEEF"/>
          </a:solidFill>
        </a:fill>
      </a:tcStyle>
    </a:wholeTbl>
    <a:band1H>
      <a:tcTxStyle b="off" i="off"/>
      <a:tcStyle>
        <a:fill>
          <a:solidFill>
            <a:srgbClr val="D5DBDE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D5DBDE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3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3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3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39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Grandstander-regular.fntdata"/><Relationship Id="rId42" Type="http://schemas.openxmlformats.org/officeDocument/2006/relationships/font" Target="fonts/Grandstander-italic.fntdata"/><Relationship Id="rId41" Type="http://schemas.openxmlformats.org/officeDocument/2006/relationships/font" Target="fonts/Grandstander-bold.fntdata"/><Relationship Id="rId44" Type="http://schemas.openxmlformats.org/officeDocument/2006/relationships/font" Target="fonts/GrandstanderMedium-regular.fntdata"/><Relationship Id="rId43" Type="http://schemas.openxmlformats.org/officeDocument/2006/relationships/font" Target="fonts/Grandstander-boldItalic.fntdata"/><Relationship Id="rId46" Type="http://schemas.openxmlformats.org/officeDocument/2006/relationships/font" Target="fonts/GrandstanderMedium-italic.fntdata"/><Relationship Id="rId45" Type="http://schemas.openxmlformats.org/officeDocument/2006/relationships/font" Target="fonts/GrandstanderMedium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48" Type="http://schemas.openxmlformats.org/officeDocument/2006/relationships/font" Target="fonts/GrandstanderSemiBold-regular.fntdata"/><Relationship Id="rId47" Type="http://schemas.openxmlformats.org/officeDocument/2006/relationships/font" Target="fonts/GrandstanderMedium-boldItalic.fntdata"/><Relationship Id="rId49" Type="http://schemas.openxmlformats.org/officeDocument/2006/relationships/font" Target="fonts/GrandstanderSemiBold-bold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51" Type="http://schemas.openxmlformats.org/officeDocument/2006/relationships/font" Target="fonts/GrandstanderSemiBold-boldItalic.fntdata"/><Relationship Id="rId50" Type="http://schemas.openxmlformats.org/officeDocument/2006/relationships/font" Target="fonts/GrandstanderSemiBold-italic.fntdata"/><Relationship Id="rId53" Type="http://schemas.openxmlformats.org/officeDocument/2006/relationships/font" Target="fonts/Lato-bold.fntdata"/><Relationship Id="rId52" Type="http://schemas.openxmlformats.org/officeDocument/2006/relationships/font" Target="fonts/Lato-regular.fntdata"/><Relationship Id="rId11" Type="http://schemas.openxmlformats.org/officeDocument/2006/relationships/slide" Target="slides/slide4.xml"/><Relationship Id="rId55" Type="http://schemas.openxmlformats.org/officeDocument/2006/relationships/font" Target="fonts/Lato-boldItalic.fntdata"/><Relationship Id="rId10" Type="http://schemas.openxmlformats.org/officeDocument/2006/relationships/slide" Target="slides/slide3.xml"/><Relationship Id="rId54" Type="http://schemas.openxmlformats.org/officeDocument/2006/relationships/font" Target="fonts/Lato-italic.fntdata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56" Type="http://customschemas.google.com/relationships/presentationmetadata" Target="metadata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8" name="Google Shape;16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9" name="Google Shape;249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/>
              <a:t>SLIDE 10, 11, 12 E 13 - https://www.gettyimages.com.br/detail/ilustra%C3%A7%C3%A3o/baby-feet-icon-ilustra%C3%A7%C3%A3o-royalty-free/955669212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8" name="Google Shape;288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/>
              <a:t>SLIDE 10, 11, 12 E 13 - https://www.gettyimages.com.br/detail/ilustra%C3%A7%C3%A3o/baby-feet-icon-ilustra%C3%A7%C3%A3o-royalty-free/955669212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4" name="Google Shape;324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/>
              <a:t>SLIDE 10, 11, 12 E 13 - https://www.gettyimages.com.br/detail/ilustra%C3%A7%C3%A3o/baby-feet-icon-ilustra%C3%A7%C3%A3o-royalty-free/955669212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0" name="Google Shape;360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/>
              <a:t>SLIDE 10, 11, 12 E 13 - https://www.gettyimages.com.br/detail/ilustra%C3%A7%C3%A3o/baby-feet-icon-ilustra%C3%A7%C3%A3o-royalty-free/955669212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9" name="Google Shape;399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/>
              <a:t>SLIDE 14 E 15 - https://www.gettyimages.com.br/detail/ilustra%C3%A7%C3%A3o/multiracial-school-kids-boys-and-girls-are-ilustra%C3%A7%C3%A3o-royalty-free/1187555455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7" name="Google Shape;407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/>
              <a:t>SLIDE 14 E 15 - https://www.gettyimages.com.br/detail/ilustra%C3%A7%C3%A3o/multiracial-school-kids-boys-and-girls-are-ilustra%C3%A7%C3%A3o-royalty-free/1187555455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7" name="Google Shape;417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/>
              <a:t>SLIDE 16 E 17 - https://www.gettyimages.com.br/detail/ilustra%C3%A7%C3%A3o/isolated-group-of-multiethnic-diverse-children-ilustra%C3%A7%C3%A3o-royalty-free/1199719503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5" name="Google Shape;425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/>
              <a:t>SLIDE 16 E 17 - https://www.gettyimages.com.br/detail/ilustra%C3%A7%C3%A3o/isolated-group-of-multiethnic-diverse-children-ilustra%C3%A7%C3%A3o-royalty-free/1199719503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5" name="Google Shape;435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/>
              <a:t>SLIDE 18 E 19 - https://www.gettyimages.com.br/detail/ilustra%C3%A7%C3%A3o/two-kids-talking-and-discuss-book-in-library-ilustra%C3%A7%C3%A3o-royalty-free/1174093009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2" name="Google Shape;442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/>
              <a:t>SLIDE 18 E 19 - https://www.gettyimages.com.br/detail/ilustra%C3%A7%C3%A3o/two-kids-talking-and-discuss-book-in-library-ilustra%C3%A7%C3%A3o-royalty-free/1174093009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9c09b808c8_0_20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" name="Google Shape;178;g29c09b808c8_0_2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29c09b808c8_0_2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0" name="Google Shape;450;g29c09b808c8_0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2efbe606fc3_0_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5" name="Google Shape;455;g2efbe606fc3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/>
              <a:t>Slide 21 - https://www.gettyimages.com.br/detail/ilustra%C3%A7%C3%A3o/happy-cute-little-kid-boy-and-girl-play-ilustra%C3%A7%C3%A3o-royalty-free/1201544335?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https://www.gettyimages.com.br/detail/ilustra%C3%A7%C3%A3o/baby-feet-icon-ilustra%C3%A7%C3%A3o-royalty-free/955669212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4" name="Google Shape;464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9" name="Google Shape;469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4" name="Google Shape;474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78" name="Google Shape;478;p3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86" name="Google Shape;486;p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95" name="Google Shape;495;p3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04" name="Google Shape;504;p4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13" name="Google Shape;513;p4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" name="Google Shape;18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/>
              <a:t>SLIDE 3 -https://www.gettyimages.com.br/detail/ilustra%C3%A7%C3%A3o/cartoon-boy-on-the-hopscotch-ilustra%C3%A7%C3%A3o-royalty-free/487731662</a:t>
            </a:r>
            <a:endParaRPr/>
          </a:p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21" name="Google Shape;521;p4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29" name="Google Shape;529;p4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7" name="Google Shape;53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3" name="Google Shape;19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6" name="Google Shape;206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/>
              <a:t>SLIDE 5- https://www.gettyimages.com.br/detail/ilustra%C3%A7%C3%A3o/cute-girl-asking-questions-vector-character-ilustra%C3%A7%C3%A3o-royalty-free/1253380221</a:t>
            </a:r>
            <a:endParaRPr/>
          </a:p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efbe606fc3_0_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5" name="Google Shape;215;g2efbe606fc3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/>
              <a:t>SLIDE 6 - https://www.gettyimages.com.br/detail/foto/cute-african-girl-imagem-royalty-free/174218983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2" name="Google Shape;222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/>
              <a:t>SLIDE 7 E 8 - https://www.gettyimages.com.br/detail/foto/african-boy-imagem-royalty-free/467862768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2" name="Google Shape;232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/>
              <a:t>SLIDE 7 E 8 - https://www.gettyimages.com.br/detail/foto/african-boy-imagem-royalty-free/467862768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0" name="Google Shape;240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/>
              <a:t>SLIDE 9 - https://www.gettyimages.com.br/detail/ilustra%C3%A7%C3%A3o/hopscotch-childrens-game-drawn-with-colored-ilustra%C3%A7%C3%A3o-royalty-free/1221857962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2.png"/><Relationship Id="rId6" Type="http://schemas.openxmlformats.org/officeDocument/2006/relationships/image" Target="../media/image20.png"/><Relationship Id="rId7" Type="http://schemas.openxmlformats.org/officeDocument/2006/relationships/image" Target="../media/image5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8.jpg"/><Relationship Id="rId4" Type="http://schemas.openxmlformats.org/officeDocument/2006/relationships/image" Target="../media/image6.png"/><Relationship Id="rId5" Type="http://schemas.openxmlformats.org/officeDocument/2006/relationships/image" Target="../media/image9.png"/><Relationship Id="rId6" Type="http://schemas.openxmlformats.org/officeDocument/2006/relationships/image" Target="../media/image5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24.png"/><Relationship Id="rId6" Type="http://schemas.openxmlformats.org/officeDocument/2006/relationships/image" Target="../media/image2.png"/><Relationship Id="rId7" Type="http://schemas.openxmlformats.org/officeDocument/2006/relationships/image" Target="../media/image20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 Capa - Ciências Humanas">
  <p:cSld name="1. Capa - Ciências Humana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9549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45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12" name="Google Shape;12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3085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4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457179" y="809985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45"/>
          <p:cNvSpPr txBox="1"/>
          <p:nvPr/>
        </p:nvSpPr>
        <p:spPr>
          <a:xfrm rot="-5400000">
            <a:off x="11493153" y="1477365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6" name="Google Shape;16;p45"/>
          <p:cNvSpPr/>
          <p:nvPr/>
        </p:nvSpPr>
        <p:spPr>
          <a:xfrm flipH="1" rot="-48255">
            <a:off x="10673069" y="1045337"/>
            <a:ext cx="1082625" cy="565675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2666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b="0" i="0" sz="2666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orma&#10;&#10;O conteúdo gerado por IA pode estar incorreto." id="17" name="Google Shape;17;p4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. Contra capa">
  <p:cSld name="1_10. Contra cap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drão do plano de fundo&#10;&#10;O conteúdo gerado por IA pode estar incorreto." id="76" name="Google Shape;76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"/>
            <a:ext cx="1218882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7826" y="662248"/>
            <a:ext cx="4047706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5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83259" y="1099786"/>
            <a:ext cx="7879987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5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descr="Forma&#10;&#10;O conteúdo gerado por IA pode estar incorreto." id="80" name="Google Shape;80;p5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54"/>
          <p:cNvSpPr/>
          <p:nvPr/>
        </p:nvSpPr>
        <p:spPr>
          <a:xfrm flipH="1" rot="-48255">
            <a:off x="799839" y="1071805"/>
            <a:ext cx="4155961" cy="565675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3732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b="0" i="0" sz="3732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1_6. Sistematiz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7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84" name="Google Shape;84;p5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5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6" name="Google Shape;86;p57"/>
          <p:cNvSpPr/>
          <p:nvPr/>
        </p:nvSpPr>
        <p:spPr>
          <a:xfrm rot="-120000">
            <a:off x="181655" y="183354"/>
            <a:ext cx="1876454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5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7" name="Google Shape;87;p57"/>
          <p:cNvSpPr/>
          <p:nvPr/>
        </p:nvSpPr>
        <p:spPr>
          <a:xfrm>
            <a:off x="9660835" y="492692"/>
            <a:ext cx="2020123" cy="3895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t" bIns="0" lIns="71975" spcFirstLastPara="1" rIns="10795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800" u="none" cap="none" strike="noStrike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/>
          </a:p>
        </p:txBody>
      </p:sp>
      <p:sp>
        <p:nvSpPr>
          <p:cNvPr id="88" name="Google Shape;88;p57"/>
          <p:cNvSpPr/>
          <p:nvPr>
            <p:ph idx="2" type="pic"/>
          </p:nvPr>
        </p:nvSpPr>
        <p:spPr>
          <a:xfrm>
            <a:off x="5768423" y="882206"/>
            <a:ext cx="5912535" cy="329223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89" name="Google Shape;89;p57"/>
          <p:cNvSpPr txBox="1"/>
          <p:nvPr>
            <p:ph idx="1" type="subTitle"/>
          </p:nvPr>
        </p:nvSpPr>
        <p:spPr>
          <a:xfrm rot="-120000">
            <a:off x="176387" y="168697"/>
            <a:ext cx="188732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599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oogle Shape;91;p58"/>
          <p:cNvGrpSpPr/>
          <p:nvPr/>
        </p:nvGrpSpPr>
        <p:grpSpPr>
          <a:xfrm>
            <a:off x="4282919" y="1616689"/>
            <a:ext cx="4029284" cy="3987200"/>
            <a:chOff x="3060625" y="1076550"/>
            <a:chExt cx="3022750" cy="2990400"/>
          </a:xfrm>
        </p:grpSpPr>
        <p:pic>
          <p:nvPicPr>
            <p:cNvPr id="92" name="Google Shape;92;p5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" name="Google Shape;93;p5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4" name="Google Shape;94;p58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. Não usar - Base para orientações internas">
  <p:cSld name="11. Não usar - Base para orientações internas">
    <p:bg>
      <p:bgPr>
        <a:solidFill>
          <a:srgbClr val="8CB5F8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65"/>
          <p:cNvSpPr/>
          <p:nvPr/>
        </p:nvSpPr>
        <p:spPr>
          <a:xfrm>
            <a:off x="273062" y="300433"/>
            <a:ext cx="11672959" cy="1148400"/>
          </a:xfrm>
          <a:prstGeom prst="roundRect">
            <a:avLst>
              <a:gd fmla="val 1629" name="adj"/>
            </a:avLst>
          </a:prstGeom>
          <a:solidFill>
            <a:srgbClr val="FCFCFC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6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1_6. Sistematizando 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66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00" name="Google Shape;100;p6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6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02" name="Google Shape;102;p66"/>
          <p:cNvSpPr/>
          <p:nvPr/>
        </p:nvSpPr>
        <p:spPr>
          <a:xfrm rot="-120000">
            <a:off x="181661" y="183772"/>
            <a:ext cx="1852460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5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3" name="Google Shape;103;p66"/>
          <p:cNvSpPr txBox="1"/>
          <p:nvPr>
            <p:ph idx="1" type="subTitle"/>
          </p:nvPr>
        </p:nvSpPr>
        <p:spPr>
          <a:xfrm rot="-120000">
            <a:off x="176397" y="169381"/>
            <a:ext cx="1848169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599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. Aprofundando">
  <p:cSld name="8. Aprofund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67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06" name="Google Shape;106;p6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6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08" name="Google Shape;108;p67"/>
          <p:cNvSpPr/>
          <p:nvPr/>
        </p:nvSpPr>
        <p:spPr>
          <a:xfrm rot="-120000">
            <a:off x="165488" y="150380"/>
            <a:ext cx="4929721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3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9" name="Google Shape;109;p67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10" name="Google Shape;110;p67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11" name="Google Shape;111;p67"/>
          <p:cNvSpPr txBox="1"/>
          <p:nvPr>
            <p:ph idx="2" type="body"/>
          </p:nvPr>
        </p:nvSpPr>
        <p:spPr>
          <a:xfrm rot="-120000">
            <a:off x="308890" y="128954"/>
            <a:ext cx="4761496" cy="450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b="0" i="0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. Agora é com você mesmo!">
  <p:cSld name="8. Agora é com você mesmo!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8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14" name="Google Shape;114;p6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68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16" name="Google Shape;116;p68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17" name="Google Shape;117;p68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1_6. Sistematiz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6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23" name="Google Shape;123;p5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5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25" name="Google Shape;125;p56"/>
          <p:cNvSpPr/>
          <p:nvPr/>
        </p:nvSpPr>
        <p:spPr>
          <a:xfrm rot="-120000">
            <a:off x="181655" y="183354"/>
            <a:ext cx="1876454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5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26" name="Google Shape;126;p56"/>
          <p:cNvSpPr/>
          <p:nvPr/>
        </p:nvSpPr>
        <p:spPr>
          <a:xfrm>
            <a:off x="9509761" y="492692"/>
            <a:ext cx="2171198" cy="3895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t" bIns="0" lIns="71975" spcFirstLastPara="1" rIns="10795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800" u="none" cap="none" strike="noStrike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/>
          </a:p>
        </p:txBody>
      </p:sp>
      <p:sp>
        <p:nvSpPr>
          <p:cNvPr id="127" name="Google Shape;127;p56"/>
          <p:cNvSpPr/>
          <p:nvPr>
            <p:ph idx="2" type="pic"/>
          </p:nvPr>
        </p:nvSpPr>
        <p:spPr>
          <a:xfrm>
            <a:off x="5789692" y="882205"/>
            <a:ext cx="5912535" cy="3397187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28" name="Google Shape;128;p56"/>
          <p:cNvSpPr txBox="1"/>
          <p:nvPr>
            <p:ph idx="1" type="subTitle"/>
          </p:nvPr>
        </p:nvSpPr>
        <p:spPr>
          <a:xfrm rot="-120000">
            <a:off x="176387" y="168697"/>
            <a:ext cx="188732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599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9"/>
          <p:cNvSpPr txBox="1"/>
          <p:nvPr>
            <p:ph type="title"/>
          </p:nvPr>
        </p:nvSpPr>
        <p:spPr>
          <a:xfrm>
            <a:off x="720168" y="2867801"/>
            <a:ext cx="8977292" cy="11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79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799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799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799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799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799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799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799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799"/>
            </a:lvl9pPr>
          </a:lstStyle>
          <a:p/>
        </p:txBody>
      </p:sp>
      <p:sp>
        <p:nvSpPr>
          <p:cNvPr id="131" name="Google Shape;131;p59"/>
          <p:cNvSpPr txBox="1"/>
          <p:nvPr>
            <p:ph idx="12" type="sldNum"/>
          </p:nvPr>
        </p:nvSpPr>
        <p:spPr>
          <a:xfrm>
            <a:off x="11293310" y="6217623"/>
            <a:ext cx="731415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9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 Capa - Ciências Humanas">
  <p:cSld name="1. Capa - Ciências Humana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9547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60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135" name="Google Shape;135;p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3084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6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09662" y="6174068"/>
            <a:ext cx="2712260" cy="352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6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6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457179" y="809985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60"/>
          <p:cNvSpPr txBox="1"/>
          <p:nvPr/>
        </p:nvSpPr>
        <p:spPr>
          <a:xfrm rot="-5400000">
            <a:off x="11493153" y="1477384"/>
            <a:ext cx="1178800" cy="389649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40" name="Google Shape;140;p60"/>
          <p:cNvSpPr/>
          <p:nvPr/>
        </p:nvSpPr>
        <p:spPr>
          <a:xfrm flipH="1" rot="-48255">
            <a:off x="10673069" y="1045337"/>
            <a:ext cx="1082625" cy="565675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2666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b="0" i="0" sz="2666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6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0" name="Google Shape;20;p4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46"/>
          <p:cNvSpPr/>
          <p:nvPr/>
        </p:nvSpPr>
        <p:spPr>
          <a:xfrm>
            <a:off x="6066053" y="300433"/>
            <a:ext cx="5880068" cy="6268000"/>
          </a:xfrm>
          <a:prstGeom prst="roundRect">
            <a:avLst>
              <a:gd fmla="val 3153" name="adj"/>
            </a:avLst>
          </a:prstGeom>
          <a:solidFill>
            <a:srgbClr val="F6EDE1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46"/>
          <p:cNvSpPr txBox="1"/>
          <p:nvPr>
            <p:ph idx="1" type="body"/>
          </p:nvPr>
        </p:nvSpPr>
        <p:spPr>
          <a:xfrm>
            <a:off x="6423493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3" name="Google Shape;23;p46"/>
          <p:cNvSpPr txBox="1"/>
          <p:nvPr>
            <p:ph idx="2" type="body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4" name="Google Shape;24;p4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p46"/>
          <p:cNvSpPr/>
          <p:nvPr/>
        </p:nvSpPr>
        <p:spPr>
          <a:xfrm rot="-120000">
            <a:off x="181577" y="209340"/>
            <a:ext cx="2133844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/>
          </a:p>
        </p:txBody>
      </p:sp>
      <p:sp>
        <p:nvSpPr>
          <p:cNvPr id="26" name="Google Shape;26;p46"/>
          <p:cNvSpPr/>
          <p:nvPr/>
        </p:nvSpPr>
        <p:spPr>
          <a:xfrm rot="-60000">
            <a:off x="6030532" y="194357"/>
            <a:ext cx="5075421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612">
          <p15:clr>
            <a:srgbClr val="FBAE40"/>
          </p15:clr>
        </p15:guide>
        <p15:guide id="2" pos="5119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1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43" name="Google Shape;143;p61"/>
          <p:cNvSpPr/>
          <p:nvPr/>
        </p:nvSpPr>
        <p:spPr>
          <a:xfrm>
            <a:off x="273064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CF8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61"/>
          <p:cNvSpPr/>
          <p:nvPr/>
        </p:nvSpPr>
        <p:spPr>
          <a:xfrm>
            <a:off x="6066053" y="300433"/>
            <a:ext cx="5880068" cy="6268000"/>
          </a:xfrm>
          <a:prstGeom prst="roundRect">
            <a:avLst>
              <a:gd fmla="val 3153" name="adj"/>
            </a:avLst>
          </a:prstGeom>
          <a:solidFill>
            <a:srgbClr val="F6EDE1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1"/>
          <p:cNvSpPr txBox="1"/>
          <p:nvPr>
            <p:ph idx="1" type="body"/>
          </p:nvPr>
        </p:nvSpPr>
        <p:spPr>
          <a:xfrm>
            <a:off x="6423495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46" name="Google Shape;146;p61"/>
          <p:cNvSpPr txBox="1"/>
          <p:nvPr/>
        </p:nvSpPr>
        <p:spPr>
          <a:xfrm rot="-59810">
            <a:off x="179899" y="204030"/>
            <a:ext cx="2045776" cy="514553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anchorCtr="0" anchor="t" bIns="71950" lIns="119950" spcFirstLastPara="1" rIns="121850" wrap="square" tIns="719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3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b="0" i="0" sz="23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47" name="Google Shape;147;p61"/>
          <p:cNvSpPr txBox="1"/>
          <p:nvPr/>
        </p:nvSpPr>
        <p:spPr>
          <a:xfrm rot="-59789">
            <a:off x="5969562" y="177478"/>
            <a:ext cx="5100238" cy="514553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anchorCtr="0" anchor="t" bIns="71950" lIns="119950" spcFirstLastPara="1" rIns="121850" wrap="square" tIns="719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3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b="0" i="0" sz="23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48" name="Google Shape;148;p61"/>
          <p:cNvSpPr txBox="1"/>
          <p:nvPr>
            <p:ph idx="2" type="body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49" name="Google Shape;149;p61"/>
          <p:cNvSpPr txBox="1"/>
          <p:nvPr/>
        </p:nvSpPr>
        <p:spPr>
          <a:xfrm rot="-5400000">
            <a:off x="11493153" y="482917"/>
            <a:ext cx="1178800" cy="389649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2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52" name="Google Shape;152;p62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CF8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62"/>
          <p:cNvSpPr txBox="1"/>
          <p:nvPr>
            <p:ph idx="1" type="body"/>
          </p:nvPr>
        </p:nvSpPr>
        <p:spPr>
          <a:xfrm>
            <a:off x="4694295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54" name="Google Shape;154;p62"/>
          <p:cNvSpPr txBox="1"/>
          <p:nvPr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Google Shape;156;p63"/>
          <p:cNvGrpSpPr/>
          <p:nvPr/>
        </p:nvGrpSpPr>
        <p:grpSpPr>
          <a:xfrm>
            <a:off x="4282918" y="1616689"/>
            <a:ext cx="4029284" cy="3987200"/>
            <a:chOff x="3060625" y="1076550"/>
            <a:chExt cx="3022750" cy="2990400"/>
          </a:xfrm>
        </p:grpSpPr>
        <p:pic>
          <p:nvPicPr>
            <p:cNvPr id="157" name="Google Shape;157;p6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8" name="Google Shape;158;p6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9" name="Google Shape;159;p63"/>
          <p:cNvSpPr txBox="1"/>
          <p:nvPr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64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62" name="Google Shape;162;p6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4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64" name="Google Shape;164;p64"/>
          <p:cNvSpPr/>
          <p:nvPr/>
        </p:nvSpPr>
        <p:spPr>
          <a:xfrm rot="-120000">
            <a:off x="181660" y="183773"/>
            <a:ext cx="1852460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5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65" name="Google Shape;165;p64"/>
          <p:cNvSpPr txBox="1"/>
          <p:nvPr>
            <p:ph idx="1" type="subTitle"/>
          </p:nvPr>
        </p:nvSpPr>
        <p:spPr>
          <a:xfrm rot="-120000">
            <a:off x="176397" y="139372"/>
            <a:ext cx="1848169" cy="605404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599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7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9" name="Google Shape;29;p4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47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1" name="Google Shape;31;p47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2" name="Google Shape;32;p4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p47"/>
          <p:cNvSpPr/>
          <p:nvPr/>
        </p:nvSpPr>
        <p:spPr>
          <a:xfrm rot="-120000">
            <a:off x="181355" y="166228"/>
            <a:ext cx="2857552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. O que é?">
  <p:cSld name="4. O que é?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8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36" name="Google Shape;36;p4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48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8" name="Google Shape;38;p48"/>
          <p:cNvSpPr/>
          <p:nvPr/>
        </p:nvSpPr>
        <p:spPr>
          <a:xfrm rot="-120000">
            <a:off x="181593" y="179812"/>
            <a:ext cx="2079296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/>
          </a:p>
        </p:txBody>
      </p:sp>
      <p:sp>
        <p:nvSpPr>
          <p:cNvPr id="39" name="Google Shape;39;p48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0" name="Google Shape;40;p48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9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43" name="Google Shape;43;p4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4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5" name="Google Shape;45;p49"/>
          <p:cNvSpPr/>
          <p:nvPr/>
        </p:nvSpPr>
        <p:spPr>
          <a:xfrm rot="-120000">
            <a:off x="181483" y="173512"/>
            <a:ext cx="2440226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/>
          </a:p>
        </p:txBody>
      </p:sp>
      <p:sp>
        <p:nvSpPr>
          <p:cNvPr id="46" name="Google Shape;46;p49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7" name="Google Shape;47;p49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50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50" name="Google Shape;50;p50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50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2" name="Google Shape;52;p50"/>
          <p:cNvSpPr/>
          <p:nvPr/>
        </p:nvSpPr>
        <p:spPr>
          <a:xfrm rot="-120000">
            <a:off x="181311" y="163722"/>
            <a:ext cx="3001272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/>
          </a:p>
        </p:txBody>
      </p:sp>
      <p:sp>
        <p:nvSpPr>
          <p:cNvPr id="53" name="Google Shape;53;p50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54" name="Google Shape;54;p50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51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57" name="Google Shape;57;p51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p51"/>
          <p:cNvPicPr preferRelativeResize="0"/>
          <p:nvPr/>
        </p:nvPicPr>
        <p:blipFill rotWithShape="1">
          <a:blip r:embed="rId3">
            <a:alphaModFix/>
          </a:blip>
          <a:srcRect b="0" l="15588" r="14095" t="0"/>
          <a:stretch/>
        </p:blipFill>
        <p:spPr>
          <a:xfrm>
            <a:off x="480743" y="673068"/>
            <a:ext cx="4000325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51"/>
          <p:cNvSpPr txBox="1"/>
          <p:nvPr>
            <p:ph idx="1" type="body"/>
          </p:nvPr>
        </p:nvSpPr>
        <p:spPr>
          <a:xfrm>
            <a:off x="4694295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0" name="Google Shape;60;p5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1" name="Google Shape;61;p51"/>
          <p:cNvSpPr/>
          <p:nvPr/>
        </p:nvSpPr>
        <p:spPr>
          <a:xfrm rot="-120000">
            <a:off x="174829" y="165727"/>
            <a:ext cx="4647075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. Agora é com você!">
  <p:cSld name="8. Agora é com você!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2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64" name="Google Shape;64;p52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52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6" name="Google Shape;66;p52"/>
          <p:cNvSpPr/>
          <p:nvPr/>
        </p:nvSpPr>
        <p:spPr>
          <a:xfrm rot="-120000">
            <a:off x="181121" y="152842"/>
            <a:ext cx="3624531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AGORA É COM VOCÊ!</a:t>
            </a:r>
            <a:endParaRPr/>
          </a:p>
        </p:txBody>
      </p:sp>
      <p:sp>
        <p:nvSpPr>
          <p:cNvPr id="67" name="Google Shape;67;p52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8" name="Google Shape;68;p52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53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71" name="Google Shape;71;p5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53"/>
          <p:cNvSpPr txBox="1"/>
          <p:nvPr>
            <p:ph idx="1" type="body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73" name="Google Shape;73;p5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4" name="Google Shape;74;p53"/>
          <p:cNvSpPr/>
          <p:nvPr/>
        </p:nvSpPr>
        <p:spPr>
          <a:xfrm rot="-120000">
            <a:off x="181472" y="172922"/>
            <a:ext cx="2474064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4"/>
          <p:cNvSpPr txBox="1"/>
          <p:nvPr>
            <p:ph type="title"/>
          </p:nvPr>
        </p:nvSpPr>
        <p:spPr>
          <a:xfrm>
            <a:off x="415492" y="593369"/>
            <a:ext cx="11357841" cy="58474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0" i="0" sz="2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7" name="Google Shape;7;p44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8" name="Google Shape;8;p44"/>
          <p:cNvSpPr txBox="1"/>
          <p:nvPr>
            <p:ph idx="1" type="body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b="0" i="0" sz="1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b="0" i="0" sz="1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5"/>
          <p:cNvSpPr txBox="1"/>
          <p:nvPr>
            <p:ph type="title"/>
          </p:nvPr>
        </p:nvSpPr>
        <p:spPr>
          <a:xfrm>
            <a:off x="720170" y="593375"/>
            <a:ext cx="9242687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b="1" i="0" sz="4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b="0" i="0" sz="3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b="0" i="0" sz="3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b="0" i="0" sz="3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b="0" i="0" sz="3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b="0" i="0" sz="3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b="0" i="0" sz="3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b="0" i="0" sz="3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b="0" i="0" sz="3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120" name="Google Shape;120;p55"/>
          <p:cNvSpPr txBox="1"/>
          <p:nvPr>
            <p:ph idx="1" type="body"/>
          </p:nvPr>
        </p:nvSpPr>
        <p:spPr>
          <a:xfrm>
            <a:off x="720170" y="2273375"/>
            <a:ext cx="9242687" cy="38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3810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810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810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810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-3810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-3810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-3810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453">
          <p15:clr>
            <a:srgbClr val="EA4335"/>
          </p15:clr>
        </p15:guide>
        <p15:guide id="2" orient="horz" pos="1020">
          <p15:clr>
            <a:srgbClr val="EA4335"/>
          </p15:clr>
        </p15:guide>
        <p15:guide id="3" pos="7225">
          <p15:clr>
            <a:srgbClr val="EA4335"/>
          </p15:clr>
        </p15:guide>
        <p15:guide id="4" pos="6084">
          <p15:clr>
            <a:srgbClr val="EA4335"/>
          </p15:clr>
        </p15:guide>
        <p15:guide id="5" orient="horz" pos="3952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1.png"/><Relationship Id="rId4" Type="http://schemas.openxmlformats.org/officeDocument/2006/relationships/image" Target="../media/image3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9.png"/><Relationship Id="rId4" Type="http://schemas.openxmlformats.org/officeDocument/2006/relationships/image" Target="../media/image3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9.png"/><Relationship Id="rId4" Type="http://schemas.openxmlformats.org/officeDocument/2006/relationships/image" Target="../media/image3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9.png"/><Relationship Id="rId4" Type="http://schemas.openxmlformats.org/officeDocument/2006/relationships/image" Target="../media/image3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2.png"/><Relationship Id="rId4" Type="http://schemas.openxmlformats.org/officeDocument/2006/relationships/image" Target="../media/image3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2.png"/><Relationship Id="rId4" Type="http://schemas.openxmlformats.org/officeDocument/2006/relationships/image" Target="../media/image3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5.png"/><Relationship Id="rId4" Type="http://schemas.openxmlformats.org/officeDocument/2006/relationships/image" Target="../media/image4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3.png"/><Relationship Id="rId4" Type="http://schemas.openxmlformats.org/officeDocument/2006/relationships/image" Target="../media/image3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1.png"/><Relationship Id="rId4" Type="http://schemas.openxmlformats.org/officeDocument/2006/relationships/image" Target="../media/image4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1.png"/><Relationship Id="rId4" Type="http://schemas.openxmlformats.org/officeDocument/2006/relationships/image" Target="../media/image3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3.png"/><Relationship Id="rId4" Type="http://schemas.openxmlformats.org/officeDocument/2006/relationships/image" Target="../media/image4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s://www.youtube.com/watch?v=SfGfBoPIo0w" TargetMode="Externa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5.png"/><Relationship Id="rId4" Type="http://schemas.openxmlformats.org/officeDocument/2006/relationships/image" Target="../media/image5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7.png"/><Relationship Id="rId4" Type="http://schemas.openxmlformats.org/officeDocument/2006/relationships/image" Target="../media/image58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8.png"/><Relationship Id="rId4" Type="http://schemas.openxmlformats.org/officeDocument/2006/relationships/image" Target="../media/image6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8.png"/><Relationship Id="rId4" Type="http://schemas.openxmlformats.org/officeDocument/2006/relationships/image" Target="../media/image5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youtube.com/watch?v=sohf_4Zjpmo" TargetMode="External"/><Relationship Id="rId4" Type="http://schemas.openxmlformats.org/officeDocument/2006/relationships/image" Target="../media/image48.png"/><Relationship Id="rId5" Type="http://schemas.openxmlformats.org/officeDocument/2006/relationships/image" Target="../media/image6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4.png"/><Relationship Id="rId4" Type="http://schemas.openxmlformats.org/officeDocument/2006/relationships/image" Target="../media/image19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www.youtube.com/watch?v=fI3xcXp0pJU" TargetMode="External"/><Relationship Id="rId4" Type="http://schemas.openxmlformats.org/officeDocument/2006/relationships/image" Target="../media/image54.png"/><Relationship Id="rId5" Type="http://schemas.openxmlformats.org/officeDocument/2006/relationships/image" Target="../media/image60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7.png"/><Relationship Id="rId4" Type="http://schemas.openxmlformats.org/officeDocument/2006/relationships/image" Target="../media/image56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7.jpg"/><Relationship Id="rId4" Type="http://schemas.openxmlformats.org/officeDocument/2006/relationships/image" Target="../media/image23.png"/><Relationship Id="rId5" Type="http://schemas.openxmlformats.org/officeDocument/2006/relationships/hyperlink" Target="https://www.youtube.com/watch?v=SfGfBoPIo0w" TargetMode="External"/><Relationship Id="rId6" Type="http://schemas.openxmlformats.org/officeDocument/2006/relationships/image" Target="../media/image2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6.png"/><Relationship Id="rId4" Type="http://schemas.openxmlformats.org/officeDocument/2006/relationships/image" Target="../media/image1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"/>
          <p:cNvSpPr txBox="1"/>
          <p:nvPr/>
        </p:nvSpPr>
        <p:spPr>
          <a:xfrm>
            <a:off x="615040" y="2666099"/>
            <a:ext cx="10958745" cy="1973886"/>
          </a:xfrm>
          <a:prstGeom prst="rect">
            <a:avLst/>
          </a:prstGeom>
          <a:noFill/>
          <a:ln>
            <a:noFill/>
          </a:ln>
          <a:effectLst>
            <a:outerShdw rotWithShape="0" algn="bl" dir="5400000" dist="47625">
              <a:srgbClr val="000000">
                <a:alpha val="23529"/>
              </a:srgbClr>
            </a:outerShdw>
          </a:effectLst>
        </p:spPr>
        <p:txBody>
          <a:bodyPr anchorCtr="0" anchor="ctr" bIns="23975" lIns="119950" spcFirstLastPara="1" rIns="121850" wrap="square" tIns="23975">
            <a:norm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4799" u="none" cap="none" strike="noStrike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BRINCADEIRA AFRICANA</a:t>
            </a:r>
            <a:endParaRPr b="1" i="0" sz="4799" u="none" cap="none" strike="noStrike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71" name="Google Shape;171;p1"/>
          <p:cNvSpPr/>
          <p:nvPr/>
        </p:nvSpPr>
        <p:spPr>
          <a:xfrm flipH="1" rot="-48481">
            <a:off x="10628136" y="397660"/>
            <a:ext cx="1191008" cy="914688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5599" u="none" cap="none" strike="noStrik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b="1" baseline="30000" i="0" lang="pt-BR" sz="5599" u="sng" cap="none" strike="noStrike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o</a:t>
            </a:r>
            <a:endParaRPr b="1" i="0" sz="5599" u="sng" cap="none" strike="noStrike">
              <a:solidFill>
                <a:schemeClr val="lt1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72" name="Google Shape;172;p1"/>
          <p:cNvSpPr/>
          <p:nvPr/>
        </p:nvSpPr>
        <p:spPr>
          <a:xfrm flipH="1">
            <a:off x="315420" y="5453843"/>
            <a:ext cx="1818179" cy="440047"/>
          </a:xfrm>
          <a:prstGeom prst="roundRect">
            <a:avLst>
              <a:gd fmla="val 43258" name="adj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133" u="none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b="0" baseline="30000" i="0" lang="pt-BR" sz="2133" u="sng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b="0" i="0" lang="pt-BR" sz="2133" u="none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b="0" i="0" sz="21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1"/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fmla="val 49047" name="adj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133" u="none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b="0" i="0" sz="21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"/>
          <p:cNvSpPr/>
          <p:nvPr/>
        </p:nvSpPr>
        <p:spPr>
          <a:xfrm rot="-120000">
            <a:off x="5340441" y="2271653"/>
            <a:ext cx="1504060" cy="478564"/>
          </a:xfrm>
          <a:prstGeom prst="roundRect">
            <a:avLst>
              <a:gd fmla="val 47917" name="adj"/>
            </a:avLst>
          </a:prstGeom>
          <a:solidFill>
            <a:srgbClr val="4B5E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4</a:t>
            </a:r>
            <a:endParaRPr/>
          </a:p>
        </p:txBody>
      </p:sp>
      <p:sp>
        <p:nvSpPr>
          <p:cNvPr id="175" name="Google Shape;175;p1"/>
          <p:cNvSpPr/>
          <p:nvPr/>
        </p:nvSpPr>
        <p:spPr>
          <a:xfrm rot="-60000">
            <a:off x="4849588" y="4661639"/>
            <a:ext cx="2485767" cy="487456"/>
          </a:xfrm>
          <a:prstGeom prst="roundRect">
            <a:avLst>
              <a:gd fmla="val 30970" name="adj"/>
            </a:avLst>
          </a:prstGeom>
          <a:solidFill>
            <a:srgbClr val="4B5E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GEOGRAFIA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4"/>
          <p:cNvSpPr txBox="1"/>
          <p:nvPr/>
        </p:nvSpPr>
        <p:spPr>
          <a:xfrm>
            <a:off x="578902" y="838534"/>
            <a:ext cx="6095631" cy="5693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VEJA COMO BRINCAR!</a:t>
            </a:r>
            <a:endParaRPr/>
          </a:p>
        </p:txBody>
      </p:sp>
      <p:sp>
        <p:nvSpPr>
          <p:cNvPr id="252" name="Google Shape;252;p24"/>
          <p:cNvSpPr txBox="1"/>
          <p:nvPr/>
        </p:nvSpPr>
        <p:spPr>
          <a:xfrm>
            <a:off x="575010" y="1470447"/>
            <a:ext cx="5944318" cy="50475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 UMA DAS VERSÕES DA AMARELINHA AFRICANA, DESENHAMOS 16 QUADRADOS NO CHÃO.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ESCOLHEMOS UM LADO E COMEÇAMOS A BRINCAR PULANDO DE UM QUADRADO PARA O OUTRO COM UM PÉ DENTRO DE CADA UM.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OBSERVE A SEQUÊNCIA DE IMAGENS PARA ENTENDER A SEQUÊNCIA DOS SALTOS.</a:t>
            </a:r>
            <a:endParaRPr/>
          </a:p>
        </p:txBody>
      </p:sp>
      <p:graphicFrame>
        <p:nvGraphicFramePr>
          <p:cNvPr id="253" name="Google Shape;253;p24"/>
          <p:cNvGraphicFramePr/>
          <p:nvPr/>
        </p:nvGraphicFramePr>
        <p:xfrm>
          <a:off x="6629615" y="88078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{573D4715-ABDD-4B81-A066-344007823167}</a:tableStyleId>
              </a:tblPr>
              <a:tblGrid>
                <a:gridCol w="1199700"/>
                <a:gridCol w="1199700"/>
                <a:gridCol w="1199700"/>
                <a:gridCol w="1199700"/>
              </a:tblGrid>
              <a:tr h="1199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199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199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199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id="254" name="Google Shape;254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8090448" y="933901"/>
            <a:ext cx="642049" cy="10611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5" name="Google Shape;255;p24"/>
          <p:cNvGrpSpPr/>
          <p:nvPr/>
        </p:nvGrpSpPr>
        <p:grpSpPr>
          <a:xfrm>
            <a:off x="7553793" y="1048027"/>
            <a:ext cx="573451" cy="718105"/>
            <a:chOff x="8871117" y="267348"/>
            <a:chExt cx="430207" cy="538719"/>
          </a:xfrm>
        </p:grpSpPr>
        <p:sp>
          <p:nvSpPr>
            <p:cNvPr id="256" name="Google Shape;256;p24"/>
            <p:cNvSpPr txBox="1"/>
            <p:nvPr/>
          </p:nvSpPr>
          <p:spPr>
            <a:xfrm>
              <a:off x="8871124" y="267348"/>
              <a:ext cx="430200" cy="5387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3067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1</a:t>
              </a:r>
              <a:endParaRPr b="1" i="0" sz="3067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57" name="Google Shape;257;p24"/>
            <p:cNvSpPr/>
            <p:nvPr/>
          </p:nvSpPr>
          <p:spPr>
            <a:xfrm>
              <a:off x="8871117" y="288963"/>
              <a:ext cx="430200" cy="469499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850" lIns="121850" spcFirstLastPara="1" rIns="121850" wrap="square" tIns="1218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258" name="Google Shape;258;p24"/>
          <p:cNvGrpSpPr/>
          <p:nvPr/>
        </p:nvGrpSpPr>
        <p:grpSpPr>
          <a:xfrm>
            <a:off x="8784122" y="1074413"/>
            <a:ext cx="573451" cy="718105"/>
            <a:chOff x="10507425" y="1033817"/>
            <a:chExt cx="430200" cy="538719"/>
          </a:xfrm>
        </p:grpSpPr>
        <p:sp>
          <p:nvSpPr>
            <p:cNvPr id="259" name="Google Shape;259;p24"/>
            <p:cNvSpPr txBox="1"/>
            <p:nvPr/>
          </p:nvSpPr>
          <p:spPr>
            <a:xfrm>
              <a:off x="10507425" y="1033817"/>
              <a:ext cx="430200" cy="5387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3067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2</a:t>
              </a:r>
              <a:endParaRPr b="1" i="0" sz="3067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60" name="Google Shape;260;p24"/>
            <p:cNvSpPr/>
            <p:nvPr/>
          </p:nvSpPr>
          <p:spPr>
            <a:xfrm>
              <a:off x="10507425" y="1068468"/>
              <a:ext cx="430200" cy="469499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850" lIns="121850" spcFirstLastPara="1" rIns="121850" wrap="square" tIns="1218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261" name="Google Shape;261;p24"/>
          <p:cNvGrpSpPr/>
          <p:nvPr/>
        </p:nvGrpSpPr>
        <p:grpSpPr>
          <a:xfrm>
            <a:off x="9950054" y="1097959"/>
            <a:ext cx="573451" cy="718105"/>
            <a:chOff x="10507425" y="1033817"/>
            <a:chExt cx="430200" cy="538719"/>
          </a:xfrm>
        </p:grpSpPr>
        <p:sp>
          <p:nvSpPr>
            <p:cNvPr id="262" name="Google Shape;262;p24"/>
            <p:cNvSpPr txBox="1"/>
            <p:nvPr/>
          </p:nvSpPr>
          <p:spPr>
            <a:xfrm>
              <a:off x="10507425" y="1033817"/>
              <a:ext cx="430200" cy="5387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3067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3</a:t>
              </a:r>
              <a:endParaRPr b="1" i="0" sz="3067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63" name="Google Shape;263;p24"/>
            <p:cNvSpPr/>
            <p:nvPr/>
          </p:nvSpPr>
          <p:spPr>
            <a:xfrm>
              <a:off x="10507425" y="1068468"/>
              <a:ext cx="430200" cy="469499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850" lIns="121850" spcFirstLastPara="1" rIns="121850" wrap="square" tIns="1218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264" name="Google Shape;264;p24"/>
          <p:cNvGrpSpPr/>
          <p:nvPr/>
        </p:nvGrpSpPr>
        <p:grpSpPr>
          <a:xfrm>
            <a:off x="9914691" y="2418304"/>
            <a:ext cx="573451" cy="718105"/>
            <a:chOff x="10507425" y="1033817"/>
            <a:chExt cx="430200" cy="538719"/>
          </a:xfrm>
        </p:grpSpPr>
        <p:sp>
          <p:nvSpPr>
            <p:cNvPr id="265" name="Google Shape;265;p24"/>
            <p:cNvSpPr txBox="1"/>
            <p:nvPr/>
          </p:nvSpPr>
          <p:spPr>
            <a:xfrm>
              <a:off x="10507425" y="1033817"/>
              <a:ext cx="430200" cy="5387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3067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4</a:t>
              </a:r>
              <a:endParaRPr b="1" i="0" sz="3067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66" name="Google Shape;266;p24"/>
            <p:cNvSpPr/>
            <p:nvPr/>
          </p:nvSpPr>
          <p:spPr>
            <a:xfrm>
              <a:off x="10507425" y="1068468"/>
              <a:ext cx="430200" cy="469499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850" lIns="121850" spcFirstLastPara="1" rIns="121850" wrap="square" tIns="1218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cxnSp>
        <p:nvCxnSpPr>
          <p:cNvPr id="267" name="Google Shape;267;p24"/>
          <p:cNvCxnSpPr/>
          <p:nvPr/>
        </p:nvCxnSpPr>
        <p:spPr>
          <a:xfrm>
            <a:off x="8333273" y="698217"/>
            <a:ext cx="1077854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68" name="Google Shape;268;p24"/>
          <p:cNvCxnSpPr/>
          <p:nvPr/>
        </p:nvCxnSpPr>
        <p:spPr>
          <a:xfrm>
            <a:off x="10594646" y="1985132"/>
            <a:ext cx="0" cy="76133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69" name="Google Shape;269;p24"/>
          <p:cNvCxnSpPr/>
          <p:nvPr/>
        </p:nvCxnSpPr>
        <p:spPr>
          <a:xfrm rot="10800000">
            <a:off x="8689109" y="3183103"/>
            <a:ext cx="1077854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70" name="Google Shape;270;p24"/>
          <p:cNvCxnSpPr/>
          <p:nvPr/>
        </p:nvCxnSpPr>
        <p:spPr>
          <a:xfrm>
            <a:off x="7162720" y="3450486"/>
            <a:ext cx="0" cy="734795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271" name="Google Shape;271;p24"/>
          <p:cNvGrpSpPr/>
          <p:nvPr/>
        </p:nvGrpSpPr>
        <p:grpSpPr>
          <a:xfrm>
            <a:off x="8749700" y="2372240"/>
            <a:ext cx="573451" cy="718105"/>
            <a:chOff x="10507425" y="1033817"/>
            <a:chExt cx="430200" cy="538719"/>
          </a:xfrm>
        </p:grpSpPr>
        <p:sp>
          <p:nvSpPr>
            <p:cNvPr id="272" name="Google Shape;272;p24"/>
            <p:cNvSpPr txBox="1"/>
            <p:nvPr/>
          </p:nvSpPr>
          <p:spPr>
            <a:xfrm>
              <a:off x="10507425" y="1033817"/>
              <a:ext cx="430200" cy="5387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3067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5</a:t>
              </a:r>
              <a:endParaRPr b="1" i="0" sz="3067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73" name="Google Shape;273;p24"/>
            <p:cNvSpPr/>
            <p:nvPr/>
          </p:nvSpPr>
          <p:spPr>
            <a:xfrm>
              <a:off x="10507425" y="1068468"/>
              <a:ext cx="430200" cy="469499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850" lIns="121850" spcFirstLastPara="1" rIns="121850" wrap="square" tIns="1218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cxnSp>
        <p:nvCxnSpPr>
          <p:cNvPr id="274" name="Google Shape;274;p24"/>
          <p:cNvCxnSpPr/>
          <p:nvPr/>
        </p:nvCxnSpPr>
        <p:spPr>
          <a:xfrm>
            <a:off x="9766963" y="699114"/>
            <a:ext cx="1077854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75" name="Google Shape;275;p24"/>
          <p:cNvCxnSpPr/>
          <p:nvPr/>
        </p:nvCxnSpPr>
        <p:spPr>
          <a:xfrm>
            <a:off x="9766962" y="1991575"/>
            <a:ext cx="0" cy="76133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276" name="Google Shape;276;p24"/>
          <p:cNvGrpSpPr/>
          <p:nvPr/>
        </p:nvGrpSpPr>
        <p:grpSpPr>
          <a:xfrm>
            <a:off x="7516997" y="2358204"/>
            <a:ext cx="573451" cy="718105"/>
            <a:chOff x="10507425" y="1033817"/>
            <a:chExt cx="430200" cy="538719"/>
          </a:xfrm>
        </p:grpSpPr>
        <p:sp>
          <p:nvSpPr>
            <p:cNvPr id="277" name="Google Shape;277;p24"/>
            <p:cNvSpPr txBox="1"/>
            <p:nvPr/>
          </p:nvSpPr>
          <p:spPr>
            <a:xfrm>
              <a:off x="10507425" y="1033817"/>
              <a:ext cx="430200" cy="5387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3067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6</a:t>
              </a:r>
              <a:endParaRPr b="1" i="0" sz="3067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78" name="Google Shape;278;p24"/>
            <p:cNvSpPr/>
            <p:nvPr/>
          </p:nvSpPr>
          <p:spPr>
            <a:xfrm>
              <a:off x="10507425" y="1068468"/>
              <a:ext cx="430200" cy="469499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850" lIns="121850" spcFirstLastPara="1" rIns="121850" wrap="square" tIns="1218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cxnSp>
        <p:nvCxnSpPr>
          <p:cNvPr id="279" name="Google Shape;279;p24"/>
          <p:cNvCxnSpPr/>
          <p:nvPr/>
        </p:nvCxnSpPr>
        <p:spPr>
          <a:xfrm rot="10800000">
            <a:off x="7255420" y="3183103"/>
            <a:ext cx="1077854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80" name="Google Shape;280;p24"/>
          <p:cNvCxnSpPr/>
          <p:nvPr/>
        </p:nvCxnSpPr>
        <p:spPr>
          <a:xfrm>
            <a:off x="8236358" y="3450486"/>
            <a:ext cx="0" cy="734795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281" name="Google Shape;281;p24"/>
          <p:cNvGrpSpPr/>
          <p:nvPr/>
        </p:nvGrpSpPr>
        <p:grpSpPr>
          <a:xfrm>
            <a:off x="7508249" y="3546306"/>
            <a:ext cx="573451" cy="718105"/>
            <a:chOff x="10507425" y="1033817"/>
            <a:chExt cx="430200" cy="538719"/>
          </a:xfrm>
        </p:grpSpPr>
        <p:sp>
          <p:nvSpPr>
            <p:cNvPr id="282" name="Google Shape;282;p24"/>
            <p:cNvSpPr txBox="1"/>
            <p:nvPr/>
          </p:nvSpPr>
          <p:spPr>
            <a:xfrm>
              <a:off x="10507425" y="1033817"/>
              <a:ext cx="430200" cy="5387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3067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7</a:t>
              </a:r>
              <a:endParaRPr b="1" i="0" sz="3067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83" name="Google Shape;283;p24"/>
            <p:cNvSpPr/>
            <p:nvPr/>
          </p:nvSpPr>
          <p:spPr>
            <a:xfrm>
              <a:off x="10507425" y="1068468"/>
              <a:ext cx="430200" cy="469499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850" lIns="121850" spcFirstLastPara="1" rIns="121850" wrap="square" tIns="1218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pic>
        <p:nvPicPr>
          <p:cNvPr id="284" name="Google Shape;284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587547">
            <a:off x="6883165" y="927801"/>
            <a:ext cx="640788" cy="1107665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24"/>
          <p:cNvSpPr txBox="1"/>
          <p:nvPr/>
        </p:nvSpPr>
        <p:spPr>
          <a:xfrm rot="897">
            <a:off x="6629642" y="5758485"/>
            <a:ext cx="4798701" cy="74481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6000" lIns="216000" spcFirstLastPara="1" rIns="121900" wrap="square" tIns="96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b="1" i="0" lang="pt-BR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POSIÇÃO DOS PÉS NO PRIMEIRO MOVIMENTO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0" name="Google Shape;290;p25"/>
          <p:cNvGraphicFramePr/>
          <p:nvPr/>
        </p:nvGraphicFramePr>
        <p:xfrm>
          <a:off x="3695037" y="61139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{573D4715-ABDD-4B81-A066-344007823167}</a:tableStyleId>
              </a:tblPr>
              <a:tblGrid>
                <a:gridCol w="1199700"/>
                <a:gridCol w="1199700"/>
                <a:gridCol w="1199700"/>
                <a:gridCol w="1199700"/>
              </a:tblGrid>
              <a:tr h="1199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199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199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199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id="291" name="Google Shape;291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5199353" y="645277"/>
            <a:ext cx="640690" cy="110810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2" name="Google Shape;292;p25"/>
          <p:cNvGrpSpPr/>
          <p:nvPr/>
        </p:nvGrpSpPr>
        <p:grpSpPr>
          <a:xfrm>
            <a:off x="4619215" y="778632"/>
            <a:ext cx="573451" cy="718105"/>
            <a:chOff x="8871117" y="267348"/>
            <a:chExt cx="430207" cy="538719"/>
          </a:xfrm>
        </p:grpSpPr>
        <p:sp>
          <p:nvSpPr>
            <p:cNvPr id="293" name="Google Shape;293;p25"/>
            <p:cNvSpPr txBox="1"/>
            <p:nvPr/>
          </p:nvSpPr>
          <p:spPr>
            <a:xfrm>
              <a:off x="8871124" y="267348"/>
              <a:ext cx="430200" cy="5387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3067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1</a:t>
              </a:r>
              <a:endParaRPr b="1" i="0" sz="3067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94" name="Google Shape;294;p25"/>
            <p:cNvSpPr/>
            <p:nvPr/>
          </p:nvSpPr>
          <p:spPr>
            <a:xfrm>
              <a:off x="8871117" y="288963"/>
              <a:ext cx="430200" cy="469499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850" lIns="121850" spcFirstLastPara="1" rIns="121850" wrap="square" tIns="1218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295" name="Google Shape;295;p25"/>
          <p:cNvGrpSpPr/>
          <p:nvPr/>
        </p:nvGrpSpPr>
        <p:grpSpPr>
          <a:xfrm>
            <a:off x="5849544" y="805018"/>
            <a:ext cx="573451" cy="718105"/>
            <a:chOff x="10507425" y="1033817"/>
            <a:chExt cx="430200" cy="538719"/>
          </a:xfrm>
        </p:grpSpPr>
        <p:sp>
          <p:nvSpPr>
            <p:cNvPr id="296" name="Google Shape;296;p25"/>
            <p:cNvSpPr txBox="1"/>
            <p:nvPr/>
          </p:nvSpPr>
          <p:spPr>
            <a:xfrm>
              <a:off x="10507425" y="1033817"/>
              <a:ext cx="430200" cy="5387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3067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2</a:t>
              </a:r>
              <a:endParaRPr b="1" i="0" sz="3067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97" name="Google Shape;297;p25"/>
            <p:cNvSpPr/>
            <p:nvPr/>
          </p:nvSpPr>
          <p:spPr>
            <a:xfrm>
              <a:off x="10507425" y="1068468"/>
              <a:ext cx="430200" cy="469499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850" lIns="121850" spcFirstLastPara="1" rIns="121850" wrap="square" tIns="1218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298" name="Google Shape;298;p25"/>
          <p:cNvGrpSpPr/>
          <p:nvPr/>
        </p:nvGrpSpPr>
        <p:grpSpPr>
          <a:xfrm>
            <a:off x="7015476" y="828564"/>
            <a:ext cx="573451" cy="718105"/>
            <a:chOff x="10507425" y="1033817"/>
            <a:chExt cx="430200" cy="538719"/>
          </a:xfrm>
        </p:grpSpPr>
        <p:sp>
          <p:nvSpPr>
            <p:cNvPr id="299" name="Google Shape;299;p25"/>
            <p:cNvSpPr txBox="1"/>
            <p:nvPr/>
          </p:nvSpPr>
          <p:spPr>
            <a:xfrm>
              <a:off x="10507425" y="1033817"/>
              <a:ext cx="430200" cy="5387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3067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3</a:t>
              </a:r>
              <a:endParaRPr b="1" i="0" sz="3067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00" name="Google Shape;300;p25"/>
            <p:cNvSpPr/>
            <p:nvPr/>
          </p:nvSpPr>
          <p:spPr>
            <a:xfrm>
              <a:off x="10507425" y="1068468"/>
              <a:ext cx="430200" cy="469499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850" lIns="121850" spcFirstLastPara="1" rIns="121850" wrap="square" tIns="1218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301" name="Google Shape;301;p25"/>
          <p:cNvGrpSpPr/>
          <p:nvPr/>
        </p:nvGrpSpPr>
        <p:grpSpPr>
          <a:xfrm>
            <a:off x="6980113" y="2148910"/>
            <a:ext cx="573451" cy="718105"/>
            <a:chOff x="10507425" y="1033817"/>
            <a:chExt cx="430200" cy="538719"/>
          </a:xfrm>
        </p:grpSpPr>
        <p:sp>
          <p:nvSpPr>
            <p:cNvPr id="302" name="Google Shape;302;p25"/>
            <p:cNvSpPr txBox="1"/>
            <p:nvPr/>
          </p:nvSpPr>
          <p:spPr>
            <a:xfrm>
              <a:off x="10507425" y="1033817"/>
              <a:ext cx="430200" cy="5387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3067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4</a:t>
              </a:r>
              <a:endParaRPr b="1" i="0" sz="3067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03" name="Google Shape;303;p25"/>
            <p:cNvSpPr/>
            <p:nvPr/>
          </p:nvSpPr>
          <p:spPr>
            <a:xfrm>
              <a:off x="10507425" y="1068468"/>
              <a:ext cx="430200" cy="469499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850" lIns="121850" spcFirstLastPara="1" rIns="121850" wrap="square" tIns="1218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cxnSp>
        <p:nvCxnSpPr>
          <p:cNvPr id="304" name="Google Shape;304;p25"/>
          <p:cNvCxnSpPr/>
          <p:nvPr/>
        </p:nvCxnSpPr>
        <p:spPr>
          <a:xfrm>
            <a:off x="6546953" y="428822"/>
            <a:ext cx="1077854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05" name="Google Shape;305;p25"/>
          <p:cNvCxnSpPr/>
          <p:nvPr/>
        </p:nvCxnSpPr>
        <p:spPr>
          <a:xfrm>
            <a:off x="7660068" y="1715737"/>
            <a:ext cx="0" cy="76133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06" name="Google Shape;306;p25"/>
          <p:cNvCxnSpPr/>
          <p:nvPr/>
        </p:nvCxnSpPr>
        <p:spPr>
          <a:xfrm rot="10800000">
            <a:off x="5727024" y="2912271"/>
            <a:ext cx="1077854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07" name="Google Shape;307;p25"/>
          <p:cNvCxnSpPr/>
          <p:nvPr/>
        </p:nvCxnSpPr>
        <p:spPr>
          <a:xfrm>
            <a:off x="4228142" y="3181092"/>
            <a:ext cx="0" cy="734795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308" name="Google Shape;308;p25"/>
          <p:cNvGrpSpPr/>
          <p:nvPr/>
        </p:nvGrpSpPr>
        <p:grpSpPr>
          <a:xfrm>
            <a:off x="5815122" y="2102846"/>
            <a:ext cx="573451" cy="718105"/>
            <a:chOff x="10507425" y="1033817"/>
            <a:chExt cx="430200" cy="538719"/>
          </a:xfrm>
        </p:grpSpPr>
        <p:sp>
          <p:nvSpPr>
            <p:cNvPr id="309" name="Google Shape;309;p25"/>
            <p:cNvSpPr txBox="1"/>
            <p:nvPr/>
          </p:nvSpPr>
          <p:spPr>
            <a:xfrm>
              <a:off x="10507425" y="1033817"/>
              <a:ext cx="430200" cy="5387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3067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5</a:t>
              </a:r>
              <a:endParaRPr b="1" i="0" sz="3067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10" name="Google Shape;310;p25"/>
            <p:cNvSpPr/>
            <p:nvPr/>
          </p:nvSpPr>
          <p:spPr>
            <a:xfrm>
              <a:off x="10507425" y="1068468"/>
              <a:ext cx="430200" cy="469499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850" lIns="121850" spcFirstLastPara="1" rIns="121850" wrap="square" tIns="1218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cxnSp>
        <p:nvCxnSpPr>
          <p:cNvPr id="311" name="Google Shape;311;p25"/>
          <p:cNvCxnSpPr/>
          <p:nvPr/>
        </p:nvCxnSpPr>
        <p:spPr>
          <a:xfrm>
            <a:off x="6832384" y="1722181"/>
            <a:ext cx="0" cy="76133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312" name="Google Shape;312;p25"/>
          <p:cNvGrpSpPr/>
          <p:nvPr/>
        </p:nvGrpSpPr>
        <p:grpSpPr>
          <a:xfrm>
            <a:off x="4582419" y="2088809"/>
            <a:ext cx="573451" cy="718105"/>
            <a:chOff x="10507425" y="1033817"/>
            <a:chExt cx="430200" cy="538719"/>
          </a:xfrm>
        </p:grpSpPr>
        <p:sp>
          <p:nvSpPr>
            <p:cNvPr id="313" name="Google Shape;313;p25"/>
            <p:cNvSpPr txBox="1"/>
            <p:nvPr/>
          </p:nvSpPr>
          <p:spPr>
            <a:xfrm>
              <a:off x="10507425" y="1033817"/>
              <a:ext cx="430200" cy="5387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3067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6</a:t>
              </a:r>
              <a:endParaRPr b="1" i="0" sz="3067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14" name="Google Shape;314;p25"/>
            <p:cNvSpPr/>
            <p:nvPr/>
          </p:nvSpPr>
          <p:spPr>
            <a:xfrm>
              <a:off x="10507425" y="1068468"/>
              <a:ext cx="430200" cy="469499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850" lIns="121850" spcFirstLastPara="1" rIns="121850" wrap="square" tIns="1218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cxnSp>
        <p:nvCxnSpPr>
          <p:cNvPr id="315" name="Google Shape;315;p25"/>
          <p:cNvCxnSpPr/>
          <p:nvPr/>
        </p:nvCxnSpPr>
        <p:spPr>
          <a:xfrm rot="10800000">
            <a:off x="4436511" y="2912271"/>
            <a:ext cx="1077854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16" name="Google Shape;316;p25"/>
          <p:cNvCxnSpPr/>
          <p:nvPr/>
        </p:nvCxnSpPr>
        <p:spPr>
          <a:xfrm>
            <a:off x="5301780" y="3181092"/>
            <a:ext cx="0" cy="734795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317" name="Google Shape;317;p25"/>
          <p:cNvGrpSpPr/>
          <p:nvPr/>
        </p:nvGrpSpPr>
        <p:grpSpPr>
          <a:xfrm>
            <a:off x="4573671" y="3276912"/>
            <a:ext cx="573451" cy="718105"/>
            <a:chOff x="10507425" y="1033817"/>
            <a:chExt cx="430200" cy="538719"/>
          </a:xfrm>
        </p:grpSpPr>
        <p:sp>
          <p:nvSpPr>
            <p:cNvPr id="318" name="Google Shape;318;p25"/>
            <p:cNvSpPr txBox="1"/>
            <p:nvPr/>
          </p:nvSpPr>
          <p:spPr>
            <a:xfrm>
              <a:off x="10507425" y="1033817"/>
              <a:ext cx="430200" cy="5387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3067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7</a:t>
              </a:r>
              <a:endParaRPr b="1" i="0" sz="3067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19" name="Google Shape;319;p25"/>
            <p:cNvSpPr/>
            <p:nvPr/>
          </p:nvSpPr>
          <p:spPr>
            <a:xfrm>
              <a:off x="10507425" y="1068468"/>
              <a:ext cx="430200" cy="469499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850" lIns="121850" spcFirstLastPara="1" rIns="121850" wrap="square" tIns="1218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pic>
        <p:nvPicPr>
          <p:cNvPr id="320" name="Google Shape;320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6390639" y="668779"/>
            <a:ext cx="642049" cy="1061101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25"/>
          <p:cNvSpPr txBox="1"/>
          <p:nvPr/>
        </p:nvSpPr>
        <p:spPr>
          <a:xfrm rot="897">
            <a:off x="3694990" y="5547011"/>
            <a:ext cx="4798701" cy="74481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6000" lIns="216000" spcFirstLastPara="1" rIns="121900" wrap="square" tIns="96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b="1" i="0" lang="pt-BR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POSIÇÃO DOS PÉS NO SEGUNDO MOVIMENTO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6"/>
          <p:cNvSpPr txBox="1"/>
          <p:nvPr/>
        </p:nvSpPr>
        <p:spPr>
          <a:xfrm>
            <a:off x="719564" y="1612280"/>
            <a:ext cx="4961445" cy="16927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PODEMOS USAR PALMAS OU A MÚSICA “MINUÊ, MINUÊ” DURANTE A BRINCADEIRA.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27" name="Google Shape;327;p26"/>
          <p:cNvGraphicFramePr/>
          <p:nvPr/>
        </p:nvGraphicFramePr>
        <p:xfrm>
          <a:off x="6177945" y="7005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{573D4715-ABDD-4B81-A066-344007823167}</a:tableStyleId>
              </a:tblPr>
              <a:tblGrid>
                <a:gridCol w="1199700"/>
                <a:gridCol w="1199700"/>
                <a:gridCol w="1199700"/>
                <a:gridCol w="1199700"/>
              </a:tblGrid>
              <a:tr h="1199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199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199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199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pSp>
        <p:nvGrpSpPr>
          <p:cNvPr id="328" name="Google Shape;328;p26"/>
          <p:cNvGrpSpPr/>
          <p:nvPr/>
        </p:nvGrpSpPr>
        <p:grpSpPr>
          <a:xfrm>
            <a:off x="7102123" y="867789"/>
            <a:ext cx="573451" cy="718105"/>
            <a:chOff x="8871117" y="267348"/>
            <a:chExt cx="430207" cy="538719"/>
          </a:xfrm>
        </p:grpSpPr>
        <p:sp>
          <p:nvSpPr>
            <p:cNvPr id="329" name="Google Shape;329;p26"/>
            <p:cNvSpPr txBox="1"/>
            <p:nvPr/>
          </p:nvSpPr>
          <p:spPr>
            <a:xfrm>
              <a:off x="8871124" y="267348"/>
              <a:ext cx="430200" cy="5387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3067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1</a:t>
              </a:r>
              <a:endParaRPr b="1" i="0" sz="3067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30" name="Google Shape;330;p26"/>
            <p:cNvSpPr/>
            <p:nvPr/>
          </p:nvSpPr>
          <p:spPr>
            <a:xfrm>
              <a:off x="8871117" y="288963"/>
              <a:ext cx="430200" cy="469499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850" lIns="121850" spcFirstLastPara="1" rIns="121850" wrap="square" tIns="1218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331" name="Google Shape;331;p26"/>
          <p:cNvGrpSpPr/>
          <p:nvPr/>
        </p:nvGrpSpPr>
        <p:grpSpPr>
          <a:xfrm>
            <a:off x="8332452" y="894175"/>
            <a:ext cx="573451" cy="718105"/>
            <a:chOff x="10507425" y="1033817"/>
            <a:chExt cx="430200" cy="538719"/>
          </a:xfrm>
        </p:grpSpPr>
        <p:sp>
          <p:nvSpPr>
            <p:cNvPr id="332" name="Google Shape;332;p26"/>
            <p:cNvSpPr txBox="1"/>
            <p:nvPr/>
          </p:nvSpPr>
          <p:spPr>
            <a:xfrm>
              <a:off x="10507425" y="1033817"/>
              <a:ext cx="430200" cy="5387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3067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2</a:t>
              </a:r>
              <a:endParaRPr b="1" i="0" sz="3067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33" name="Google Shape;333;p26"/>
            <p:cNvSpPr/>
            <p:nvPr/>
          </p:nvSpPr>
          <p:spPr>
            <a:xfrm>
              <a:off x="10507425" y="1068468"/>
              <a:ext cx="430200" cy="469499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850" lIns="121850" spcFirstLastPara="1" rIns="121850" wrap="square" tIns="1218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334" name="Google Shape;334;p26"/>
          <p:cNvGrpSpPr/>
          <p:nvPr/>
        </p:nvGrpSpPr>
        <p:grpSpPr>
          <a:xfrm>
            <a:off x="9498384" y="917721"/>
            <a:ext cx="573451" cy="718105"/>
            <a:chOff x="10507425" y="1033817"/>
            <a:chExt cx="430200" cy="538719"/>
          </a:xfrm>
        </p:grpSpPr>
        <p:sp>
          <p:nvSpPr>
            <p:cNvPr id="335" name="Google Shape;335;p26"/>
            <p:cNvSpPr txBox="1"/>
            <p:nvPr/>
          </p:nvSpPr>
          <p:spPr>
            <a:xfrm>
              <a:off x="10507425" y="1033817"/>
              <a:ext cx="430200" cy="5387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3067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3</a:t>
              </a:r>
              <a:endParaRPr b="1" i="0" sz="3067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36" name="Google Shape;336;p26"/>
            <p:cNvSpPr/>
            <p:nvPr/>
          </p:nvSpPr>
          <p:spPr>
            <a:xfrm>
              <a:off x="10507425" y="1068468"/>
              <a:ext cx="430200" cy="469499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850" lIns="121850" spcFirstLastPara="1" rIns="121850" wrap="square" tIns="1218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337" name="Google Shape;337;p26"/>
          <p:cNvGrpSpPr/>
          <p:nvPr/>
        </p:nvGrpSpPr>
        <p:grpSpPr>
          <a:xfrm>
            <a:off x="9463021" y="2238067"/>
            <a:ext cx="573451" cy="718105"/>
            <a:chOff x="10507425" y="1033817"/>
            <a:chExt cx="430200" cy="538719"/>
          </a:xfrm>
        </p:grpSpPr>
        <p:sp>
          <p:nvSpPr>
            <p:cNvPr id="338" name="Google Shape;338;p26"/>
            <p:cNvSpPr txBox="1"/>
            <p:nvPr/>
          </p:nvSpPr>
          <p:spPr>
            <a:xfrm>
              <a:off x="10507425" y="1033817"/>
              <a:ext cx="430200" cy="5387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3067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4</a:t>
              </a:r>
              <a:endParaRPr b="1" i="0" sz="3067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39" name="Google Shape;339;p26"/>
            <p:cNvSpPr/>
            <p:nvPr/>
          </p:nvSpPr>
          <p:spPr>
            <a:xfrm>
              <a:off x="10507425" y="1068468"/>
              <a:ext cx="430200" cy="469499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850" lIns="121850" spcFirstLastPara="1" rIns="121850" wrap="square" tIns="1218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cxnSp>
        <p:nvCxnSpPr>
          <p:cNvPr id="340" name="Google Shape;340;p26"/>
          <p:cNvCxnSpPr/>
          <p:nvPr/>
        </p:nvCxnSpPr>
        <p:spPr>
          <a:xfrm>
            <a:off x="10142976" y="1804894"/>
            <a:ext cx="0" cy="76133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41" name="Google Shape;341;p26"/>
          <p:cNvCxnSpPr/>
          <p:nvPr/>
        </p:nvCxnSpPr>
        <p:spPr>
          <a:xfrm rot="10800000">
            <a:off x="8237438" y="3001428"/>
            <a:ext cx="1077854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42" name="Google Shape;342;p26"/>
          <p:cNvCxnSpPr/>
          <p:nvPr/>
        </p:nvCxnSpPr>
        <p:spPr>
          <a:xfrm>
            <a:off x="6711050" y="3270249"/>
            <a:ext cx="0" cy="734795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343" name="Google Shape;343;p26"/>
          <p:cNvGrpSpPr/>
          <p:nvPr/>
        </p:nvGrpSpPr>
        <p:grpSpPr>
          <a:xfrm>
            <a:off x="8298030" y="2192003"/>
            <a:ext cx="573451" cy="718105"/>
            <a:chOff x="10507425" y="1033817"/>
            <a:chExt cx="430200" cy="538719"/>
          </a:xfrm>
        </p:grpSpPr>
        <p:sp>
          <p:nvSpPr>
            <p:cNvPr id="344" name="Google Shape;344;p26"/>
            <p:cNvSpPr txBox="1"/>
            <p:nvPr/>
          </p:nvSpPr>
          <p:spPr>
            <a:xfrm>
              <a:off x="10507425" y="1033817"/>
              <a:ext cx="430200" cy="5387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3067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5</a:t>
              </a:r>
              <a:endParaRPr b="1" i="0" sz="3067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45" name="Google Shape;345;p26"/>
            <p:cNvSpPr/>
            <p:nvPr/>
          </p:nvSpPr>
          <p:spPr>
            <a:xfrm>
              <a:off x="10507425" y="1068468"/>
              <a:ext cx="430200" cy="469499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850" lIns="121850" spcFirstLastPara="1" rIns="121850" wrap="square" tIns="1218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cxnSp>
        <p:nvCxnSpPr>
          <p:cNvPr id="346" name="Google Shape;346;p26"/>
          <p:cNvCxnSpPr/>
          <p:nvPr/>
        </p:nvCxnSpPr>
        <p:spPr>
          <a:xfrm>
            <a:off x="9315292" y="1811338"/>
            <a:ext cx="0" cy="76133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347" name="Google Shape;347;p26"/>
          <p:cNvGrpSpPr/>
          <p:nvPr/>
        </p:nvGrpSpPr>
        <p:grpSpPr>
          <a:xfrm>
            <a:off x="7065327" y="2177966"/>
            <a:ext cx="573451" cy="718105"/>
            <a:chOff x="10507425" y="1033817"/>
            <a:chExt cx="430200" cy="538719"/>
          </a:xfrm>
        </p:grpSpPr>
        <p:sp>
          <p:nvSpPr>
            <p:cNvPr id="348" name="Google Shape;348;p26"/>
            <p:cNvSpPr txBox="1"/>
            <p:nvPr/>
          </p:nvSpPr>
          <p:spPr>
            <a:xfrm>
              <a:off x="10507425" y="1033817"/>
              <a:ext cx="430200" cy="5387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3067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6</a:t>
              </a:r>
              <a:endParaRPr b="1" i="0" sz="3067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49" name="Google Shape;349;p26"/>
            <p:cNvSpPr/>
            <p:nvPr/>
          </p:nvSpPr>
          <p:spPr>
            <a:xfrm>
              <a:off x="10507425" y="1068468"/>
              <a:ext cx="430200" cy="469499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850" lIns="121850" spcFirstLastPara="1" rIns="121850" wrap="square" tIns="1218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cxnSp>
        <p:nvCxnSpPr>
          <p:cNvPr id="350" name="Google Shape;350;p26"/>
          <p:cNvCxnSpPr/>
          <p:nvPr/>
        </p:nvCxnSpPr>
        <p:spPr>
          <a:xfrm rot="10800000">
            <a:off x="6842169" y="3012376"/>
            <a:ext cx="1077854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51" name="Google Shape;351;p26"/>
          <p:cNvCxnSpPr/>
          <p:nvPr/>
        </p:nvCxnSpPr>
        <p:spPr>
          <a:xfrm>
            <a:off x="7784688" y="3270249"/>
            <a:ext cx="0" cy="734795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352" name="Google Shape;352;p26"/>
          <p:cNvGrpSpPr/>
          <p:nvPr/>
        </p:nvGrpSpPr>
        <p:grpSpPr>
          <a:xfrm>
            <a:off x="7056579" y="3366069"/>
            <a:ext cx="573451" cy="718105"/>
            <a:chOff x="10507425" y="1033817"/>
            <a:chExt cx="430200" cy="538719"/>
          </a:xfrm>
        </p:grpSpPr>
        <p:sp>
          <p:nvSpPr>
            <p:cNvPr id="353" name="Google Shape;353;p26"/>
            <p:cNvSpPr txBox="1"/>
            <p:nvPr/>
          </p:nvSpPr>
          <p:spPr>
            <a:xfrm>
              <a:off x="10507425" y="1033817"/>
              <a:ext cx="430200" cy="5387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3067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7</a:t>
              </a:r>
              <a:endParaRPr b="1" i="0" sz="3067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54" name="Google Shape;354;p26"/>
            <p:cNvSpPr/>
            <p:nvPr/>
          </p:nvSpPr>
          <p:spPr>
            <a:xfrm>
              <a:off x="10507425" y="1068468"/>
              <a:ext cx="430200" cy="469499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850" lIns="121850" spcFirstLastPara="1" rIns="121850" wrap="square" tIns="1218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pic>
        <p:nvPicPr>
          <p:cNvPr id="355" name="Google Shape;355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8951690" y="737039"/>
            <a:ext cx="640690" cy="1108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10142976" y="760540"/>
            <a:ext cx="642049" cy="1061101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26"/>
          <p:cNvSpPr txBox="1"/>
          <p:nvPr/>
        </p:nvSpPr>
        <p:spPr>
          <a:xfrm rot="897">
            <a:off x="6177899" y="5591248"/>
            <a:ext cx="4798701" cy="74481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6000" lIns="216000" spcFirstLastPara="1" rIns="121900" wrap="square" tIns="96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b="1" i="0" lang="pt-BR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POSIÇÃO DOS PÉS NO TERCEIRO MOVIMENTO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7"/>
          <p:cNvSpPr txBox="1"/>
          <p:nvPr/>
        </p:nvSpPr>
        <p:spPr>
          <a:xfrm>
            <a:off x="721046" y="1536740"/>
            <a:ext cx="4774056" cy="24929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JOGADOR SEGUINTE PODE ENTRAR ASSIM QUE O PRIMEIRO TERMINAR DE SALTAR A PRIMEIRA LINHA, OU SEJA, O PASSO 4 DA IMAGEM.</a:t>
            </a:r>
            <a:endParaRPr/>
          </a:p>
        </p:txBody>
      </p:sp>
      <p:graphicFrame>
        <p:nvGraphicFramePr>
          <p:cNvPr id="363" name="Google Shape;363;p27"/>
          <p:cNvGraphicFramePr/>
          <p:nvPr/>
        </p:nvGraphicFramePr>
        <p:xfrm>
          <a:off x="6493952" y="121412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{573D4715-ABDD-4B81-A066-344007823167}</a:tableStyleId>
              </a:tblPr>
              <a:tblGrid>
                <a:gridCol w="1199700"/>
                <a:gridCol w="1199700"/>
                <a:gridCol w="1199700"/>
                <a:gridCol w="1199700"/>
              </a:tblGrid>
              <a:tr h="1199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199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199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199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pSp>
        <p:nvGrpSpPr>
          <p:cNvPr id="364" name="Google Shape;364;p27"/>
          <p:cNvGrpSpPr/>
          <p:nvPr/>
        </p:nvGrpSpPr>
        <p:grpSpPr>
          <a:xfrm>
            <a:off x="7418130" y="1381360"/>
            <a:ext cx="573451" cy="718105"/>
            <a:chOff x="8871117" y="267348"/>
            <a:chExt cx="430207" cy="538719"/>
          </a:xfrm>
        </p:grpSpPr>
        <p:sp>
          <p:nvSpPr>
            <p:cNvPr id="365" name="Google Shape;365;p27"/>
            <p:cNvSpPr txBox="1"/>
            <p:nvPr/>
          </p:nvSpPr>
          <p:spPr>
            <a:xfrm>
              <a:off x="8871124" y="267348"/>
              <a:ext cx="430200" cy="5387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3067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1</a:t>
              </a:r>
              <a:endParaRPr b="1" i="0" sz="3067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66" name="Google Shape;366;p27"/>
            <p:cNvSpPr/>
            <p:nvPr/>
          </p:nvSpPr>
          <p:spPr>
            <a:xfrm>
              <a:off x="8871117" y="288963"/>
              <a:ext cx="430200" cy="469499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850" lIns="121850" spcFirstLastPara="1" rIns="121850" wrap="square" tIns="1218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367" name="Google Shape;367;p27"/>
          <p:cNvGrpSpPr/>
          <p:nvPr/>
        </p:nvGrpSpPr>
        <p:grpSpPr>
          <a:xfrm>
            <a:off x="8648459" y="1407746"/>
            <a:ext cx="573451" cy="718105"/>
            <a:chOff x="10507425" y="1033817"/>
            <a:chExt cx="430200" cy="538719"/>
          </a:xfrm>
        </p:grpSpPr>
        <p:sp>
          <p:nvSpPr>
            <p:cNvPr id="368" name="Google Shape;368;p27"/>
            <p:cNvSpPr txBox="1"/>
            <p:nvPr/>
          </p:nvSpPr>
          <p:spPr>
            <a:xfrm>
              <a:off x="10507425" y="1033817"/>
              <a:ext cx="430200" cy="5387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3067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2</a:t>
              </a:r>
              <a:endParaRPr b="1" i="0" sz="3067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69" name="Google Shape;369;p27"/>
            <p:cNvSpPr/>
            <p:nvPr/>
          </p:nvSpPr>
          <p:spPr>
            <a:xfrm>
              <a:off x="10507425" y="1068468"/>
              <a:ext cx="430200" cy="469499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850" lIns="121850" spcFirstLastPara="1" rIns="121850" wrap="square" tIns="1218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370" name="Google Shape;370;p27"/>
          <p:cNvGrpSpPr/>
          <p:nvPr/>
        </p:nvGrpSpPr>
        <p:grpSpPr>
          <a:xfrm>
            <a:off x="9814391" y="1431292"/>
            <a:ext cx="573451" cy="718105"/>
            <a:chOff x="10507425" y="1033817"/>
            <a:chExt cx="430200" cy="538719"/>
          </a:xfrm>
        </p:grpSpPr>
        <p:sp>
          <p:nvSpPr>
            <p:cNvPr id="371" name="Google Shape;371;p27"/>
            <p:cNvSpPr txBox="1"/>
            <p:nvPr/>
          </p:nvSpPr>
          <p:spPr>
            <a:xfrm>
              <a:off x="10507425" y="1033817"/>
              <a:ext cx="430200" cy="5387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3067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3</a:t>
              </a:r>
              <a:endParaRPr b="1" i="0" sz="3067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72" name="Google Shape;372;p27"/>
            <p:cNvSpPr/>
            <p:nvPr/>
          </p:nvSpPr>
          <p:spPr>
            <a:xfrm>
              <a:off x="10507425" y="1068468"/>
              <a:ext cx="430200" cy="469499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850" lIns="121850" spcFirstLastPara="1" rIns="121850" wrap="square" tIns="1218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373" name="Google Shape;373;p27"/>
          <p:cNvGrpSpPr/>
          <p:nvPr/>
        </p:nvGrpSpPr>
        <p:grpSpPr>
          <a:xfrm>
            <a:off x="9779028" y="2751638"/>
            <a:ext cx="573451" cy="718105"/>
            <a:chOff x="10507425" y="1033817"/>
            <a:chExt cx="430200" cy="538719"/>
          </a:xfrm>
        </p:grpSpPr>
        <p:sp>
          <p:nvSpPr>
            <p:cNvPr id="374" name="Google Shape;374;p27"/>
            <p:cNvSpPr txBox="1"/>
            <p:nvPr/>
          </p:nvSpPr>
          <p:spPr>
            <a:xfrm>
              <a:off x="10507425" y="1033817"/>
              <a:ext cx="430200" cy="5387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3067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4</a:t>
              </a:r>
              <a:endParaRPr b="1" i="0" sz="3067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75" name="Google Shape;375;p27"/>
            <p:cNvSpPr/>
            <p:nvPr/>
          </p:nvSpPr>
          <p:spPr>
            <a:xfrm>
              <a:off x="10507425" y="1068468"/>
              <a:ext cx="430200" cy="469499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850" lIns="121850" spcFirstLastPara="1" rIns="121850" wrap="square" tIns="1218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cxnSp>
        <p:nvCxnSpPr>
          <p:cNvPr id="376" name="Google Shape;376;p27"/>
          <p:cNvCxnSpPr/>
          <p:nvPr/>
        </p:nvCxnSpPr>
        <p:spPr>
          <a:xfrm>
            <a:off x="10438672" y="2220687"/>
            <a:ext cx="0" cy="76133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77" name="Google Shape;377;p27"/>
          <p:cNvCxnSpPr/>
          <p:nvPr/>
        </p:nvCxnSpPr>
        <p:spPr>
          <a:xfrm>
            <a:off x="7027057" y="3783820"/>
            <a:ext cx="0" cy="734795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378" name="Google Shape;378;p27"/>
          <p:cNvGrpSpPr/>
          <p:nvPr/>
        </p:nvGrpSpPr>
        <p:grpSpPr>
          <a:xfrm>
            <a:off x="8614037" y="2705574"/>
            <a:ext cx="573451" cy="718105"/>
            <a:chOff x="10507425" y="1033817"/>
            <a:chExt cx="430200" cy="538719"/>
          </a:xfrm>
        </p:grpSpPr>
        <p:sp>
          <p:nvSpPr>
            <p:cNvPr id="379" name="Google Shape;379;p27"/>
            <p:cNvSpPr txBox="1"/>
            <p:nvPr/>
          </p:nvSpPr>
          <p:spPr>
            <a:xfrm>
              <a:off x="10507425" y="1033817"/>
              <a:ext cx="430200" cy="5387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3067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5</a:t>
              </a:r>
              <a:endParaRPr b="1" i="0" sz="3067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80" name="Google Shape;380;p27"/>
            <p:cNvSpPr/>
            <p:nvPr/>
          </p:nvSpPr>
          <p:spPr>
            <a:xfrm>
              <a:off x="10507425" y="1068468"/>
              <a:ext cx="430200" cy="469499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850" lIns="121850" spcFirstLastPara="1" rIns="121850" wrap="square" tIns="1218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cxnSp>
        <p:nvCxnSpPr>
          <p:cNvPr id="381" name="Google Shape;381;p27"/>
          <p:cNvCxnSpPr/>
          <p:nvPr/>
        </p:nvCxnSpPr>
        <p:spPr>
          <a:xfrm>
            <a:off x="9852005" y="2220687"/>
            <a:ext cx="0" cy="76133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382" name="Google Shape;382;p27"/>
          <p:cNvGrpSpPr/>
          <p:nvPr/>
        </p:nvGrpSpPr>
        <p:grpSpPr>
          <a:xfrm>
            <a:off x="7381334" y="2691537"/>
            <a:ext cx="573451" cy="718105"/>
            <a:chOff x="10507425" y="1033817"/>
            <a:chExt cx="430200" cy="538719"/>
          </a:xfrm>
        </p:grpSpPr>
        <p:sp>
          <p:nvSpPr>
            <p:cNvPr id="383" name="Google Shape;383;p27"/>
            <p:cNvSpPr txBox="1"/>
            <p:nvPr/>
          </p:nvSpPr>
          <p:spPr>
            <a:xfrm>
              <a:off x="10507425" y="1033817"/>
              <a:ext cx="430200" cy="5387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3067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6</a:t>
              </a:r>
              <a:endParaRPr b="1" i="0" sz="3067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84" name="Google Shape;384;p27"/>
            <p:cNvSpPr/>
            <p:nvPr/>
          </p:nvSpPr>
          <p:spPr>
            <a:xfrm>
              <a:off x="10507425" y="1068468"/>
              <a:ext cx="430200" cy="469499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850" lIns="121850" spcFirstLastPara="1" rIns="121850" wrap="square" tIns="1218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cxnSp>
        <p:nvCxnSpPr>
          <p:cNvPr id="385" name="Google Shape;385;p27"/>
          <p:cNvCxnSpPr/>
          <p:nvPr/>
        </p:nvCxnSpPr>
        <p:spPr>
          <a:xfrm rot="10800000">
            <a:off x="7248463" y="3514999"/>
            <a:ext cx="1077854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86" name="Google Shape;386;p27"/>
          <p:cNvCxnSpPr/>
          <p:nvPr/>
        </p:nvCxnSpPr>
        <p:spPr>
          <a:xfrm>
            <a:off x="8100695" y="3783820"/>
            <a:ext cx="0" cy="734795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387" name="Google Shape;387;p27"/>
          <p:cNvGrpSpPr/>
          <p:nvPr/>
        </p:nvGrpSpPr>
        <p:grpSpPr>
          <a:xfrm>
            <a:off x="7372586" y="3879640"/>
            <a:ext cx="573451" cy="718105"/>
            <a:chOff x="10507425" y="1033817"/>
            <a:chExt cx="430200" cy="538719"/>
          </a:xfrm>
        </p:grpSpPr>
        <p:sp>
          <p:nvSpPr>
            <p:cNvPr id="388" name="Google Shape;388;p27"/>
            <p:cNvSpPr txBox="1"/>
            <p:nvPr/>
          </p:nvSpPr>
          <p:spPr>
            <a:xfrm>
              <a:off x="10507425" y="1033817"/>
              <a:ext cx="430200" cy="5387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3067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7</a:t>
              </a:r>
              <a:endParaRPr b="1" i="0" sz="3067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89" name="Google Shape;389;p27"/>
            <p:cNvSpPr/>
            <p:nvPr/>
          </p:nvSpPr>
          <p:spPr>
            <a:xfrm>
              <a:off x="10507425" y="1068468"/>
              <a:ext cx="430200" cy="469499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850" lIns="121850" spcFirstLastPara="1" rIns="121850" wrap="square" tIns="1218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65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cxnSp>
        <p:nvCxnSpPr>
          <p:cNvPr id="390" name="Google Shape;390;p27"/>
          <p:cNvCxnSpPr/>
          <p:nvPr/>
        </p:nvCxnSpPr>
        <p:spPr>
          <a:xfrm>
            <a:off x="8214540" y="1067183"/>
            <a:ext cx="1077854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91" name="Google Shape;391;p27"/>
          <p:cNvCxnSpPr/>
          <p:nvPr/>
        </p:nvCxnSpPr>
        <p:spPr>
          <a:xfrm>
            <a:off x="9496250" y="1067183"/>
            <a:ext cx="1077854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id="392" name="Google Shape;392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6762661" y="1260259"/>
            <a:ext cx="640690" cy="1108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7953947" y="1283761"/>
            <a:ext cx="642049" cy="1061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9224987" y="2455665"/>
            <a:ext cx="640690" cy="1108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10416273" y="2479167"/>
            <a:ext cx="642049" cy="10611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6" name="Google Shape;396;p27"/>
          <p:cNvCxnSpPr/>
          <p:nvPr/>
        </p:nvCxnSpPr>
        <p:spPr>
          <a:xfrm rot="10800000">
            <a:off x="8553445" y="3514999"/>
            <a:ext cx="1077854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28"/>
          <p:cNvSpPr txBox="1"/>
          <p:nvPr/>
        </p:nvSpPr>
        <p:spPr>
          <a:xfrm>
            <a:off x="598832" y="934889"/>
            <a:ext cx="5386592" cy="5693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 HORA DE BRINCAR!</a:t>
            </a:r>
            <a:endParaRPr/>
          </a:p>
        </p:txBody>
      </p:sp>
      <p:sp>
        <p:nvSpPr>
          <p:cNvPr id="402" name="Google Shape;402;p28"/>
          <p:cNvSpPr txBox="1"/>
          <p:nvPr/>
        </p:nvSpPr>
        <p:spPr>
          <a:xfrm>
            <a:off x="598833" y="1768180"/>
            <a:ext cx="5466083" cy="2523736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AGORA QUE VOCÊ JÁ CONHECE A AMARELINHA AFRICANA, O SEU PROFESSOR ORGANIZARÁ UM ESPAÇO PARA A TURMA BRINCAR COM ESSE JOGO.</a:t>
            </a:r>
            <a:endParaRPr/>
          </a:p>
        </p:txBody>
      </p:sp>
      <p:pic>
        <p:nvPicPr>
          <p:cNvPr id="403" name="Google Shape;403;p28"/>
          <p:cNvPicPr preferRelativeResize="0"/>
          <p:nvPr/>
        </p:nvPicPr>
        <p:blipFill rotWithShape="1">
          <a:blip r:embed="rId3">
            <a:alphaModFix/>
          </a:blip>
          <a:srcRect b="0" l="0" r="3177" t="0"/>
          <a:stretch/>
        </p:blipFill>
        <p:spPr>
          <a:xfrm>
            <a:off x="5555714" y="1591309"/>
            <a:ext cx="6493717" cy="3595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08600" y="466889"/>
            <a:ext cx="618206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29"/>
          <p:cNvSpPr txBox="1"/>
          <p:nvPr/>
        </p:nvSpPr>
        <p:spPr>
          <a:xfrm>
            <a:off x="598832" y="4482073"/>
            <a:ext cx="5386592" cy="176404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ESPERA-SE QUE A TURMA, COM O APOIO DO PROFESSOR, BRINQUE DE AMARELINHA AFRICANA.</a:t>
            </a:r>
            <a:endParaRPr/>
          </a:p>
        </p:txBody>
      </p:sp>
      <p:sp>
        <p:nvSpPr>
          <p:cNvPr id="410" name="Google Shape;410;p29"/>
          <p:cNvSpPr txBox="1"/>
          <p:nvPr>
            <p:ph type="title"/>
          </p:nvPr>
        </p:nvSpPr>
        <p:spPr>
          <a:xfrm>
            <a:off x="8793259" y="299900"/>
            <a:ext cx="2568568" cy="676971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</a:pPr>
            <a:r>
              <a:rPr lang="pt-B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29"/>
          <p:cNvSpPr txBox="1"/>
          <p:nvPr/>
        </p:nvSpPr>
        <p:spPr>
          <a:xfrm>
            <a:off x="598832" y="934889"/>
            <a:ext cx="5386592" cy="5693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 HORA DE BRINCAR!</a:t>
            </a:r>
            <a:endParaRPr/>
          </a:p>
        </p:txBody>
      </p:sp>
      <p:sp>
        <p:nvSpPr>
          <p:cNvPr id="412" name="Google Shape;412;p29"/>
          <p:cNvSpPr txBox="1"/>
          <p:nvPr/>
        </p:nvSpPr>
        <p:spPr>
          <a:xfrm>
            <a:off x="598833" y="1768180"/>
            <a:ext cx="5466083" cy="2523736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AGORA QUE VOCÊ JÁ CONHECE A AMARELINHA AFRICANA, O SEU PROFESSOR ORGANIZARÁ UM ESPAÇO PARA A TURMA BRINCAR COM ESSE JOGO.</a:t>
            </a:r>
            <a:endParaRPr/>
          </a:p>
        </p:txBody>
      </p:sp>
      <p:pic>
        <p:nvPicPr>
          <p:cNvPr id="413" name="Google Shape;413;p29"/>
          <p:cNvPicPr preferRelativeResize="0"/>
          <p:nvPr/>
        </p:nvPicPr>
        <p:blipFill rotWithShape="1">
          <a:blip r:embed="rId3">
            <a:alphaModFix/>
          </a:blip>
          <a:srcRect b="0" l="0" r="3177" t="0"/>
          <a:stretch/>
        </p:blipFill>
        <p:spPr>
          <a:xfrm>
            <a:off x="5555714" y="1591309"/>
            <a:ext cx="6493717" cy="3595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83913" y="404385"/>
            <a:ext cx="414819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30"/>
          <p:cNvSpPr txBox="1"/>
          <p:nvPr/>
        </p:nvSpPr>
        <p:spPr>
          <a:xfrm>
            <a:off x="630571" y="1087411"/>
            <a:ext cx="10237126" cy="9128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CONVERSE COM A TURMA E O PROFESSOR EM UMA RODA DE CONVERSA.</a:t>
            </a:r>
            <a:endParaRPr/>
          </a:p>
        </p:txBody>
      </p:sp>
      <p:pic>
        <p:nvPicPr>
          <p:cNvPr id="420" name="Google Shape;420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42322" y="2255230"/>
            <a:ext cx="6289735" cy="3759473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30"/>
          <p:cNvSpPr txBox="1"/>
          <p:nvPr/>
        </p:nvSpPr>
        <p:spPr>
          <a:xfrm>
            <a:off x="630571" y="2124814"/>
            <a:ext cx="5087098" cy="33547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A.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 QUE VOCÊ APRENDEU NA AULA DE HOJE?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B.</a:t>
            </a: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VOCÊ GOSTOU DE BRINCAR DE AMARELINHA AFRICANA? POR QUÊ?</a:t>
            </a:r>
            <a:endParaRPr/>
          </a:p>
          <a:p>
            <a:pPr indent="-349250" lvl="0" marL="51435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SzPts val="2600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9250" lvl="0" marL="51435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SzPts val="2600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Desenho de um cachorro&#10;&#10;Descrição gerada automaticamente" id="422" name="Google Shape;422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07605" y="494822"/>
            <a:ext cx="551473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7" name="Google Shape;427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85218" y="3433865"/>
            <a:ext cx="3774356" cy="2350860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31"/>
          <p:cNvSpPr txBox="1"/>
          <p:nvPr/>
        </p:nvSpPr>
        <p:spPr>
          <a:xfrm>
            <a:off x="630570" y="2124814"/>
            <a:ext cx="11129003" cy="1292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A.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 QUE VOCÊ APRENDEU NA AULA DE HOJE?</a:t>
            </a:r>
            <a:b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ESPERA-SE QUE O ESTUDANTE COMENTE QUE APRENDEU UMA BRINCADEIRA CHAMADA AMARELINHA.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31"/>
          <p:cNvSpPr txBox="1"/>
          <p:nvPr/>
        </p:nvSpPr>
        <p:spPr>
          <a:xfrm>
            <a:off x="8793259" y="299900"/>
            <a:ext cx="2568568" cy="676971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1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0" name="Google Shape;430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83913" y="404385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31"/>
          <p:cNvSpPr txBox="1"/>
          <p:nvPr/>
        </p:nvSpPr>
        <p:spPr>
          <a:xfrm>
            <a:off x="630571" y="1087411"/>
            <a:ext cx="10237126" cy="9128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CONVERSE COM A TURMA E O PROFESSOR EM UMA RODA DE CONVERSA.</a:t>
            </a:r>
            <a:endParaRPr/>
          </a:p>
        </p:txBody>
      </p:sp>
      <p:sp>
        <p:nvSpPr>
          <p:cNvPr id="432" name="Google Shape;432;p31"/>
          <p:cNvSpPr txBox="1"/>
          <p:nvPr/>
        </p:nvSpPr>
        <p:spPr>
          <a:xfrm>
            <a:off x="630570" y="3542065"/>
            <a:ext cx="6389662" cy="1292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00"/>
              <a:buFont typeface="Arial"/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B.</a:t>
            </a: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VOCÊ GOSTOU DE BRINCAR DE AMARELINHA AFRICANA? POR QUÊ?</a:t>
            </a:r>
            <a:b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RESPOSTA PESSOAL.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7" name="Google Shape;437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39792" y="1147746"/>
            <a:ext cx="4594479" cy="4431154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32"/>
          <p:cNvSpPr txBox="1"/>
          <p:nvPr/>
        </p:nvSpPr>
        <p:spPr>
          <a:xfrm>
            <a:off x="549449" y="1088193"/>
            <a:ext cx="8020552" cy="2646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CONVERSE COM O SEU COLEGA.</a:t>
            </a:r>
            <a:endParaRPr b="0" i="0" sz="2600" u="none" cap="none" strike="noStrik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QUAIS SÃO AS DIFERENÇAS E AS SEMELHANÇAS ENTRE A AMARELINHA QUE COSTUMAMOS BRINCAR E A AMARELINHA AFRICANA?</a:t>
            </a:r>
            <a:b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Desenho de um cachorro&#10;&#10;Descrição gerada automaticamente" id="439" name="Google Shape;439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07605" y="494822"/>
            <a:ext cx="551473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" name="Google Shape;444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87287" y="1914077"/>
            <a:ext cx="3646985" cy="3517341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33"/>
          <p:cNvSpPr txBox="1"/>
          <p:nvPr/>
        </p:nvSpPr>
        <p:spPr>
          <a:xfrm>
            <a:off x="549449" y="1088193"/>
            <a:ext cx="7547416" cy="57554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CONVERSE COM O SEU COLEGA.</a:t>
            </a:r>
            <a:endParaRPr b="0" i="0" sz="2600" u="none" cap="none" strike="noStrik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QUAIS SÃO AS DIFERENÇAS E AS SEMELHANÇAS ENTRE A AMARELINHA QUE COSTUMAMOS BRINCAR E A AMARELINHA AFRICANA?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RESPOSTA PESSOAL, PORÉM O ESTUDANTE PODERÁ CITAR QUE OS RISCOS NO CHÃO DAS AMARELINHAS SÃO DIFERENTES, MAS AMBAS PRECISAM DE SALTOS PARA AVANÇAR NOS QUADRADOS DESENHADOS, ENTRE OUTRAS SEMELHANÇAS E DIFERENÇAS.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33"/>
          <p:cNvSpPr txBox="1"/>
          <p:nvPr/>
        </p:nvSpPr>
        <p:spPr>
          <a:xfrm>
            <a:off x="8793259" y="299900"/>
            <a:ext cx="2568568" cy="676971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1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7" name="Google Shape;447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83913" y="404385"/>
            <a:ext cx="414819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9c09b808c8_0_208"/>
          <p:cNvSpPr txBox="1"/>
          <p:nvPr>
            <p:ph idx="1" type="body"/>
          </p:nvPr>
        </p:nvSpPr>
        <p:spPr>
          <a:xfrm>
            <a:off x="6423493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noAutofit/>
          </a:bodyPr>
          <a:lstStyle/>
          <a:p>
            <a:pPr indent="-457200" lvl="0" marL="62649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●"/>
            </a:pPr>
            <a:r>
              <a:rPr lang="pt-BR"/>
              <a:t>CONHECER E APRENDER UMA BRINCADEIRA DE ORIGEM AFRICANA.</a:t>
            </a:r>
            <a:endParaRPr/>
          </a:p>
          <a:p>
            <a:pPr indent="-457200" lvl="0" marL="626491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2000"/>
              <a:buFont typeface="Arial"/>
              <a:buChar char="●"/>
            </a:pPr>
            <a:r>
              <a:rPr lang="pt-BR"/>
              <a:t>RECONHECER SEMELHANÇAS E DIFERENÇAS ENTRE AS PRÁTICAS DE JOGOS E BRINCADEIRAS DE OUTROS GRUPOS SOCIAIS E  COM AS QUE VOCÊ FAZ NOS SEUS LUGARES DE VIVÊNCIA.</a:t>
            </a:r>
            <a:endParaRPr/>
          </a:p>
        </p:txBody>
      </p:sp>
      <p:sp>
        <p:nvSpPr>
          <p:cNvPr id="181" name="Google Shape;181;g29c09b808c8_0_208"/>
          <p:cNvSpPr txBox="1"/>
          <p:nvPr>
            <p:ph idx="2" type="body"/>
          </p:nvPr>
        </p:nvSpPr>
        <p:spPr>
          <a:xfrm>
            <a:off x="475780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noAutofit/>
          </a:bodyPr>
          <a:lstStyle/>
          <a:p>
            <a:pPr indent="-457200" lvl="0" marL="626491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2000"/>
              <a:buFont typeface="Arial"/>
              <a:buChar char="●"/>
            </a:pPr>
            <a:r>
              <a:rPr lang="pt-BR"/>
              <a:t>BRINCADEIRA DE ORIGEM AFRICANA.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29c09b808c8_0_213"/>
          <p:cNvSpPr txBox="1"/>
          <p:nvPr>
            <p:ph idx="1" type="body"/>
          </p:nvPr>
        </p:nvSpPr>
        <p:spPr>
          <a:xfrm>
            <a:off x="4694295" y="1929000"/>
            <a:ext cx="6912199" cy="38555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0273" lvl="0" marL="36027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●"/>
            </a:pPr>
            <a:r>
              <a:rPr lang="pt-BR"/>
              <a:t>CONHECEMOS E APRENDEMOS UMA BRINCADEIRA DE ORIGEM AFRICANA.</a:t>
            </a:r>
            <a:endParaRPr/>
          </a:p>
          <a:p>
            <a:pPr indent="-360273" lvl="0" marL="360273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Arial"/>
              <a:buChar char="●"/>
            </a:pPr>
            <a:r>
              <a:rPr lang="pt-BR"/>
              <a:t>RECONHECEMOS SEMELHANÇAS E DIFERENÇAS ENTRE AS PRÁTICAS DE JOGOS E BRINCADEIRAS DE OUTROS GRUPOS SOCIAIS E AS QUE VOCÊ FAZ NOS SEUS LUGARES DE VIVÊNCIA.</a:t>
            </a:r>
            <a:endParaRPr/>
          </a:p>
          <a:p>
            <a:pPr indent="-228243" lvl="0" marL="360273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2079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2efbe606fc3_0_29"/>
          <p:cNvSpPr txBox="1"/>
          <p:nvPr/>
        </p:nvSpPr>
        <p:spPr>
          <a:xfrm>
            <a:off x="479608" y="813065"/>
            <a:ext cx="11296709" cy="1128375"/>
          </a:xfrm>
          <a:prstGeom prst="rect">
            <a:avLst/>
          </a:prstGeom>
          <a:noFill/>
          <a:ln>
            <a:noFill/>
          </a:ln>
        </p:spPr>
        <p:txBody>
          <a:bodyPr anchorCtr="0" anchor="t" bIns="162475" lIns="162475" spcFirstLastPara="1" rIns="162475" wrap="square" tIns="162475">
            <a:spAutoFit/>
          </a:bodyPr>
          <a:lstStyle/>
          <a:p>
            <a:pPr indent="0" lvl="0" marL="10156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ENSINE PARA ALGUÉM QUE VIVE COM VOCÊ COMO SE BRINCA AS BRINCADEIRAS ABAIXO.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8" name="Google Shape;458;g2efbe606fc3_0_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9062" y="2268856"/>
            <a:ext cx="3730635" cy="2889506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g2efbe606fc3_0_29"/>
          <p:cNvSpPr txBox="1"/>
          <p:nvPr/>
        </p:nvSpPr>
        <p:spPr>
          <a:xfrm>
            <a:off x="7452435" y="5468502"/>
            <a:ext cx="2957010" cy="795848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anchorCtr="0" anchor="t" bIns="162475" lIns="162475" spcFirstLastPara="1" rIns="162475" wrap="square" tIns="162475">
            <a:spAutoFit/>
          </a:bodyPr>
          <a:lstStyle/>
          <a:p>
            <a:pPr indent="0" lvl="0" marL="0" marR="0" rtl="0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AMARELINHA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g2efbe606fc3_0_29"/>
          <p:cNvSpPr txBox="1"/>
          <p:nvPr/>
        </p:nvSpPr>
        <p:spPr>
          <a:xfrm>
            <a:off x="969386" y="5523230"/>
            <a:ext cx="4456089" cy="795848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162475" lIns="162475" spcFirstLastPara="1" rIns="162475" wrap="square" tIns="162475">
            <a:spAutoFit/>
          </a:bodyPr>
          <a:lstStyle/>
          <a:p>
            <a:pPr indent="0" lvl="0" marL="0" marR="0" rtl="0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AMARELINHA AFRICANA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1" name="Google Shape;461;g2efbe606fc3_0_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6235" y="1958715"/>
            <a:ext cx="3342389" cy="35097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34"/>
          <p:cNvSpPr txBox="1"/>
          <p:nvPr>
            <p:ph idx="1" type="body"/>
          </p:nvPr>
        </p:nvSpPr>
        <p:spPr>
          <a:xfrm>
            <a:off x="524927" y="945581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pt-BR"/>
              <a:t>SILVA, M. </a:t>
            </a:r>
            <a:r>
              <a:rPr b="1" lang="pt-BR"/>
              <a:t>Jogos e brincadeiras africanas</a:t>
            </a:r>
            <a:r>
              <a:rPr lang="pt-BR"/>
              <a:t>. São Paulo: Educativa, 2020. Cap. 3: Amarelinha Africana. p. 45-52.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</a:pPr>
            <a:r>
              <a:rPr lang="pt-BR"/>
              <a:t>SÃO PAULO (Estado). Secretaria da Educação. </a:t>
            </a:r>
            <a:r>
              <a:rPr b="1" lang="pt-BR"/>
              <a:t>Currículo Paulista</a:t>
            </a:r>
            <a:r>
              <a:rPr lang="pt-BR"/>
              <a:t>: Ensino Fundamental – Anos Iniciais – Matriz de Habilidades. São Paulo, 2019. Disponível em: </a:t>
            </a:r>
            <a:r>
              <a:rPr lang="pt-BR" u="sng">
                <a:solidFill>
                  <a:schemeClr val="hlink"/>
                </a:solidFill>
                <a:hlinkClick r:id="rId3"/>
              </a:rPr>
              <a:t>https://efape.educacao.sp.gov.br/curriculopaulista/wp-content/uploads/2023/02/Curriculo_Paulista-etapas-Educa%C3%A7%C3%A3o-Infantil-e-Ensino-Fundamental-ISBN.pdf</a:t>
            </a:r>
            <a:r>
              <a:rPr lang="pt-BR"/>
              <a:t> Acesso em: 28 jul. 2025.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</a:pPr>
            <a:r>
              <a:rPr lang="pt-BR"/>
              <a:t>LEMOV, Doug. </a:t>
            </a:r>
            <a:r>
              <a:rPr b="1" lang="pt-BR"/>
              <a:t>Aula nota 10 3.0</a:t>
            </a:r>
            <a:r>
              <a:rPr lang="pt-BR"/>
              <a:t>: 63 técnicas para melhorar a gestão da sala de aula / Doug Lemov; tradução: Daniel Vieira, Sandra Maria Mallmann da Rosa; revisão técnica: Fausta Camargo, Thuinie Daros. 3. ed. Porto Alegre: Penso, 2023.​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16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35"/>
          <p:cNvSpPr txBox="1"/>
          <p:nvPr>
            <p:ph idx="1" type="body"/>
          </p:nvPr>
        </p:nvSpPr>
        <p:spPr>
          <a:xfrm>
            <a:off x="593672" y="881496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lang="pt-BR"/>
              <a:t>Lista de imagens e vídeos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</a:pPr>
            <a:r>
              <a:rPr b="1" lang="pt-BR"/>
              <a:t>Slide 1 – </a:t>
            </a:r>
            <a:r>
              <a:rPr lang="pt-BR"/>
              <a:t>Imagem de capa: SEDUC-SP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</a:pPr>
            <a:r>
              <a:rPr b="1" lang="pt-BR"/>
              <a:t>Slides 3, 5 a 19 e 21 – </a:t>
            </a:r>
            <a:r>
              <a:rPr lang="pt-BR"/>
              <a:t>© Getty Images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1600"/>
              <a:buNone/>
            </a:pPr>
            <a:r>
              <a:rPr b="1" lang="pt-BR"/>
              <a:t>Slide 4 </a:t>
            </a:r>
            <a:r>
              <a:rPr lang="pt-BR"/>
              <a:t>– Impare Educação. AMARELINHA AFRICANA – Oficial. Disponível em: </a:t>
            </a:r>
            <a:r>
              <a:rPr lang="pt-BR" u="sng">
                <a:solidFill>
                  <a:schemeClr val="hlink"/>
                </a:solidFill>
                <a:hlinkClick r:id="rId3"/>
              </a:rPr>
              <a:t>https://www.youtube.com/watch?v=SfGfBoPIo0w</a:t>
            </a:r>
            <a:r>
              <a:rPr lang="pt-BR"/>
              <a:t>.  Acesso em: 28 ago. 2024.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37"/>
          <p:cNvSpPr txBox="1"/>
          <p:nvPr/>
        </p:nvSpPr>
        <p:spPr>
          <a:xfrm>
            <a:off x="1322264" y="1269226"/>
            <a:ext cx="3630736" cy="11054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Habilidade: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(EF01GE02) </a:t>
            </a: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Comparar jogos e brincadeiras (individuais e coletivos) de diferentes épocas e lugares, promovendo o respeito à pluralidade cultural.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1" name="Google Shape;481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8353" y="1223963"/>
            <a:ext cx="692128" cy="719813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37"/>
          <p:cNvSpPr txBox="1"/>
          <p:nvPr>
            <p:ph idx="1" type="subTitle"/>
          </p:nvPr>
        </p:nvSpPr>
        <p:spPr>
          <a:xfrm rot="-120000">
            <a:off x="176387" y="168697"/>
            <a:ext cx="188732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2</a:t>
            </a:r>
            <a:endParaRPr/>
          </a:p>
        </p:txBody>
      </p:sp>
      <p:pic>
        <p:nvPicPr>
          <p:cNvPr id="483" name="Google Shape;483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63272" y="856495"/>
            <a:ext cx="6393207" cy="35944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38"/>
          <p:cNvSpPr txBox="1"/>
          <p:nvPr>
            <p:ph idx="1" type="subTitle"/>
          </p:nvPr>
        </p:nvSpPr>
        <p:spPr>
          <a:xfrm rot="-120000">
            <a:off x="176387" y="168697"/>
            <a:ext cx="188732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5</a:t>
            </a:r>
            <a:endParaRPr/>
          </a:p>
        </p:txBody>
      </p:sp>
      <p:sp>
        <p:nvSpPr>
          <p:cNvPr id="489" name="Google Shape;489;p38"/>
          <p:cNvSpPr txBox="1"/>
          <p:nvPr/>
        </p:nvSpPr>
        <p:spPr>
          <a:xfrm>
            <a:off x="1221847" y="1183415"/>
            <a:ext cx="4401713" cy="32922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08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Expectativas de respostas: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veja quais são as possíveis respostas para as questões propostas.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Arial"/>
              <a:buAutoNum type="arabicPeriod"/>
            </a:pPr>
            <a:r>
              <a:rPr b="1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CONHECIA ESSE JEITO DE JOGAR AMARELINHA? </a:t>
            </a: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 muito provável que os estudantes não reconheçam a amarelinha africana no seu cotidiano e, portanto, a resposta mais provável é não, mas, caso algum estudante afirme que conhece a brincadeira, estimule-o a contar aos demais colegas da sala. </a:t>
            </a:r>
            <a:endParaRPr/>
          </a:p>
        </p:txBody>
      </p:sp>
      <p:pic>
        <p:nvPicPr>
          <p:cNvPr id="490" name="Google Shape;490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7920" y="1229141"/>
            <a:ext cx="692128" cy="71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38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480" l="0" r="0" t="480"/>
          <a:stretch/>
        </p:blipFill>
        <p:spPr>
          <a:xfrm>
            <a:off x="5768423" y="852710"/>
            <a:ext cx="5912535" cy="329223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492" name="Google Shape;492;p38"/>
          <p:cNvSpPr txBox="1"/>
          <p:nvPr/>
        </p:nvSpPr>
        <p:spPr>
          <a:xfrm>
            <a:off x="1221847" y="4262925"/>
            <a:ext cx="10603974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Arial"/>
              <a:buAutoNum type="arabicPeriod" startAt="2"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QUE É IGUAL E DIFERENTE DA AMARELINHA QUE COSTUMAMOS BRINCAR?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Espera-se que os estudantes reconheçam que é semelhante por ser uma brincadeira coletiva, que deve acontecer em espaço amplo e que tem o salto como estratégia do jogo. As diferenças estão no traçado das linhas, na sequência de movimentos e no fato de a amarelinha africana seguir um ritmo ditado por uma música ou pelo bater de palmas. 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39"/>
          <p:cNvSpPr txBox="1"/>
          <p:nvPr>
            <p:ph idx="1" type="subTitle"/>
          </p:nvPr>
        </p:nvSpPr>
        <p:spPr>
          <a:xfrm rot="-120000">
            <a:off x="176387" y="168697"/>
            <a:ext cx="188732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7</a:t>
            </a:r>
            <a:endParaRPr/>
          </a:p>
        </p:txBody>
      </p:sp>
      <p:sp>
        <p:nvSpPr>
          <p:cNvPr id="498" name="Google Shape;498;p39"/>
          <p:cNvSpPr txBox="1"/>
          <p:nvPr/>
        </p:nvSpPr>
        <p:spPr>
          <a:xfrm>
            <a:off x="1164291" y="970418"/>
            <a:ext cx="4494689" cy="4088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sempre que um lugar do mundo é citado nas aulas de Geografia ou em outras áreas, é uma oportunidade excelente de expor os estudantes aos mapas. Antes de apresentar o mapa, pergunte: Vocês já ouviram falar da África? Sabem onde fica? Conseguem localizar no mapa do mundo?</a:t>
            </a: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Feito isso, é hora de ouvir as respostas e apresentar os mapas que podem estar na sala, no atlas escolar ou podem ser projetados. O contato com diferentes mapas políticos vai, aos poucos, familiarizando os estudantes com os diferentes lugares do mundo como países, continentes e oceanos.  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9" name="Google Shape;499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7920" y="970417"/>
            <a:ext cx="692128" cy="71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p39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480" l="0" r="0" t="480"/>
          <a:stretch/>
        </p:blipFill>
        <p:spPr>
          <a:xfrm>
            <a:off x="5768423" y="852710"/>
            <a:ext cx="5912535" cy="329223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501" name="Google Shape;501;p39"/>
          <p:cNvSpPr txBox="1"/>
          <p:nvPr/>
        </p:nvSpPr>
        <p:spPr>
          <a:xfrm>
            <a:off x="1164289" y="4841682"/>
            <a:ext cx="1029520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Vale destacar que a amarelinha africana se origina em Moçambique, um país que ocupa uma pequena parte da África. Sempre que possível, é importante destacar que a África é um continente e não um país e, nesse sentido, localizar um país dentro do continente é tarefa que deve ser feita ao longo de toda a escolaridade. 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40"/>
          <p:cNvSpPr txBox="1"/>
          <p:nvPr>
            <p:ph idx="1" type="subTitle"/>
          </p:nvPr>
        </p:nvSpPr>
        <p:spPr>
          <a:xfrm rot="-120000">
            <a:off x="176387" y="168697"/>
            <a:ext cx="188732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10</a:t>
            </a:r>
            <a:endParaRPr/>
          </a:p>
        </p:txBody>
      </p:sp>
      <p:sp>
        <p:nvSpPr>
          <p:cNvPr id="507" name="Google Shape;507;p40"/>
          <p:cNvSpPr txBox="1"/>
          <p:nvPr/>
        </p:nvSpPr>
        <p:spPr>
          <a:xfrm>
            <a:off x="1164292" y="913195"/>
            <a:ext cx="4462605" cy="4233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a sequência de slides do 10 ao 13 é uma representação gráfica do movimento realizado na brincadeira da amarelinha africana.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leitura dos slides só é possível após eles terem assistido ao vídeo que mostra o movimento; caso contrário, seria bastante abstrato e difícil. Nas imagens, fica fácil identificar a posição dos pés, mas será necessário chamar a atenção das setas azuis e vermelhas. As azuis indicam as direções esquerda e direita, ou melhor, para um lado e para outro lado. As setas vermelhas indicam apenas para a frente, já que na brincadeira não pulam para trás. </a:t>
            </a:r>
            <a:endParaRPr/>
          </a:p>
        </p:txBody>
      </p:sp>
      <p:pic>
        <p:nvPicPr>
          <p:cNvPr id="508" name="Google Shape;508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8627" y="913195"/>
            <a:ext cx="692128" cy="71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Google Shape;509;p40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480" l="0" r="0" t="480"/>
          <a:stretch/>
        </p:blipFill>
        <p:spPr>
          <a:xfrm>
            <a:off x="5768423" y="867458"/>
            <a:ext cx="5912535" cy="329223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510" name="Google Shape;510;p40"/>
          <p:cNvSpPr txBox="1"/>
          <p:nvPr/>
        </p:nvSpPr>
        <p:spPr>
          <a:xfrm>
            <a:off x="1164291" y="4838478"/>
            <a:ext cx="10309953" cy="9848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Mostrar as setas e as direções é um importante exercício de lateralidade e noção espacial que facilitará a leitura da representação gráfica dos símbolos e cores que aparecem nos slides.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É interessante, ao final da sequência, voltar ao slide 4 e retomar o vídeo.  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41"/>
          <p:cNvSpPr txBox="1"/>
          <p:nvPr>
            <p:ph idx="1" type="subTitle"/>
          </p:nvPr>
        </p:nvSpPr>
        <p:spPr>
          <a:xfrm rot="-120000">
            <a:off x="176387" y="168697"/>
            <a:ext cx="188732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14</a:t>
            </a:r>
            <a:endParaRPr/>
          </a:p>
        </p:txBody>
      </p:sp>
      <p:sp>
        <p:nvSpPr>
          <p:cNvPr id="516" name="Google Shape;516;p41"/>
          <p:cNvSpPr txBox="1"/>
          <p:nvPr/>
        </p:nvSpPr>
        <p:spPr>
          <a:xfrm>
            <a:off x="1238937" y="913195"/>
            <a:ext cx="4217966" cy="40934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para esta atividade, é possível utilizar o pátio da escola, o corredor, a quadra ou até mesmo a sala de aula, dependendo da estrutura da escola. É importante preparar o jogo antes da aula. Por exemplo, sugerimos que a amarelinha já esteja desenhada com giz ou fita adesiva.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Segue o link para acessar a música “Minuê Minuê”: </a:t>
            </a:r>
            <a:r>
              <a:rPr b="0" i="0" lang="pt-BR" sz="16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https://www.youtube.com/watch?v=sohf_4Zjpmo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Caso não seja possível usar recursos de áudio, a atividade pode ser feita batendo-se palmas.</a:t>
            </a:r>
            <a:endParaRPr/>
          </a:p>
        </p:txBody>
      </p:sp>
      <p:pic>
        <p:nvPicPr>
          <p:cNvPr id="517" name="Google Shape;517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8123" y="913195"/>
            <a:ext cx="692128" cy="71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41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480" l="0" r="0" t="480"/>
          <a:stretch/>
        </p:blipFill>
        <p:spPr>
          <a:xfrm>
            <a:off x="5768423" y="852710"/>
            <a:ext cx="5912535" cy="329223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0"/>
          <p:cNvSpPr txBox="1"/>
          <p:nvPr/>
        </p:nvSpPr>
        <p:spPr>
          <a:xfrm>
            <a:off x="541064" y="1113276"/>
            <a:ext cx="7742954" cy="22313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CONVERSE COM A TURMA E O PROFESSOR.</a:t>
            </a:r>
            <a:endParaRPr/>
          </a:p>
          <a:p>
            <a:pPr indent="-457086" lvl="0" marL="457086" marR="0" rtl="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7030A0"/>
              </a:buClr>
              <a:buSzPts val="3380"/>
              <a:buFont typeface="Arial"/>
              <a:buChar char="•"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QUAL É A BRINCADEIRA DA IMAGEM AO LADO?</a:t>
            </a:r>
            <a:endParaRPr/>
          </a:p>
          <a:p>
            <a:pPr indent="-457086" lvl="0" marL="45708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SzPts val="3380"/>
              <a:buFont typeface="Arial"/>
              <a:buChar char="•"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COMO SE JOGA?</a:t>
            </a:r>
            <a:endParaRPr/>
          </a:p>
        </p:txBody>
      </p:sp>
      <p:pic>
        <p:nvPicPr>
          <p:cNvPr id="187" name="Google Shape;18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5018" y="1642863"/>
            <a:ext cx="5901232" cy="46450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8" name="Google Shape;188;p10"/>
          <p:cNvGrpSpPr/>
          <p:nvPr/>
        </p:nvGrpSpPr>
        <p:grpSpPr>
          <a:xfrm>
            <a:off x="9098280" y="422596"/>
            <a:ext cx="2791155" cy="415517"/>
            <a:chOff x="289560" y="3851596"/>
            <a:chExt cx="2791155" cy="415517"/>
          </a:xfrm>
        </p:grpSpPr>
        <p:sp>
          <p:nvSpPr>
            <p:cNvPr id="189" name="Google Shape;189;p10"/>
            <p:cNvSpPr/>
            <p:nvPr/>
          </p:nvSpPr>
          <p:spPr>
            <a:xfrm>
              <a:off x="532704" y="3910261"/>
              <a:ext cx="2548011" cy="302955"/>
            </a:xfrm>
            <a:prstGeom prst="roundRect">
              <a:avLst>
                <a:gd fmla="val 50000" name="adj"/>
              </a:avLst>
            </a:prstGeom>
            <a:solidFill>
              <a:srgbClr val="BD68C1"/>
            </a:solidFill>
            <a:ln cap="flat" cmpd="sng" w="19050">
              <a:solidFill>
                <a:srgbClr val="A839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DISCUSSÃO DISCIPLINADA</a:t>
              </a:r>
              <a:endParaRPr/>
            </a:p>
          </p:txBody>
        </p:sp>
        <p:pic>
          <p:nvPicPr>
            <p:cNvPr id="190" name="Google Shape;190;p1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89560" y="3851596"/>
              <a:ext cx="558800" cy="41551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42"/>
          <p:cNvSpPr txBox="1"/>
          <p:nvPr>
            <p:ph idx="1" type="subTitle"/>
          </p:nvPr>
        </p:nvSpPr>
        <p:spPr>
          <a:xfrm rot="-120000">
            <a:off x="176387" y="168697"/>
            <a:ext cx="188732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14</a:t>
            </a:r>
            <a:endParaRPr/>
          </a:p>
        </p:txBody>
      </p:sp>
      <p:sp>
        <p:nvSpPr>
          <p:cNvPr id="524" name="Google Shape;524;p42"/>
          <p:cNvSpPr txBox="1"/>
          <p:nvPr/>
        </p:nvSpPr>
        <p:spPr>
          <a:xfrm>
            <a:off x="1254615" y="897537"/>
            <a:ext cx="4320275" cy="49859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Aprofundamento: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para ampliar o repertório sobre a Amarelinha Africana, segue o link de um vídeo de sugestão contendo outras versões desse jogo.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vídeo apresenta diferentes formas de brincar e, em alguns exemplos, parece difícil que os estudantes do primeiro ano consigam realizar os movimentos, mas, de qualquer forma é uma boa referência de como a brincadeira pode ser versátil e com outras regras e dinâmicas.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Avalie o quanto é pertinente e interessante mostrar aos estudantes e conversar sobre as variações e regras.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Link do vídeo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0" i="0" lang="pt-BR" sz="16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https://www.youtube.com/watch?v=fI3xcXp0pJU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525" name="Google Shape;525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4534" y="908971"/>
            <a:ext cx="700392" cy="728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42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480" l="0" r="0" t="480"/>
          <a:stretch/>
        </p:blipFill>
        <p:spPr>
          <a:xfrm>
            <a:off x="5768423" y="852710"/>
            <a:ext cx="5912535" cy="329223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43"/>
          <p:cNvSpPr txBox="1"/>
          <p:nvPr>
            <p:ph idx="1" type="subTitle"/>
          </p:nvPr>
        </p:nvSpPr>
        <p:spPr>
          <a:xfrm rot="-120000">
            <a:off x="176387" y="168697"/>
            <a:ext cx="188732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17</a:t>
            </a:r>
            <a:endParaRPr/>
          </a:p>
        </p:txBody>
      </p:sp>
      <p:sp>
        <p:nvSpPr>
          <p:cNvPr id="532" name="Google Shape;532;p43"/>
          <p:cNvSpPr txBox="1"/>
          <p:nvPr/>
        </p:nvSpPr>
        <p:spPr>
          <a:xfrm>
            <a:off x="1284803" y="902929"/>
            <a:ext cx="4191040" cy="48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Expectativas de respostas</a:t>
            </a: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a segunda questão apresentada no slide sugere que seja uma resposta pessoal, mas é interessante aproveitar a oportunidade para pedir aos estudantes que apresentem argumentos que justifiquem o fato de terem gostado ou não da brincadeira.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Justificar as escolhas e os posicionamentos é um exercício importante e, portanto, a expectativa é que, independentemente de terem gostado ou não da brincadeira, saibam apresentar argumentos como, por exemplo, a diversão coletiva, o tempo de duração, a quantidade de movimentos, a presença de música, o cansaço de pular muitas vezes, o fato de não ter um ganhador, entre outros exemplos.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3" name="Google Shape;533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7619" y="902929"/>
            <a:ext cx="692128" cy="71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p43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480" l="0" r="0" t="480"/>
          <a:stretch/>
        </p:blipFill>
        <p:spPr>
          <a:xfrm>
            <a:off x="5768423" y="852710"/>
            <a:ext cx="5912535" cy="329223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12" title="AMARELINHA AFRICANA - Oficial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71529" y="1721591"/>
            <a:ext cx="6534823" cy="3692176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12"/>
          <p:cNvSpPr txBox="1"/>
          <p:nvPr>
            <p:ph idx="1" type="body"/>
          </p:nvPr>
        </p:nvSpPr>
        <p:spPr>
          <a:xfrm>
            <a:off x="603364" y="1652321"/>
            <a:ext cx="4340595" cy="201627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 sz="2600">
                <a:solidFill>
                  <a:schemeClr val="dk1"/>
                </a:solidFill>
              </a:rPr>
              <a:t>AGORA, ASSISTA AO VÍDEO E VEJA UM JEITO DIFERENTE DE JOGAR AMARELINHA.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 sz="2600"/>
          </a:p>
        </p:txBody>
      </p:sp>
      <p:sp>
        <p:nvSpPr>
          <p:cNvPr id="197" name="Google Shape;197;p12"/>
          <p:cNvSpPr txBox="1"/>
          <p:nvPr>
            <p:ph type="title"/>
          </p:nvPr>
        </p:nvSpPr>
        <p:spPr>
          <a:xfrm>
            <a:off x="608441" y="853924"/>
            <a:ext cx="11102988" cy="67707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</a:pPr>
            <a:r>
              <a:rPr lang="pt-BR" sz="3100">
                <a:solidFill>
                  <a:schemeClr val="dk1"/>
                </a:solidFill>
              </a:rPr>
              <a:t>SE VOCÊ DISSE AMARELINHA, ACERTOU!</a:t>
            </a:r>
            <a:endParaRPr sz="3100"/>
          </a:p>
        </p:txBody>
      </p:sp>
      <p:grpSp>
        <p:nvGrpSpPr>
          <p:cNvPr id="198" name="Google Shape;198;p12"/>
          <p:cNvGrpSpPr/>
          <p:nvPr/>
        </p:nvGrpSpPr>
        <p:grpSpPr>
          <a:xfrm>
            <a:off x="10104120" y="6405928"/>
            <a:ext cx="1879398" cy="472392"/>
            <a:chOff x="10195560" y="6400848"/>
            <a:chExt cx="1879398" cy="472392"/>
          </a:xfrm>
        </p:grpSpPr>
        <p:pic>
          <p:nvPicPr>
            <p:cNvPr id="199" name="Google Shape;199;p1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0" name="Google Shape;200;p12"/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866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/>
            </a:p>
          </p:txBody>
        </p:sp>
      </p:grpSp>
      <p:grpSp>
        <p:nvGrpSpPr>
          <p:cNvPr id="201" name="Google Shape;201;p12"/>
          <p:cNvGrpSpPr/>
          <p:nvPr/>
        </p:nvGrpSpPr>
        <p:grpSpPr>
          <a:xfrm>
            <a:off x="5171529" y="5530198"/>
            <a:ext cx="4967331" cy="459364"/>
            <a:chOff x="4187825" y="3626245"/>
            <a:chExt cx="4967331" cy="459364"/>
          </a:xfrm>
        </p:grpSpPr>
        <p:sp>
          <p:nvSpPr>
            <p:cNvPr id="202" name="Google Shape;202;p12"/>
            <p:cNvSpPr/>
            <p:nvPr/>
          </p:nvSpPr>
          <p:spPr>
            <a:xfrm>
              <a:off x="4289890" y="3708331"/>
              <a:ext cx="4865266" cy="302955"/>
            </a:xfrm>
            <a:prstGeom prst="roundRect">
              <a:avLst>
                <a:gd fmla="val 50000" name="adj"/>
              </a:avLst>
            </a:prstGeom>
            <a:solidFill>
              <a:srgbClr val="FFF2CC"/>
            </a:solidFill>
            <a:ln cap="flat" cmpd="sng" w="127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spAutoFit/>
            </a:bodyPr>
            <a:lstStyle/>
            <a:p>
              <a:pPr indent="0" lvl="0" marL="449263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1400" u="sng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  <a:hlinkClick r:id="rId5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https://www.youtube.com/watch?v=SfGfBoPIo0w</a:t>
              </a:r>
              <a:r>
                <a:rPr b="0" i="0" lang="pt-BR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/>
            </a:p>
          </p:txBody>
        </p:sp>
        <p:pic>
          <p:nvPicPr>
            <p:cNvPr id="203" name="Google Shape;203;p1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4187825" y="3626245"/>
              <a:ext cx="524987" cy="45936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0"/>
          <p:cNvSpPr txBox="1"/>
          <p:nvPr/>
        </p:nvSpPr>
        <p:spPr>
          <a:xfrm>
            <a:off x="603363" y="1020060"/>
            <a:ext cx="10477347" cy="2185181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ESSA É A </a:t>
            </a: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AMARELINHA AFRICANA.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086" lvl="0" marL="457086" marR="0" rtl="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7030A0"/>
              </a:buClr>
              <a:buSzPts val="3380"/>
              <a:buFont typeface="Arial"/>
              <a:buChar char="•"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CONHECIA ESSE JEITO DE JOGAR AMARELINHA?</a:t>
            </a:r>
            <a:endParaRPr/>
          </a:p>
          <a:p>
            <a:pPr indent="-457086" lvl="0" marL="45708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SzPts val="3380"/>
              <a:buFont typeface="Arial"/>
              <a:buChar char="•"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QUE É IGUAL E DIFERENTE DA AMARELINHA QUE COSTUMAMOS BRINCAR?</a:t>
            </a:r>
            <a:endParaRPr/>
          </a:p>
        </p:txBody>
      </p:sp>
      <p:pic>
        <p:nvPicPr>
          <p:cNvPr id="209" name="Google Shape;20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19366" y="3791368"/>
            <a:ext cx="2591181" cy="26749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0" name="Google Shape;210;p20"/>
          <p:cNvGrpSpPr/>
          <p:nvPr/>
        </p:nvGrpSpPr>
        <p:grpSpPr>
          <a:xfrm>
            <a:off x="9098280" y="422596"/>
            <a:ext cx="2791155" cy="415517"/>
            <a:chOff x="289560" y="3851596"/>
            <a:chExt cx="2791155" cy="415517"/>
          </a:xfrm>
        </p:grpSpPr>
        <p:sp>
          <p:nvSpPr>
            <p:cNvPr id="211" name="Google Shape;211;p20"/>
            <p:cNvSpPr/>
            <p:nvPr/>
          </p:nvSpPr>
          <p:spPr>
            <a:xfrm>
              <a:off x="532704" y="3910261"/>
              <a:ext cx="2548011" cy="302955"/>
            </a:xfrm>
            <a:prstGeom prst="roundRect">
              <a:avLst>
                <a:gd fmla="val 50000" name="adj"/>
              </a:avLst>
            </a:prstGeom>
            <a:solidFill>
              <a:srgbClr val="BD68C1"/>
            </a:solidFill>
            <a:ln cap="flat" cmpd="sng" w="19050">
              <a:solidFill>
                <a:srgbClr val="A839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HÁBITOS DE  DISCUSSÃO</a:t>
              </a:r>
              <a:endParaRPr/>
            </a:p>
          </p:txBody>
        </p:sp>
        <p:pic>
          <p:nvPicPr>
            <p:cNvPr id="212" name="Google Shape;212;p2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89560" y="3851596"/>
              <a:ext cx="558800" cy="41551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g2efbe606fc3_0_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1340" y="1675035"/>
            <a:ext cx="3530195" cy="5015523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g2efbe606fc3_0_24"/>
          <p:cNvSpPr txBox="1"/>
          <p:nvPr>
            <p:ph idx="1" type="body"/>
          </p:nvPr>
        </p:nvSpPr>
        <p:spPr>
          <a:xfrm>
            <a:off x="608442" y="1741321"/>
            <a:ext cx="6612165" cy="11429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 sz="2600"/>
              <a:t>NESTA AULA, VOCÊ VAI APRENDER UMA BRINCADEIRA MUITO DIVERTIDA, A AMARELINHA AFRICANA.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 sz="2600"/>
          </a:p>
        </p:txBody>
      </p:sp>
      <p:sp>
        <p:nvSpPr>
          <p:cNvPr id="219" name="Google Shape;219;g2efbe606fc3_0_24"/>
          <p:cNvSpPr txBox="1"/>
          <p:nvPr>
            <p:ph type="title"/>
          </p:nvPr>
        </p:nvSpPr>
        <p:spPr>
          <a:xfrm>
            <a:off x="608441" y="898168"/>
            <a:ext cx="11102988" cy="6616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</a:pPr>
            <a:r>
              <a:rPr lang="pt-BR" sz="3100">
                <a:solidFill>
                  <a:schemeClr val="dk1"/>
                </a:solidFill>
              </a:rPr>
              <a:t>BRINCADEIRA DE ORIGEM AFRICANA</a:t>
            </a:r>
            <a:endParaRPr sz="3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19828" y="1850411"/>
            <a:ext cx="2882518" cy="43052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5" name="Google Shape;225;p21"/>
          <p:cNvGrpSpPr/>
          <p:nvPr/>
        </p:nvGrpSpPr>
        <p:grpSpPr>
          <a:xfrm>
            <a:off x="608441" y="1022052"/>
            <a:ext cx="7600609" cy="5658746"/>
            <a:chOff x="385651" y="1609821"/>
            <a:chExt cx="5092905" cy="2180700"/>
          </a:xfrm>
        </p:grpSpPr>
        <p:sp>
          <p:nvSpPr>
            <p:cNvPr id="226" name="Google Shape;226;p21"/>
            <p:cNvSpPr/>
            <p:nvPr/>
          </p:nvSpPr>
          <p:spPr>
            <a:xfrm>
              <a:off x="385651" y="1864815"/>
              <a:ext cx="4911448" cy="1849148"/>
            </a:xfrm>
            <a:prstGeom prst="wedgeRoundRectCallout">
              <a:avLst>
                <a:gd fmla="val 67724" name="adj1"/>
                <a:gd fmla="val -21089" name="adj2"/>
                <a:gd fmla="val 16667" name="adj3"/>
              </a:avLst>
            </a:prstGeom>
            <a:solidFill>
              <a:schemeClr val="lt1"/>
            </a:solidFill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87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1"/>
            <p:cNvSpPr/>
            <p:nvPr/>
          </p:nvSpPr>
          <p:spPr>
            <a:xfrm>
              <a:off x="567108" y="1609821"/>
              <a:ext cx="4911448" cy="2180700"/>
            </a:xfrm>
            <a:prstGeom prst="wedgeRoundRectCallout">
              <a:avLst>
                <a:gd fmla="val 49847" name="adj1"/>
                <a:gd fmla="val 23343" name="adj2"/>
                <a:gd fmla="val 0" name="adj3"/>
              </a:avLst>
            </a:prstGeom>
            <a:noFill/>
            <a:ln>
              <a:noFill/>
            </a:ln>
          </p:spPr>
          <p:txBody>
            <a:bodyPr anchorCtr="0" anchor="ctr" bIns="121850" lIns="121850" spcFirstLastPara="1" rIns="121850" wrap="square" tIns="121850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8" name="Google Shape;228;p21"/>
          <p:cNvSpPr txBox="1"/>
          <p:nvPr/>
        </p:nvSpPr>
        <p:spPr>
          <a:xfrm>
            <a:off x="837942" y="1976653"/>
            <a:ext cx="6962226" cy="40934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OLÁ, EU SOU O CAUÊ!</a:t>
            </a:r>
            <a:b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MORO EM MOÇAMBIQUE, UM PAÍS DA ÁFRICA.</a:t>
            </a:r>
            <a:b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AQUI, NÓS BRINCAMOS DE AMARELINHA AFRICANA, UMA BRINCADEIRA TRADICIONAL DO MEU PAÍS! ELA É DIFERENTE: TEM UMA MÚSICA CHAMADA “MINUÊ, MINUÊ”, UM RITMO GOSTOSO E ALGUNS DESENHOS NO CHÃO.</a:t>
            </a:r>
            <a:b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 MUITO DIVERTIDA! </a:t>
            </a:r>
            <a:endParaRPr/>
          </a:p>
        </p:txBody>
      </p:sp>
      <p:sp>
        <p:nvSpPr>
          <p:cNvPr id="229" name="Google Shape;229;p21"/>
          <p:cNvSpPr txBox="1"/>
          <p:nvPr>
            <p:ph type="title"/>
          </p:nvPr>
        </p:nvSpPr>
        <p:spPr>
          <a:xfrm>
            <a:off x="608441" y="823389"/>
            <a:ext cx="11102988" cy="6616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</a:pPr>
            <a:r>
              <a:rPr lang="pt-BR" sz="3100">
                <a:solidFill>
                  <a:schemeClr val="dk1"/>
                </a:solidFill>
              </a:rPr>
              <a:t>AMARELINHA AFRICANA</a:t>
            </a:r>
            <a:endParaRPr sz="3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2"/>
          <p:cNvSpPr/>
          <p:nvPr/>
        </p:nvSpPr>
        <p:spPr>
          <a:xfrm>
            <a:off x="4686218" y="3154090"/>
            <a:ext cx="7030655" cy="2243129"/>
          </a:xfrm>
          <a:prstGeom prst="wedgeRoundRectCallout">
            <a:avLst>
              <a:gd fmla="val -62792" name="adj1"/>
              <a:gd fmla="val -53649" name="adj2"/>
              <a:gd fmla="val 16667" name="adj3"/>
            </a:avLst>
          </a:prstGeom>
          <a:solidFill>
            <a:schemeClr val="lt1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22"/>
          <p:cNvSpPr/>
          <p:nvPr/>
        </p:nvSpPr>
        <p:spPr>
          <a:xfrm>
            <a:off x="755947" y="2146762"/>
            <a:ext cx="6546892" cy="2906843"/>
          </a:xfrm>
          <a:prstGeom prst="wedgeRoundRectCallout">
            <a:avLst>
              <a:gd fmla="val 49847" name="adj1"/>
              <a:gd fmla="val 23343" name="adj2"/>
              <a:gd fmla="val 0" name="adj3"/>
            </a:avLst>
          </a:prstGeom>
          <a:noFill/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66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22"/>
          <p:cNvSpPr txBox="1"/>
          <p:nvPr/>
        </p:nvSpPr>
        <p:spPr>
          <a:xfrm>
            <a:off x="5132257" y="3428999"/>
            <a:ext cx="6138574" cy="17332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LETRA DA MÚSICA É: </a:t>
            </a:r>
            <a:r>
              <a:rPr b="1" i="1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MINUÊ, MINUÊ, LE GUSTA LA DANCÊ. LE GUSTA LA DANCÊ, LA DANÇA, MINUÊ.</a:t>
            </a:r>
            <a:endParaRPr/>
          </a:p>
        </p:txBody>
      </p:sp>
      <p:pic>
        <p:nvPicPr>
          <p:cNvPr id="237" name="Google Shape;237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2993" y="1262792"/>
            <a:ext cx="3129917" cy="46747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3"/>
          <p:cNvSpPr txBox="1"/>
          <p:nvPr/>
        </p:nvSpPr>
        <p:spPr>
          <a:xfrm>
            <a:off x="595930" y="811125"/>
            <a:ext cx="10738979" cy="13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OBSERVE AS IMAGENS E PERCEBA AS DIFERENÇAS ENTRE A AMARELINHA QUE CONHECEMOS E A AMARELINHA AFRICANA NO FORMATO EM QUE SÃO RISCADAS NO CHÃO.</a:t>
            </a:r>
            <a:endParaRPr/>
          </a:p>
        </p:txBody>
      </p:sp>
      <p:graphicFrame>
        <p:nvGraphicFramePr>
          <p:cNvPr id="243" name="Google Shape;243;p23"/>
          <p:cNvGraphicFramePr/>
          <p:nvPr/>
        </p:nvGraphicFramePr>
        <p:xfrm>
          <a:off x="7185930" y="275399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{573D4715-ABDD-4B81-A066-344007823167}</a:tableStyleId>
              </a:tblPr>
              <a:tblGrid>
                <a:gridCol w="911775"/>
                <a:gridCol w="911775"/>
                <a:gridCol w="911775"/>
                <a:gridCol w="911775"/>
              </a:tblGrid>
              <a:tr h="911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911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911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911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 u="none" cap="none" strike="noStrike"/>
                    </a:p>
                  </a:txBody>
                  <a:tcPr marT="60950" marB="60950" marR="121900" marL="121900">
                    <a:lnL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244" name="Google Shape;244;p23"/>
          <p:cNvSpPr txBox="1"/>
          <p:nvPr/>
        </p:nvSpPr>
        <p:spPr>
          <a:xfrm>
            <a:off x="7185930" y="2241190"/>
            <a:ext cx="3839000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2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AMARELINHA AFRICANA</a:t>
            </a:r>
            <a:endParaRPr/>
          </a:p>
        </p:txBody>
      </p:sp>
      <p:pic>
        <p:nvPicPr>
          <p:cNvPr id="245" name="Google Shape;24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05732" y="2621991"/>
            <a:ext cx="1592824" cy="3779058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3"/>
          <p:cNvSpPr txBox="1"/>
          <p:nvPr/>
        </p:nvSpPr>
        <p:spPr>
          <a:xfrm>
            <a:off x="2618082" y="2150177"/>
            <a:ext cx="2261010" cy="58467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2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AMARELINHA</a:t>
            </a:r>
            <a:endParaRPr b="1" i="0" sz="220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Hist Geo 2026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Heloisa Marques Viegas da Silva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