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ACE303-DFF3-4DDD-97B9-AFFD15E4D4A5}">
  <a:tblStyle styleId="{E6ACE303-DFF3-4DDD-97B9-AFFD15E4D4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4" name="Google Shape;1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Welcome – looking forward to to this years Summit because of the topic of culture. I have felt vexed with the slow pace of change in education. This is specially frustrating when we see so many pockets of excellence. After 40 years its I have witnessed the development of a robust knowledge base of effective practice, but despite this progress these practices are not being embraced by the mainstream.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7" name="Google Shape;24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4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4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7" name="Google Shape;257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Skinner was quoted in 1971 upon the publishing of his work “Beyond Freedom and Dignity” , “if business would take seriously reinforcement theory within a year, they could become a model of human competence, productivity and happiness. Schools could easily solve most of their problems. Unfortunately, 40 years later we are still waiting for the revolution.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65" name="Google Shape;265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Tom Gilbert claimed that behaviorism has been unsuccessful in having a greater impact because it failed to address the issue of Values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73" name="Google Shape;27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Discovery learning and Direct Instruction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80" name="Google Shape;280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Clear distinction between the belief systems – I understand the appeal the emotional power of discovery, but a non systematic approach is akin to medicine before science. You try something until you stumble upon something better. Bloodletting. Can we wait decades for teachers to randomly discover what works?  I think not.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87" name="Google Shape;287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Despite constructivist appeal the research supports explicit model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6" name="Google Shape;29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Practices associated with constructivism do not hold up under scrutiny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3" name="Google Shape;303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Organization for Economic Co‑operation and Development – Teaching and Learning International Survey (TALIS)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Hall K, Harding A (2003) A systematic review of effective literacy teaching in the 4 to 14 age range of mainstream schooling.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Teachers observations were characterized by a balance of constructivist and direct instructional practices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9" name="Google Shape;309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constructivist descriptors are warm, inviting, appealing to many of our human values. Explicit descriptors come off sounding cold and mechanistic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Video Next  - Observe the video for your reaction. What do you observe, How do you feel about what you see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17" name="Google Shape;317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What we know is Teachers and how they teach are the #1 factor in improving student achievement.  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Success is complex requiring change in the behavior – we would all like a magic bullet such: class size reduction, charter schools, or accountability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Randy and my teaching story</a:t>
            </a:r>
            <a:endParaRPr/>
          </a:p>
          <a:p>
            <a:pPr indent="0" lvl="0" marL="0" marR="0" rtl="0" algn="l">
              <a:spcBef>
                <a:spcPts val="425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Last year we identified 4 critical skill area in our Explicit instruction model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2" name="Google Shape;322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 see a well organized classroom with student engaged. I observe these practices in action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28" name="Google Shape;328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This video from the New York Educator. We are not successfully framing our practices in a way that educators are embracing. We are losing the culture war. They predominate. They are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telling a better story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while appealing to peoples emotions. One reason is we haven't thought it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was relevant or important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(science for science), oh I guess when I talk about relevant or important I am talking about culture values.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38" name="Google Shape;338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National Science Foundation - 90 % of Americans think scientists are "helping to solve challenging problems"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26% of respondents said the sun revolves around the earth (44% for EU) and only 48% percent knew that human beings developed from earlier species of animals.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46" name="Google Shape;346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Companies = 86%  --- Politics = 78%  ----- journalist 0ver 80% --------- what science reports = 51%  #2 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American public is ill informed regarding science and are skeptical about what science is reporting </a:t>
            </a:r>
            <a:endParaRPr b="1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58" name="Google Shape;358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Steiner, 2004  - 16 mostly well-regarded colleges of education all emphasized constructivism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National Reading Panel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#3 Constructivism predominates Teacher preparation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1" name="Google Shape;37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Art vs. Science – Not art if we mean it is beyond analysis – not science because we are interested in more than just describing the world we are interested in changing children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Classroom teacher will make more than 800 - 1,500 educational decisions every school day. -  Kauchak &amp; Eggen (2005)  Danielson (1996) 3,000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Explicit model teachers must master a set a skills – Trained and coached: This takes time, effort, and money – long term rewards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Constructivist payoff is immediate, can’t be evaluated, easy to implement because you select what you want vs what works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#4 – The contingencies maintaining Constructivism are winning the short term vs long term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80" name="Google Shape;380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Take Away is Being right is not enough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practices elements in classroom management in four categories  - 1. Pro-active Management  2. Rules and procedures 3. Behavior reduction 4. structured environment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4" name="Google Shape;20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 Instruction delivery elements – highlight: active responding, instructional objectives, mastery learning, quantity of instruction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7" name="Google Shape;21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Ability to show empathy, warmth, encourage student learning, be adaptable to novel situations, exhibit cultural sensitivity and show respect for students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24" name="Google Shape;2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Despite deep knowledge base explicit practices are not being adopted or sustained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9" name="Google Shape;23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 single definition for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organizational culture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Studied from a variety of perspectives ranging from disciplines such as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anthropology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and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sociology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to the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applied discipline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 of organizational behavior,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management science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and organizational communication </a:t>
            </a:r>
            <a:endParaRPr b="0" i="0" sz="1200" u="none" cap="none" strike="noStrik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Organizational culture: Business in 1980’s – Education – adopted in the 1990’s.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 organizational culture 2 strands, functional that emphasizes Behavior, contingencies, and artifacts specific to a group and the other, that focuses 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beliefs and values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(Riley, 1983)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 rot="5400000">
            <a:off x="3086100" y="2171700"/>
            <a:ext cx="29718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type="title"/>
          </p:nvPr>
        </p:nvSpPr>
        <p:spPr>
          <a:xfrm rot="5400000">
            <a:off x="4979987" y="3379788"/>
            <a:ext cx="5013325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1" type="body"/>
          </p:nvPr>
        </p:nvSpPr>
        <p:spPr>
          <a:xfrm rot="5400000">
            <a:off x="1017587" y="1512888"/>
            <a:ext cx="5013325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1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858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2" type="body"/>
          </p:nvPr>
        </p:nvSpPr>
        <p:spPr>
          <a:xfrm>
            <a:off x="4648200" y="1981200"/>
            <a:ext cx="3810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 rot="5400000">
            <a:off x="2133600" y="533400"/>
            <a:ext cx="4876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/>
          <p:nvPr>
            <p:ph type="title"/>
          </p:nvPr>
        </p:nvSpPr>
        <p:spPr>
          <a:xfrm rot="5400000">
            <a:off x="4248150" y="2647950"/>
            <a:ext cx="64770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4"/>
          <p:cNvSpPr txBox="1"/>
          <p:nvPr>
            <p:ph idx="1" type="body"/>
          </p:nvPr>
        </p:nvSpPr>
        <p:spPr>
          <a:xfrm rot="5400000">
            <a:off x="285750" y="781050"/>
            <a:ext cx="64770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7" name="Google Shape;117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8" name="Google Shape;118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p29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Google Shape;135;p2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6" name="Google Shape;136;p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Google Shape;140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Google Shape;141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Google Shape;142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6" name="Google Shape;146;p3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3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0" name="Google Shape;150;p3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1" name="Google Shape;151;p3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4" name="Google Shape;154;p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55" name="Google Shape;155;p3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●"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Google Shape;159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Google Shape;166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3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8" name="Google Shape;168;p3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69" name="Google Shape;169;p3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2" name="Google Shape;172;p35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3" name="Google Shape;173;p3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75" name="Google Shape;175;p3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0" name="Google Shape;180;p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81" name="Google Shape;181;p3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13716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48200" y="3886200"/>
            <a:ext cx="31242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1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spcBef>
                <a:spcPts val="60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spcBef>
                <a:spcPts val="40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ctr">
              <a:spcBef>
                <a:spcPts val="50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04FF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9144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13716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182880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youtube.com/watch?v=MoCAjoMVFzo" TargetMode="External"/><Relationship Id="rId4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jp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381000" y="1295400"/>
            <a:ext cx="87630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4572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Why Hasn’t Evidence-based Practice Had A Greater Impact On Education? </a:t>
            </a:r>
            <a:endParaRPr b="0" i="0" sz="44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Wing Institute 2014 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Summit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AFFEF"/>
                </a:solidFill>
                <a:latin typeface="Arial"/>
                <a:ea typeface="Arial"/>
                <a:cs typeface="Arial"/>
                <a:sym typeface="Arial"/>
              </a:rPr>
              <a:t>Jack States</a:t>
            </a:r>
            <a:endParaRPr/>
          </a:p>
          <a:p>
            <a:pPr indent="0" lvl="0" marL="0" marR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FAFFE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7" y="0"/>
            <a:ext cx="9142413" cy="120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6"/>
          <p:cNvSpPr txBox="1"/>
          <p:nvPr>
            <p:ph type="title"/>
          </p:nvPr>
        </p:nvSpPr>
        <p:spPr>
          <a:xfrm>
            <a:off x="1588" y="0"/>
            <a:ext cx="9142412" cy="7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One View of Culture</a:t>
            </a:r>
            <a:endParaRPr b="0" i="0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46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1" name="Google Shape;251;p46"/>
          <p:cNvSpPr txBox="1"/>
          <p:nvPr/>
        </p:nvSpPr>
        <p:spPr>
          <a:xfrm>
            <a:off x="330200" y="914400"/>
            <a:ext cx="8509000" cy="4555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…a collection of common verbal and overt behaviors that are learned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and maintained by a set of social and environmental contingencies (i.e. learning history)</a:t>
            </a:r>
            <a:r>
              <a:rPr lang="en-US"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……</a:t>
            </a:r>
            <a:endParaRPr sz="36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descr="Screen shot 2012-02-07 at 8.09.57 AM.png" id="252" name="Google Shape;252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2525" y="5816600"/>
            <a:ext cx="2625725" cy="8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6"/>
          <p:cNvSpPr txBox="1"/>
          <p:nvPr/>
        </p:nvSpPr>
        <p:spPr>
          <a:xfrm>
            <a:off x="381000" y="5791200"/>
            <a:ext cx="531227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Sugai, O’Keefe and Fallon (2012)</a:t>
            </a: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7"/>
          <p:cNvSpPr txBox="1"/>
          <p:nvPr>
            <p:ph type="title"/>
          </p:nvPr>
        </p:nvSpPr>
        <p:spPr>
          <a:xfrm>
            <a:off x="1588" y="219075"/>
            <a:ext cx="9142412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Role of Culture 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47"/>
          <p:cNvSpPr/>
          <p:nvPr/>
        </p:nvSpPr>
        <p:spPr>
          <a:xfrm>
            <a:off x="2016125" y="2833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4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Screen shot 2011-02-08 at 9.02.09 AM.png" id="261" name="Google Shape;26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588" y="1443038"/>
            <a:ext cx="1487487" cy="2062162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7"/>
          <p:cNvSpPr txBox="1"/>
          <p:nvPr/>
        </p:nvSpPr>
        <p:spPr>
          <a:xfrm>
            <a:off x="2078038" y="1287463"/>
            <a:ext cx="7065962" cy="5632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“As a </a:t>
            </a:r>
            <a:r>
              <a:rPr lang="en-US" sz="2400" u="sng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set of contingencies of reinforcement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maintained by a group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group has…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continuing existence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beyond the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lives of members of the group,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</a:t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a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changing pattern 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as practices are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	added, discarded, or modified…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 culture so defined </a:t>
            </a:r>
            <a:r>
              <a:rPr lang="en-US" sz="24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controls the behavior of the members of the group that practice it</a:t>
            </a: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.”	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					</a:t>
            </a:r>
            <a:r>
              <a:rPr lang="en-US"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B.F. Skinner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8"/>
          <p:cNvSpPr txBox="1"/>
          <p:nvPr>
            <p:ph type="title"/>
          </p:nvPr>
        </p:nvSpPr>
        <p:spPr>
          <a:xfrm>
            <a:off x="914400" y="4572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Performance Management and Organizational Behavior Management (OBM) </a:t>
            </a:r>
            <a:b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View of Culture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48"/>
          <p:cNvSpPr/>
          <p:nvPr/>
        </p:nvSpPr>
        <p:spPr>
          <a:xfrm>
            <a:off x="228600" y="1905000"/>
            <a:ext cx="8686800" cy="4648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extrusionOk="0" fill="none" h="120000" w="120000">
                <a:moveTo>
                  <a:pt x="-10000" y="0"/>
                </a:moveTo>
                <a:close/>
                <a:lnTo>
                  <a:pt x="-10000" y="120000"/>
                </a:lnTo>
              </a:path>
              <a:path extrusionOk="0" fill="none" h="120000" w="12000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-114300" lvl="1" marL="11430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Cabin"/>
              <a:buChar char="•"/>
            </a:pPr>
            <a:r>
              <a:rPr b="1" i="0" lang="en-US" sz="2000" u="none" cap="none" strike="noStrike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Culture Change</a:t>
            </a:r>
            <a:endParaRPr b="1" i="0" sz="2000" u="none" cap="none" strike="noStrike">
              <a:solidFill>
                <a:srgbClr val="FF66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Values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Policies and  Goals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1143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bin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Behavior</a:t>
            </a:r>
            <a:endParaRPr b="1" i="0" sz="16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-38100" lvl="2" marL="228600" marR="0" rtl="0" algn="l">
              <a:lnSpc>
                <a:spcPct val="75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bin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152400" lvl="2" marL="228600" marR="0" rtl="0" algn="l">
              <a:lnSpc>
                <a:spcPct val="75000"/>
              </a:lnSpc>
              <a:spcBef>
                <a:spcPts val="12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Cabin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69" name="Google Shape;269;p48"/>
          <p:cNvSpPr txBox="1"/>
          <p:nvPr/>
        </p:nvSpPr>
        <p:spPr>
          <a:xfrm>
            <a:off x="0" y="6488668"/>
            <a:ext cx="167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rPr>
              <a:t>Tom Gilbert</a:t>
            </a: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0" name="Google Shape;270;p48"/>
          <p:cNvSpPr txBox="1"/>
          <p:nvPr/>
        </p:nvSpPr>
        <p:spPr>
          <a:xfrm>
            <a:off x="1447800" y="4038600"/>
            <a:ext cx="28194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Contingencies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Who Is Having The Greatest Impact In The Classroom?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685800" y="1371600"/>
            <a:ext cx="7772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Constructivists</a:t>
            </a:r>
            <a:endParaRPr/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Practitioners of explicit instruction</a:t>
            </a:r>
            <a:endParaRPr/>
          </a:p>
        </p:txBody>
      </p:sp>
      <p:sp>
        <p:nvSpPr>
          <p:cNvPr id="277" name="Google Shape;277;p4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title"/>
          </p:nvPr>
        </p:nvSpPr>
        <p:spPr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Comparing The Two Dominant Approaches to Teaching</a:t>
            </a:r>
            <a:endParaRPr b="1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84" name="Google Shape;284;p50"/>
          <p:cNvGraphicFramePr/>
          <p:nvPr/>
        </p:nvGraphicFramePr>
        <p:xfrm>
          <a:off x="152400" y="12954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{E6ACE303-DFF3-4DDD-97B9-AFFD15E4D4A5}</a:tableStyleId>
              </a:tblPr>
              <a:tblGrid>
                <a:gridCol w="4381500"/>
                <a:gridCol w="4381500"/>
              </a:tblGrid>
              <a:tr h="304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Explicit Instruction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Constructivism</a:t>
                      </a:r>
                      <a:endParaRPr/>
                    </a:p>
                  </a:txBody>
                  <a:tcPr marT="12700" marB="0" marR="12700" marL="12700">
                    <a:solidFill>
                      <a:srgbClr val="16DCEF"/>
                    </a:solidFill>
                  </a:tcPr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teacher and student share responsibility for learning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student is self directed and responsible for their own learning </a:t>
                      </a:r>
                      <a:endParaRPr/>
                    </a:p>
                  </a:txBody>
                  <a:tcPr marT="12700" marB="0" marR="12700" marL="12700"/>
                </a:tc>
              </a:tr>
              <a:tr h="107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teach concepts, skills, and knowledge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a context and process for students to discover concepts, master skills, and acquire knowledge on their own</a:t>
                      </a:r>
                      <a:endParaRPr/>
                    </a:p>
                  </a:txBody>
                  <a:tcPr marT="12700" marB="0" marR="12700" marL="12700"/>
                </a:tc>
              </a:tr>
              <a:tr h="604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The role of the teacher is to provide  systematic instruction tied to standards and goals 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Students create knowledge of the world through personal experiences not tied to external standards and goals</a:t>
                      </a:r>
                      <a:endParaRPr/>
                    </a:p>
                  </a:txBody>
                  <a:tcPr marT="12700" marB="0" marR="12700" marL="12700"/>
                </a:tc>
              </a:tr>
              <a:tr h="551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master evidence-based teaching skills </a:t>
                      </a:r>
                      <a:endParaRPr/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u="none" cap="none" strike="noStrik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Teachers develop their own philosophy of education and personal style of teaching</a:t>
                      </a:r>
                      <a:endParaRPr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0" marB="0" marR="68575" marL="68575"/>
                </a:tc>
              </a:tr>
              <a:tr h="8360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Formative assessment is key to ensuring student progress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Assessment of student progress is subjective</a:t>
                      </a:r>
                      <a:endParaRPr b="0" i="0" sz="1700" u="none" cap="none" strike="noStrik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T="12700" marB="0" marR="12700" marL="12700"/>
                </a:tc>
              </a:tr>
              <a:tr h="8974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is systematically taught and dependent on student mastery of foundation skills</a:t>
                      </a:r>
                      <a:endParaRPr/>
                    </a:p>
                  </a:txBody>
                  <a:tcPr marT="12700" marB="0" marR="12700" marL="127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700" u="none" cap="none" strike="noStrik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Higher order thinking and foundation skills are learned as required to solve problems </a:t>
                      </a:r>
                      <a:endParaRPr/>
                    </a:p>
                  </a:txBody>
                  <a:tcPr marT="12700" marB="0" marR="12700" marL="1270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1"/>
          <p:cNvSpPr txBox="1"/>
          <p:nvPr>
            <p:ph type="title"/>
          </p:nvPr>
        </p:nvSpPr>
        <p:spPr>
          <a:xfrm>
            <a:off x="685800" y="0"/>
            <a:ext cx="7772400" cy="12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is the Impact of Education Philosophy on Teaching?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51"/>
          <p:cNvSpPr/>
          <p:nvPr/>
        </p:nvSpPr>
        <p:spPr>
          <a:xfrm>
            <a:off x="393700" y="6553200"/>
            <a:ext cx="1076325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3EB00"/>
                </a:solidFill>
                <a:latin typeface="Arial"/>
                <a:ea typeface="Arial"/>
                <a:cs typeface="Arial"/>
                <a:sym typeface="Arial"/>
              </a:rPr>
              <a:t>Hattie, 2009</a:t>
            </a:r>
            <a:endParaRPr/>
          </a:p>
        </p:txBody>
      </p:sp>
      <p:pic>
        <p:nvPicPr>
          <p:cNvPr id="291" name="Google Shape;29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7500" y="1133475"/>
            <a:ext cx="8509000" cy="521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1"/>
          <p:cNvSpPr/>
          <p:nvPr/>
        </p:nvSpPr>
        <p:spPr>
          <a:xfrm>
            <a:off x="15748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93" name="Google Shape;293;p51"/>
          <p:cNvSpPr/>
          <p:nvPr/>
        </p:nvSpPr>
        <p:spPr>
          <a:xfrm>
            <a:off x="5854700" y="1993900"/>
            <a:ext cx="1270000" cy="3708400"/>
          </a:xfrm>
          <a:prstGeom prst="ellipse">
            <a:avLst/>
          </a:prstGeom>
          <a:noFill/>
          <a:ln cap="flat" cmpd="sng" w="254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52"/>
          <p:cNvSpPr txBox="1"/>
          <p:nvPr>
            <p:ph type="title"/>
          </p:nvPr>
        </p:nvSpPr>
        <p:spPr>
          <a:xfrm>
            <a:off x="254000" y="190500"/>
            <a:ext cx="8763000" cy="104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Less Effective </a:t>
            </a:r>
            <a:b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Practices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900" y="1384300"/>
            <a:ext cx="8701088" cy="5067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2"/>
          <p:cNvSpPr/>
          <p:nvPr/>
        </p:nvSpPr>
        <p:spPr>
          <a:xfrm>
            <a:off x="266700" y="6502400"/>
            <a:ext cx="2384425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Hattie, 2009 ** Kavale, 1987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onstructivist Survey.tiff" id="306" name="Google Shape;306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457200"/>
            <a:ext cx="8647835" cy="5820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4"/>
          <p:cNvSpPr txBox="1"/>
          <p:nvPr>
            <p:ph type="title"/>
          </p:nvPr>
        </p:nvSpPr>
        <p:spPr>
          <a:xfrm>
            <a:off x="685800" y="76200"/>
            <a:ext cx="77724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Do These Terms Describe?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4"/>
          <p:cNvSpPr txBox="1"/>
          <p:nvPr>
            <p:ph idx="1" type="body"/>
          </p:nvPr>
        </p:nvSpPr>
        <p:spPr>
          <a:xfrm>
            <a:off x="685800" y="762000"/>
            <a:ext cx="7772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search for social justice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Authentic learning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Student centered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occurs through discovery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Teaching students how to think, not what to think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Real world learning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Intrinsic motivation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Helping students become caring, responsible problem solvers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Facilitating creativity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Learning is democratic</a:t>
            </a:r>
            <a:r>
              <a:rPr b="0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4"/>
          <p:cNvSpPr txBox="1"/>
          <p:nvPr/>
        </p:nvSpPr>
        <p:spPr>
          <a:xfrm>
            <a:off x="609600" y="990600"/>
            <a:ext cx="7848600" cy="9140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Systematic skills building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Mastery learning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Component skills to composite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Behavioral cusp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Formative assessment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Contingent praise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Errorless learning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393700" lvl="0" marL="0" marR="0" rtl="0" algn="l">
              <a:spcBef>
                <a:spcPts val="0"/>
              </a:spcBef>
              <a:spcAft>
                <a:spcPts val="0"/>
              </a:spcAft>
              <a:buClr>
                <a:srgbClr val="FAFFEF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rgbClr val="FAFFEF"/>
                </a:solidFill>
                <a:latin typeface="Verdana"/>
                <a:ea typeface="Verdana"/>
                <a:cs typeface="Verdana"/>
                <a:sym typeface="Verdana"/>
              </a:rPr>
              <a:t>Blooms taxonomy</a:t>
            </a:r>
            <a:endParaRPr/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5715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65087" lvl="0" marL="11271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rgbClr val="FAFFE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1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8" st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9" st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20" st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5" title="2014WingJ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975" y="374250"/>
            <a:ext cx="8331325" cy="62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52400"/>
            <a:ext cx="74676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8"/>
          <p:cNvSpPr txBox="1"/>
          <p:nvPr/>
        </p:nvSpPr>
        <p:spPr>
          <a:xfrm>
            <a:off x="152400" y="6324600"/>
            <a:ext cx="3276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Janet Twyman, 2014</a:t>
            </a:r>
            <a:endParaRPr sz="1600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What Was Your Reaction To The Video?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6"/>
          <p:cNvSpPr txBox="1"/>
          <p:nvPr>
            <p:ph idx="1" type="body"/>
          </p:nvPr>
        </p:nvSpPr>
        <p:spPr>
          <a:xfrm>
            <a:off x="685800" y="14478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High Rates of Responding (Active Responding)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Classroom Rules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Corrective Feedback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Differential Reinforcement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Structured Environment 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Char char="•"/>
            </a:pPr>
            <a:r>
              <a:rPr b="0" i="0" lang="en-US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Quantity of Instruction</a:t>
            </a:r>
            <a:endParaRPr b="0" i="0" sz="36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title"/>
          </p:nvPr>
        </p:nvSpPr>
        <p:spPr>
          <a:xfrm>
            <a:off x="381000" y="1524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“The Culture Divide”</a:t>
            </a:r>
            <a:endParaRPr b="0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 txBox="1"/>
          <p:nvPr>
            <p:ph idx="1" type="body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57"/>
          <p:cNvSpPr txBox="1"/>
          <p:nvPr/>
        </p:nvSpPr>
        <p:spPr>
          <a:xfrm>
            <a:off x="381000" y="381000"/>
            <a:ext cx="8610600" cy="72943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…Watch a group of children respond like trained seals to a teacher clapping.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I'm amazed that this is supposed to pass for higher-level thinking. To me, it looks like the creation of little, semi-robotic creatures who will happily fold t-shirts at Walmart for 8 bucks an hour. ….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…the real problem is that this exercise isn't "developmentally" appropriate for these kids -- </a:t>
            </a:r>
            <a:r>
              <a:rPr lang="en-US" sz="2000">
                <a:solidFill>
                  <a:srgbClr val="BFBFBF"/>
                </a:solidFill>
                <a:latin typeface="Verdana"/>
                <a:ea typeface="Verdana"/>
                <a:cs typeface="Verdana"/>
                <a:sym typeface="Verdana"/>
              </a:rPr>
              <a:t>Having five year olds count to 15, with a clapping/snapping/goonily-smiling teacher, is neither rigorous nor effectively producing college-ready kindergartners.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They stopped the video before the kids get the food pellets!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think she moonlights at Seaworld....we must have missed the minnow treats.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You should see when the teacher claps twice. All the kids roll over and fetch her the morning newspaper.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(NY Educator, 2013)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57"/>
          <p:cNvSpPr txBox="1"/>
          <p:nvPr/>
        </p:nvSpPr>
        <p:spPr>
          <a:xfrm>
            <a:off x="0" y="5943600"/>
            <a:ext cx="1676400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#1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8"/>
          <p:cNvSpPr txBox="1"/>
          <p:nvPr>
            <p:ph type="title"/>
          </p:nvPr>
        </p:nvSpPr>
        <p:spPr>
          <a:xfrm>
            <a:off x="762000" y="533400"/>
            <a:ext cx="77724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Do Americans Feel About Science?</a:t>
            </a:r>
            <a:b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8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4600" y="1752600"/>
            <a:ext cx="4165600" cy="4656826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8"/>
          <p:cNvSpPr txBox="1"/>
          <p:nvPr/>
        </p:nvSpPr>
        <p:spPr>
          <a:xfrm>
            <a:off x="457200" y="3429000"/>
            <a:ext cx="1295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#2</a:t>
            </a:r>
            <a:endParaRPr sz="5400">
              <a:solidFill>
                <a:srgbClr val="FF66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9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9" name="Google Shape;349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900" y="1085850"/>
            <a:ext cx="8204200" cy="49339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59"/>
          <p:cNvSpPr txBox="1"/>
          <p:nvPr/>
        </p:nvSpPr>
        <p:spPr>
          <a:xfrm>
            <a:off x="469900" y="5505450"/>
            <a:ext cx="2819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b="1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Huffington Post and YouGov, 2013</a:t>
            </a:r>
            <a:endParaRPr b="1" i="0" sz="1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1" name="Google Shape;351;p59"/>
          <p:cNvSpPr txBox="1"/>
          <p:nvPr/>
        </p:nvSpPr>
        <p:spPr>
          <a:xfrm>
            <a:off x="609600" y="38100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Trust science journalists</a:t>
            </a:r>
            <a:r>
              <a:rPr b="0" i="0" lang="en-US" sz="1600">
                <a:solidFill>
                  <a:srgbClr val="000000"/>
                </a:solidFill>
              </a:rPr>
              <a:t> </a:t>
            </a:r>
            <a:endParaRPr sz="1800"/>
          </a:p>
        </p:txBody>
      </p:sp>
      <p:sp>
        <p:nvSpPr>
          <p:cNvPr id="352" name="Google Shape;352;p59"/>
          <p:cNvSpPr txBox="1"/>
          <p:nvPr/>
        </p:nvSpPr>
        <p:spPr>
          <a:xfrm>
            <a:off x="609600" y="4648200"/>
            <a:ext cx="3352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 u="none">
                <a:latin typeface="Arial"/>
                <a:ea typeface="Arial"/>
                <a:cs typeface="Arial"/>
                <a:sym typeface="Arial"/>
              </a:rPr>
              <a:t>Trust what scientists report</a:t>
            </a:r>
            <a:endParaRPr b="1" sz="1600" u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9"/>
          <p:cNvSpPr txBox="1"/>
          <p:nvPr/>
        </p:nvSpPr>
        <p:spPr>
          <a:xfrm>
            <a:off x="609600" y="2667000"/>
            <a:ext cx="22098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</a:rPr>
              <a:t>R</a:t>
            </a:r>
            <a:r>
              <a:rPr b="1" i="0" lang="en-US" sz="1600">
                <a:solidFill>
                  <a:srgbClr val="000000"/>
                </a:solidFill>
              </a:rPr>
              <a:t>esults influenced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00000"/>
                </a:solidFill>
              </a:rPr>
              <a:t>by politics </a:t>
            </a:r>
            <a:endParaRPr b="1" sz="1600"/>
          </a:p>
        </p:txBody>
      </p:sp>
      <p:sp>
        <p:nvSpPr>
          <p:cNvPr id="354" name="Google Shape;354;p59"/>
          <p:cNvSpPr txBox="1"/>
          <p:nvPr/>
        </p:nvSpPr>
        <p:spPr>
          <a:xfrm>
            <a:off x="1066800" y="22860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5" name="Google Shape;355;p59"/>
          <p:cNvSpPr txBox="1"/>
          <p:nvPr/>
        </p:nvSpPr>
        <p:spPr>
          <a:xfrm>
            <a:off x="609600" y="182880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Findings influenced by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/>
              <a:t>companies funding</a:t>
            </a:r>
            <a:endParaRPr b="1" sz="1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60"/>
          <p:cNvSpPr txBox="1"/>
          <p:nvPr>
            <p:ph type="title"/>
          </p:nvPr>
        </p:nvSpPr>
        <p:spPr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Impact of Teacher Preparation</a:t>
            </a:r>
            <a:endParaRPr b="1" i="0" sz="28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1" name="Google Shape;361;p60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60"/>
          <p:cNvSpPr txBox="1"/>
          <p:nvPr/>
        </p:nvSpPr>
        <p:spPr>
          <a:xfrm>
            <a:off x="7924800" y="304800"/>
            <a:ext cx="1066800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#3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pSp>
        <p:nvGrpSpPr>
          <p:cNvPr id="363" name="Google Shape;363;p60"/>
          <p:cNvGrpSpPr/>
          <p:nvPr/>
        </p:nvGrpSpPr>
        <p:grpSpPr>
          <a:xfrm>
            <a:off x="228600" y="1752600"/>
            <a:ext cx="8578669" cy="4864943"/>
            <a:chOff x="228600" y="0"/>
            <a:chExt cx="8578669" cy="4864943"/>
          </a:xfrm>
        </p:grpSpPr>
        <p:pic>
          <p:nvPicPr>
            <p:cNvPr id="364" name="Google Shape;364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8600" y="0"/>
              <a:ext cx="8578669" cy="48649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5" name="Google Shape;365;p60"/>
            <p:cNvSpPr txBox="1"/>
            <p:nvPr/>
          </p:nvSpPr>
          <p:spPr>
            <a:xfrm>
              <a:off x="381000" y="4495800"/>
              <a:ext cx="2819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Walsh, Glaser, and Wilcox.</a:t>
              </a:r>
              <a:r>
                <a:rPr lang="en-US" sz="1200">
                  <a:solidFill>
                    <a:srgbClr val="000000"/>
                  </a:solidFill>
                  <a:latin typeface="Cabin"/>
                  <a:ea typeface="Cabin"/>
                  <a:cs typeface="Cabin"/>
                  <a:sym typeface="Cabin"/>
                </a:rPr>
                <a:t> (</a:t>
              </a:r>
              <a:r>
                <a:rPr lang="en-US" sz="1200">
                  <a:solidFill>
                    <a:schemeClr val="dk1"/>
                  </a:solidFill>
                  <a:latin typeface="Cabin"/>
                  <a:ea typeface="Cabin"/>
                  <a:cs typeface="Cabin"/>
                  <a:sym typeface="Cabin"/>
                </a:rPr>
                <a:t>2006) </a:t>
              </a:r>
              <a:endParaRPr sz="12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endParaRPr>
            </a:p>
          </p:txBody>
        </p:sp>
      </p:grpSp>
      <p:grpSp>
        <p:nvGrpSpPr>
          <p:cNvPr id="366" name="Google Shape;366;p60"/>
          <p:cNvGrpSpPr/>
          <p:nvPr/>
        </p:nvGrpSpPr>
        <p:grpSpPr>
          <a:xfrm>
            <a:off x="228600" y="1676400"/>
            <a:ext cx="8686800" cy="4733885"/>
            <a:chOff x="228600" y="1600200"/>
            <a:chExt cx="8686800" cy="4733885"/>
          </a:xfrm>
        </p:grpSpPr>
        <p:pic>
          <p:nvPicPr>
            <p:cNvPr id="367" name="Google Shape;367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8600" y="1600200"/>
              <a:ext cx="8686800" cy="473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8" name="Google Shape;368;p60"/>
            <p:cNvSpPr txBox="1"/>
            <p:nvPr/>
          </p:nvSpPr>
          <p:spPr>
            <a:xfrm>
              <a:off x="6477000" y="6019800"/>
              <a:ext cx="243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12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Spear-Swerling </a:t>
              </a:r>
              <a:r>
                <a:rPr lang="en-US" sz="1200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(2008)</a:t>
              </a:r>
              <a:endParaRPr sz="1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1"/>
          <p:cNvSpPr txBox="1"/>
          <p:nvPr>
            <p:ph type="title"/>
          </p:nvPr>
        </p:nvSpPr>
        <p:spPr>
          <a:xfrm>
            <a:off x="685800" y="1524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Long Term Versus Short Term Contingencies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1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vehorse.jpg" id="375" name="Google Shape;37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00" y="1295400"/>
            <a:ext cx="7162800" cy="53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828800"/>
            <a:ext cx="8128000" cy="482935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1"/>
          <p:cNvSpPr txBox="1"/>
          <p:nvPr/>
        </p:nvSpPr>
        <p:spPr>
          <a:xfrm>
            <a:off x="7696200" y="228600"/>
            <a:ext cx="1143000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6600"/>
                </a:solidFill>
                <a:latin typeface="Cabin"/>
                <a:ea typeface="Cabin"/>
                <a:cs typeface="Cabin"/>
                <a:sym typeface="Cabin"/>
              </a:rPr>
              <a:t>#4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2"/>
          <p:cNvSpPr txBox="1"/>
          <p:nvPr>
            <p:ph type="title"/>
          </p:nvPr>
        </p:nvSpPr>
        <p:spPr>
          <a:xfrm>
            <a:off x="304800" y="15240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Take Away Message?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62"/>
          <p:cNvSpPr txBox="1"/>
          <p:nvPr>
            <p:ph idx="1" type="body"/>
          </p:nvPr>
        </p:nvSpPr>
        <p:spPr>
          <a:xfrm>
            <a:off x="685800" y="914400"/>
            <a:ext cx="777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 have a robust knowledge-base of practices supported by science that work and those that do not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Despite knowing what works, most teachers embrace constructivism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constructivists are doing a better job of framing the debate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foundation of explicit instruction, science, is misunderstood by the public </a:t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Constructivist control of a majority of teacher preparation programs</a:t>
            </a:r>
            <a:endParaRPr/>
          </a:p>
          <a:p>
            <a:pPr indent="-2667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Arial"/>
              <a:buAutoNum type="arabicPeriod"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a head to head match constructivism is winning the short term contingency vs the long term contingencies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rPr b="0" i="0" lang="en-US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84" name="Google Shape;384;p6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/>
          <p:nvPr>
            <p:ph type="title"/>
          </p:nvPr>
        </p:nvSpPr>
        <p:spPr>
          <a:xfrm>
            <a:off x="838200" y="2286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Classroom Management 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" y="1471613"/>
            <a:ext cx="8547100" cy="540543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9"/>
          <p:cNvSpPr/>
          <p:nvPr/>
        </p:nvSpPr>
        <p:spPr>
          <a:xfrm>
            <a:off x="1079500" y="2349500"/>
            <a:ext cx="1333500" cy="5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Appropriate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/>
          </a:p>
        </p:txBody>
      </p:sp>
      <p:sp>
        <p:nvSpPr>
          <p:cNvPr id="201" name="Google Shape;201;p39"/>
          <p:cNvSpPr/>
          <p:nvPr/>
        </p:nvSpPr>
        <p:spPr>
          <a:xfrm>
            <a:off x="4927600" y="3263900"/>
            <a:ext cx="3225800" cy="3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Classroom Management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0"/>
          <p:cNvSpPr txBox="1"/>
          <p:nvPr>
            <p:ph type="title"/>
          </p:nvPr>
        </p:nvSpPr>
        <p:spPr>
          <a:xfrm>
            <a:off x="762000" y="45720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Instructional Delivery</a:t>
            </a:r>
            <a:endParaRPr b="1" i="0" sz="40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ffective instructional strategies.tiff" id="207" name="Google Shape;20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600200"/>
            <a:ext cx="9144000" cy="410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type="title"/>
          </p:nvPr>
        </p:nvSpPr>
        <p:spPr>
          <a:xfrm>
            <a:off x="685800" y="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Formative Assessment</a:t>
            </a:r>
            <a:endParaRPr b="0" i="0" sz="32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363" y="952500"/>
            <a:ext cx="8161337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1"/>
          <p:cNvSpPr/>
          <p:nvPr/>
        </p:nvSpPr>
        <p:spPr>
          <a:xfrm>
            <a:off x="508000" y="6553200"/>
            <a:ext cx="1817688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3EB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Fuchs and Fuchs, 1986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2"/>
          <p:cNvSpPr txBox="1"/>
          <p:nvPr>
            <p:ph type="title"/>
          </p:nvPr>
        </p:nvSpPr>
        <p:spPr>
          <a:xfrm>
            <a:off x="685800" y="38100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Soft Skills</a:t>
            </a:r>
            <a:b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6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Teacher – Student Relations </a:t>
            </a:r>
            <a:endParaRPr b="1" i="0" sz="36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42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1" name="Google Shape;22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365250"/>
            <a:ext cx="7924800" cy="549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411537"/>
            <a:ext cx="5181600" cy="3446463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/>
          <p:nvPr>
            <p:ph type="title"/>
          </p:nvPr>
        </p:nvSpPr>
        <p:spPr>
          <a:xfrm>
            <a:off x="5257800" y="685800"/>
            <a:ext cx="38862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NAEP Scores</a:t>
            </a:r>
            <a:endParaRPr b="1" i="0" sz="36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reading Naep.png" id="229" name="Google Shape;229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52400"/>
            <a:ext cx="5126394" cy="3261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4"/>
          <p:cNvSpPr txBox="1"/>
          <p:nvPr>
            <p:ph type="title"/>
          </p:nvPr>
        </p:nvSpPr>
        <p:spPr>
          <a:xfrm>
            <a:off x="228600" y="0"/>
            <a:ext cx="8686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8100" lIns="38100" spcFirstLastPara="1" rIns="38100" wrap="square" tIns="381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Why Culture Is Important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to </a:t>
            </a:r>
            <a:b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b="1" i="0" lang="en-US" sz="32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Building An Evidence-Based Model?</a:t>
            </a:r>
            <a:endParaRPr b="1" i="0" sz="32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5" name="Google Shape;235;p44"/>
          <p:cNvSpPr txBox="1"/>
          <p:nvPr>
            <p:ph idx="1" type="body"/>
          </p:nvPr>
        </p:nvSpPr>
        <p:spPr>
          <a:xfrm>
            <a:off x="304800" y="1752600"/>
            <a:ext cx="8458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8100" lIns="38100" spcFirstLastPara="1" rIns="38100" wrap="square" tIns="381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Americans are ill informed and skeptical of science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win the hearts and minds of policy makers, educators, and the public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advantages held by competing educational approaches</a:t>
            </a:r>
            <a:endParaRPr/>
          </a:p>
          <a:p>
            <a:pPr indent="-3048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AutoNum type="arabicPeriod"/>
            </a:pPr>
            <a:r>
              <a:rPr b="0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overcome the limitations of large social change delivered one individual at a time</a:t>
            </a:r>
            <a:endParaRPr/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0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44"/>
          <p:cNvSpPr txBox="1"/>
          <p:nvPr>
            <p:ph idx="12" type="sldNum"/>
          </p:nvPr>
        </p:nvSpPr>
        <p:spPr>
          <a:xfrm>
            <a:off x="8170863" y="6426200"/>
            <a:ext cx="287337" cy="2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5"/>
          <p:cNvSpPr txBox="1"/>
          <p:nvPr>
            <p:ph type="title"/>
          </p:nvPr>
        </p:nvSpPr>
        <p:spPr>
          <a:xfrm>
            <a:off x="762000" y="5334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What is Culture?</a:t>
            </a:r>
            <a:endParaRPr b="1" i="0" sz="4000" u="none" cap="none" strike="noStrike">
              <a:solidFill>
                <a:srgbClr val="FFFF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45"/>
          <p:cNvSpPr txBox="1"/>
          <p:nvPr>
            <p:ph idx="1" type="body"/>
          </p:nvPr>
        </p:nvSpPr>
        <p:spPr>
          <a:xfrm>
            <a:off x="3276600" y="2057400"/>
            <a:ext cx="52578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Verdana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The arts and other manifestations of human intellectual achievement</a:t>
            </a:r>
            <a:endParaRPr/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FF6600"/>
              </a:buClr>
              <a:buFont typeface="Verdana"/>
              <a:buNone/>
            </a:pPr>
            <a:r>
              <a:rPr b="0" i="0" lang="en-US" sz="32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Not For Our Purpose</a:t>
            </a:r>
            <a:endParaRPr b="0" i="0" sz="3200" u="none" cap="none" strike="noStrike">
              <a:solidFill>
                <a:srgbClr val="FF66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ona-lisa.jpg!Blog.jpg" id="243" name="Google Shape;24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905000"/>
            <a:ext cx="3027045" cy="4586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efault - Title Slide">
  <a:themeElements>
    <a:clrScheme name="">
      <a:dk1>
        <a:srgbClr val="000000"/>
      </a:dk1>
      <a:lt1>
        <a:srgbClr val="0000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- Title and Content">
  <a:themeElements>
    <a:clrScheme name="">
      <a:dk1>
        <a:srgbClr val="000000"/>
      </a:dk1>
      <a:lt1>
        <a:srgbClr val="0000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AAAA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