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40a0461e5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40a0461e5d_0_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121991e959_0_14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2121991e959_0_14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sz="1500">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1e15c1db98_0_15: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1e15c1db9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121991e959_0_15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g2121991e959_0_15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121991e959_0_16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121991e959_0_16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121991e959_0_15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2121991e959_0_15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121991e959_0_16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g2121991e959_0_16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121991e959_0_17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2121991e959_0_17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121991e959_0_18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2121991e959_0_18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e975e65393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e975e65393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1e15c1db98_0_18: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1e15c1db9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121991e959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121991e959_0_19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121991e959_0_18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g2121991e959_0_18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1531969b20_0_176: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1531969b20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121991e959_0_1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121991e959_0_189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121991e959_0_639: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121991e959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121991e959_0_661: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121991e959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1531969b20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1531969b20_2_2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ff16c615d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ff16c615de_0_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21991e95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21991e959_0_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121991e95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121991e959_0_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121991e959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121991e959_0_9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121991e95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121991e959_0_4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1531969b20_0_0: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1531969b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121991e959_0_244: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121991e959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121991e959_0_1250:notes"/>
          <p:cNvSpPr/>
          <p:nvPr>
            <p:ph idx="2" type="sldImg"/>
          </p:nvPr>
        </p:nvSpPr>
        <p:spPr>
          <a:xfrm>
            <a:off x="381296"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121991e959_0_1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83975" lIns="83975" spcFirstLastPara="1" rIns="83975" wrap="square" tIns="8397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83975" lIns="83975" spcFirstLastPara="1" rIns="83975" wrap="square" tIns="83975">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800"/>
          </a:xfrm>
          <a:prstGeom prst="rect">
            <a:avLst/>
          </a:prstGeom>
        </p:spPr>
        <p:txBody>
          <a:bodyPr anchorCtr="0" anchor="b" bIns="83975" lIns="83975" spcFirstLastPara="1" rIns="83975" wrap="square" tIns="83975">
            <a:normAutofit/>
          </a:bodyPr>
          <a:lstStyle>
            <a:lvl1pPr lvl="0" algn="ctr">
              <a:spcBef>
                <a:spcPts val="0"/>
              </a:spcBef>
              <a:spcAft>
                <a:spcPts val="0"/>
              </a:spcAft>
              <a:buSzPts val="11000"/>
              <a:buNone/>
              <a:defRPr sz="11000"/>
            </a:lvl1pPr>
            <a:lvl2pPr lvl="1" algn="ctr">
              <a:spcBef>
                <a:spcPts val="0"/>
              </a:spcBef>
              <a:spcAft>
                <a:spcPts val="0"/>
              </a:spcAft>
              <a:buSzPts val="11000"/>
              <a:buNone/>
              <a:defRPr sz="11000"/>
            </a:lvl2pPr>
            <a:lvl3pPr lvl="2" algn="ctr">
              <a:spcBef>
                <a:spcPts val="0"/>
              </a:spcBef>
              <a:spcAft>
                <a:spcPts val="0"/>
              </a:spcAft>
              <a:buSzPts val="11000"/>
              <a:buNone/>
              <a:defRPr sz="11000"/>
            </a:lvl3pPr>
            <a:lvl4pPr lvl="3" algn="ctr">
              <a:spcBef>
                <a:spcPts val="0"/>
              </a:spcBef>
              <a:spcAft>
                <a:spcPts val="0"/>
              </a:spcAft>
              <a:buSzPts val="11000"/>
              <a:buNone/>
              <a:defRPr sz="11000"/>
            </a:lvl4pPr>
            <a:lvl5pPr lvl="4" algn="ctr">
              <a:spcBef>
                <a:spcPts val="0"/>
              </a:spcBef>
              <a:spcAft>
                <a:spcPts val="0"/>
              </a:spcAft>
              <a:buSzPts val="11000"/>
              <a:buNone/>
              <a:defRPr sz="11000"/>
            </a:lvl5pPr>
            <a:lvl6pPr lvl="5" algn="ctr">
              <a:spcBef>
                <a:spcPts val="0"/>
              </a:spcBef>
              <a:spcAft>
                <a:spcPts val="0"/>
              </a:spcAft>
              <a:buSzPts val="11000"/>
              <a:buNone/>
              <a:defRPr sz="11000"/>
            </a:lvl6pPr>
            <a:lvl7pPr lvl="6" algn="ctr">
              <a:spcBef>
                <a:spcPts val="0"/>
              </a:spcBef>
              <a:spcAft>
                <a:spcPts val="0"/>
              </a:spcAft>
              <a:buSzPts val="11000"/>
              <a:buNone/>
              <a:defRPr sz="11000"/>
            </a:lvl7pPr>
            <a:lvl8pPr lvl="7" algn="ctr">
              <a:spcBef>
                <a:spcPts val="0"/>
              </a:spcBef>
              <a:spcAft>
                <a:spcPts val="0"/>
              </a:spcAft>
              <a:buSzPts val="11000"/>
              <a:buNone/>
              <a:defRPr sz="11000"/>
            </a:lvl8pPr>
            <a:lvl9pPr lvl="8" algn="ctr">
              <a:spcBef>
                <a:spcPts val="0"/>
              </a:spcBef>
              <a:spcAft>
                <a:spcPts val="0"/>
              </a:spcAft>
              <a:buSzPts val="11000"/>
              <a:buNone/>
              <a:defRPr sz="11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83975" lIns="83975" spcFirstLastPara="1" rIns="83975" wrap="square" tIns="83975">
            <a:normAutofit/>
          </a:bodyPr>
          <a:lstStyle>
            <a:lvl1pPr indent="-336550" lvl="0" marL="457200" algn="ctr">
              <a:spcBef>
                <a:spcPts val="0"/>
              </a:spcBef>
              <a:spcAft>
                <a:spcPts val="0"/>
              </a:spcAft>
              <a:buSzPts val="1700"/>
              <a:buChar char="●"/>
              <a:defRPr/>
            </a:lvl1pPr>
            <a:lvl2pPr indent="-311150" lvl="1" marL="914400" algn="ctr">
              <a:spcBef>
                <a:spcPts val="0"/>
              </a:spcBef>
              <a:spcAft>
                <a:spcPts val="0"/>
              </a:spcAft>
              <a:buSzPts val="1300"/>
              <a:buChar char="○"/>
              <a:defRPr/>
            </a:lvl2pPr>
            <a:lvl3pPr indent="-311150" lvl="2" marL="1371600" algn="ctr">
              <a:spcBef>
                <a:spcPts val="0"/>
              </a:spcBef>
              <a:spcAft>
                <a:spcPts val="0"/>
              </a:spcAft>
              <a:buSzPts val="1300"/>
              <a:buChar char="■"/>
              <a:defRPr/>
            </a:lvl3pPr>
            <a:lvl4pPr indent="-311150" lvl="3" marL="1828800" algn="ctr">
              <a:spcBef>
                <a:spcPts val="0"/>
              </a:spcBef>
              <a:spcAft>
                <a:spcPts val="0"/>
              </a:spcAft>
              <a:buSzPts val="1300"/>
              <a:buChar char="●"/>
              <a:defRPr/>
            </a:lvl4pPr>
            <a:lvl5pPr indent="-311150" lvl="4" marL="2286000" algn="ctr">
              <a:spcBef>
                <a:spcPts val="0"/>
              </a:spcBef>
              <a:spcAft>
                <a:spcPts val="0"/>
              </a:spcAft>
              <a:buSzPts val="1300"/>
              <a:buChar char="○"/>
              <a:defRPr/>
            </a:lvl5pPr>
            <a:lvl6pPr indent="-311150" lvl="5" marL="2743200" algn="ctr">
              <a:spcBef>
                <a:spcPts val="0"/>
              </a:spcBef>
              <a:spcAft>
                <a:spcPts val="0"/>
              </a:spcAft>
              <a:buSzPts val="1300"/>
              <a:buChar char="■"/>
              <a:defRPr/>
            </a:lvl6pPr>
            <a:lvl7pPr indent="-311150" lvl="6" marL="3200400" algn="ctr">
              <a:spcBef>
                <a:spcPts val="0"/>
              </a:spcBef>
              <a:spcAft>
                <a:spcPts val="0"/>
              </a:spcAft>
              <a:buSzPts val="1300"/>
              <a:buChar char="●"/>
              <a:defRPr/>
            </a:lvl7pPr>
            <a:lvl8pPr indent="-311150" lvl="7" marL="3657600" algn="ctr">
              <a:spcBef>
                <a:spcPts val="0"/>
              </a:spcBef>
              <a:spcAft>
                <a:spcPts val="0"/>
              </a:spcAft>
              <a:buSzPts val="1300"/>
              <a:buChar char="○"/>
              <a:defRPr/>
            </a:lvl8pPr>
            <a:lvl9pPr indent="-311150" lvl="8" marL="4114800" algn="ctr">
              <a:spcBef>
                <a:spcPts val="0"/>
              </a:spcBef>
              <a:spcAft>
                <a:spcPts val="0"/>
              </a:spcAft>
              <a:buSzPts val="13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50" name="Shape 50"/>
        <p:cNvGrpSpPr/>
        <p:nvPr/>
      </p:nvGrpSpPr>
      <p:grpSpPr>
        <a:xfrm>
          <a:off x="0" y="0"/>
          <a:ext cx="0" cy="0"/>
          <a:chOff x="0" y="0"/>
          <a:chExt cx="0" cy="0"/>
        </a:xfrm>
      </p:grpSpPr>
      <p:sp>
        <p:nvSpPr>
          <p:cNvPr id="51" name="Google Shape;51;p13"/>
          <p:cNvSpPr txBox="1"/>
          <p:nvPr>
            <p:ph idx="1" type="body"/>
          </p:nvPr>
        </p:nvSpPr>
        <p:spPr>
          <a:xfrm>
            <a:off x="311700" y="4230575"/>
            <a:ext cx="5998800" cy="605100"/>
          </a:xfrm>
          <a:prstGeom prst="rect">
            <a:avLst/>
          </a:prstGeom>
          <a:noFill/>
          <a:ln>
            <a:noFill/>
          </a:ln>
        </p:spPr>
        <p:txBody>
          <a:bodyPr anchorCtr="0" anchor="ctr" bIns="83975" lIns="83975" spcFirstLastPara="1" rIns="83975" wrap="square" tIns="83975">
            <a:normAutofit/>
          </a:bodyPr>
          <a:lstStyle>
            <a:lvl1pPr indent="-228600" lvl="0" marL="457200" marR="0" rtl="0" algn="l">
              <a:lnSpc>
                <a:spcPct val="100000"/>
              </a:lnSpc>
              <a:spcBef>
                <a:spcPts val="0"/>
              </a:spcBef>
              <a:spcAft>
                <a:spcPts val="0"/>
              </a:spcAft>
              <a:buClr>
                <a:schemeClr val="dk2"/>
              </a:buClr>
              <a:buSzPts val="17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3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3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3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3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3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3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3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300"/>
              <a:buFont typeface="Arial"/>
              <a:buNone/>
              <a:defRPr b="0" i="0" sz="1400" u="none" cap="none" strike="noStrike">
                <a:solidFill>
                  <a:schemeClr val="dk2"/>
                </a:solidFill>
                <a:latin typeface="Arial"/>
                <a:ea typeface="Arial"/>
                <a:cs typeface="Arial"/>
                <a:sym typeface="Arial"/>
              </a:defRPr>
            </a:lvl9pPr>
          </a:lstStyle>
          <a:p/>
        </p:txBody>
      </p:sp>
      <p:sp>
        <p:nvSpPr>
          <p:cNvPr id="52" name="Google Shape;52;p1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59" name="Google Shape;59;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60" name="Google Shape;60;p1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indent="0" lvl="0" marL="0" marR="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5200">
                <a:solidFill>
                  <a:schemeClr val="dk1"/>
                </a:solidFill>
              </a:defRPr>
            </a:lvl2pPr>
            <a:lvl3pPr indent="0" lvl="2" algn="ctr">
              <a:spcBef>
                <a:spcPts val="0"/>
              </a:spcBef>
              <a:spcAft>
                <a:spcPts val="0"/>
              </a:spcAft>
              <a:buClr>
                <a:schemeClr val="dk1"/>
              </a:buClr>
              <a:buSzPts val="1400"/>
              <a:buFont typeface="Arial"/>
              <a:buNone/>
              <a:defRPr sz="5200">
                <a:solidFill>
                  <a:schemeClr val="dk1"/>
                </a:solidFill>
              </a:defRPr>
            </a:lvl3pPr>
            <a:lvl4pPr indent="0" lvl="3" algn="ctr">
              <a:spcBef>
                <a:spcPts val="0"/>
              </a:spcBef>
              <a:spcAft>
                <a:spcPts val="0"/>
              </a:spcAft>
              <a:buClr>
                <a:schemeClr val="dk1"/>
              </a:buClr>
              <a:buSzPts val="1400"/>
              <a:buFont typeface="Arial"/>
              <a:buNone/>
              <a:defRPr sz="5200">
                <a:solidFill>
                  <a:schemeClr val="dk1"/>
                </a:solidFill>
              </a:defRPr>
            </a:lvl4pPr>
            <a:lvl5pPr indent="0" lvl="4" algn="ctr">
              <a:spcBef>
                <a:spcPts val="0"/>
              </a:spcBef>
              <a:spcAft>
                <a:spcPts val="0"/>
              </a:spcAft>
              <a:buClr>
                <a:schemeClr val="dk1"/>
              </a:buClr>
              <a:buSzPts val="1400"/>
              <a:buFont typeface="Arial"/>
              <a:buNone/>
              <a:defRPr sz="5200">
                <a:solidFill>
                  <a:schemeClr val="dk1"/>
                </a:solidFill>
              </a:defRPr>
            </a:lvl5pPr>
            <a:lvl6pPr indent="0" lvl="5" algn="ctr">
              <a:spcBef>
                <a:spcPts val="0"/>
              </a:spcBef>
              <a:spcAft>
                <a:spcPts val="0"/>
              </a:spcAft>
              <a:buClr>
                <a:schemeClr val="dk1"/>
              </a:buClr>
              <a:buSzPts val="1400"/>
              <a:buFont typeface="Arial"/>
              <a:buNone/>
              <a:defRPr sz="5200">
                <a:solidFill>
                  <a:schemeClr val="dk1"/>
                </a:solidFill>
              </a:defRPr>
            </a:lvl6pPr>
            <a:lvl7pPr indent="0" lvl="6" algn="ctr">
              <a:spcBef>
                <a:spcPts val="0"/>
              </a:spcBef>
              <a:spcAft>
                <a:spcPts val="0"/>
              </a:spcAft>
              <a:buClr>
                <a:schemeClr val="dk1"/>
              </a:buClr>
              <a:buSzPts val="1400"/>
              <a:buFont typeface="Arial"/>
              <a:buNone/>
              <a:defRPr sz="5200">
                <a:solidFill>
                  <a:schemeClr val="dk1"/>
                </a:solidFill>
              </a:defRPr>
            </a:lvl7pPr>
            <a:lvl8pPr indent="0" lvl="7" algn="ctr">
              <a:spcBef>
                <a:spcPts val="0"/>
              </a:spcBef>
              <a:spcAft>
                <a:spcPts val="0"/>
              </a:spcAft>
              <a:buClr>
                <a:schemeClr val="dk1"/>
              </a:buClr>
              <a:buSzPts val="1400"/>
              <a:buFont typeface="Arial"/>
              <a:buNone/>
              <a:defRPr sz="5200">
                <a:solidFill>
                  <a:schemeClr val="dk1"/>
                </a:solidFill>
              </a:defRPr>
            </a:lvl8pPr>
            <a:lvl9pPr indent="0" lvl="8" algn="ctr">
              <a:spcBef>
                <a:spcPts val="0"/>
              </a:spcBef>
              <a:spcAft>
                <a:spcPts val="0"/>
              </a:spcAft>
              <a:buClr>
                <a:schemeClr val="dk1"/>
              </a:buClr>
              <a:buSzPts val="1400"/>
              <a:buFont typeface="Arial"/>
              <a:buNone/>
              <a:defRPr sz="5200">
                <a:solidFill>
                  <a:schemeClr val="dk1"/>
                </a:solidFill>
              </a:defRPr>
            </a:lvl9pPr>
          </a:lstStyle>
          <a:p/>
        </p:txBody>
      </p:sp>
      <p:sp>
        <p:nvSpPr>
          <p:cNvPr id="63" name="Google Shape;63;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64" name="Google Shape;64;p1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3600">
                <a:solidFill>
                  <a:schemeClr val="dk1"/>
                </a:solidFill>
              </a:defRPr>
            </a:lvl2pPr>
            <a:lvl3pPr indent="0" lvl="2" algn="ctr">
              <a:spcBef>
                <a:spcPts val="0"/>
              </a:spcBef>
              <a:spcAft>
                <a:spcPts val="0"/>
              </a:spcAft>
              <a:buClr>
                <a:schemeClr val="dk1"/>
              </a:buClr>
              <a:buSzPts val="1400"/>
              <a:buFont typeface="Arial"/>
              <a:buNone/>
              <a:defRPr sz="3600">
                <a:solidFill>
                  <a:schemeClr val="dk1"/>
                </a:solidFill>
              </a:defRPr>
            </a:lvl3pPr>
            <a:lvl4pPr indent="0" lvl="3" algn="ctr">
              <a:spcBef>
                <a:spcPts val="0"/>
              </a:spcBef>
              <a:spcAft>
                <a:spcPts val="0"/>
              </a:spcAft>
              <a:buClr>
                <a:schemeClr val="dk1"/>
              </a:buClr>
              <a:buSzPts val="1400"/>
              <a:buFont typeface="Arial"/>
              <a:buNone/>
              <a:defRPr sz="3600">
                <a:solidFill>
                  <a:schemeClr val="dk1"/>
                </a:solidFill>
              </a:defRPr>
            </a:lvl4pPr>
            <a:lvl5pPr indent="0" lvl="4" algn="ctr">
              <a:spcBef>
                <a:spcPts val="0"/>
              </a:spcBef>
              <a:spcAft>
                <a:spcPts val="0"/>
              </a:spcAft>
              <a:buClr>
                <a:schemeClr val="dk1"/>
              </a:buClr>
              <a:buSzPts val="1400"/>
              <a:buFont typeface="Arial"/>
              <a:buNone/>
              <a:defRPr sz="3600">
                <a:solidFill>
                  <a:schemeClr val="dk1"/>
                </a:solidFill>
              </a:defRPr>
            </a:lvl5pPr>
            <a:lvl6pPr indent="0" lvl="5" algn="ctr">
              <a:spcBef>
                <a:spcPts val="0"/>
              </a:spcBef>
              <a:spcAft>
                <a:spcPts val="0"/>
              </a:spcAft>
              <a:buClr>
                <a:schemeClr val="dk1"/>
              </a:buClr>
              <a:buSzPts val="1400"/>
              <a:buFont typeface="Arial"/>
              <a:buNone/>
              <a:defRPr sz="3600">
                <a:solidFill>
                  <a:schemeClr val="dk1"/>
                </a:solidFill>
              </a:defRPr>
            </a:lvl6pPr>
            <a:lvl7pPr indent="0" lvl="6" algn="ctr">
              <a:spcBef>
                <a:spcPts val="0"/>
              </a:spcBef>
              <a:spcAft>
                <a:spcPts val="0"/>
              </a:spcAft>
              <a:buClr>
                <a:schemeClr val="dk1"/>
              </a:buClr>
              <a:buSzPts val="1400"/>
              <a:buFont typeface="Arial"/>
              <a:buNone/>
              <a:defRPr sz="3600">
                <a:solidFill>
                  <a:schemeClr val="dk1"/>
                </a:solidFill>
              </a:defRPr>
            </a:lvl7pPr>
            <a:lvl8pPr indent="0" lvl="7" algn="ctr">
              <a:spcBef>
                <a:spcPts val="0"/>
              </a:spcBef>
              <a:spcAft>
                <a:spcPts val="0"/>
              </a:spcAft>
              <a:buClr>
                <a:schemeClr val="dk1"/>
              </a:buClr>
              <a:buSzPts val="1400"/>
              <a:buFont typeface="Arial"/>
              <a:buNone/>
              <a:defRPr sz="3600">
                <a:solidFill>
                  <a:schemeClr val="dk1"/>
                </a:solidFill>
              </a:defRPr>
            </a:lvl8pPr>
            <a:lvl9pPr indent="0" lvl="8" algn="ctr">
              <a:spcBef>
                <a:spcPts val="0"/>
              </a:spcBef>
              <a:spcAft>
                <a:spcPts val="0"/>
              </a:spcAft>
              <a:buClr>
                <a:schemeClr val="dk1"/>
              </a:buClr>
              <a:buSzPts val="1400"/>
              <a:buFont typeface="Arial"/>
              <a:buNone/>
              <a:defRPr sz="3600">
                <a:solidFill>
                  <a:schemeClr val="dk1"/>
                </a:solidFill>
              </a:defRPr>
            </a:lvl9pPr>
          </a:lstStyle>
          <a:p/>
        </p:txBody>
      </p:sp>
      <p:sp>
        <p:nvSpPr>
          <p:cNvPr id="67" name="Google Shape;67;p1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0" name="Google Shape;70;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71" name="Google Shape;71;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72" name="Google Shape;72;p1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5" name="Google Shape;75;p1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76" name="Shape 76"/>
        <p:cNvGrpSpPr/>
        <p:nvPr/>
      </p:nvGrpSpPr>
      <p:grpSpPr>
        <a:xfrm>
          <a:off x="0" y="0"/>
          <a:ext cx="0" cy="0"/>
          <a:chOff x="0" y="0"/>
          <a:chExt cx="0" cy="0"/>
        </a:xfrm>
      </p:grpSpPr>
      <p:sp>
        <p:nvSpPr>
          <p:cNvPr id="77" name="Google Shape;77;p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indent="0" lvl="0" marL="0" marR="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400">
                <a:solidFill>
                  <a:schemeClr val="dk1"/>
                </a:solidFill>
              </a:defRPr>
            </a:lvl2pPr>
            <a:lvl3pPr indent="0" lvl="2">
              <a:spcBef>
                <a:spcPts val="0"/>
              </a:spcBef>
              <a:spcAft>
                <a:spcPts val="0"/>
              </a:spcAft>
              <a:buClr>
                <a:schemeClr val="dk1"/>
              </a:buClr>
              <a:buSzPts val="1400"/>
              <a:buFont typeface="Arial"/>
              <a:buNone/>
              <a:defRPr sz="2400">
                <a:solidFill>
                  <a:schemeClr val="dk1"/>
                </a:solidFill>
              </a:defRPr>
            </a:lvl3pPr>
            <a:lvl4pPr indent="0" lvl="3">
              <a:spcBef>
                <a:spcPts val="0"/>
              </a:spcBef>
              <a:spcAft>
                <a:spcPts val="0"/>
              </a:spcAft>
              <a:buClr>
                <a:schemeClr val="dk1"/>
              </a:buClr>
              <a:buSzPts val="1400"/>
              <a:buFont typeface="Arial"/>
              <a:buNone/>
              <a:defRPr sz="2400">
                <a:solidFill>
                  <a:schemeClr val="dk1"/>
                </a:solidFill>
              </a:defRPr>
            </a:lvl4pPr>
            <a:lvl5pPr indent="0" lvl="4">
              <a:spcBef>
                <a:spcPts val="0"/>
              </a:spcBef>
              <a:spcAft>
                <a:spcPts val="0"/>
              </a:spcAft>
              <a:buClr>
                <a:schemeClr val="dk1"/>
              </a:buClr>
              <a:buSzPts val="1400"/>
              <a:buFont typeface="Arial"/>
              <a:buNone/>
              <a:defRPr sz="2400">
                <a:solidFill>
                  <a:schemeClr val="dk1"/>
                </a:solidFill>
              </a:defRPr>
            </a:lvl5pPr>
            <a:lvl6pPr indent="0" lvl="5">
              <a:spcBef>
                <a:spcPts val="0"/>
              </a:spcBef>
              <a:spcAft>
                <a:spcPts val="0"/>
              </a:spcAft>
              <a:buClr>
                <a:schemeClr val="dk1"/>
              </a:buClr>
              <a:buSzPts val="1400"/>
              <a:buFont typeface="Arial"/>
              <a:buNone/>
              <a:defRPr sz="2400">
                <a:solidFill>
                  <a:schemeClr val="dk1"/>
                </a:solidFill>
              </a:defRPr>
            </a:lvl6pPr>
            <a:lvl7pPr indent="0" lvl="6">
              <a:spcBef>
                <a:spcPts val="0"/>
              </a:spcBef>
              <a:spcAft>
                <a:spcPts val="0"/>
              </a:spcAft>
              <a:buClr>
                <a:schemeClr val="dk1"/>
              </a:buClr>
              <a:buSzPts val="1400"/>
              <a:buFont typeface="Arial"/>
              <a:buNone/>
              <a:defRPr sz="2400">
                <a:solidFill>
                  <a:schemeClr val="dk1"/>
                </a:solidFill>
              </a:defRPr>
            </a:lvl7pPr>
            <a:lvl8pPr indent="0" lvl="7">
              <a:spcBef>
                <a:spcPts val="0"/>
              </a:spcBef>
              <a:spcAft>
                <a:spcPts val="0"/>
              </a:spcAft>
              <a:buClr>
                <a:schemeClr val="dk1"/>
              </a:buClr>
              <a:buSzPts val="1400"/>
              <a:buFont typeface="Arial"/>
              <a:buNone/>
              <a:defRPr sz="2400">
                <a:solidFill>
                  <a:schemeClr val="dk1"/>
                </a:solidFill>
              </a:defRPr>
            </a:lvl8pPr>
            <a:lvl9pPr indent="0" lvl="8">
              <a:spcBef>
                <a:spcPts val="0"/>
              </a:spcBef>
              <a:spcAft>
                <a:spcPts val="0"/>
              </a:spcAft>
              <a:buClr>
                <a:schemeClr val="dk1"/>
              </a:buClr>
              <a:buSzPts val="1400"/>
              <a:buFont typeface="Arial"/>
              <a:buNone/>
              <a:defRPr sz="2400">
                <a:solidFill>
                  <a:schemeClr val="dk1"/>
                </a:solidFill>
              </a:defRPr>
            </a:lvl9pPr>
          </a:lstStyle>
          <a:p/>
        </p:txBody>
      </p:sp>
      <p:sp>
        <p:nvSpPr>
          <p:cNvPr id="78" name="Google Shape;78;p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79" name="Google Shape;79;p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80" name="Shape 80"/>
        <p:cNvGrpSpPr/>
        <p:nvPr/>
      </p:nvGrpSpPr>
      <p:grpSpPr>
        <a:xfrm>
          <a:off x="0" y="0"/>
          <a:ext cx="0" cy="0"/>
          <a:chOff x="0" y="0"/>
          <a:chExt cx="0" cy="0"/>
        </a:xfrm>
      </p:grpSpPr>
      <p:sp>
        <p:nvSpPr>
          <p:cNvPr id="81" name="Google Shape;81;p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4800">
                <a:solidFill>
                  <a:schemeClr val="dk1"/>
                </a:solidFill>
              </a:defRPr>
            </a:lvl2pPr>
            <a:lvl3pPr indent="0" lvl="2">
              <a:spcBef>
                <a:spcPts val="0"/>
              </a:spcBef>
              <a:spcAft>
                <a:spcPts val="0"/>
              </a:spcAft>
              <a:buClr>
                <a:schemeClr val="dk1"/>
              </a:buClr>
              <a:buSzPts val="1400"/>
              <a:buFont typeface="Arial"/>
              <a:buNone/>
              <a:defRPr sz="4800">
                <a:solidFill>
                  <a:schemeClr val="dk1"/>
                </a:solidFill>
              </a:defRPr>
            </a:lvl3pPr>
            <a:lvl4pPr indent="0" lvl="3">
              <a:spcBef>
                <a:spcPts val="0"/>
              </a:spcBef>
              <a:spcAft>
                <a:spcPts val="0"/>
              </a:spcAft>
              <a:buClr>
                <a:schemeClr val="dk1"/>
              </a:buClr>
              <a:buSzPts val="1400"/>
              <a:buFont typeface="Arial"/>
              <a:buNone/>
              <a:defRPr sz="4800">
                <a:solidFill>
                  <a:schemeClr val="dk1"/>
                </a:solidFill>
              </a:defRPr>
            </a:lvl4pPr>
            <a:lvl5pPr indent="0" lvl="4">
              <a:spcBef>
                <a:spcPts val="0"/>
              </a:spcBef>
              <a:spcAft>
                <a:spcPts val="0"/>
              </a:spcAft>
              <a:buClr>
                <a:schemeClr val="dk1"/>
              </a:buClr>
              <a:buSzPts val="1400"/>
              <a:buFont typeface="Arial"/>
              <a:buNone/>
              <a:defRPr sz="4800">
                <a:solidFill>
                  <a:schemeClr val="dk1"/>
                </a:solidFill>
              </a:defRPr>
            </a:lvl5pPr>
            <a:lvl6pPr indent="0" lvl="5">
              <a:spcBef>
                <a:spcPts val="0"/>
              </a:spcBef>
              <a:spcAft>
                <a:spcPts val="0"/>
              </a:spcAft>
              <a:buClr>
                <a:schemeClr val="dk1"/>
              </a:buClr>
              <a:buSzPts val="1400"/>
              <a:buFont typeface="Arial"/>
              <a:buNone/>
              <a:defRPr sz="4800">
                <a:solidFill>
                  <a:schemeClr val="dk1"/>
                </a:solidFill>
              </a:defRPr>
            </a:lvl6pPr>
            <a:lvl7pPr indent="0" lvl="6">
              <a:spcBef>
                <a:spcPts val="0"/>
              </a:spcBef>
              <a:spcAft>
                <a:spcPts val="0"/>
              </a:spcAft>
              <a:buClr>
                <a:schemeClr val="dk1"/>
              </a:buClr>
              <a:buSzPts val="1400"/>
              <a:buFont typeface="Arial"/>
              <a:buNone/>
              <a:defRPr sz="4800">
                <a:solidFill>
                  <a:schemeClr val="dk1"/>
                </a:solidFill>
              </a:defRPr>
            </a:lvl7pPr>
            <a:lvl8pPr indent="0" lvl="7">
              <a:spcBef>
                <a:spcPts val="0"/>
              </a:spcBef>
              <a:spcAft>
                <a:spcPts val="0"/>
              </a:spcAft>
              <a:buClr>
                <a:schemeClr val="dk1"/>
              </a:buClr>
              <a:buSzPts val="1400"/>
              <a:buFont typeface="Arial"/>
              <a:buNone/>
              <a:defRPr sz="4800">
                <a:solidFill>
                  <a:schemeClr val="dk1"/>
                </a:solidFill>
              </a:defRPr>
            </a:lvl8pPr>
            <a:lvl9pPr indent="0" lvl="8">
              <a:spcBef>
                <a:spcPts val="0"/>
              </a:spcBef>
              <a:spcAft>
                <a:spcPts val="0"/>
              </a:spcAft>
              <a:buClr>
                <a:schemeClr val="dk1"/>
              </a:buClr>
              <a:buSzPts val="1400"/>
              <a:buFont typeface="Arial"/>
              <a:buNone/>
              <a:defRPr sz="4800">
                <a:solidFill>
                  <a:schemeClr val="dk1"/>
                </a:solidFill>
              </a:defRPr>
            </a:lvl9pPr>
          </a:lstStyle>
          <a:p/>
        </p:txBody>
      </p:sp>
      <p:sp>
        <p:nvSpPr>
          <p:cNvPr id="82" name="Google Shape;82;p2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83975" lIns="83975" spcFirstLastPara="1" rIns="83975" wrap="square" tIns="83975">
            <a:normAutofit/>
          </a:bodyPr>
          <a:lstStyle>
            <a:lvl1pPr lvl="0" algn="ctr">
              <a:spcBef>
                <a:spcPts val="0"/>
              </a:spcBef>
              <a:spcAft>
                <a:spcPts val="0"/>
              </a:spcAft>
              <a:buSzPts val="3300"/>
              <a:buNone/>
              <a:defRPr sz="33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83"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indent="0" lvl="0" marL="0" marR="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4200">
                <a:solidFill>
                  <a:schemeClr val="dk1"/>
                </a:solidFill>
              </a:defRPr>
            </a:lvl2pPr>
            <a:lvl3pPr indent="0" lvl="2" algn="ctr">
              <a:spcBef>
                <a:spcPts val="0"/>
              </a:spcBef>
              <a:spcAft>
                <a:spcPts val="0"/>
              </a:spcAft>
              <a:buClr>
                <a:schemeClr val="dk1"/>
              </a:buClr>
              <a:buSzPts val="1400"/>
              <a:buFont typeface="Arial"/>
              <a:buNone/>
              <a:defRPr sz="4200">
                <a:solidFill>
                  <a:schemeClr val="dk1"/>
                </a:solidFill>
              </a:defRPr>
            </a:lvl3pPr>
            <a:lvl4pPr indent="0" lvl="3" algn="ctr">
              <a:spcBef>
                <a:spcPts val="0"/>
              </a:spcBef>
              <a:spcAft>
                <a:spcPts val="0"/>
              </a:spcAft>
              <a:buClr>
                <a:schemeClr val="dk1"/>
              </a:buClr>
              <a:buSzPts val="1400"/>
              <a:buFont typeface="Arial"/>
              <a:buNone/>
              <a:defRPr sz="4200">
                <a:solidFill>
                  <a:schemeClr val="dk1"/>
                </a:solidFill>
              </a:defRPr>
            </a:lvl4pPr>
            <a:lvl5pPr indent="0" lvl="4" algn="ctr">
              <a:spcBef>
                <a:spcPts val="0"/>
              </a:spcBef>
              <a:spcAft>
                <a:spcPts val="0"/>
              </a:spcAft>
              <a:buClr>
                <a:schemeClr val="dk1"/>
              </a:buClr>
              <a:buSzPts val="1400"/>
              <a:buFont typeface="Arial"/>
              <a:buNone/>
              <a:defRPr sz="4200">
                <a:solidFill>
                  <a:schemeClr val="dk1"/>
                </a:solidFill>
              </a:defRPr>
            </a:lvl5pPr>
            <a:lvl6pPr indent="0" lvl="5" algn="ctr">
              <a:spcBef>
                <a:spcPts val="0"/>
              </a:spcBef>
              <a:spcAft>
                <a:spcPts val="0"/>
              </a:spcAft>
              <a:buClr>
                <a:schemeClr val="dk1"/>
              </a:buClr>
              <a:buSzPts val="1400"/>
              <a:buFont typeface="Arial"/>
              <a:buNone/>
              <a:defRPr sz="4200">
                <a:solidFill>
                  <a:schemeClr val="dk1"/>
                </a:solidFill>
              </a:defRPr>
            </a:lvl6pPr>
            <a:lvl7pPr indent="0" lvl="6" algn="ctr">
              <a:spcBef>
                <a:spcPts val="0"/>
              </a:spcBef>
              <a:spcAft>
                <a:spcPts val="0"/>
              </a:spcAft>
              <a:buClr>
                <a:schemeClr val="dk1"/>
              </a:buClr>
              <a:buSzPts val="1400"/>
              <a:buFont typeface="Arial"/>
              <a:buNone/>
              <a:defRPr sz="4200">
                <a:solidFill>
                  <a:schemeClr val="dk1"/>
                </a:solidFill>
              </a:defRPr>
            </a:lvl7pPr>
            <a:lvl8pPr indent="0" lvl="7" algn="ctr">
              <a:spcBef>
                <a:spcPts val="0"/>
              </a:spcBef>
              <a:spcAft>
                <a:spcPts val="0"/>
              </a:spcAft>
              <a:buClr>
                <a:schemeClr val="dk1"/>
              </a:buClr>
              <a:buSzPts val="1400"/>
              <a:buFont typeface="Arial"/>
              <a:buNone/>
              <a:defRPr sz="4200">
                <a:solidFill>
                  <a:schemeClr val="dk1"/>
                </a:solidFill>
              </a:defRPr>
            </a:lvl8pPr>
            <a:lvl9pPr indent="0" lvl="8" algn="ctr">
              <a:spcBef>
                <a:spcPts val="0"/>
              </a:spcBef>
              <a:spcAft>
                <a:spcPts val="0"/>
              </a:spcAft>
              <a:buClr>
                <a:schemeClr val="dk1"/>
              </a:buClr>
              <a:buSzPts val="1400"/>
              <a:buFont typeface="Arial"/>
              <a:buNone/>
              <a:defRPr sz="4200">
                <a:solidFill>
                  <a:schemeClr val="dk1"/>
                </a:solidFill>
              </a:defRPr>
            </a:lvl9pPr>
          </a:lstStyle>
          <a:p/>
        </p:txBody>
      </p:sp>
      <p:sp>
        <p:nvSpPr>
          <p:cNvPr id="86" name="Google Shape;86;p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87" name="Google Shape;87;p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8" name="Google Shape;88;p2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89" name="Shape 89"/>
        <p:cNvGrpSpPr/>
        <p:nvPr/>
      </p:nvGrpSpPr>
      <p:grpSpPr>
        <a:xfrm>
          <a:off x="0" y="0"/>
          <a:ext cx="0" cy="0"/>
          <a:chOff x="0" y="0"/>
          <a:chExt cx="0" cy="0"/>
        </a:xfrm>
      </p:grpSpPr>
      <p:sp>
        <p:nvSpPr>
          <p:cNvPr id="90" name="Google Shape;90;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91" name="Google Shape;91;p2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2" name="Shape 92"/>
        <p:cNvGrpSpPr/>
        <p:nvPr/>
      </p:nvGrpSpPr>
      <p:grpSpPr>
        <a:xfrm>
          <a:off x="0" y="0"/>
          <a:ext cx="0" cy="0"/>
          <a:chOff x="0" y="0"/>
          <a:chExt cx="0" cy="0"/>
        </a:xfrm>
      </p:grpSpPr>
      <p:sp>
        <p:nvSpPr>
          <p:cNvPr id="93" name="Google Shape;93;p24"/>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indent="0" lvl="0" marL="0" marR="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12000">
                <a:solidFill>
                  <a:schemeClr val="dk1"/>
                </a:solidFill>
              </a:defRPr>
            </a:lvl2pPr>
            <a:lvl3pPr indent="0" lvl="2" algn="ctr">
              <a:spcBef>
                <a:spcPts val="0"/>
              </a:spcBef>
              <a:spcAft>
                <a:spcPts val="0"/>
              </a:spcAft>
              <a:buClr>
                <a:schemeClr val="dk1"/>
              </a:buClr>
              <a:buSzPts val="1400"/>
              <a:buFont typeface="Arial"/>
              <a:buNone/>
              <a:defRPr sz="12000">
                <a:solidFill>
                  <a:schemeClr val="dk1"/>
                </a:solidFill>
              </a:defRPr>
            </a:lvl3pPr>
            <a:lvl4pPr indent="0" lvl="3" algn="ctr">
              <a:spcBef>
                <a:spcPts val="0"/>
              </a:spcBef>
              <a:spcAft>
                <a:spcPts val="0"/>
              </a:spcAft>
              <a:buClr>
                <a:schemeClr val="dk1"/>
              </a:buClr>
              <a:buSzPts val="1400"/>
              <a:buFont typeface="Arial"/>
              <a:buNone/>
              <a:defRPr sz="12000">
                <a:solidFill>
                  <a:schemeClr val="dk1"/>
                </a:solidFill>
              </a:defRPr>
            </a:lvl4pPr>
            <a:lvl5pPr indent="0" lvl="4" algn="ctr">
              <a:spcBef>
                <a:spcPts val="0"/>
              </a:spcBef>
              <a:spcAft>
                <a:spcPts val="0"/>
              </a:spcAft>
              <a:buClr>
                <a:schemeClr val="dk1"/>
              </a:buClr>
              <a:buSzPts val="1400"/>
              <a:buFont typeface="Arial"/>
              <a:buNone/>
              <a:defRPr sz="12000">
                <a:solidFill>
                  <a:schemeClr val="dk1"/>
                </a:solidFill>
              </a:defRPr>
            </a:lvl5pPr>
            <a:lvl6pPr indent="0" lvl="5" algn="ctr">
              <a:spcBef>
                <a:spcPts val="0"/>
              </a:spcBef>
              <a:spcAft>
                <a:spcPts val="0"/>
              </a:spcAft>
              <a:buClr>
                <a:schemeClr val="dk1"/>
              </a:buClr>
              <a:buSzPts val="1400"/>
              <a:buFont typeface="Arial"/>
              <a:buNone/>
              <a:defRPr sz="12000">
                <a:solidFill>
                  <a:schemeClr val="dk1"/>
                </a:solidFill>
              </a:defRPr>
            </a:lvl6pPr>
            <a:lvl7pPr indent="0" lvl="6" algn="ctr">
              <a:spcBef>
                <a:spcPts val="0"/>
              </a:spcBef>
              <a:spcAft>
                <a:spcPts val="0"/>
              </a:spcAft>
              <a:buClr>
                <a:schemeClr val="dk1"/>
              </a:buClr>
              <a:buSzPts val="1400"/>
              <a:buFont typeface="Arial"/>
              <a:buNone/>
              <a:defRPr sz="12000">
                <a:solidFill>
                  <a:schemeClr val="dk1"/>
                </a:solidFill>
              </a:defRPr>
            </a:lvl7pPr>
            <a:lvl8pPr indent="0" lvl="7" algn="ctr">
              <a:spcBef>
                <a:spcPts val="0"/>
              </a:spcBef>
              <a:spcAft>
                <a:spcPts val="0"/>
              </a:spcAft>
              <a:buClr>
                <a:schemeClr val="dk1"/>
              </a:buClr>
              <a:buSzPts val="1400"/>
              <a:buFont typeface="Arial"/>
              <a:buNone/>
              <a:defRPr sz="12000">
                <a:solidFill>
                  <a:schemeClr val="dk1"/>
                </a:solidFill>
              </a:defRPr>
            </a:lvl8pPr>
            <a:lvl9pPr indent="0" lvl="8" algn="ctr">
              <a:spcBef>
                <a:spcPts val="0"/>
              </a:spcBef>
              <a:spcAft>
                <a:spcPts val="0"/>
              </a:spcAft>
              <a:buClr>
                <a:schemeClr val="dk1"/>
              </a:buClr>
              <a:buSzPts val="1400"/>
              <a:buFont typeface="Arial"/>
              <a:buNone/>
              <a:defRPr sz="12000">
                <a:solidFill>
                  <a:schemeClr val="dk1"/>
                </a:solidFill>
              </a:defRPr>
            </a:lvl9pPr>
          </a:lstStyle>
          <a:p/>
        </p:txBody>
      </p:sp>
      <p:sp>
        <p:nvSpPr>
          <p:cNvPr id="94" name="Google Shape;94;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228600" lvl="0" marL="457200" marR="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95" name="Google Shape;95;p2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83975" lIns="83975" spcFirstLastPara="1" rIns="83975" wrap="square" tIns="83975">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83975" lIns="83975" spcFirstLastPara="1" rIns="83975" wrap="square" tIns="83975">
            <a:normAutofit/>
          </a:bodyPr>
          <a:lstStyle>
            <a:lvl1pPr indent="-336550" lvl="0" marL="457200">
              <a:spcBef>
                <a:spcPts val="0"/>
              </a:spcBef>
              <a:spcAft>
                <a:spcPts val="0"/>
              </a:spcAft>
              <a:buSzPts val="1700"/>
              <a:buChar char="●"/>
              <a:defRPr/>
            </a:lvl1pPr>
            <a:lvl2pPr indent="-311150" lvl="1" marL="914400">
              <a:spcBef>
                <a:spcPts val="0"/>
              </a:spcBef>
              <a:spcAft>
                <a:spcPts val="0"/>
              </a:spcAft>
              <a:buSzPts val="1300"/>
              <a:buChar char="○"/>
              <a:defRPr/>
            </a:lvl2pPr>
            <a:lvl3pPr indent="-311150" lvl="2" marL="1371600">
              <a:spcBef>
                <a:spcPts val="0"/>
              </a:spcBef>
              <a:spcAft>
                <a:spcPts val="0"/>
              </a:spcAft>
              <a:buSzPts val="1300"/>
              <a:buChar char="■"/>
              <a:defRPr/>
            </a:lvl3pPr>
            <a:lvl4pPr indent="-311150" lvl="3" marL="1828800">
              <a:spcBef>
                <a:spcPts val="0"/>
              </a:spcBef>
              <a:spcAft>
                <a:spcPts val="0"/>
              </a:spcAft>
              <a:buSzPts val="1300"/>
              <a:buChar char="●"/>
              <a:defRPr/>
            </a:lvl4pPr>
            <a:lvl5pPr indent="-311150" lvl="4" marL="2286000">
              <a:spcBef>
                <a:spcPts val="0"/>
              </a:spcBef>
              <a:spcAft>
                <a:spcPts val="0"/>
              </a:spcAft>
              <a:buSzPts val="1300"/>
              <a:buChar char="○"/>
              <a:defRPr/>
            </a:lvl5pPr>
            <a:lvl6pPr indent="-311150" lvl="5" marL="2743200">
              <a:spcBef>
                <a:spcPts val="0"/>
              </a:spcBef>
              <a:spcAft>
                <a:spcPts val="0"/>
              </a:spcAft>
              <a:buSzPts val="1300"/>
              <a:buChar char="■"/>
              <a:defRPr/>
            </a:lvl6pPr>
            <a:lvl7pPr indent="-311150" lvl="6" marL="3200400">
              <a:spcBef>
                <a:spcPts val="0"/>
              </a:spcBef>
              <a:spcAft>
                <a:spcPts val="0"/>
              </a:spcAft>
              <a:buSzPts val="1300"/>
              <a:buChar char="●"/>
              <a:defRPr/>
            </a:lvl7pPr>
            <a:lvl8pPr indent="-311150" lvl="7" marL="3657600">
              <a:spcBef>
                <a:spcPts val="0"/>
              </a:spcBef>
              <a:spcAft>
                <a:spcPts val="0"/>
              </a:spcAft>
              <a:buSzPts val="1300"/>
              <a:buChar char="○"/>
              <a:defRPr/>
            </a:lvl8pPr>
            <a:lvl9pPr indent="-311150" lvl="8" marL="4114800">
              <a:spcBef>
                <a:spcPts val="0"/>
              </a:spcBef>
              <a:spcAft>
                <a:spcPts val="0"/>
              </a:spcAft>
              <a:buSzPts val="13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83975" lIns="83975" spcFirstLastPara="1" rIns="83975" wrap="square" tIns="83975">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83975" lIns="83975" spcFirstLastPara="1" rIns="83975" wrap="square" tIns="83975">
            <a:normAutofit/>
          </a:bodyPr>
          <a:lstStyle>
            <a:lvl1pPr indent="-311150" lvl="0" marL="457200">
              <a:spcBef>
                <a:spcPts val="0"/>
              </a:spcBef>
              <a:spcAft>
                <a:spcPts val="0"/>
              </a:spcAft>
              <a:buSzPts val="1300"/>
              <a:buChar char="●"/>
              <a:defRPr sz="13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83975" lIns="83975" spcFirstLastPara="1" rIns="83975" wrap="square" tIns="83975">
            <a:normAutofit/>
          </a:bodyPr>
          <a:lstStyle>
            <a:lvl1pPr indent="-311150" lvl="0" marL="457200">
              <a:spcBef>
                <a:spcPts val="0"/>
              </a:spcBef>
              <a:spcAft>
                <a:spcPts val="0"/>
              </a:spcAft>
              <a:buSzPts val="1300"/>
              <a:buChar char="●"/>
              <a:defRPr sz="13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83975" lIns="83975" spcFirstLastPara="1" rIns="83975" wrap="square" tIns="83975">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83975" lIns="83975" spcFirstLastPara="1" rIns="83975" wrap="square" tIns="83975">
            <a:normAutofit/>
          </a:bodyPr>
          <a:lstStyle>
            <a:lvl1pPr lvl="0">
              <a:spcBef>
                <a:spcPts val="0"/>
              </a:spcBef>
              <a:spcAft>
                <a:spcPts val="0"/>
              </a:spcAft>
              <a:buSzPts val="2200"/>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83975" lIns="83975" spcFirstLastPara="1" rIns="83975" wrap="square" tIns="83975">
            <a:norm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83975" lIns="83975" spcFirstLastPara="1" rIns="83975" wrap="square" tIns="83975">
            <a:normAutofit/>
          </a:bodyPr>
          <a:lstStyle>
            <a:lvl1pPr lvl="0">
              <a:spcBef>
                <a:spcPts val="0"/>
              </a:spcBef>
              <a:spcAft>
                <a:spcPts val="0"/>
              </a:spcAft>
              <a:buSzPts val="4400"/>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83975" lIns="83975" spcFirstLastPara="1" rIns="83975" wrap="square" tIns="839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83975" lIns="83975" spcFirstLastPara="1" rIns="83975" wrap="square" tIns="83975">
            <a:norm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83975" lIns="83975" spcFirstLastPara="1" rIns="83975" wrap="square" tIns="83975">
            <a:norm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sz="1900"/>
            </a:lvl2pPr>
            <a:lvl3pPr lvl="2" algn="ctr">
              <a:lnSpc>
                <a:spcPct val="100000"/>
              </a:lnSpc>
              <a:spcBef>
                <a:spcPts val="0"/>
              </a:spcBef>
              <a:spcAft>
                <a:spcPts val="0"/>
              </a:spcAft>
              <a:buSzPts val="1900"/>
              <a:buNone/>
              <a:defRPr sz="1900"/>
            </a:lvl3pPr>
            <a:lvl4pPr lvl="3" algn="ctr">
              <a:lnSpc>
                <a:spcPct val="100000"/>
              </a:lnSpc>
              <a:spcBef>
                <a:spcPts val="0"/>
              </a:spcBef>
              <a:spcAft>
                <a:spcPts val="0"/>
              </a:spcAft>
              <a:buSzPts val="1900"/>
              <a:buNone/>
              <a:defRPr sz="1900"/>
            </a:lvl4pPr>
            <a:lvl5pPr lvl="4" algn="ctr">
              <a:lnSpc>
                <a:spcPct val="100000"/>
              </a:lnSpc>
              <a:spcBef>
                <a:spcPts val="0"/>
              </a:spcBef>
              <a:spcAft>
                <a:spcPts val="0"/>
              </a:spcAft>
              <a:buSzPts val="1900"/>
              <a:buNone/>
              <a:defRPr sz="1900"/>
            </a:lvl5pPr>
            <a:lvl6pPr lvl="5" algn="ctr">
              <a:lnSpc>
                <a:spcPct val="100000"/>
              </a:lnSpc>
              <a:spcBef>
                <a:spcPts val="0"/>
              </a:spcBef>
              <a:spcAft>
                <a:spcPts val="0"/>
              </a:spcAft>
              <a:buSzPts val="1900"/>
              <a:buNone/>
              <a:defRPr sz="1900"/>
            </a:lvl6pPr>
            <a:lvl7pPr lvl="6" algn="ctr">
              <a:lnSpc>
                <a:spcPct val="100000"/>
              </a:lnSpc>
              <a:spcBef>
                <a:spcPts val="0"/>
              </a:spcBef>
              <a:spcAft>
                <a:spcPts val="0"/>
              </a:spcAft>
              <a:buSzPts val="1900"/>
              <a:buNone/>
              <a:defRPr sz="1900"/>
            </a:lvl7pPr>
            <a:lvl8pPr lvl="7" algn="ctr">
              <a:lnSpc>
                <a:spcPct val="100000"/>
              </a:lnSpc>
              <a:spcBef>
                <a:spcPts val="0"/>
              </a:spcBef>
              <a:spcAft>
                <a:spcPts val="0"/>
              </a:spcAft>
              <a:buSzPts val="1900"/>
              <a:buNone/>
              <a:defRPr sz="1900"/>
            </a:lvl8pPr>
            <a:lvl9pPr lvl="8" algn="ctr">
              <a:lnSpc>
                <a:spcPct val="100000"/>
              </a:lnSpc>
              <a:spcBef>
                <a:spcPts val="0"/>
              </a:spcBef>
              <a:spcAft>
                <a:spcPts val="0"/>
              </a:spcAft>
              <a:buSzPts val="1900"/>
              <a:buNone/>
              <a:defRPr sz="19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83975" lIns="83975" spcFirstLastPara="1" rIns="83975" wrap="square" tIns="83975">
            <a:normAutofit/>
          </a:bodyPr>
          <a:lstStyle>
            <a:lvl1pPr indent="-336550" lvl="0" marL="457200">
              <a:spcBef>
                <a:spcPts val="0"/>
              </a:spcBef>
              <a:spcAft>
                <a:spcPts val="0"/>
              </a:spcAft>
              <a:buSzPts val="1700"/>
              <a:buChar char="●"/>
              <a:defRPr/>
            </a:lvl1pPr>
            <a:lvl2pPr indent="-311150" lvl="1" marL="914400">
              <a:spcBef>
                <a:spcPts val="0"/>
              </a:spcBef>
              <a:spcAft>
                <a:spcPts val="0"/>
              </a:spcAft>
              <a:buSzPts val="1300"/>
              <a:buChar char="○"/>
              <a:defRPr/>
            </a:lvl2pPr>
            <a:lvl3pPr indent="-311150" lvl="2" marL="1371600">
              <a:spcBef>
                <a:spcPts val="0"/>
              </a:spcBef>
              <a:spcAft>
                <a:spcPts val="0"/>
              </a:spcAft>
              <a:buSzPts val="1300"/>
              <a:buChar char="■"/>
              <a:defRPr/>
            </a:lvl3pPr>
            <a:lvl4pPr indent="-311150" lvl="3" marL="1828800">
              <a:spcBef>
                <a:spcPts val="0"/>
              </a:spcBef>
              <a:spcAft>
                <a:spcPts val="0"/>
              </a:spcAft>
              <a:buSzPts val="1300"/>
              <a:buChar char="●"/>
              <a:defRPr/>
            </a:lvl4pPr>
            <a:lvl5pPr indent="-311150" lvl="4" marL="2286000">
              <a:spcBef>
                <a:spcPts val="0"/>
              </a:spcBef>
              <a:spcAft>
                <a:spcPts val="0"/>
              </a:spcAft>
              <a:buSzPts val="1300"/>
              <a:buChar char="○"/>
              <a:defRPr/>
            </a:lvl5pPr>
            <a:lvl6pPr indent="-311150" lvl="5" marL="2743200">
              <a:spcBef>
                <a:spcPts val="0"/>
              </a:spcBef>
              <a:spcAft>
                <a:spcPts val="0"/>
              </a:spcAft>
              <a:buSzPts val="1300"/>
              <a:buChar char="■"/>
              <a:defRPr/>
            </a:lvl6pPr>
            <a:lvl7pPr indent="-311150" lvl="6" marL="3200400">
              <a:spcBef>
                <a:spcPts val="0"/>
              </a:spcBef>
              <a:spcAft>
                <a:spcPts val="0"/>
              </a:spcAft>
              <a:buSzPts val="1300"/>
              <a:buChar char="●"/>
              <a:defRPr/>
            </a:lvl7pPr>
            <a:lvl8pPr indent="-311150" lvl="7" marL="3657600">
              <a:spcBef>
                <a:spcPts val="0"/>
              </a:spcBef>
              <a:spcAft>
                <a:spcPts val="0"/>
              </a:spcAft>
              <a:buSzPts val="1300"/>
              <a:buChar char="○"/>
              <a:defRPr/>
            </a:lvl8pPr>
            <a:lvl9pPr indent="-311150" lvl="8" marL="4114800">
              <a:spcBef>
                <a:spcPts val="0"/>
              </a:spcBef>
              <a:spcAft>
                <a:spcPts val="0"/>
              </a:spcAft>
              <a:buSzPts val="13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83975" lIns="83975" spcFirstLastPara="1" rIns="83975" wrap="square" tIns="83975">
            <a:normAutofit/>
          </a:bodyPr>
          <a:lstStyle>
            <a:lvl1pPr indent="-228600" lvl="0" marL="457200">
              <a:lnSpc>
                <a:spcPct val="100000"/>
              </a:lnSpc>
              <a:spcBef>
                <a:spcPts val="0"/>
              </a:spcBef>
              <a:spcAft>
                <a:spcPts val="0"/>
              </a:spcAft>
              <a:buSzPts val="17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83975" lIns="83975" spcFirstLastPara="1" rIns="83975" wrap="square" tIns="839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83975" lIns="83975" spcFirstLastPara="1" rIns="83975" wrap="square" tIns="83975">
            <a:normAutofit/>
          </a:bodyPr>
          <a:lstStyle>
            <a:lvl1pPr lvl="0">
              <a:spcBef>
                <a:spcPts val="0"/>
              </a:spcBef>
              <a:spcAft>
                <a:spcPts val="0"/>
              </a:spcAft>
              <a:buClr>
                <a:schemeClr val="dk1"/>
              </a:buClr>
              <a:buSzPts val="2600"/>
              <a:buNone/>
              <a:defRPr sz="2600">
                <a:solidFill>
                  <a:schemeClr val="dk1"/>
                </a:solidFill>
              </a:defRPr>
            </a:lvl1pPr>
            <a:lvl2pPr lvl="1">
              <a:spcBef>
                <a:spcPts val="0"/>
              </a:spcBef>
              <a:spcAft>
                <a:spcPts val="0"/>
              </a:spcAft>
              <a:buClr>
                <a:schemeClr val="dk1"/>
              </a:buClr>
              <a:buSzPts val="2600"/>
              <a:buNone/>
              <a:defRPr sz="2600">
                <a:solidFill>
                  <a:schemeClr val="dk1"/>
                </a:solidFill>
              </a:defRPr>
            </a:lvl2pPr>
            <a:lvl3pPr lvl="2">
              <a:spcBef>
                <a:spcPts val="0"/>
              </a:spcBef>
              <a:spcAft>
                <a:spcPts val="0"/>
              </a:spcAft>
              <a:buClr>
                <a:schemeClr val="dk1"/>
              </a:buClr>
              <a:buSzPts val="2600"/>
              <a:buNone/>
              <a:defRPr sz="2600">
                <a:solidFill>
                  <a:schemeClr val="dk1"/>
                </a:solidFill>
              </a:defRPr>
            </a:lvl3pPr>
            <a:lvl4pPr lvl="3">
              <a:spcBef>
                <a:spcPts val="0"/>
              </a:spcBef>
              <a:spcAft>
                <a:spcPts val="0"/>
              </a:spcAft>
              <a:buClr>
                <a:schemeClr val="dk1"/>
              </a:buClr>
              <a:buSzPts val="2600"/>
              <a:buNone/>
              <a:defRPr sz="2600">
                <a:solidFill>
                  <a:schemeClr val="dk1"/>
                </a:solidFill>
              </a:defRPr>
            </a:lvl4pPr>
            <a:lvl5pPr lvl="4">
              <a:spcBef>
                <a:spcPts val="0"/>
              </a:spcBef>
              <a:spcAft>
                <a:spcPts val="0"/>
              </a:spcAft>
              <a:buClr>
                <a:schemeClr val="dk1"/>
              </a:buClr>
              <a:buSzPts val="2600"/>
              <a:buNone/>
              <a:defRPr sz="2600">
                <a:solidFill>
                  <a:schemeClr val="dk1"/>
                </a:solidFill>
              </a:defRPr>
            </a:lvl5pPr>
            <a:lvl6pPr lvl="5">
              <a:spcBef>
                <a:spcPts val="0"/>
              </a:spcBef>
              <a:spcAft>
                <a:spcPts val="0"/>
              </a:spcAft>
              <a:buClr>
                <a:schemeClr val="dk1"/>
              </a:buClr>
              <a:buSzPts val="2600"/>
              <a:buNone/>
              <a:defRPr sz="2600">
                <a:solidFill>
                  <a:schemeClr val="dk1"/>
                </a:solidFill>
              </a:defRPr>
            </a:lvl6pPr>
            <a:lvl7pPr lvl="6">
              <a:spcBef>
                <a:spcPts val="0"/>
              </a:spcBef>
              <a:spcAft>
                <a:spcPts val="0"/>
              </a:spcAft>
              <a:buClr>
                <a:schemeClr val="dk1"/>
              </a:buClr>
              <a:buSzPts val="2600"/>
              <a:buNone/>
              <a:defRPr sz="2600">
                <a:solidFill>
                  <a:schemeClr val="dk1"/>
                </a:solidFill>
              </a:defRPr>
            </a:lvl7pPr>
            <a:lvl8pPr lvl="7">
              <a:spcBef>
                <a:spcPts val="0"/>
              </a:spcBef>
              <a:spcAft>
                <a:spcPts val="0"/>
              </a:spcAft>
              <a:buClr>
                <a:schemeClr val="dk1"/>
              </a:buClr>
              <a:buSzPts val="2600"/>
              <a:buNone/>
              <a:defRPr sz="2600">
                <a:solidFill>
                  <a:schemeClr val="dk1"/>
                </a:solidFill>
              </a:defRPr>
            </a:lvl8pPr>
            <a:lvl9pPr lvl="8">
              <a:spcBef>
                <a:spcPts val="0"/>
              </a:spcBef>
              <a:spcAft>
                <a:spcPts val="0"/>
              </a:spcAft>
              <a:buClr>
                <a:schemeClr val="dk1"/>
              </a:buClr>
              <a:buSzPts val="2600"/>
              <a:buNone/>
              <a:defRPr sz="26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83975" lIns="83975" spcFirstLastPara="1" rIns="83975" wrap="square" tIns="83975">
            <a:normAutofit/>
          </a:bodyPr>
          <a:lstStyle>
            <a:lvl1pPr indent="-336550" lvl="0" marL="457200">
              <a:lnSpc>
                <a:spcPct val="115000"/>
              </a:lnSpc>
              <a:spcBef>
                <a:spcPts val="0"/>
              </a:spcBef>
              <a:spcAft>
                <a:spcPts val="0"/>
              </a:spcAft>
              <a:buClr>
                <a:schemeClr val="dk2"/>
              </a:buClr>
              <a:buSzPts val="1700"/>
              <a:buChar char="●"/>
              <a:defRPr sz="1700">
                <a:solidFill>
                  <a:schemeClr val="dk2"/>
                </a:solidFill>
              </a:defRPr>
            </a:lvl1pPr>
            <a:lvl2pPr indent="-311150" lvl="1" marL="914400">
              <a:lnSpc>
                <a:spcPct val="115000"/>
              </a:lnSpc>
              <a:spcBef>
                <a:spcPts val="0"/>
              </a:spcBef>
              <a:spcAft>
                <a:spcPts val="0"/>
              </a:spcAft>
              <a:buClr>
                <a:schemeClr val="dk2"/>
              </a:buClr>
              <a:buSzPts val="1300"/>
              <a:buChar char="○"/>
              <a:defRPr sz="1300">
                <a:solidFill>
                  <a:schemeClr val="dk2"/>
                </a:solidFill>
              </a:defRPr>
            </a:lvl2pPr>
            <a:lvl3pPr indent="-311150" lvl="2" marL="1371600">
              <a:lnSpc>
                <a:spcPct val="115000"/>
              </a:lnSpc>
              <a:spcBef>
                <a:spcPts val="0"/>
              </a:spcBef>
              <a:spcAft>
                <a:spcPts val="0"/>
              </a:spcAft>
              <a:buClr>
                <a:schemeClr val="dk2"/>
              </a:buClr>
              <a:buSzPts val="1300"/>
              <a:buChar char="■"/>
              <a:defRPr sz="1300">
                <a:solidFill>
                  <a:schemeClr val="dk2"/>
                </a:solidFill>
              </a:defRPr>
            </a:lvl3pPr>
            <a:lvl4pPr indent="-311150" lvl="3" marL="1828800">
              <a:lnSpc>
                <a:spcPct val="115000"/>
              </a:lnSpc>
              <a:spcBef>
                <a:spcPts val="0"/>
              </a:spcBef>
              <a:spcAft>
                <a:spcPts val="0"/>
              </a:spcAft>
              <a:buClr>
                <a:schemeClr val="dk2"/>
              </a:buClr>
              <a:buSzPts val="1300"/>
              <a:buChar char="●"/>
              <a:defRPr sz="1300">
                <a:solidFill>
                  <a:schemeClr val="dk2"/>
                </a:solidFill>
              </a:defRPr>
            </a:lvl4pPr>
            <a:lvl5pPr indent="-311150" lvl="4" marL="2286000">
              <a:lnSpc>
                <a:spcPct val="115000"/>
              </a:lnSpc>
              <a:spcBef>
                <a:spcPts val="0"/>
              </a:spcBef>
              <a:spcAft>
                <a:spcPts val="0"/>
              </a:spcAft>
              <a:buClr>
                <a:schemeClr val="dk2"/>
              </a:buClr>
              <a:buSzPts val="1300"/>
              <a:buChar char="○"/>
              <a:defRPr sz="1300">
                <a:solidFill>
                  <a:schemeClr val="dk2"/>
                </a:solidFill>
              </a:defRPr>
            </a:lvl5pPr>
            <a:lvl6pPr indent="-311150" lvl="5" marL="2743200">
              <a:lnSpc>
                <a:spcPct val="115000"/>
              </a:lnSpc>
              <a:spcBef>
                <a:spcPts val="0"/>
              </a:spcBef>
              <a:spcAft>
                <a:spcPts val="0"/>
              </a:spcAft>
              <a:buClr>
                <a:schemeClr val="dk2"/>
              </a:buClr>
              <a:buSzPts val="1300"/>
              <a:buChar char="■"/>
              <a:defRPr sz="1300">
                <a:solidFill>
                  <a:schemeClr val="dk2"/>
                </a:solidFill>
              </a:defRPr>
            </a:lvl6pPr>
            <a:lvl7pPr indent="-311150" lvl="6" marL="3200400">
              <a:lnSpc>
                <a:spcPct val="115000"/>
              </a:lnSpc>
              <a:spcBef>
                <a:spcPts val="0"/>
              </a:spcBef>
              <a:spcAft>
                <a:spcPts val="0"/>
              </a:spcAft>
              <a:buClr>
                <a:schemeClr val="dk2"/>
              </a:buClr>
              <a:buSzPts val="1300"/>
              <a:buChar char="●"/>
              <a:defRPr sz="1300">
                <a:solidFill>
                  <a:schemeClr val="dk2"/>
                </a:solidFill>
              </a:defRPr>
            </a:lvl7pPr>
            <a:lvl8pPr indent="-311150" lvl="7" marL="3657600">
              <a:lnSpc>
                <a:spcPct val="115000"/>
              </a:lnSpc>
              <a:spcBef>
                <a:spcPts val="0"/>
              </a:spcBef>
              <a:spcAft>
                <a:spcPts val="0"/>
              </a:spcAft>
              <a:buClr>
                <a:schemeClr val="dk2"/>
              </a:buClr>
              <a:buSzPts val="1300"/>
              <a:buChar char="○"/>
              <a:defRPr sz="1300">
                <a:solidFill>
                  <a:schemeClr val="dk2"/>
                </a:solidFill>
              </a:defRPr>
            </a:lvl8pPr>
            <a:lvl9pPr indent="-311150" lvl="8" marL="4114800">
              <a:lnSpc>
                <a:spcPct val="115000"/>
              </a:lnSpc>
              <a:spcBef>
                <a:spcPts val="0"/>
              </a:spcBef>
              <a:spcAft>
                <a:spcPts val="0"/>
              </a:spcAft>
              <a:buClr>
                <a:schemeClr val="dk2"/>
              </a:buClr>
              <a:buSzPts val="1300"/>
              <a:buChar char="■"/>
              <a:defRPr sz="1300">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83975" lIns="83975" spcFirstLastPara="1" rIns="83975" wrap="square" tIns="83975">
            <a:norm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55" name="Google Shape;55;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6" name="Google Shape;56;p1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4.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4.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9.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4040"/>
        </a:solidFill>
      </p:bgPr>
    </p:bg>
    <p:spTree>
      <p:nvGrpSpPr>
        <p:cNvPr id="101" name="Shape 101"/>
        <p:cNvGrpSpPr/>
        <p:nvPr/>
      </p:nvGrpSpPr>
      <p:grpSpPr>
        <a:xfrm>
          <a:off x="0" y="0"/>
          <a:ext cx="0" cy="0"/>
          <a:chOff x="0" y="0"/>
          <a:chExt cx="0" cy="0"/>
        </a:xfrm>
      </p:grpSpPr>
      <p:sp>
        <p:nvSpPr>
          <p:cNvPr id="102" name="Google Shape;102;p26"/>
          <p:cNvSpPr txBox="1"/>
          <p:nvPr>
            <p:ph type="title"/>
          </p:nvPr>
        </p:nvSpPr>
        <p:spPr>
          <a:xfrm>
            <a:off x="658875" y="2524500"/>
            <a:ext cx="7211100" cy="127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lt1"/>
                </a:solidFill>
                <a:latin typeface="Open Sans"/>
                <a:ea typeface="Open Sans"/>
                <a:cs typeface="Open Sans"/>
                <a:sym typeface="Open Sans"/>
              </a:rPr>
              <a:t>To Access Your Editable Presentation Click the “Use Template” button.</a:t>
            </a:r>
            <a:endParaRPr b="1" sz="4200">
              <a:solidFill>
                <a:schemeClr val="lt1"/>
              </a:solidFill>
              <a:latin typeface="Open Sans"/>
              <a:ea typeface="Open Sans"/>
              <a:cs typeface="Open Sans"/>
              <a:sym typeface="Open Sans"/>
            </a:endParaRPr>
          </a:p>
        </p:txBody>
      </p:sp>
      <p:pic>
        <p:nvPicPr>
          <p:cNvPr id="103" name="Google Shape;103;p26" title="Screenshot 2025-03-12 at 4.38.01 PM.png"/>
          <p:cNvPicPr preferRelativeResize="0"/>
          <p:nvPr/>
        </p:nvPicPr>
        <p:blipFill rotWithShape="1">
          <a:blip r:embed="rId3">
            <a:alphaModFix/>
          </a:blip>
          <a:srcRect b="5728" l="0" r="1883" t="5728"/>
          <a:stretch/>
        </p:blipFill>
        <p:spPr>
          <a:xfrm>
            <a:off x="6551575" y="555625"/>
            <a:ext cx="1956300" cy="493500"/>
          </a:xfrm>
          <a:prstGeom prst="roundRect">
            <a:avLst>
              <a:gd fmla="val 7406" name="adj"/>
            </a:avLst>
          </a:prstGeom>
          <a:noFill/>
          <a:ln>
            <a:noFill/>
          </a:ln>
        </p:spPr>
      </p:pic>
      <p:pic>
        <p:nvPicPr>
          <p:cNvPr id="104" name="Google Shape;104;p26" title="Icons for export (1).png"/>
          <p:cNvPicPr preferRelativeResize="0"/>
          <p:nvPr/>
        </p:nvPicPr>
        <p:blipFill>
          <a:blip r:embed="rId4">
            <a:alphaModFix/>
          </a:blip>
          <a:stretch>
            <a:fillRect/>
          </a:stretch>
        </p:blipFill>
        <p:spPr>
          <a:xfrm>
            <a:off x="8260175" y="871162"/>
            <a:ext cx="419626" cy="419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5"/>
          <p:cNvPicPr preferRelativeResize="0"/>
          <p:nvPr/>
        </p:nvPicPr>
        <p:blipFill rotWithShape="1">
          <a:blip r:embed="rId3">
            <a:alphaModFix amt="9000"/>
          </a:blip>
          <a:srcRect b="23880" l="0" r="0" t="7518"/>
          <a:stretch/>
        </p:blipFill>
        <p:spPr>
          <a:xfrm>
            <a:off x="-36162" y="930075"/>
            <a:ext cx="9216323" cy="4213424"/>
          </a:xfrm>
          <a:prstGeom prst="rect">
            <a:avLst/>
          </a:prstGeom>
          <a:noFill/>
          <a:ln>
            <a:noFill/>
          </a:ln>
        </p:spPr>
      </p:pic>
      <p:sp>
        <p:nvSpPr>
          <p:cNvPr id="247" name="Google Shape;247;p35"/>
          <p:cNvSpPr txBox="1"/>
          <p:nvPr/>
        </p:nvSpPr>
        <p:spPr>
          <a:xfrm>
            <a:off x="171525" y="252925"/>
            <a:ext cx="6814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SECURING FINANCING</a:t>
            </a:r>
            <a:endParaRPr b="1" sz="1800">
              <a:solidFill>
                <a:srgbClr val="404040"/>
              </a:solidFill>
              <a:latin typeface="Open Sans"/>
              <a:ea typeface="Open Sans"/>
              <a:cs typeface="Open Sans"/>
              <a:sym typeface="Open Sans"/>
            </a:endParaRPr>
          </a:p>
        </p:txBody>
      </p:sp>
      <p:sp>
        <p:nvSpPr>
          <p:cNvPr id="248" name="Google Shape;248;p35"/>
          <p:cNvSpPr txBox="1"/>
          <p:nvPr/>
        </p:nvSpPr>
        <p:spPr>
          <a:xfrm>
            <a:off x="383179" y="2266237"/>
            <a:ext cx="22725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404040"/>
                </a:solidFill>
                <a:latin typeface="Open Sans"/>
                <a:ea typeface="Open Sans"/>
                <a:cs typeface="Open Sans"/>
                <a:sym typeface="Open Sans"/>
              </a:rPr>
              <a:t>Required Documents</a:t>
            </a:r>
            <a:endParaRPr b="1" sz="11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b="1" sz="11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b="1" sz="1100">
              <a:solidFill>
                <a:srgbClr val="404040"/>
              </a:solidFill>
              <a:latin typeface="Open Sans"/>
              <a:ea typeface="Open Sans"/>
              <a:cs typeface="Open Sans"/>
              <a:sym typeface="Open Sans"/>
            </a:endParaRPr>
          </a:p>
        </p:txBody>
      </p:sp>
      <p:sp>
        <p:nvSpPr>
          <p:cNvPr id="249" name="Google Shape;249;p35"/>
          <p:cNvSpPr txBox="1"/>
          <p:nvPr/>
        </p:nvSpPr>
        <p:spPr>
          <a:xfrm>
            <a:off x="383175" y="2519850"/>
            <a:ext cx="3740100" cy="808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
              </a:spcBef>
              <a:spcAft>
                <a:spcPts val="100"/>
              </a:spcAft>
              <a:buClr>
                <a:schemeClr val="dk1"/>
              </a:buClr>
              <a:buSzPts val="1100"/>
              <a:buFont typeface="Arial"/>
              <a:buNone/>
            </a:pPr>
            <a:r>
              <a:rPr lang="en" sz="900">
                <a:solidFill>
                  <a:schemeClr val="dk1"/>
                </a:solidFill>
                <a:latin typeface="Open Sans"/>
                <a:ea typeface="Open Sans"/>
                <a:cs typeface="Open Sans"/>
                <a:sym typeface="Open Sans"/>
              </a:rPr>
              <a:t>You will need to gather two years of tax returns, recent pay stubs, any asset statements like 401(k), and two months of bank statements for all borrowers. In order to get a full approval, all of these items need to be collected in advance.</a:t>
            </a:r>
            <a:endParaRPr sz="900">
              <a:solidFill>
                <a:schemeClr val="dk1"/>
              </a:solidFill>
              <a:latin typeface="Open Sans"/>
              <a:ea typeface="Open Sans"/>
              <a:cs typeface="Open Sans"/>
              <a:sym typeface="Open Sans"/>
            </a:endParaRPr>
          </a:p>
        </p:txBody>
      </p:sp>
      <p:sp>
        <p:nvSpPr>
          <p:cNvPr id="250" name="Google Shape;250;p35">
            <a:hlinkClick/>
          </p:cNvPr>
          <p:cNvSpPr txBox="1"/>
          <p:nvPr/>
        </p:nvSpPr>
        <p:spPr>
          <a:xfrm>
            <a:off x="4602102" y="2266237"/>
            <a:ext cx="24510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404040"/>
                </a:solidFill>
                <a:latin typeface="Open Sans"/>
                <a:ea typeface="Open Sans"/>
                <a:cs typeface="Open Sans"/>
                <a:sym typeface="Open Sans"/>
              </a:rPr>
              <a:t>Review Loan Programs</a:t>
            </a:r>
            <a:endParaRPr b="1" sz="1100">
              <a:solidFill>
                <a:srgbClr val="404040"/>
              </a:solidFill>
              <a:latin typeface="Open Sans"/>
              <a:ea typeface="Open Sans"/>
              <a:cs typeface="Open Sans"/>
              <a:sym typeface="Open Sans"/>
            </a:endParaRPr>
          </a:p>
        </p:txBody>
      </p:sp>
      <p:sp>
        <p:nvSpPr>
          <p:cNvPr id="251" name="Google Shape;251;p35"/>
          <p:cNvSpPr txBox="1"/>
          <p:nvPr/>
        </p:nvSpPr>
        <p:spPr>
          <a:xfrm>
            <a:off x="4602100" y="2519850"/>
            <a:ext cx="3219600" cy="667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
              </a:spcBef>
              <a:spcAft>
                <a:spcPts val="100"/>
              </a:spcAft>
              <a:buClr>
                <a:schemeClr val="dk1"/>
              </a:buClr>
              <a:buSzPts val="1100"/>
              <a:buFont typeface="Arial"/>
              <a:buNone/>
            </a:pPr>
            <a:r>
              <a:rPr lang="en" sz="900">
                <a:solidFill>
                  <a:schemeClr val="dk1"/>
                </a:solidFill>
                <a:latin typeface="Open Sans"/>
                <a:ea typeface="Open Sans"/>
                <a:cs typeface="Open Sans"/>
                <a:sym typeface="Open Sans"/>
              </a:rPr>
              <a:t>Loan programs vary based on location and condition of the property, credit scores, available down payment and length of loan. </a:t>
            </a:r>
            <a:endParaRPr sz="900">
              <a:solidFill>
                <a:schemeClr val="dk1"/>
              </a:solidFill>
              <a:latin typeface="Open Sans"/>
              <a:ea typeface="Open Sans"/>
              <a:cs typeface="Open Sans"/>
              <a:sym typeface="Open Sans"/>
            </a:endParaRPr>
          </a:p>
        </p:txBody>
      </p:sp>
      <p:sp>
        <p:nvSpPr>
          <p:cNvPr id="252" name="Google Shape;252;p35">
            <a:hlinkClick/>
          </p:cNvPr>
          <p:cNvSpPr txBox="1"/>
          <p:nvPr/>
        </p:nvSpPr>
        <p:spPr>
          <a:xfrm>
            <a:off x="423275" y="3959622"/>
            <a:ext cx="29589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404040"/>
                </a:solidFill>
                <a:latin typeface="Open Sans"/>
                <a:ea typeface="Open Sans"/>
                <a:cs typeface="Open Sans"/>
                <a:sym typeface="Open Sans"/>
              </a:rPr>
              <a:t>Down Payment, Terms &amp; Rates</a:t>
            </a:r>
            <a:endParaRPr b="1" sz="1100">
              <a:solidFill>
                <a:srgbClr val="404040"/>
              </a:solidFill>
              <a:latin typeface="Open Sans"/>
              <a:ea typeface="Open Sans"/>
              <a:cs typeface="Open Sans"/>
              <a:sym typeface="Open Sans"/>
            </a:endParaRPr>
          </a:p>
        </p:txBody>
      </p:sp>
      <p:sp>
        <p:nvSpPr>
          <p:cNvPr id="253" name="Google Shape;253;p35"/>
          <p:cNvSpPr txBox="1"/>
          <p:nvPr/>
        </p:nvSpPr>
        <p:spPr>
          <a:xfrm>
            <a:off x="423300" y="4206697"/>
            <a:ext cx="3122700" cy="667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100"/>
              </a:spcAft>
              <a:buNone/>
            </a:pPr>
            <a:r>
              <a:rPr lang="en" sz="900">
                <a:solidFill>
                  <a:srgbClr val="404040"/>
                </a:solidFill>
                <a:latin typeface="Open Sans"/>
                <a:ea typeface="Open Sans"/>
                <a:cs typeface="Open Sans"/>
                <a:sym typeface="Open Sans"/>
              </a:rPr>
              <a:t>We partner with lenders who offer </a:t>
            </a:r>
            <a:r>
              <a:rPr lang="en" sz="900">
                <a:solidFill>
                  <a:srgbClr val="404040"/>
                </a:solidFill>
                <a:latin typeface="Open Sans"/>
                <a:ea typeface="Open Sans"/>
                <a:cs typeface="Open Sans"/>
                <a:sym typeface="Open Sans"/>
              </a:rPr>
              <a:t>competitive</a:t>
            </a:r>
            <a:r>
              <a:rPr lang="en" sz="900">
                <a:solidFill>
                  <a:srgbClr val="404040"/>
                </a:solidFill>
                <a:latin typeface="Open Sans"/>
                <a:ea typeface="Open Sans"/>
                <a:cs typeface="Open Sans"/>
                <a:sym typeface="Open Sans"/>
              </a:rPr>
              <a:t> rates, and specialize in a variety of loan programs.</a:t>
            </a:r>
            <a:endParaRPr sz="900">
              <a:solidFill>
                <a:srgbClr val="404040"/>
              </a:solidFill>
              <a:latin typeface="Open Sans"/>
              <a:ea typeface="Open Sans"/>
              <a:cs typeface="Open Sans"/>
              <a:sym typeface="Open Sans"/>
            </a:endParaRPr>
          </a:p>
        </p:txBody>
      </p:sp>
      <p:sp>
        <p:nvSpPr>
          <p:cNvPr id="254" name="Google Shape;254;p35">
            <a:hlinkClick/>
          </p:cNvPr>
          <p:cNvSpPr txBox="1"/>
          <p:nvPr/>
        </p:nvSpPr>
        <p:spPr>
          <a:xfrm>
            <a:off x="4602103" y="3959622"/>
            <a:ext cx="25329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404040"/>
                </a:solidFill>
                <a:latin typeface="Open Sans"/>
                <a:ea typeface="Open Sans"/>
                <a:cs typeface="Open Sans"/>
                <a:sym typeface="Open Sans"/>
              </a:rPr>
              <a:t>Obtain Pre-Approval Amount</a:t>
            </a:r>
            <a:endParaRPr b="1" sz="1100">
              <a:solidFill>
                <a:srgbClr val="404040"/>
              </a:solidFill>
              <a:latin typeface="Open Sans"/>
              <a:ea typeface="Open Sans"/>
              <a:cs typeface="Open Sans"/>
              <a:sym typeface="Open Sans"/>
            </a:endParaRPr>
          </a:p>
        </p:txBody>
      </p:sp>
      <p:sp>
        <p:nvSpPr>
          <p:cNvPr id="255" name="Google Shape;255;p35"/>
          <p:cNvSpPr txBox="1"/>
          <p:nvPr/>
        </p:nvSpPr>
        <p:spPr>
          <a:xfrm>
            <a:off x="4602100" y="4206697"/>
            <a:ext cx="3898200" cy="667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100"/>
              </a:spcAft>
              <a:buNone/>
            </a:pPr>
            <a:r>
              <a:rPr lang="en" sz="900">
                <a:solidFill>
                  <a:srgbClr val="404040"/>
                </a:solidFill>
                <a:latin typeface="Open Sans"/>
                <a:ea typeface="Open Sans"/>
                <a:cs typeface="Open Sans"/>
                <a:sym typeface="Open Sans"/>
              </a:rPr>
              <a:t>Many lenders offer a fast, over-the-phone prequalification. This is not the same as a pre-approval. Always get fully pre-approved to make sure you get the best property for the best price. </a:t>
            </a:r>
            <a:endParaRPr sz="900">
              <a:solidFill>
                <a:srgbClr val="404040"/>
              </a:solidFill>
              <a:latin typeface="Open Sans"/>
              <a:ea typeface="Open Sans"/>
              <a:cs typeface="Open Sans"/>
              <a:sym typeface="Open Sans"/>
            </a:endParaRPr>
          </a:p>
        </p:txBody>
      </p:sp>
      <p:sp>
        <p:nvSpPr>
          <p:cNvPr id="256" name="Google Shape;256;p35"/>
          <p:cNvSpPr txBox="1"/>
          <p:nvPr/>
        </p:nvSpPr>
        <p:spPr>
          <a:xfrm>
            <a:off x="423275" y="1154977"/>
            <a:ext cx="8220000" cy="8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404040"/>
                </a:solidFill>
                <a:latin typeface="Open Sans"/>
                <a:ea typeface="Open Sans"/>
                <a:cs typeface="Open Sans"/>
                <a:sym typeface="Open Sans"/>
              </a:rPr>
              <a:t>If you are not paying cash, the next step in the buying process is to decide which lender and loan program to use. Having a written pre-approval letter is key in this market to get your competing offer accepted.</a:t>
            </a:r>
            <a:endParaRPr b="1" sz="11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b="1" sz="12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b="1" sz="1200">
              <a:solidFill>
                <a:srgbClr val="404040"/>
              </a:solidFill>
              <a:latin typeface="Open Sans"/>
              <a:ea typeface="Open Sans"/>
              <a:cs typeface="Open Sans"/>
              <a:sym typeface="Open Sans"/>
            </a:endParaRPr>
          </a:p>
        </p:txBody>
      </p:sp>
      <p:pic>
        <p:nvPicPr>
          <p:cNvPr id="257" name="Google Shape;257;p35"/>
          <p:cNvPicPr preferRelativeResize="0"/>
          <p:nvPr/>
        </p:nvPicPr>
        <p:blipFill>
          <a:blip r:embed="rId4">
            <a:alphaModFix/>
          </a:blip>
          <a:stretch>
            <a:fillRect/>
          </a:stretch>
        </p:blipFill>
        <p:spPr>
          <a:xfrm>
            <a:off x="7274224" y="214525"/>
            <a:ext cx="1702151" cy="471900"/>
          </a:xfrm>
          <a:prstGeom prst="rect">
            <a:avLst/>
          </a:prstGeom>
          <a:noFill/>
          <a:ln>
            <a:noFill/>
          </a:ln>
        </p:spPr>
      </p:pic>
      <p:pic>
        <p:nvPicPr>
          <p:cNvPr id="258" name="Google Shape;258;p35"/>
          <p:cNvPicPr preferRelativeResize="0"/>
          <p:nvPr/>
        </p:nvPicPr>
        <p:blipFill rotWithShape="1">
          <a:blip r:embed="rId5">
            <a:alphaModFix/>
          </a:blip>
          <a:srcRect b="59629" l="7927" r="57650" t="6945"/>
          <a:stretch/>
        </p:blipFill>
        <p:spPr>
          <a:xfrm>
            <a:off x="459426" y="1742854"/>
            <a:ext cx="514527" cy="499619"/>
          </a:xfrm>
          <a:prstGeom prst="rect">
            <a:avLst/>
          </a:prstGeom>
          <a:noFill/>
          <a:ln>
            <a:noFill/>
          </a:ln>
        </p:spPr>
      </p:pic>
      <p:pic>
        <p:nvPicPr>
          <p:cNvPr id="259" name="Google Shape;259;p35"/>
          <p:cNvPicPr preferRelativeResize="0"/>
          <p:nvPr/>
        </p:nvPicPr>
        <p:blipFill rotWithShape="1">
          <a:blip r:embed="rId5">
            <a:alphaModFix/>
          </a:blip>
          <a:srcRect b="59629" l="55929" r="9648" t="6945"/>
          <a:stretch/>
        </p:blipFill>
        <p:spPr>
          <a:xfrm>
            <a:off x="4652119" y="1784579"/>
            <a:ext cx="514527" cy="499619"/>
          </a:xfrm>
          <a:prstGeom prst="rect">
            <a:avLst/>
          </a:prstGeom>
          <a:noFill/>
          <a:ln>
            <a:noFill/>
          </a:ln>
        </p:spPr>
      </p:pic>
      <p:pic>
        <p:nvPicPr>
          <p:cNvPr id="260" name="Google Shape;260;p35"/>
          <p:cNvPicPr preferRelativeResize="0"/>
          <p:nvPr/>
        </p:nvPicPr>
        <p:blipFill rotWithShape="1">
          <a:blip r:embed="rId5">
            <a:alphaModFix/>
          </a:blip>
          <a:srcRect b="6661" l="7927" r="57650" t="59913"/>
          <a:stretch/>
        </p:blipFill>
        <p:spPr>
          <a:xfrm>
            <a:off x="519901" y="3462181"/>
            <a:ext cx="514527" cy="499619"/>
          </a:xfrm>
          <a:prstGeom prst="rect">
            <a:avLst/>
          </a:prstGeom>
          <a:noFill/>
          <a:ln>
            <a:noFill/>
          </a:ln>
        </p:spPr>
      </p:pic>
      <p:pic>
        <p:nvPicPr>
          <p:cNvPr id="261" name="Google Shape;261;p35"/>
          <p:cNvPicPr preferRelativeResize="0"/>
          <p:nvPr/>
        </p:nvPicPr>
        <p:blipFill rotWithShape="1">
          <a:blip r:embed="rId5">
            <a:alphaModFix/>
          </a:blip>
          <a:srcRect b="6661" l="61736" r="3841" t="59913"/>
          <a:stretch/>
        </p:blipFill>
        <p:spPr>
          <a:xfrm>
            <a:off x="4652125" y="3462181"/>
            <a:ext cx="514527" cy="4996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36"/>
          <p:cNvPicPr preferRelativeResize="0"/>
          <p:nvPr/>
        </p:nvPicPr>
        <p:blipFill>
          <a:blip r:embed="rId3">
            <a:alphaModFix/>
          </a:blip>
          <a:stretch>
            <a:fillRect/>
          </a:stretch>
        </p:blipFill>
        <p:spPr>
          <a:xfrm>
            <a:off x="462750" y="1012224"/>
            <a:ext cx="3737776" cy="534650"/>
          </a:xfrm>
          <a:prstGeom prst="rect">
            <a:avLst/>
          </a:prstGeom>
          <a:noFill/>
          <a:ln>
            <a:noFill/>
          </a:ln>
        </p:spPr>
      </p:pic>
      <p:sp>
        <p:nvSpPr>
          <p:cNvPr id="267" name="Google Shape;267;p36"/>
          <p:cNvSpPr txBox="1"/>
          <p:nvPr/>
        </p:nvSpPr>
        <p:spPr>
          <a:xfrm>
            <a:off x="531425" y="875499"/>
            <a:ext cx="4095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01</a:t>
            </a:r>
            <a:endParaRPr sz="1500">
              <a:solidFill>
                <a:srgbClr val="434343"/>
              </a:solidFill>
              <a:latin typeface="Open Sans ExtraBold"/>
              <a:ea typeface="Open Sans ExtraBold"/>
              <a:cs typeface="Open Sans ExtraBold"/>
              <a:sym typeface="Open Sans ExtraBold"/>
            </a:endParaRPr>
          </a:p>
        </p:txBody>
      </p:sp>
      <p:sp>
        <p:nvSpPr>
          <p:cNvPr id="268" name="Google Shape;268;p36"/>
          <p:cNvSpPr txBox="1"/>
          <p:nvPr/>
        </p:nvSpPr>
        <p:spPr>
          <a:xfrm>
            <a:off x="531425" y="1134049"/>
            <a:ext cx="37938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change jobs, become self-employed or quit your job</a:t>
            </a:r>
            <a:endParaRPr sz="950">
              <a:solidFill>
                <a:srgbClr val="434343"/>
              </a:solidFill>
              <a:latin typeface="Open Sans"/>
              <a:ea typeface="Open Sans"/>
              <a:cs typeface="Open Sans"/>
              <a:sym typeface="Open Sans"/>
            </a:endParaRPr>
          </a:p>
        </p:txBody>
      </p:sp>
      <p:pic>
        <p:nvPicPr>
          <p:cNvPr id="269" name="Google Shape;269;p36"/>
          <p:cNvPicPr preferRelativeResize="0"/>
          <p:nvPr/>
        </p:nvPicPr>
        <p:blipFill>
          <a:blip r:embed="rId3">
            <a:alphaModFix/>
          </a:blip>
          <a:stretch>
            <a:fillRect/>
          </a:stretch>
        </p:blipFill>
        <p:spPr>
          <a:xfrm>
            <a:off x="462750" y="1824374"/>
            <a:ext cx="3737776" cy="534650"/>
          </a:xfrm>
          <a:prstGeom prst="rect">
            <a:avLst/>
          </a:prstGeom>
          <a:noFill/>
          <a:ln>
            <a:noFill/>
          </a:ln>
        </p:spPr>
      </p:pic>
      <p:sp>
        <p:nvSpPr>
          <p:cNvPr id="270" name="Google Shape;270;p36"/>
          <p:cNvSpPr txBox="1"/>
          <p:nvPr/>
        </p:nvSpPr>
        <p:spPr>
          <a:xfrm>
            <a:off x="531425" y="1687649"/>
            <a:ext cx="5376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03</a:t>
            </a:r>
            <a:endParaRPr sz="1500">
              <a:solidFill>
                <a:srgbClr val="434343"/>
              </a:solidFill>
              <a:latin typeface="Open Sans ExtraBold"/>
              <a:ea typeface="Open Sans ExtraBold"/>
              <a:cs typeface="Open Sans ExtraBold"/>
              <a:sym typeface="Open Sans ExtraBold"/>
            </a:endParaRPr>
          </a:p>
        </p:txBody>
      </p:sp>
      <p:sp>
        <p:nvSpPr>
          <p:cNvPr id="271" name="Google Shape;271;p36"/>
          <p:cNvSpPr txBox="1"/>
          <p:nvPr/>
        </p:nvSpPr>
        <p:spPr>
          <a:xfrm>
            <a:off x="531425" y="1877199"/>
            <a:ext cx="36228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excessively use credit cards, cancel cards or fall behind on payments</a:t>
            </a:r>
            <a:endParaRPr sz="950">
              <a:solidFill>
                <a:srgbClr val="434343"/>
              </a:solidFill>
              <a:latin typeface="Open Sans"/>
              <a:ea typeface="Open Sans"/>
              <a:cs typeface="Open Sans"/>
              <a:sym typeface="Open Sans"/>
            </a:endParaRPr>
          </a:p>
        </p:txBody>
      </p:sp>
      <p:pic>
        <p:nvPicPr>
          <p:cNvPr id="272" name="Google Shape;272;p36"/>
          <p:cNvPicPr preferRelativeResize="0"/>
          <p:nvPr/>
        </p:nvPicPr>
        <p:blipFill>
          <a:blip r:embed="rId3">
            <a:alphaModFix/>
          </a:blip>
          <a:stretch>
            <a:fillRect/>
          </a:stretch>
        </p:blipFill>
        <p:spPr>
          <a:xfrm>
            <a:off x="462750" y="2636524"/>
            <a:ext cx="3737776" cy="534650"/>
          </a:xfrm>
          <a:prstGeom prst="rect">
            <a:avLst/>
          </a:prstGeom>
          <a:noFill/>
          <a:ln>
            <a:noFill/>
          </a:ln>
        </p:spPr>
      </p:pic>
      <p:sp>
        <p:nvSpPr>
          <p:cNvPr id="273" name="Google Shape;273;p36"/>
          <p:cNvSpPr txBox="1"/>
          <p:nvPr/>
        </p:nvSpPr>
        <p:spPr>
          <a:xfrm>
            <a:off x="531425" y="2499799"/>
            <a:ext cx="4944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05</a:t>
            </a:r>
            <a:endParaRPr sz="1500">
              <a:solidFill>
                <a:srgbClr val="434343"/>
              </a:solidFill>
              <a:latin typeface="Open Sans ExtraBold"/>
              <a:ea typeface="Open Sans ExtraBold"/>
              <a:cs typeface="Open Sans ExtraBold"/>
              <a:sym typeface="Open Sans ExtraBold"/>
            </a:endParaRPr>
          </a:p>
        </p:txBody>
      </p:sp>
      <p:sp>
        <p:nvSpPr>
          <p:cNvPr id="274" name="Google Shape;274;p36"/>
          <p:cNvSpPr txBox="1"/>
          <p:nvPr/>
        </p:nvSpPr>
        <p:spPr>
          <a:xfrm>
            <a:off x="531425" y="2758349"/>
            <a:ext cx="39576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leave out debt or liabilities from your loan application</a:t>
            </a:r>
            <a:endParaRPr sz="950">
              <a:solidFill>
                <a:srgbClr val="434343"/>
              </a:solidFill>
              <a:latin typeface="Open Sans"/>
              <a:ea typeface="Open Sans"/>
              <a:cs typeface="Open Sans"/>
              <a:sym typeface="Open Sans"/>
            </a:endParaRPr>
          </a:p>
        </p:txBody>
      </p:sp>
      <p:pic>
        <p:nvPicPr>
          <p:cNvPr id="275" name="Google Shape;275;p36"/>
          <p:cNvPicPr preferRelativeResize="0"/>
          <p:nvPr/>
        </p:nvPicPr>
        <p:blipFill>
          <a:blip r:embed="rId3">
            <a:alphaModFix/>
          </a:blip>
          <a:stretch>
            <a:fillRect/>
          </a:stretch>
        </p:blipFill>
        <p:spPr>
          <a:xfrm>
            <a:off x="462750" y="3424324"/>
            <a:ext cx="3737776" cy="534650"/>
          </a:xfrm>
          <a:prstGeom prst="rect">
            <a:avLst/>
          </a:prstGeom>
          <a:noFill/>
          <a:ln>
            <a:noFill/>
          </a:ln>
        </p:spPr>
      </p:pic>
      <p:sp>
        <p:nvSpPr>
          <p:cNvPr id="276" name="Google Shape;276;p36"/>
          <p:cNvSpPr txBox="1"/>
          <p:nvPr/>
        </p:nvSpPr>
        <p:spPr>
          <a:xfrm>
            <a:off x="531425" y="3287599"/>
            <a:ext cx="4656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07</a:t>
            </a:r>
            <a:endParaRPr sz="1500">
              <a:solidFill>
                <a:srgbClr val="434343"/>
              </a:solidFill>
              <a:latin typeface="Open Sans ExtraBold"/>
              <a:ea typeface="Open Sans ExtraBold"/>
              <a:cs typeface="Open Sans ExtraBold"/>
              <a:sym typeface="Open Sans ExtraBold"/>
            </a:endParaRPr>
          </a:p>
        </p:txBody>
      </p:sp>
      <p:sp>
        <p:nvSpPr>
          <p:cNvPr id="277" name="Google Shape;277;p36"/>
          <p:cNvSpPr txBox="1"/>
          <p:nvPr/>
        </p:nvSpPr>
        <p:spPr>
          <a:xfrm>
            <a:off x="531425" y="3546149"/>
            <a:ext cx="29397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originate any inquiries into your credit</a:t>
            </a:r>
            <a:endParaRPr sz="950">
              <a:solidFill>
                <a:srgbClr val="434343"/>
              </a:solidFill>
              <a:latin typeface="Open Sans"/>
              <a:ea typeface="Open Sans"/>
              <a:cs typeface="Open Sans"/>
              <a:sym typeface="Open Sans"/>
            </a:endParaRPr>
          </a:p>
        </p:txBody>
      </p:sp>
      <p:pic>
        <p:nvPicPr>
          <p:cNvPr id="278" name="Google Shape;278;p36"/>
          <p:cNvPicPr preferRelativeResize="0"/>
          <p:nvPr/>
        </p:nvPicPr>
        <p:blipFill>
          <a:blip r:embed="rId3">
            <a:alphaModFix/>
          </a:blip>
          <a:stretch>
            <a:fillRect/>
          </a:stretch>
        </p:blipFill>
        <p:spPr>
          <a:xfrm>
            <a:off x="462750" y="4260824"/>
            <a:ext cx="3737776" cy="534650"/>
          </a:xfrm>
          <a:prstGeom prst="rect">
            <a:avLst/>
          </a:prstGeom>
          <a:noFill/>
          <a:ln>
            <a:noFill/>
          </a:ln>
        </p:spPr>
      </p:pic>
      <p:sp>
        <p:nvSpPr>
          <p:cNvPr id="279" name="Google Shape;279;p36"/>
          <p:cNvSpPr txBox="1"/>
          <p:nvPr/>
        </p:nvSpPr>
        <p:spPr>
          <a:xfrm>
            <a:off x="531425" y="4124099"/>
            <a:ext cx="4944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09</a:t>
            </a:r>
            <a:endParaRPr sz="1500">
              <a:solidFill>
                <a:srgbClr val="434343"/>
              </a:solidFill>
              <a:latin typeface="Open Sans ExtraBold"/>
              <a:ea typeface="Open Sans ExtraBold"/>
              <a:cs typeface="Open Sans ExtraBold"/>
              <a:sym typeface="Open Sans ExtraBold"/>
            </a:endParaRPr>
          </a:p>
        </p:txBody>
      </p:sp>
      <p:sp>
        <p:nvSpPr>
          <p:cNvPr id="280" name="Google Shape;280;p36"/>
          <p:cNvSpPr txBox="1"/>
          <p:nvPr/>
        </p:nvSpPr>
        <p:spPr>
          <a:xfrm>
            <a:off x="531425" y="4382649"/>
            <a:ext cx="29397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change bank account</a:t>
            </a:r>
            <a:r>
              <a:rPr lang="en" sz="950">
                <a:solidFill>
                  <a:srgbClr val="434343"/>
                </a:solidFill>
                <a:latin typeface="Open Sans"/>
                <a:ea typeface="Open Sans"/>
                <a:cs typeface="Open Sans"/>
                <a:sym typeface="Open Sans"/>
              </a:rPr>
              <a:t>s</a:t>
            </a:r>
            <a:endParaRPr sz="95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5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50">
              <a:solidFill>
                <a:srgbClr val="434343"/>
              </a:solidFill>
              <a:latin typeface="Open Sans"/>
              <a:ea typeface="Open Sans"/>
              <a:cs typeface="Open Sans"/>
              <a:sym typeface="Open Sans"/>
            </a:endParaRPr>
          </a:p>
        </p:txBody>
      </p:sp>
      <p:pic>
        <p:nvPicPr>
          <p:cNvPr id="281" name="Google Shape;281;p36"/>
          <p:cNvPicPr preferRelativeResize="0"/>
          <p:nvPr/>
        </p:nvPicPr>
        <p:blipFill>
          <a:blip r:embed="rId3">
            <a:alphaModFix/>
          </a:blip>
          <a:stretch>
            <a:fillRect/>
          </a:stretch>
        </p:blipFill>
        <p:spPr>
          <a:xfrm>
            <a:off x="4860175" y="1012224"/>
            <a:ext cx="3737776" cy="534650"/>
          </a:xfrm>
          <a:prstGeom prst="rect">
            <a:avLst/>
          </a:prstGeom>
          <a:noFill/>
          <a:ln>
            <a:noFill/>
          </a:ln>
        </p:spPr>
      </p:pic>
      <p:sp>
        <p:nvSpPr>
          <p:cNvPr id="282" name="Google Shape;282;p36"/>
          <p:cNvSpPr txBox="1"/>
          <p:nvPr/>
        </p:nvSpPr>
        <p:spPr>
          <a:xfrm>
            <a:off x="4928850" y="875499"/>
            <a:ext cx="6165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02</a:t>
            </a:r>
            <a:endParaRPr sz="1500">
              <a:solidFill>
                <a:srgbClr val="434343"/>
              </a:solidFill>
              <a:latin typeface="Open Sans ExtraBold"/>
              <a:ea typeface="Open Sans ExtraBold"/>
              <a:cs typeface="Open Sans ExtraBold"/>
              <a:sym typeface="Open Sans ExtraBold"/>
            </a:endParaRPr>
          </a:p>
        </p:txBody>
      </p:sp>
      <p:sp>
        <p:nvSpPr>
          <p:cNvPr id="283" name="Google Shape;283;p36"/>
          <p:cNvSpPr txBox="1"/>
          <p:nvPr/>
        </p:nvSpPr>
        <p:spPr>
          <a:xfrm>
            <a:off x="4928850" y="1134049"/>
            <a:ext cx="29397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buy a car, truck or any vehicle </a:t>
            </a:r>
            <a:endParaRPr sz="950">
              <a:solidFill>
                <a:srgbClr val="434343"/>
              </a:solidFill>
              <a:latin typeface="Open Sans"/>
              <a:ea typeface="Open Sans"/>
              <a:cs typeface="Open Sans"/>
              <a:sym typeface="Open Sans"/>
            </a:endParaRPr>
          </a:p>
        </p:txBody>
      </p:sp>
      <p:pic>
        <p:nvPicPr>
          <p:cNvPr id="284" name="Google Shape;284;p36"/>
          <p:cNvPicPr preferRelativeResize="0"/>
          <p:nvPr/>
        </p:nvPicPr>
        <p:blipFill>
          <a:blip r:embed="rId3">
            <a:alphaModFix/>
          </a:blip>
          <a:stretch>
            <a:fillRect/>
          </a:stretch>
        </p:blipFill>
        <p:spPr>
          <a:xfrm>
            <a:off x="4860175" y="1824374"/>
            <a:ext cx="3737776" cy="534650"/>
          </a:xfrm>
          <a:prstGeom prst="rect">
            <a:avLst/>
          </a:prstGeom>
          <a:noFill/>
          <a:ln>
            <a:noFill/>
          </a:ln>
        </p:spPr>
      </p:pic>
      <p:sp>
        <p:nvSpPr>
          <p:cNvPr id="285" name="Google Shape;285;p36"/>
          <p:cNvSpPr txBox="1"/>
          <p:nvPr/>
        </p:nvSpPr>
        <p:spPr>
          <a:xfrm>
            <a:off x="4928850" y="1687649"/>
            <a:ext cx="4656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04</a:t>
            </a:r>
            <a:endParaRPr sz="1500">
              <a:solidFill>
                <a:srgbClr val="434343"/>
              </a:solidFill>
              <a:latin typeface="Open Sans ExtraBold"/>
              <a:ea typeface="Open Sans ExtraBold"/>
              <a:cs typeface="Open Sans ExtraBold"/>
              <a:sym typeface="Open Sans ExtraBold"/>
            </a:endParaRPr>
          </a:p>
        </p:txBody>
      </p:sp>
      <p:sp>
        <p:nvSpPr>
          <p:cNvPr id="286" name="Google Shape;286;p36"/>
          <p:cNvSpPr txBox="1"/>
          <p:nvPr/>
        </p:nvSpPr>
        <p:spPr>
          <a:xfrm>
            <a:off x="4928850" y="1946199"/>
            <a:ext cx="34284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spend money you have set aside for closing</a:t>
            </a:r>
            <a:endParaRPr sz="950">
              <a:solidFill>
                <a:srgbClr val="434343"/>
              </a:solidFill>
              <a:latin typeface="Open Sans"/>
              <a:ea typeface="Open Sans"/>
              <a:cs typeface="Open Sans"/>
              <a:sym typeface="Open Sans"/>
            </a:endParaRPr>
          </a:p>
        </p:txBody>
      </p:sp>
      <p:pic>
        <p:nvPicPr>
          <p:cNvPr id="287" name="Google Shape;287;p36"/>
          <p:cNvPicPr preferRelativeResize="0"/>
          <p:nvPr/>
        </p:nvPicPr>
        <p:blipFill>
          <a:blip r:embed="rId3">
            <a:alphaModFix/>
          </a:blip>
          <a:stretch>
            <a:fillRect/>
          </a:stretch>
        </p:blipFill>
        <p:spPr>
          <a:xfrm>
            <a:off x="4860175" y="2636524"/>
            <a:ext cx="3737776" cy="534650"/>
          </a:xfrm>
          <a:prstGeom prst="rect">
            <a:avLst/>
          </a:prstGeom>
          <a:noFill/>
          <a:ln>
            <a:noFill/>
          </a:ln>
        </p:spPr>
      </p:pic>
      <p:sp>
        <p:nvSpPr>
          <p:cNvPr id="288" name="Google Shape;288;p36"/>
          <p:cNvSpPr txBox="1"/>
          <p:nvPr/>
        </p:nvSpPr>
        <p:spPr>
          <a:xfrm>
            <a:off x="4928850" y="2499799"/>
            <a:ext cx="4944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06</a:t>
            </a:r>
            <a:endParaRPr sz="1500">
              <a:solidFill>
                <a:srgbClr val="434343"/>
              </a:solidFill>
              <a:latin typeface="Open Sans ExtraBold"/>
              <a:ea typeface="Open Sans ExtraBold"/>
              <a:cs typeface="Open Sans ExtraBold"/>
              <a:sym typeface="Open Sans ExtraBold"/>
            </a:endParaRPr>
          </a:p>
        </p:txBody>
      </p:sp>
      <p:sp>
        <p:nvSpPr>
          <p:cNvPr id="289" name="Google Shape;289;p36"/>
          <p:cNvSpPr txBox="1"/>
          <p:nvPr/>
        </p:nvSpPr>
        <p:spPr>
          <a:xfrm>
            <a:off x="4928850" y="2758349"/>
            <a:ext cx="29397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buy furniture on credit</a:t>
            </a:r>
            <a:endParaRPr sz="950">
              <a:solidFill>
                <a:srgbClr val="434343"/>
              </a:solidFill>
              <a:latin typeface="Open Sans"/>
              <a:ea typeface="Open Sans"/>
              <a:cs typeface="Open Sans"/>
              <a:sym typeface="Open Sans"/>
            </a:endParaRPr>
          </a:p>
        </p:txBody>
      </p:sp>
      <p:pic>
        <p:nvPicPr>
          <p:cNvPr id="290" name="Google Shape;290;p36"/>
          <p:cNvPicPr preferRelativeResize="0"/>
          <p:nvPr/>
        </p:nvPicPr>
        <p:blipFill>
          <a:blip r:embed="rId3">
            <a:alphaModFix/>
          </a:blip>
          <a:stretch>
            <a:fillRect/>
          </a:stretch>
        </p:blipFill>
        <p:spPr>
          <a:xfrm>
            <a:off x="4860175" y="3424324"/>
            <a:ext cx="3737776" cy="534650"/>
          </a:xfrm>
          <a:prstGeom prst="rect">
            <a:avLst/>
          </a:prstGeom>
          <a:noFill/>
          <a:ln>
            <a:noFill/>
          </a:ln>
        </p:spPr>
      </p:pic>
      <p:sp>
        <p:nvSpPr>
          <p:cNvPr id="291" name="Google Shape;291;p36"/>
          <p:cNvSpPr txBox="1"/>
          <p:nvPr/>
        </p:nvSpPr>
        <p:spPr>
          <a:xfrm>
            <a:off x="4928850" y="3287599"/>
            <a:ext cx="4944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08</a:t>
            </a:r>
            <a:endParaRPr sz="1500">
              <a:solidFill>
                <a:srgbClr val="434343"/>
              </a:solidFill>
              <a:latin typeface="Open Sans ExtraBold"/>
              <a:ea typeface="Open Sans ExtraBold"/>
              <a:cs typeface="Open Sans ExtraBold"/>
              <a:sym typeface="Open Sans ExtraBold"/>
            </a:endParaRPr>
          </a:p>
        </p:txBody>
      </p:sp>
      <p:sp>
        <p:nvSpPr>
          <p:cNvPr id="292" name="Google Shape;292;p36"/>
          <p:cNvSpPr txBox="1"/>
          <p:nvPr/>
        </p:nvSpPr>
        <p:spPr>
          <a:xfrm>
            <a:off x="4928850" y="3477149"/>
            <a:ext cx="35433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make large deposits or withdrawals without checking with your loan officer</a:t>
            </a:r>
            <a:endParaRPr sz="950">
              <a:solidFill>
                <a:srgbClr val="434343"/>
              </a:solidFill>
              <a:latin typeface="Open Sans"/>
              <a:ea typeface="Open Sans"/>
              <a:cs typeface="Open Sans"/>
              <a:sym typeface="Open Sans"/>
            </a:endParaRPr>
          </a:p>
        </p:txBody>
      </p:sp>
      <p:pic>
        <p:nvPicPr>
          <p:cNvPr id="293" name="Google Shape;293;p36"/>
          <p:cNvPicPr preferRelativeResize="0"/>
          <p:nvPr/>
        </p:nvPicPr>
        <p:blipFill>
          <a:blip r:embed="rId3">
            <a:alphaModFix/>
          </a:blip>
          <a:stretch>
            <a:fillRect/>
          </a:stretch>
        </p:blipFill>
        <p:spPr>
          <a:xfrm>
            <a:off x="4860175" y="4260824"/>
            <a:ext cx="3737776" cy="534650"/>
          </a:xfrm>
          <a:prstGeom prst="rect">
            <a:avLst/>
          </a:prstGeom>
          <a:noFill/>
          <a:ln>
            <a:noFill/>
          </a:ln>
        </p:spPr>
      </p:pic>
      <p:sp>
        <p:nvSpPr>
          <p:cNvPr id="294" name="Google Shape;294;p36"/>
          <p:cNvSpPr txBox="1"/>
          <p:nvPr/>
        </p:nvSpPr>
        <p:spPr>
          <a:xfrm>
            <a:off x="4928850" y="4124099"/>
            <a:ext cx="409500" cy="2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434343"/>
                </a:solidFill>
                <a:latin typeface="Open Sans ExtraBold"/>
                <a:ea typeface="Open Sans ExtraBold"/>
                <a:cs typeface="Open Sans ExtraBold"/>
                <a:sym typeface="Open Sans ExtraBold"/>
              </a:rPr>
              <a:t>10</a:t>
            </a:r>
            <a:endParaRPr sz="1500">
              <a:solidFill>
                <a:srgbClr val="434343"/>
              </a:solidFill>
              <a:latin typeface="Open Sans ExtraBold"/>
              <a:ea typeface="Open Sans ExtraBold"/>
              <a:cs typeface="Open Sans ExtraBold"/>
              <a:sym typeface="Open Sans ExtraBold"/>
            </a:endParaRPr>
          </a:p>
        </p:txBody>
      </p:sp>
      <p:sp>
        <p:nvSpPr>
          <p:cNvPr id="295" name="Google Shape;295;p36"/>
          <p:cNvSpPr txBox="1"/>
          <p:nvPr/>
        </p:nvSpPr>
        <p:spPr>
          <a:xfrm>
            <a:off x="4928850" y="4382649"/>
            <a:ext cx="2939700" cy="2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rgbClr val="434343"/>
                </a:solidFill>
                <a:latin typeface="Open Sans"/>
                <a:ea typeface="Open Sans"/>
                <a:cs typeface="Open Sans"/>
                <a:sym typeface="Open Sans"/>
              </a:rPr>
              <a:t>Do not </a:t>
            </a:r>
            <a:r>
              <a:rPr lang="en" sz="950">
                <a:solidFill>
                  <a:srgbClr val="434343"/>
                </a:solidFill>
                <a:latin typeface="Open Sans"/>
                <a:ea typeface="Open Sans"/>
                <a:cs typeface="Open Sans"/>
                <a:sym typeface="Open Sans"/>
              </a:rPr>
              <a:t>cosign</a:t>
            </a:r>
            <a:r>
              <a:rPr lang="en" sz="950">
                <a:solidFill>
                  <a:srgbClr val="434343"/>
                </a:solidFill>
                <a:latin typeface="Open Sans"/>
                <a:ea typeface="Open Sans"/>
                <a:cs typeface="Open Sans"/>
                <a:sym typeface="Open Sans"/>
              </a:rPr>
              <a:t> a loan for anyone </a:t>
            </a:r>
            <a:endParaRPr sz="950">
              <a:solidFill>
                <a:srgbClr val="434343"/>
              </a:solidFill>
              <a:latin typeface="Open Sans"/>
              <a:ea typeface="Open Sans"/>
              <a:cs typeface="Open Sans"/>
              <a:sym typeface="Open Sans"/>
            </a:endParaRPr>
          </a:p>
        </p:txBody>
      </p:sp>
      <p:pic>
        <p:nvPicPr>
          <p:cNvPr id="296" name="Google Shape;296;p36"/>
          <p:cNvPicPr preferRelativeResize="0"/>
          <p:nvPr/>
        </p:nvPicPr>
        <p:blipFill>
          <a:blip r:embed="rId4">
            <a:alphaModFix/>
          </a:blip>
          <a:stretch>
            <a:fillRect/>
          </a:stretch>
        </p:blipFill>
        <p:spPr>
          <a:xfrm>
            <a:off x="7274224" y="214525"/>
            <a:ext cx="1702151" cy="471900"/>
          </a:xfrm>
          <a:prstGeom prst="rect">
            <a:avLst/>
          </a:prstGeom>
          <a:noFill/>
          <a:ln>
            <a:noFill/>
          </a:ln>
        </p:spPr>
      </p:pic>
      <p:sp>
        <p:nvSpPr>
          <p:cNvPr id="297" name="Google Shape;297;p36"/>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BUYER BEWARE WHEN BUYING A HOME</a:t>
            </a:r>
            <a:endParaRPr b="1" sz="1800">
              <a:solidFill>
                <a:srgbClr val="404040"/>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p:nvPr/>
        </p:nvSpPr>
        <p:spPr>
          <a:xfrm>
            <a:off x="0" y="930075"/>
            <a:ext cx="9144000" cy="42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7"/>
          <p:cNvSpPr txBox="1"/>
          <p:nvPr/>
        </p:nvSpPr>
        <p:spPr>
          <a:xfrm>
            <a:off x="487425" y="1507725"/>
            <a:ext cx="2557800" cy="197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04040"/>
                </a:solidFill>
                <a:latin typeface="Open Sans"/>
                <a:ea typeface="Open Sans"/>
                <a:cs typeface="Open Sans"/>
                <a:sym typeface="Open Sans"/>
              </a:rPr>
              <a:t>A new approach to finding the perfect property means your perfect home is right around the corner.</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rgbClr val="404040"/>
                </a:solidFill>
                <a:latin typeface="Open Sans"/>
                <a:ea typeface="Open Sans"/>
                <a:cs typeface="Open Sans"/>
                <a:sym typeface="Open Sans"/>
              </a:rPr>
              <a:t>Smart home buyers choose a team like ours to work for them in finding the perfect property. We can make sure you have access to the best homes before the competition.</a:t>
            </a:r>
            <a:endParaRPr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rgbClr val="404040"/>
              </a:solidFill>
              <a:latin typeface="Open Sans"/>
              <a:ea typeface="Open Sans"/>
              <a:cs typeface="Open Sans"/>
              <a:sym typeface="Open Sans"/>
            </a:endParaRPr>
          </a:p>
        </p:txBody>
      </p:sp>
      <p:sp>
        <p:nvSpPr>
          <p:cNvPr id="304" name="Google Shape;304;p37"/>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FINDING THE RIGHT HOME</a:t>
            </a:r>
            <a:endParaRPr b="1" sz="1800">
              <a:solidFill>
                <a:srgbClr val="404040"/>
              </a:solidFill>
              <a:latin typeface="Open Sans"/>
              <a:ea typeface="Open Sans"/>
              <a:cs typeface="Open Sans"/>
              <a:sym typeface="Open Sans"/>
            </a:endParaRPr>
          </a:p>
        </p:txBody>
      </p:sp>
      <p:cxnSp>
        <p:nvCxnSpPr>
          <p:cNvPr id="305" name="Google Shape;305;p37"/>
          <p:cNvCxnSpPr/>
          <p:nvPr/>
        </p:nvCxnSpPr>
        <p:spPr>
          <a:xfrm>
            <a:off x="591111" y="1240473"/>
            <a:ext cx="414300" cy="3000"/>
          </a:xfrm>
          <a:prstGeom prst="straightConnector1">
            <a:avLst/>
          </a:prstGeom>
          <a:noFill/>
          <a:ln cap="flat" cmpd="sng" w="19050">
            <a:solidFill>
              <a:srgbClr val="59C4C4"/>
            </a:solidFill>
            <a:prstDash val="solid"/>
            <a:round/>
            <a:headEnd len="med" w="med" type="none"/>
            <a:tailEnd len="med" w="med" type="none"/>
          </a:ln>
        </p:spPr>
      </p:cxnSp>
      <p:pic>
        <p:nvPicPr>
          <p:cNvPr id="306" name="Google Shape;306;p37"/>
          <p:cNvPicPr preferRelativeResize="0"/>
          <p:nvPr/>
        </p:nvPicPr>
        <p:blipFill>
          <a:blip r:embed="rId3">
            <a:alphaModFix/>
          </a:blip>
          <a:stretch>
            <a:fillRect/>
          </a:stretch>
        </p:blipFill>
        <p:spPr>
          <a:xfrm>
            <a:off x="7274224" y="214525"/>
            <a:ext cx="1702151" cy="471900"/>
          </a:xfrm>
          <a:prstGeom prst="rect">
            <a:avLst/>
          </a:prstGeom>
          <a:noFill/>
          <a:ln>
            <a:noFill/>
          </a:ln>
        </p:spPr>
      </p:pic>
      <p:pic>
        <p:nvPicPr>
          <p:cNvPr id="307" name="Google Shape;307;p37"/>
          <p:cNvPicPr preferRelativeResize="0"/>
          <p:nvPr/>
        </p:nvPicPr>
        <p:blipFill>
          <a:blip r:embed="rId4">
            <a:alphaModFix/>
          </a:blip>
          <a:stretch>
            <a:fillRect/>
          </a:stretch>
        </p:blipFill>
        <p:spPr>
          <a:xfrm>
            <a:off x="2444448" y="1010188"/>
            <a:ext cx="6260573" cy="3521575"/>
          </a:xfrm>
          <a:prstGeom prst="rect">
            <a:avLst/>
          </a:prstGeom>
          <a:noFill/>
          <a:ln>
            <a:noFill/>
          </a:ln>
        </p:spPr>
      </p:pic>
      <p:pic>
        <p:nvPicPr>
          <p:cNvPr id="308" name="Google Shape;308;p37"/>
          <p:cNvPicPr preferRelativeResize="0"/>
          <p:nvPr/>
        </p:nvPicPr>
        <p:blipFill rotWithShape="1">
          <a:blip r:embed="rId5">
            <a:alphaModFix/>
          </a:blip>
          <a:srcRect b="0" l="370" r="9229" t="695"/>
          <a:stretch/>
        </p:blipFill>
        <p:spPr>
          <a:xfrm>
            <a:off x="4012450" y="1678600"/>
            <a:ext cx="3309650" cy="2039699"/>
          </a:xfrm>
          <a:prstGeom prst="rect">
            <a:avLst/>
          </a:prstGeom>
          <a:noFill/>
          <a:ln>
            <a:noFill/>
          </a:ln>
        </p:spPr>
      </p:pic>
      <p:pic>
        <p:nvPicPr>
          <p:cNvPr id="309" name="Google Shape;309;p37"/>
          <p:cNvPicPr preferRelativeResize="0"/>
          <p:nvPr/>
        </p:nvPicPr>
        <p:blipFill>
          <a:blip r:embed="rId6">
            <a:alphaModFix/>
          </a:blip>
          <a:stretch>
            <a:fillRect/>
          </a:stretch>
        </p:blipFill>
        <p:spPr>
          <a:xfrm>
            <a:off x="6695934" y="2665799"/>
            <a:ext cx="1794455" cy="1546951"/>
          </a:xfrm>
          <a:prstGeom prst="rect">
            <a:avLst/>
          </a:prstGeom>
          <a:noFill/>
          <a:ln>
            <a:noFill/>
          </a:ln>
          <a:effectLst>
            <a:outerShdw blurRad="57150" rotWithShape="0" algn="bl" dir="5400000" dist="19050">
              <a:srgbClr val="000000">
                <a:alpha val="18000"/>
              </a:srgbClr>
            </a:outerShdw>
          </a:effectLst>
        </p:spPr>
      </p:pic>
      <p:pic>
        <p:nvPicPr>
          <p:cNvPr id="310" name="Google Shape;310;p37"/>
          <p:cNvPicPr preferRelativeResize="0"/>
          <p:nvPr/>
        </p:nvPicPr>
        <p:blipFill rotWithShape="1">
          <a:blip r:embed="rId5">
            <a:alphaModFix/>
          </a:blip>
          <a:srcRect b="91998" l="66430" r="243" t="694"/>
          <a:stretch/>
        </p:blipFill>
        <p:spPr>
          <a:xfrm>
            <a:off x="6101975" y="1678600"/>
            <a:ext cx="1220127" cy="1500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8"/>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ALL THE WAYS WE HELP YOU FIND THE RIGHT HOME</a:t>
            </a:r>
            <a:endParaRPr b="1" sz="1800">
              <a:solidFill>
                <a:srgbClr val="404040"/>
              </a:solidFill>
              <a:latin typeface="Open Sans"/>
              <a:ea typeface="Open Sans"/>
              <a:cs typeface="Open Sans"/>
              <a:sym typeface="Open Sans"/>
            </a:endParaRPr>
          </a:p>
        </p:txBody>
      </p:sp>
      <p:sp>
        <p:nvSpPr>
          <p:cNvPr id="316" name="Google Shape;316;p38"/>
          <p:cNvSpPr txBox="1"/>
          <p:nvPr/>
        </p:nvSpPr>
        <p:spPr>
          <a:xfrm>
            <a:off x="520950" y="1577100"/>
            <a:ext cx="2540400" cy="197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04040"/>
                </a:solidFill>
                <a:latin typeface="Open Sans"/>
                <a:ea typeface="Open Sans"/>
                <a:cs typeface="Open Sans"/>
                <a:sym typeface="Open Sans"/>
              </a:rPr>
              <a:t>We offer a variety of tools and features to ensure you have access to all homes that hit the market, from traditional listings to off market homes. </a:t>
            </a:r>
            <a:endParaRPr b="1" sz="1800">
              <a:solidFill>
                <a:srgbClr val="404040"/>
              </a:solidFill>
              <a:latin typeface="Open Sans"/>
              <a:ea typeface="Open Sans"/>
              <a:cs typeface="Open Sans"/>
              <a:sym typeface="Open Sans"/>
            </a:endParaRPr>
          </a:p>
        </p:txBody>
      </p:sp>
      <p:cxnSp>
        <p:nvCxnSpPr>
          <p:cNvPr id="317" name="Google Shape;317;p38"/>
          <p:cNvCxnSpPr/>
          <p:nvPr/>
        </p:nvCxnSpPr>
        <p:spPr>
          <a:xfrm>
            <a:off x="608915" y="1194095"/>
            <a:ext cx="414300" cy="3000"/>
          </a:xfrm>
          <a:prstGeom prst="straightConnector1">
            <a:avLst/>
          </a:prstGeom>
          <a:noFill/>
          <a:ln cap="flat" cmpd="sng" w="19050">
            <a:solidFill>
              <a:srgbClr val="59C4C4"/>
            </a:solidFill>
            <a:prstDash val="solid"/>
            <a:round/>
            <a:headEnd len="med" w="med" type="none"/>
            <a:tailEnd len="med" w="med" type="none"/>
          </a:ln>
        </p:spPr>
      </p:cxnSp>
      <p:pic>
        <p:nvPicPr>
          <p:cNvPr id="318" name="Google Shape;318;p38"/>
          <p:cNvPicPr preferRelativeResize="0"/>
          <p:nvPr/>
        </p:nvPicPr>
        <p:blipFill>
          <a:blip r:embed="rId3">
            <a:alphaModFix/>
          </a:blip>
          <a:stretch>
            <a:fillRect/>
          </a:stretch>
        </p:blipFill>
        <p:spPr>
          <a:xfrm>
            <a:off x="7274224" y="214525"/>
            <a:ext cx="1702151" cy="471900"/>
          </a:xfrm>
          <a:prstGeom prst="rect">
            <a:avLst/>
          </a:prstGeom>
          <a:noFill/>
          <a:ln>
            <a:noFill/>
          </a:ln>
        </p:spPr>
      </p:pic>
      <p:sp>
        <p:nvSpPr>
          <p:cNvPr id="319" name="Google Shape;319;p38"/>
          <p:cNvSpPr txBox="1"/>
          <p:nvPr/>
        </p:nvSpPr>
        <p:spPr>
          <a:xfrm>
            <a:off x="4460750" y="1605900"/>
            <a:ext cx="4138200" cy="8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434343"/>
                </a:solidFill>
                <a:latin typeface="Open Sans"/>
                <a:ea typeface="Open Sans"/>
                <a:cs typeface="Open Sans"/>
                <a:sym typeface="Open Sans"/>
              </a:rPr>
              <a:t>Actively Listed Homes &amp; Open Houses</a:t>
            </a:r>
            <a:endParaRPr b="1" sz="130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6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100">
                <a:solidFill>
                  <a:srgbClr val="434343"/>
                </a:solidFill>
                <a:latin typeface="Open Sans"/>
                <a:ea typeface="Open Sans"/>
                <a:cs typeface="Open Sans"/>
                <a:sym typeface="Open Sans"/>
              </a:rPr>
              <a:t>Our technology gets you first access to all properties that are for sale by any brokerage or agent in the area. We automatically send you new listings up to twice daily.</a:t>
            </a:r>
            <a:endParaRPr sz="1100">
              <a:solidFill>
                <a:srgbClr val="434343"/>
              </a:solidFill>
              <a:latin typeface="Open Sans"/>
              <a:ea typeface="Open Sans"/>
              <a:cs typeface="Open Sans"/>
              <a:sym typeface="Open Sans"/>
            </a:endParaRPr>
          </a:p>
        </p:txBody>
      </p:sp>
      <p:sp>
        <p:nvSpPr>
          <p:cNvPr id="320" name="Google Shape;320;p38"/>
          <p:cNvSpPr txBox="1"/>
          <p:nvPr/>
        </p:nvSpPr>
        <p:spPr>
          <a:xfrm>
            <a:off x="4460750" y="3096600"/>
            <a:ext cx="4032300" cy="8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434343"/>
                </a:solidFill>
                <a:latin typeface="Open Sans"/>
                <a:ea typeface="Open Sans"/>
                <a:cs typeface="Open Sans"/>
                <a:sym typeface="Open Sans"/>
              </a:rPr>
              <a:t>For Sale by Owners</a:t>
            </a:r>
            <a:endParaRPr b="1" sz="13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6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100">
                <a:solidFill>
                  <a:srgbClr val="434343"/>
                </a:solidFill>
                <a:latin typeface="Open Sans"/>
                <a:ea typeface="Open Sans"/>
                <a:cs typeface="Open Sans"/>
                <a:sym typeface="Open Sans"/>
              </a:rPr>
              <a:t>Our team has access to For Sale By Owner (FSBO) properties. We can schedule an appointment with properties on or off the market. Take caution, as most FSBO properties do not sell because they are overpriced.</a:t>
            </a:r>
            <a:endParaRPr sz="1100">
              <a:solidFill>
                <a:srgbClr val="434343"/>
              </a:solidFill>
              <a:latin typeface="Open Sans"/>
              <a:ea typeface="Open Sans"/>
              <a:cs typeface="Open Sans"/>
              <a:sym typeface="Open Sans"/>
            </a:endParaRPr>
          </a:p>
        </p:txBody>
      </p:sp>
      <p:pic>
        <p:nvPicPr>
          <p:cNvPr id="321" name="Google Shape;321;p38"/>
          <p:cNvPicPr preferRelativeResize="0"/>
          <p:nvPr/>
        </p:nvPicPr>
        <p:blipFill rotWithShape="1">
          <a:blip r:embed="rId4">
            <a:alphaModFix/>
          </a:blip>
          <a:srcRect b="58470" l="7536" r="49597" t="7360"/>
          <a:stretch/>
        </p:blipFill>
        <p:spPr>
          <a:xfrm>
            <a:off x="3655025" y="1678150"/>
            <a:ext cx="692325" cy="551850"/>
          </a:xfrm>
          <a:prstGeom prst="rect">
            <a:avLst/>
          </a:prstGeom>
          <a:noFill/>
          <a:ln>
            <a:noFill/>
          </a:ln>
        </p:spPr>
      </p:pic>
      <p:pic>
        <p:nvPicPr>
          <p:cNvPr id="322" name="Google Shape;322;p38"/>
          <p:cNvPicPr preferRelativeResize="0"/>
          <p:nvPr/>
        </p:nvPicPr>
        <p:blipFill rotWithShape="1">
          <a:blip r:embed="rId4">
            <a:alphaModFix/>
          </a:blip>
          <a:srcRect b="23026" l="6927" r="50205" t="40124"/>
          <a:stretch/>
        </p:blipFill>
        <p:spPr>
          <a:xfrm>
            <a:off x="3655025" y="3222638"/>
            <a:ext cx="692325" cy="595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9"/>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ALL THE WAYS WE HELP YOU FIND THE RIGHT HOME</a:t>
            </a:r>
            <a:endParaRPr b="1" sz="1800">
              <a:solidFill>
                <a:srgbClr val="404040"/>
              </a:solidFill>
              <a:latin typeface="Open Sans"/>
              <a:ea typeface="Open Sans"/>
              <a:cs typeface="Open Sans"/>
              <a:sym typeface="Open Sans"/>
            </a:endParaRPr>
          </a:p>
        </p:txBody>
      </p:sp>
      <p:pic>
        <p:nvPicPr>
          <p:cNvPr id="328" name="Google Shape;328;p39"/>
          <p:cNvPicPr preferRelativeResize="0"/>
          <p:nvPr/>
        </p:nvPicPr>
        <p:blipFill>
          <a:blip r:embed="rId3">
            <a:alphaModFix/>
          </a:blip>
          <a:stretch>
            <a:fillRect/>
          </a:stretch>
        </p:blipFill>
        <p:spPr>
          <a:xfrm>
            <a:off x="7274224" y="214525"/>
            <a:ext cx="1702151" cy="471900"/>
          </a:xfrm>
          <a:prstGeom prst="rect">
            <a:avLst/>
          </a:prstGeom>
          <a:noFill/>
          <a:ln>
            <a:noFill/>
          </a:ln>
        </p:spPr>
      </p:pic>
      <p:sp>
        <p:nvSpPr>
          <p:cNvPr id="329" name="Google Shape;329;p39"/>
          <p:cNvSpPr txBox="1"/>
          <p:nvPr/>
        </p:nvSpPr>
        <p:spPr>
          <a:xfrm>
            <a:off x="1426568" y="1084525"/>
            <a:ext cx="6676800" cy="8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434343"/>
                </a:solidFill>
                <a:latin typeface="Open Sans"/>
                <a:ea typeface="Open Sans"/>
                <a:cs typeface="Open Sans"/>
                <a:sym typeface="Open Sans"/>
              </a:rPr>
              <a:t>Foreclosures</a:t>
            </a:r>
            <a:endParaRPr b="1" sz="130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6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100">
                <a:solidFill>
                  <a:srgbClr val="434343"/>
                </a:solidFill>
                <a:latin typeface="Open Sans"/>
                <a:ea typeface="Open Sans"/>
                <a:cs typeface="Open Sans"/>
                <a:sym typeface="Open Sans"/>
              </a:rPr>
              <a:t>We are experts at locating and selling HUD homes, Bank Foreclosures and Short Sale properties. If you are interested in bank owned homes, we can provide you with a list of available properties.</a:t>
            </a:r>
            <a:endParaRPr sz="1100">
              <a:solidFill>
                <a:srgbClr val="434343"/>
              </a:solidFill>
              <a:latin typeface="Open Sans"/>
              <a:ea typeface="Open Sans"/>
              <a:cs typeface="Open Sans"/>
              <a:sym typeface="Open Sans"/>
            </a:endParaRPr>
          </a:p>
        </p:txBody>
      </p:sp>
      <p:sp>
        <p:nvSpPr>
          <p:cNvPr id="330" name="Google Shape;330;p39"/>
          <p:cNvSpPr txBox="1"/>
          <p:nvPr/>
        </p:nvSpPr>
        <p:spPr>
          <a:xfrm>
            <a:off x="1423025" y="2292025"/>
            <a:ext cx="6606000" cy="8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434343"/>
                </a:solidFill>
                <a:latin typeface="Open Sans"/>
                <a:ea typeface="Open Sans"/>
                <a:cs typeface="Open Sans"/>
                <a:sym typeface="Open Sans"/>
              </a:rPr>
              <a:t>Off-Market Homes</a:t>
            </a:r>
            <a:endParaRPr b="1" sz="13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6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100">
                <a:solidFill>
                  <a:srgbClr val="434343"/>
                </a:solidFill>
                <a:latin typeface="Open Sans"/>
                <a:ea typeface="Open Sans"/>
                <a:cs typeface="Open Sans"/>
                <a:sym typeface="Open Sans"/>
              </a:rPr>
              <a:t>Our team knows of some WOULD-sell properties including off-market homes, previously failed sales and motivated sellers who do not want a home publicly </a:t>
            </a:r>
            <a:r>
              <a:rPr lang="en" sz="1100">
                <a:solidFill>
                  <a:srgbClr val="434343"/>
                </a:solidFill>
                <a:latin typeface="Open Sans"/>
                <a:ea typeface="Open Sans"/>
                <a:cs typeface="Open Sans"/>
                <a:sym typeface="Open Sans"/>
              </a:rPr>
              <a:t>advertised</a:t>
            </a:r>
            <a:r>
              <a:rPr lang="en" sz="1100">
                <a:solidFill>
                  <a:srgbClr val="434343"/>
                </a:solidFill>
                <a:latin typeface="Open Sans"/>
                <a:ea typeface="Open Sans"/>
                <a:cs typeface="Open Sans"/>
                <a:sym typeface="Open Sans"/>
              </a:rPr>
              <a:t>.</a:t>
            </a:r>
            <a:endParaRPr sz="1100">
              <a:solidFill>
                <a:srgbClr val="434343"/>
              </a:solidFill>
              <a:latin typeface="Open Sans"/>
              <a:ea typeface="Open Sans"/>
              <a:cs typeface="Open Sans"/>
              <a:sym typeface="Open Sans"/>
            </a:endParaRPr>
          </a:p>
        </p:txBody>
      </p:sp>
      <p:pic>
        <p:nvPicPr>
          <p:cNvPr id="331" name="Google Shape;331;p39"/>
          <p:cNvPicPr preferRelativeResize="0"/>
          <p:nvPr/>
        </p:nvPicPr>
        <p:blipFill rotWithShape="1">
          <a:blip r:embed="rId4">
            <a:alphaModFix/>
          </a:blip>
          <a:srcRect b="4146" l="5039" r="54287" t="58569"/>
          <a:stretch/>
        </p:blipFill>
        <p:spPr>
          <a:xfrm>
            <a:off x="582976" y="1197362"/>
            <a:ext cx="741325" cy="679595"/>
          </a:xfrm>
          <a:prstGeom prst="rect">
            <a:avLst/>
          </a:prstGeom>
          <a:noFill/>
          <a:ln>
            <a:noFill/>
          </a:ln>
        </p:spPr>
      </p:pic>
      <p:sp>
        <p:nvSpPr>
          <p:cNvPr id="332" name="Google Shape;332;p39"/>
          <p:cNvSpPr txBox="1"/>
          <p:nvPr/>
        </p:nvSpPr>
        <p:spPr>
          <a:xfrm>
            <a:off x="1423025" y="3499525"/>
            <a:ext cx="6831300" cy="112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434343"/>
                </a:solidFill>
                <a:latin typeface="Open Sans"/>
                <a:ea typeface="Open Sans"/>
                <a:cs typeface="Open Sans"/>
                <a:sym typeface="Open Sans"/>
              </a:rPr>
              <a:t>New Construction</a:t>
            </a:r>
            <a:endParaRPr b="1" sz="13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6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100">
                <a:solidFill>
                  <a:srgbClr val="434343"/>
                </a:solidFill>
                <a:latin typeface="Open Sans"/>
                <a:ea typeface="Open Sans"/>
                <a:cs typeface="Open Sans"/>
                <a:sym typeface="Open Sans"/>
              </a:rPr>
              <a:t>Home builders represent their best interests at all times. You need an advocate to help you save money and not overpay. Let us know in advance if you ever want to visit a new construction property and we will register you as being pre-approved and represent you fully.</a:t>
            </a:r>
            <a:endParaRPr sz="1100">
              <a:solidFill>
                <a:srgbClr val="434343"/>
              </a:solidFill>
              <a:latin typeface="Open Sans"/>
              <a:ea typeface="Open Sans"/>
              <a:cs typeface="Open Sans"/>
              <a:sym typeface="Open Sans"/>
            </a:endParaRPr>
          </a:p>
        </p:txBody>
      </p:sp>
      <p:pic>
        <p:nvPicPr>
          <p:cNvPr id="333" name="Google Shape;333;p39"/>
          <p:cNvPicPr preferRelativeResize="0"/>
          <p:nvPr/>
        </p:nvPicPr>
        <p:blipFill rotWithShape="1">
          <a:blip r:embed="rId4">
            <a:alphaModFix/>
          </a:blip>
          <a:srcRect b="47601" l="56438" r="9690" t="18612"/>
          <a:stretch/>
        </p:blipFill>
        <p:spPr>
          <a:xfrm>
            <a:off x="558481" y="2345862"/>
            <a:ext cx="741325" cy="739525"/>
          </a:xfrm>
          <a:prstGeom prst="rect">
            <a:avLst/>
          </a:prstGeom>
          <a:noFill/>
          <a:ln>
            <a:noFill/>
          </a:ln>
        </p:spPr>
      </p:pic>
      <p:pic>
        <p:nvPicPr>
          <p:cNvPr id="334" name="Google Shape;334;p39"/>
          <p:cNvPicPr preferRelativeResize="0"/>
          <p:nvPr/>
        </p:nvPicPr>
        <p:blipFill rotWithShape="1">
          <a:blip r:embed="rId4">
            <a:alphaModFix/>
          </a:blip>
          <a:srcRect b="46586" l="6501" r="56640" t="14046"/>
          <a:stretch/>
        </p:blipFill>
        <p:spPr>
          <a:xfrm>
            <a:off x="582976" y="3636289"/>
            <a:ext cx="692325" cy="739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0"/>
          <p:cNvPicPr preferRelativeResize="0"/>
          <p:nvPr/>
        </p:nvPicPr>
        <p:blipFill>
          <a:blip r:embed="rId3">
            <a:alphaModFix amt="9000"/>
          </a:blip>
          <a:stretch>
            <a:fillRect/>
          </a:stretch>
        </p:blipFill>
        <p:spPr>
          <a:xfrm>
            <a:off x="0" y="890950"/>
            <a:ext cx="9143999" cy="4252550"/>
          </a:xfrm>
          <a:prstGeom prst="rect">
            <a:avLst/>
          </a:prstGeom>
          <a:noFill/>
          <a:ln>
            <a:noFill/>
          </a:ln>
        </p:spPr>
      </p:pic>
      <p:sp>
        <p:nvSpPr>
          <p:cNvPr id="340" name="Google Shape;340;p40"/>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ALWAYS BE THE FIRST TO KNOW</a:t>
            </a:r>
            <a:endParaRPr b="1" sz="1800">
              <a:solidFill>
                <a:srgbClr val="404040"/>
              </a:solidFill>
              <a:latin typeface="Open Sans"/>
              <a:ea typeface="Open Sans"/>
              <a:cs typeface="Open Sans"/>
              <a:sym typeface="Open Sans"/>
            </a:endParaRPr>
          </a:p>
        </p:txBody>
      </p:sp>
      <p:sp>
        <p:nvSpPr>
          <p:cNvPr id="341" name="Google Shape;341;p40"/>
          <p:cNvSpPr txBox="1"/>
          <p:nvPr/>
        </p:nvSpPr>
        <p:spPr>
          <a:xfrm>
            <a:off x="352525" y="1520175"/>
            <a:ext cx="2616600" cy="28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404040"/>
                </a:solidFill>
                <a:latin typeface="Open Sans"/>
                <a:ea typeface="Open Sans"/>
                <a:cs typeface="Open Sans"/>
                <a:sym typeface="Open Sans"/>
              </a:rPr>
              <a:t>You never have to worry about missing out on new listings that hit the market in the area where you’re looking to buy. </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rgbClr val="404040"/>
                </a:solidFill>
                <a:latin typeface="Open Sans"/>
                <a:ea typeface="Open Sans"/>
                <a:cs typeface="Open Sans"/>
                <a:sym typeface="Open Sans"/>
              </a:rPr>
              <a:t>Whether you prefer daily, multiple times a week, bi-weekly, or monthly updates, we’ll ensure you're always notified when a listing that matches your criteria and must-haves hits the market.   </a:t>
            </a:r>
            <a:endParaRPr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sz="1200">
              <a:solidFill>
                <a:srgbClr val="404040"/>
              </a:solidFill>
              <a:latin typeface="Open Sans"/>
              <a:ea typeface="Open Sans"/>
              <a:cs typeface="Open Sans"/>
              <a:sym typeface="Open Sans"/>
            </a:endParaRPr>
          </a:p>
        </p:txBody>
      </p:sp>
      <p:cxnSp>
        <p:nvCxnSpPr>
          <p:cNvPr id="342" name="Google Shape;342;p40"/>
          <p:cNvCxnSpPr/>
          <p:nvPr/>
        </p:nvCxnSpPr>
        <p:spPr>
          <a:xfrm>
            <a:off x="444600" y="1352523"/>
            <a:ext cx="414300" cy="3000"/>
          </a:xfrm>
          <a:prstGeom prst="straightConnector1">
            <a:avLst/>
          </a:prstGeom>
          <a:noFill/>
          <a:ln cap="flat" cmpd="sng" w="19050">
            <a:solidFill>
              <a:srgbClr val="59C4C4"/>
            </a:solidFill>
            <a:prstDash val="solid"/>
            <a:round/>
            <a:headEnd len="med" w="med" type="none"/>
            <a:tailEnd len="med" w="med" type="none"/>
          </a:ln>
        </p:spPr>
      </p:cxnSp>
      <p:sp>
        <p:nvSpPr>
          <p:cNvPr id="343" name="Google Shape;343;p40"/>
          <p:cNvSpPr/>
          <p:nvPr/>
        </p:nvSpPr>
        <p:spPr>
          <a:xfrm>
            <a:off x="6338033" y="3206683"/>
            <a:ext cx="277200" cy="11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0"/>
          <p:cNvSpPr txBox="1"/>
          <p:nvPr/>
        </p:nvSpPr>
        <p:spPr>
          <a:xfrm>
            <a:off x="2383200" y="449500"/>
            <a:ext cx="73368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45" name="Google Shape;345;p40"/>
          <p:cNvPicPr preferRelativeResize="0"/>
          <p:nvPr/>
        </p:nvPicPr>
        <p:blipFill>
          <a:blip r:embed="rId4">
            <a:alphaModFix/>
          </a:blip>
          <a:stretch>
            <a:fillRect/>
          </a:stretch>
        </p:blipFill>
        <p:spPr>
          <a:xfrm>
            <a:off x="7274224" y="214525"/>
            <a:ext cx="1702151" cy="471900"/>
          </a:xfrm>
          <a:prstGeom prst="rect">
            <a:avLst/>
          </a:prstGeom>
          <a:noFill/>
          <a:ln>
            <a:noFill/>
          </a:ln>
        </p:spPr>
      </p:pic>
      <p:pic>
        <p:nvPicPr>
          <p:cNvPr id="346" name="Google Shape;346;p40"/>
          <p:cNvPicPr preferRelativeResize="0"/>
          <p:nvPr/>
        </p:nvPicPr>
        <p:blipFill rotWithShape="1">
          <a:blip r:embed="rId5">
            <a:alphaModFix/>
          </a:blip>
          <a:srcRect b="0" l="0" r="0" t="0"/>
          <a:stretch/>
        </p:blipFill>
        <p:spPr>
          <a:xfrm>
            <a:off x="3712227" y="1125200"/>
            <a:ext cx="4483400" cy="2708000"/>
          </a:xfrm>
          <a:prstGeom prst="rect">
            <a:avLst/>
          </a:prstGeom>
          <a:noFill/>
          <a:ln>
            <a:noFill/>
          </a:ln>
          <a:effectLst>
            <a:outerShdw blurRad="57150" rotWithShape="0" algn="bl" dir="5400000" dist="19050">
              <a:srgbClr val="000000">
                <a:alpha val="17000"/>
              </a:srgbClr>
            </a:outerShdw>
          </a:effectLst>
        </p:spPr>
      </p:pic>
      <p:pic>
        <p:nvPicPr>
          <p:cNvPr id="347" name="Google Shape;347;p40"/>
          <p:cNvPicPr preferRelativeResize="0"/>
          <p:nvPr/>
        </p:nvPicPr>
        <p:blipFill rotWithShape="1">
          <a:blip r:embed="rId6">
            <a:alphaModFix/>
          </a:blip>
          <a:srcRect b="0" l="35400" r="35403" t="0"/>
          <a:stretch/>
        </p:blipFill>
        <p:spPr>
          <a:xfrm>
            <a:off x="6976589" y="1857110"/>
            <a:ext cx="1705795" cy="3286391"/>
          </a:xfrm>
          <a:prstGeom prst="rect">
            <a:avLst/>
          </a:prstGeom>
          <a:noFill/>
          <a:ln>
            <a:noFill/>
          </a:ln>
        </p:spPr>
      </p:pic>
      <p:pic>
        <p:nvPicPr>
          <p:cNvPr id="348" name="Google Shape;348;p40"/>
          <p:cNvPicPr preferRelativeResize="0"/>
          <p:nvPr/>
        </p:nvPicPr>
        <p:blipFill>
          <a:blip r:embed="rId7">
            <a:alphaModFix/>
          </a:blip>
          <a:stretch>
            <a:fillRect/>
          </a:stretch>
        </p:blipFill>
        <p:spPr>
          <a:xfrm>
            <a:off x="5804851" y="2983575"/>
            <a:ext cx="1258976" cy="1490226"/>
          </a:xfrm>
          <a:prstGeom prst="rect">
            <a:avLst/>
          </a:prstGeom>
          <a:noFill/>
          <a:ln>
            <a:noFill/>
          </a:ln>
          <a:effectLst>
            <a:outerShdw blurRad="57150" rotWithShape="0" algn="bl" dir="5400000" dist="19050">
              <a:srgbClr val="000000">
                <a:alpha val="19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1"/>
          <p:cNvSpPr txBox="1"/>
          <p:nvPr/>
        </p:nvSpPr>
        <p:spPr>
          <a:xfrm>
            <a:off x="175711"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INSTANT PROPERTY INFORMATION VIA TEXT </a:t>
            </a:r>
            <a:endParaRPr b="1" sz="1800">
              <a:solidFill>
                <a:srgbClr val="404040"/>
              </a:solidFill>
              <a:latin typeface="Open Sans"/>
              <a:ea typeface="Open Sans"/>
              <a:cs typeface="Open Sans"/>
              <a:sym typeface="Open Sans"/>
            </a:endParaRPr>
          </a:p>
        </p:txBody>
      </p:sp>
      <p:sp>
        <p:nvSpPr>
          <p:cNvPr id="354" name="Google Shape;354;p41"/>
          <p:cNvSpPr txBox="1"/>
          <p:nvPr/>
        </p:nvSpPr>
        <p:spPr>
          <a:xfrm>
            <a:off x="364825" y="1553225"/>
            <a:ext cx="3141900" cy="309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404040"/>
                </a:solidFill>
                <a:latin typeface="Open Sans"/>
                <a:ea typeface="Open Sans"/>
                <a:cs typeface="Open Sans"/>
                <a:sym typeface="Open Sans"/>
              </a:rPr>
              <a:t>Our #1 priority is to ensure you have access to the information you need to make the biggest investment of your life, anytime, anywhere.</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rgbClr val="404040"/>
                </a:solidFill>
                <a:latin typeface="Open Sans"/>
                <a:ea typeface="Open Sans"/>
                <a:cs typeface="Open Sans"/>
                <a:sym typeface="Open Sans"/>
              </a:rPr>
              <a:t>See a home you love? Simply text a special keyword to immediately receive information about that property you are viewing via text message.</a:t>
            </a:r>
            <a:endParaRPr sz="12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b="1">
              <a:solidFill>
                <a:srgbClr val="404040"/>
              </a:solidFill>
              <a:latin typeface="Open Sans"/>
              <a:ea typeface="Open Sans"/>
              <a:cs typeface="Open Sans"/>
              <a:sym typeface="Open Sans"/>
            </a:endParaRPr>
          </a:p>
        </p:txBody>
      </p:sp>
      <p:cxnSp>
        <p:nvCxnSpPr>
          <p:cNvPr id="355" name="Google Shape;355;p41"/>
          <p:cNvCxnSpPr/>
          <p:nvPr/>
        </p:nvCxnSpPr>
        <p:spPr>
          <a:xfrm>
            <a:off x="456515" y="1356255"/>
            <a:ext cx="414300" cy="3000"/>
          </a:xfrm>
          <a:prstGeom prst="straightConnector1">
            <a:avLst/>
          </a:prstGeom>
          <a:noFill/>
          <a:ln cap="flat" cmpd="sng" w="19050">
            <a:solidFill>
              <a:srgbClr val="59C4C4"/>
            </a:solidFill>
            <a:prstDash val="solid"/>
            <a:round/>
            <a:headEnd len="med" w="med" type="none"/>
            <a:tailEnd len="med" w="med" type="none"/>
          </a:ln>
        </p:spPr>
      </p:cxnSp>
      <p:pic>
        <p:nvPicPr>
          <p:cNvPr id="356" name="Google Shape;356;p41"/>
          <p:cNvPicPr preferRelativeResize="0"/>
          <p:nvPr/>
        </p:nvPicPr>
        <p:blipFill>
          <a:blip r:embed="rId3">
            <a:alphaModFix/>
          </a:blip>
          <a:stretch>
            <a:fillRect/>
          </a:stretch>
        </p:blipFill>
        <p:spPr>
          <a:xfrm>
            <a:off x="7274224" y="214525"/>
            <a:ext cx="1702151" cy="471900"/>
          </a:xfrm>
          <a:prstGeom prst="rect">
            <a:avLst/>
          </a:prstGeom>
          <a:noFill/>
          <a:ln>
            <a:noFill/>
          </a:ln>
        </p:spPr>
      </p:pic>
      <p:pic>
        <p:nvPicPr>
          <p:cNvPr id="357" name="Google Shape;357;p41"/>
          <p:cNvPicPr preferRelativeResize="0"/>
          <p:nvPr/>
        </p:nvPicPr>
        <p:blipFill rotWithShape="1">
          <a:blip r:embed="rId4">
            <a:alphaModFix/>
          </a:blip>
          <a:srcRect b="7849" l="44784" r="0" t="25514"/>
          <a:stretch/>
        </p:blipFill>
        <p:spPr>
          <a:xfrm>
            <a:off x="3887350" y="1111750"/>
            <a:ext cx="5213774" cy="3539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2"/>
          <p:cNvSpPr/>
          <p:nvPr/>
        </p:nvSpPr>
        <p:spPr>
          <a:xfrm>
            <a:off x="0" y="930075"/>
            <a:ext cx="9144000" cy="42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2"/>
          <p:cNvSpPr txBox="1"/>
          <p:nvPr/>
        </p:nvSpPr>
        <p:spPr>
          <a:xfrm>
            <a:off x="175711"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ACCESS YOUR REAL ESTATE TEAM ANYTIME, ANYWHERE</a:t>
            </a:r>
            <a:endParaRPr b="1" sz="1800">
              <a:solidFill>
                <a:srgbClr val="404040"/>
              </a:solidFill>
              <a:latin typeface="Open Sans"/>
              <a:ea typeface="Open Sans"/>
              <a:cs typeface="Open Sans"/>
              <a:sym typeface="Open Sans"/>
            </a:endParaRPr>
          </a:p>
        </p:txBody>
      </p:sp>
      <p:sp>
        <p:nvSpPr>
          <p:cNvPr id="364" name="Google Shape;364;p42"/>
          <p:cNvSpPr txBox="1"/>
          <p:nvPr/>
        </p:nvSpPr>
        <p:spPr>
          <a:xfrm>
            <a:off x="364825" y="1553225"/>
            <a:ext cx="3141900" cy="309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404040"/>
                </a:solidFill>
                <a:latin typeface="Open Sans"/>
                <a:ea typeface="Open Sans"/>
                <a:cs typeface="Open Sans"/>
                <a:sym typeface="Open Sans"/>
              </a:rPr>
              <a:t>Collaborate with your real estate team through an exclusive app that personalizes your home search to you. </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rgbClr val="404040"/>
                </a:solidFill>
                <a:latin typeface="Open Sans"/>
                <a:ea typeface="Open Sans"/>
                <a:cs typeface="Open Sans"/>
                <a:sym typeface="Open Sans"/>
              </a:rPr>
              <a:t>Curate your favorite homes, save your searches and schedule showings all from one place. Plus, chat with us about questions you may have on a property via the app so our team can </a:t>
            </a:r>
            <a:r>
              <a:rPr lang="en" sz="1200">
                <a:solidFill>
                  <a:srgbClr val="404040"/>
                </a:solidFill>
                <a:latin typeface="Open Sans"/>
                <a:ea typeface="Open Sans"/>
                <a:cs typeface="Open Sans"/>
                <a:sym typeface="Open Sans"/>
              </a:rPr>
              <a:t>immediately spring into action, </a:t>
            </a:r>
            <a:r>
              <a:rPr lang="en" sz="1200">
                <a:solidFill>
                  <a:srgbClr val="404040"/>
                </a:solidFill>
                <a:latin typeface="Open Sans"/>
                <a:ea typeface="Open Sans"/>
                <a:cs typeface="Open Sans"/>
                <a:sym typeface="Open Sans"/>
              </a:rPr>
              <a:t>giving you an edge over competing buyers.</a:t>
            </a:r>
            <a:endParaRPr b="1" sz="12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b="1">
              <a:solidFill>
                <a:srgbClr val="404040"/>
              </a:solidFill>
              <a:latin typeface="Open Sans"/>
              <a:ea typeface="Open Sans"/>
              <a:cs typeface="Open Sans"/>
              <a:sym typeface="Open Sans"/>
            </a:endParaRPr>
          </a:p>
        </p:txBody>
      </p:sp>
      <p:cxnSp>
        <p:nvCxnSpPr>
          <p:cNvPr id="365" name="Google Shape;365;p42"/>
          <p:cNvCxnSpPr/>
          <p:nvPr/>
        </p:nvCxnSpPr>
        <p:spPr>
          <a:xfrm>
            <a:off x="456515" y="1356255"/>
            <a:ext cx="414300" cy="3000"/>
          </a:xfrm>
          <a:prstGeom prst="straightConnector1">
            <a:avLst/>
          </a:prstGeom>
          <a:noFill/>
          <a:ln cap="flat" cmpd="sng" w="19050">
            <a:solidFill>
              <a:srgbClr val="59C4C4"/>
            </a:solidFill>
            <a:prstDash val="solid"/>
            <a:round/>
            <a:headEnd len="med" w="med" type="none"/>
            <a:tailEnd len="med" w="med" type="none"/>
          </a:ln>
        </p:spPr>
      </p:cxnSp>
      <p:pic>
        <p:nvPicPr>
          <p:cNvPr id="366" name="Google Shape;366;p42"/>
          <p:cNvPicPr preferRelativeResize="0"/>
          <p:nvPr/>
        </p:nvPicPr>
        <p:blipFill>
          <a:blip r:embed="rId3">
            <a:alphaModFix/>
          </a:blip>
          <a:stretch>
            <a:fillRect/>
          </a:stretch>
        </p:blipFill>
        <p:spPr>
          <a:xfrm>
            <a:off x="7274224" y="214525"/>
            <a:ext cx="1702151" cy="471900"/>
          </a:xfrm>
          <a:prstGeom prst="rect">
            <a:avLst/>
          </a:prstGeom>
          <a:noFill/>
          <a:ln>
            <a:noFill/>
          </a:ln>
        </p:spPr>
      </p:pic>
      <p:pic>
        <p:nvPicPr>
          <p:cNvPr id="367" name="Google Shape;367;p42"/>
          <p:cNvPicPr preferRelativeResize="0"/>
          <p:nvPr/>
        </p:nvPicPr>
        <p:blipFill rotWithShape="1">
          <a:blip r:embed="rId4">
            <a:alphaModFix/>
          </a:blip>
          <a:srcRect b="11433" l="3982" r="41084" t="24582"/>
          <a:stretch/>
        </p:blipFill>
        <p:spPr>
          <a:xfrm>
            <a:off x="3681775" y="1302363"/>
            <a:ext cx="5294602" cy="3468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43"/>
          <p:cNvPicPr preferRelativeResize="0"/>
          <p:nvPr/>
        </p:nvPicPr>
        <p:blipFill rotWithShape="1">
          <a:blip r:embed="rId3">
            <a:alphaModFix amt="16000"/>
          </a:blip>
          <a:srcRect b="0" l="0" r="20810" t="34524"/>
          <a:stretch/>
        </p:blipFill>
        <p:spPr>
          <a:xfrm flipH="1">
            <a:off x="0" y="890950"/>
            <a:ext cx="9144000" cy="4252551"/>
          </a:xfrm>
          <a:prstGeom prst="rect">
            <a:avLst/>
          </a:prstGeom>
          <a:noFill/>
          <a:ln>
            <a:noFill/>
          </a:ln>
        </p:spPr>
      </p:pic>
      <p:sp>
        <p:nvSpPr>
          <p:cNvPr id="373" name="Google Shape;373;p43"/>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TRUSTED UP-TO-DATE DATA IN YOUR NEIGHBORHOOD</a:t>
            </a:r>
            <a:endParaRPr b="1" sz="1800">
              <a:solidFill>
                <a:srgbClr val="404040"/>
              </a:solidFill>
              <a:latin typeface="Open Sans"/>
              <a:ea typeface="Open Sans"/>
              <a:cs typeface="Open Sans"/>
              <a:sym typeface="Open Sans"/>
            </a:endParaRPr>
          </a:p>
        </p:txBody>
      </p:sp>
      <p:sp>
        <p:nvSpPr>
          <p:cNvPr id="374" name="Google Shape;374;p43"/>
          <p:cNvSpPr txBox="1"/>
          <p:nvPr/>
        </p:nvSpPr>
        <p:spPr>
          <a:xfrm>
            <a:off x="352525" y="1520175"/>
            <a:ext cx="3252900" cy="28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404040"/>
                </a:solidFill>
                <a:latin typeface="Open Sans"/>
                <a:ea typeface="Open Sans"/>
                <a:cs typeface="Open Sans"/>
                <a:sym typeface="Open Sans"/>
              </a:rPr>
              <a:t>Getting relevant real-time data about the neighborhood you're considering is crucial to making the most informed decision on one of the biggest investments of your life.</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rgbClr val="404040"/>
                </a:solidFill>
                <a:latin typeface="Open Sans"/>
                <a:ea typeface="Open Sans"/>
                <a:cs typeface="Open Sans"/>
                <a:sym typeface="Open Sans"/>
              </a:rPr>
              <a:t>By partnering with us, you’ll always receive information such as when a property goes up for sale, pending or off market, and most importantly, community insights. Having accurate and current information ensures that you choose a location that meets your needs and preferences, helping you avoid potential pitfalls.</a:t>
            </a:r>
            <a:endParaRPr sz="12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sz="1200">
              <a:solidFill>
                <a:srgbClr val="404040"/>
              </a:solidFill>
              <a:latin typeface="Open Sans"/>
              <a:ea typeface="Open Sans"/>
              <a:cs typeface="Open Sans"/>
              <a:sym typeface="Open Sans"/>
            </a:endParaRPr>
          </a:p>
        </p:txBody>
      </p:sp>
      <p:cxnSp>
        <p:nvCxnSpPr>
          <p:cNvPr id="375" name="Google Shape;375;p43"/>
          <p:cNvCxnSpPr/>
          <p:nvPr/>
        </p:nvCxnSpPr>
        <p:spPr>
          <a:xfrm>
            <a:off x="444600" y="1352523"/>
            <a:ext cx="414300" cy="3000"/>
          </a:xfrm>
          <a:prstGeom prst="straightConnector1">
            <a:avLst/>
          </a:prstGeom>
          <a:noFill/>
          <a:ln cap="flat" cmpd="sng" w="19050">
            <a:solidFill>
              <a:srgbClr val="59C4C4"/>
            </a:solidFill>
            <a:prstDash val="solid"/>
            <a:round/>
            <a:headEnd len="med" w="med" type="none"/>
            <a:tailEnd len="med" w="med" type="none"/>
          </a:ln>
        </p:spPr>
      </p:cxnSp>
      <p:sp>
        <p:nvSpPr>
          <p:cNvPr id="376" name="Google Shape;376;p43"/>
          <p:cNvSpPr txBox="1"/>
          <p:nvPr/>
        </p:nvSpPr>
        <p:spPr>
          <a:xfrm>
            <a:off x="2383200" y="449500"/>
            <a:ext cx="73368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77" name="Google Shape;377;p43"/>
          <p:cNvPicPr preferRelativeResize="0"/>
          <p:nvPr/>
        </p:nvPicPr>
        <p:blipFill>
          <a:blip r:embed="rId4">
            <a:alphaModFix/>
          </a:blip>
          <a:stretch>
            <a:fillRect/>
          </a:stretch>
        </p:blipFill>
        <p:spPr>
          <a:xfrm>
            <a:off x="7274224" y="214525"/>
            <a:ext cx="1702151" cy="471900"/>
          </a:xfrm>
          <a:prstGeom prst="rect">
            <a:avLst/>
          </a:prstGeom>
          <a:noFill/>
          <a:ln>
            <a:noFill/>
          </a:ln>
        </p:spPr>
      </p:pic>
      <p:pic>
        <p:nvPicPr>
          <p:cNvPr id="378" name="Google Shape;378;p43"/>
          <p:cNvPicPr preferRelativeResize="0"/>
          <p:nvPr/>
        </p:nvPicPr>
        <p:blipFill rotWithShape="1">
          <a:blip r:embed="rId5">
            <a:alphaModFix/>
          </a:blip>
          <a:srcRect b="0" l="12974" r="12967" t="0"/>
          <a:stretch/>
        </p:blipFill>
        <p:spPr>
          <a:xfrm>
            <a:off x="3715250" y="1462506"/>
            <a:ext cx="4065950" cy="3088292"/>
          </a:xfrm>
          <a:prstGeom prst="rect">
            <a:avLst/>
          </a:prstGeom>
          <a:noFill/>
          <a:ln>
            <a:noFill/>
          </a:ln>
        </p:spPr>
      </p:pic>
      <p:pic>
        <p:nvPicPr>
          <p:cNvPr id="379" name="Google Shape;379;p43"/>
          <p:cNvPicPr preferRelativeResize="0"/>
          <p:nvPr/>
        </p:nvPicPr>
        <p:blipFill>
          <a:blip r:embed="rId6">
            <a:alphaModFix/>
          </a:blip>
          <a:stretch>
            <a:fillRect/>
          </a:stretch>
        </p:blipFill>
        <p:spPr>
          <a:xfrm>
            <a:off x="6535933" y="3050463"/>
            <a:ext cx="1516631" cy="1500339"/>
          </a:xfrm>
          <a:prstGeom prst="rect">
            <a:avLst/>
          </a:prstGeom>
          <a:noFill/>
          <a:ln>
            <a:noFill/>
          </a:ln>
          <a:effectLst>
            <a:outerShdw blurRad="57150" rotWithShape="0" algn="bl" dir="5400000" dist="19050">
              <a:srgbClr val="000000">
                <a:alpha val="16000"/>
              </a:srgbClr>
            </a:outerShdw>
          </a:effectLst>
        </p:spPr>
      </p:pic>
      <p:pic>
        <p:nvPicPr>
          <p:cNvPr id="380" name="Google Shape;380;p43"/>
          <p:cNvPicPr preferRelativeResize="0"/>
          <p:nvPr/>
        </p:nvPicPr>
        <p:blipFill>
          <a:blip r:embed="rId7">
            <a:alphaModFix/>
          </a:blip>
          <a:stretch>
            <a:fillRect/>
          </a:stretch>
        </p:blipFill>
        <p:spPr>
          <a:xfrm>
            <a:off x="7022219" y="2335471"/>
            <a:ext cx="1918382" cy="622884"/>
          </a:xfrm>
          <a:prstGeom prst="rect">
            <a:avLst/>
          </a:prstGeom>
          <a:noFill/>
          <a:ln>
            <a:noFill/>
          </a:ln>
          <a:effectLst>
            <a:outerShdw blurRad="57150" rotWithShape="0" algn="bl" dir="5400000" dist="19050">
              <a:srgbClr val="000000">
                <a:alpha val="16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4"/>
          <p:cNvSpPr txBox="1"/>
          <p:nvPr/>
        </p:nvSpPr>
        <p:spPr>
          <a:xfrm>
            <a:off x="1106700" y="1099556"/>
            <a:ext cx="24156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434343"/>
                </a:solidFill>
                <a:latin typeface="Open Sans"/>
                <a:ea typeface="Open Sans"/>
                <a:cs typeface="Open Sans"/>
                <a:sym typeface="Open Sans"/>
              </a:rPr>
              <a:t>MARKET OVERVIEW</a:t>
            </a:r>
            <a:endParaRPr b="1" sz="1100">
              <a:solidFill>
                <a:srgbClr val="434343"/>
              </a:solidFill>
              <a:latin typeface="Open Sans"/>
              <a:ea typeface="Open Sans"/>
              <a:cs typeface="Open Sans"/>
              <a:sym typeface="Open Sans"/>
            </a:endParaRPr>
          </a:p>
        </p:txBody>
      </p:sp>
      <p:sp>
        <p:nvSpPr>
          <p:cNvPr id="386" name="Google Shape;386;p44"/>
          <p:cNvSpPr txBox="1"/>
          <p:nvPr/>
        </p:nvSpPr>
        <p:spPr>
          <a:xfrm>
            <a:off x="697200" y="1035219"/>
            <a:ext cx="4095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Open Sans"/>
                <a:ea typeface="Open Sans"/>
                <a:cs typeface="Open Sans"/>
                <a:sym typeface="Open Sans"/>
              </a:rPr>
              <a:t>01</a:t>
            </a:r>
            <a:endParaRPr b="1" sz="1500">
              <a:solidFill>
                <a:srgbClr val="434343"/>
              </a:solidFill>
              <a:latin typeface="Open Sans"/>
              <a:ea typeface="Open Sans"/>
              <a:cs typeface="Open Sans"/>
              <a:sym typeface="Open Sans"/>
            </a:endParaRPr>
          </a:p>
        </p:txBody>
      </p:sp>
      <p:sp>
        <p:nvSpPr>
          <p:cNvPr id="387" name="Google Shape;387;p44"/>
          <p:cNvSpPr/>
          <p:nvPr/>
        </p:nvSpPr>
        <p:spPr>
          <a:xfrm>
            <a:off x="1200150" y="1458219"/>
            <a:ext cx="2760600" cy="619200"/>
          </a:xfrm>
          <a:prstGeom prst="rect">
            <a:avLst/>
          </a:prstGeom>
          <a:solidFill>
            <a:schemeClr val="lt1"/>
          </a:solidFill>
          <a:ln>
            <a:noFill/>
          </a:ln>
          <a:effectLst>
            <a:outerShdw blurRad="2857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8" name="Google Shape;388;p44"/>
          <p:cNvCxnSpPr/>
          <p:nvPr/>
        </p:nvCxnSpPr>
        <p:spPr>
          <a:xfrm>
            <a:off x="1378789" y="1957784"/>
            <a:ext cx="2403600" cy="0"/>
          </a:xfrm>
          <a:prstGeom prst="straightConnector1">
            <a:avLst/>
          </a:prstGeom>
          <a:noFill/>
          <a:ln cap="flat" cmpd="sng" w="9525">
            <a:solidFill>
              <a:srgbClr val="999999"/>
            </a:solidFill>
            <a:prstDash val="solid"/>
            <a:round/>
            <a:headEnd len="med" w="med" type="none"/>
            <a:tailEnd len="med" w="med" type="none"/>
          </a:ln>
        </p:spPr>
      </p:cxnSp>
      <p:sp>
        <p:nvSpPr>
          <p:cNvPr id="389" name="Google Shape;389;p44"/>
          <p:cNvSpPr txBox="1"/>
          <p:nvPr/>
        </p:nvSpPr>
        <p:spPr>
          <a:xfrm>
            <a:off x="1106700" y="2325631"/>
            <a:ext cx="27606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434343"/>
                </a:solidFill>
                <a:latin typeface="Open Sans"/>
                <a:ea typeface="Open Sans"/>
                <a:cs typeface="Open Sans"/>
                <a:sym typeface="Open Sans"/>
              </a:rPr>
              <a:t>LIST PRICE TO SALES PRICE RATIO</a:t>
            </a:r>
            <a:endParaRPr b="1" sz="1100">
              <a:solidFill>
                <a:srgbClr val="434343"/>
              </a:solidFill>
              <a:latin typeface="Open Sans"/>
              <a:ea typeface="Open Sans"/>
              <a:cs typeface="Open Sans"/>
              <a:sym typeface="Open Sans"/>
            </a:endParaRPr>
          </a:p>
        </p:txBody>
      </p:sp>
      <p:sp>
        <p:nvSpPr>
          <p:cNvPr id="390" name="Google Shape;390;p44"/>
          <p:cNvSpPr txBox="1"/>
          <p:nvPr/>
        </p:nvSpPr>
        <p:spPr>
          <a:xfrm>
            <a:off x="697200" y="2261281"/>
            <a:ext cx="5031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Open Sans"/>
                <a:ea typeface="Open Sans"/>
                <a:cs typeface="Open Sans"/>
                <a:sym typeface="Open Sans"/>
              </a:rPr>
              <a:t>03</a:t>
            </a:r>
            <a:endParaRPr b="1" sz="1500">
              <a:solidFill>
                <a:srgbClr val="434343"/>
              </a:solidFill>
              <a:latin typeface="Open Sans"/>
              <a:ea typeface="Open Sans"/>
              <a:cs typeface="Open Sans"/>
              <a:sym typeface="Open Sans"/>
            </a:endParaRPr>
          </a:p>
        </p:txBody>
      </p:sp>
      <p:sp>
        <p:nvSpPr>
          <p:cNvPr id="391" name="Google Shape;391;p44"/>
          <p:cNvSpPr/>
          <p:nvPr/>
        </p:nvSpPr>
        <p:spPr>
          <a:xfrm>
            <a:off x="1200150" y="2684281"/>
            <a:ext cx="2760600" cy="619200"/>
          </a:xfrm>
          <a:prstGeom prst="rect">
            <a:avLst/>
          </a:prstGeom>
          <a:solidFill>
            <a:schemeClr val="lt1"/>
          </a:solidFill>
          <a:ln>
            <a:noFill/>
          </a:ln>
          <a:effectLst>
            <a:outerShdw blurRad="2857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2" name="Google Shape;392;p44"/>
          <p:cNvCxnSpPr/>
          <p:nvPr/>
        </p:nvCxnSpPr>
        <p:spPr>
          <a:xfrm>
            <a:off x="1378789" y="3183846"/>
            <a:ext cx="2403600" cy="0"/>
          </a:xfrm>
          <a:prstGeom prst="straightConnector1">
            <a:avLst/>
          </a:prstGeom>
          <a:noFill/>
          <a:ln cap="flat" cmpd="sng" w="9525">
            <a:solidFill>
              <a:srgbClr val="999999"/>
            </a:solidFill>
            <a:prstDash val="solid"/>
            <a:round/>
            <a:headEnd len="med" w="med" type="none"/>
            <a:tailEnd len="med" w="med" type="none"/>
          </a:ln>
        </p:spPr>
      </p:cxnSp>
      <p:sp>
        <p:nvSpPr>
          <p:cNvPr id="393" name="Google Shape;393;p44"/>
          <p:cNvSpPr txBox="1"/>
          <p:nvPr/>
        </p:nvSpPr>
        <p:spPr>
          <a:xfrm>
            <a:off x="5259600" y="1099556"/>
            <a:ext cx="24156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434343"/>
                </a:solidFill>
                <a:latin typeface="Open Sans"/>
                <a:ea typeface="Open Sans"/>
                <a:cs typeface="Open Sans"/>
                <a:sym typeface="Open Sans"/>
              </a:rPr>
              <a:t>MONTHS OF INVENTORY</a:t>
            </a:r>
            <a:endParaRPr b="1" sz="1100">
              <a:solidFill>
                <a:srgbClr val="434343"/>
              </a:solidFill>
              <a:latin typeface="Open Sans"/>
              <a:ea typeface="Open Sans"/>
              <a:cs typeface="Open Sans"/>
              <a:sym typeface="Open Sans"/>
            </a:endParaRPr>
          </a:p>
        </p:txBody>
      </p:sp>
      <p:sp>
        <p:nvSpPr>
          <p:cNvPr id="394" name="Google Shape;394;p44"/>
          <p:cNvSpPr txBox="1"/>
          <p:nvPr/>
        </p:nvSpPr>
        <p:spPr>
          <a:xfrm>
            <a:off x="4850100" y="1035219"/>
            <a:ext cx="5031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Open Sans"/>
                <a:ea typeface="Open Sans"/>
                <a:cs typeface="Open Sans"/>
                <a:sym typeface="Open Sans"/>
              </a:rPr>
              <a:t>02</a:t>
            </a:r>
            <a:endParaRPr b="1" sz="1500">
              <a:solidFill>
                <a:srgbClr val="434343"/>
              </a:solidFill>
              <a:latin typeface="Open Sans"/>
              <a:ea typeface="Open Sans"/>
              <a:cs typeface="Open Sans"/>
              <a:sym typeface="Open Sans"/>
            </a:endParaRPr>
          </a:p>
        </p:txBody>
      </p:sp>
      <p:sp>
        <p:nvSpPr>
          <p:cNvPr id="395" name="Google Shape;395;p44"/>
          <p:cNvSpPr/>
          <p:nvPr/>
        </p:nvSpPr>
        <p:spPr>
          <a:xfrm>
            <a:off x="5353050" y="1458219"/>
            <a:ext cx="2760600" cy="619200"/>
          </a:xfrm>
          <a:prstGeom prst="rect">
            <a:avLst/>
          </a:prstGeom>
          <a:solidFill>
            <a:schemeClr val="lt1"/>
          </a:solidFill>
          <a:ln>
            <a:noFill/>
          </a:ln>
          <a:effectLst>
            <a:outerShdw blurRad="2857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6" name="Google Shape;396;p44"/>
          <p:cNvCxnSpPr/>
          <p:nvPr/>
        </p:nvCxnSpPr>
        <p:spPr>
          <a:xfrm>
            <a:off x="5531689" y="1957784"/>
            <a:ext cx="2403600" cy="0"/>
          </a:xfrm>
          <a:prstGeom prst="straightConnector1">
            <a:avLst/>
          </a:prstGeom>
          <a:noFill/>
          <a:ln cap="flat" cmpd="sng" w="9525">
            <a:solidFill>
              <a:srgbClr val="999999"/>
            </a:solidFill>
            <a:prstDash val="solid"/>
            <a:round/>
            <a:headEnd len="med" w="med" type="none"/>
            <a:tailEnd len="med" w="med" type="none"/>
          </a:ln>
        </p:spPr>
      </p:cxnSp>
      <p:sp>
        <p:nvSpPr>
          <p:cNvPr id="397" name="Google Shape;397;p44"/>
          <p:cNvSpPr txBox="1"/>
          <p:nvPr/>
        </p:nvSpPr>
        <p:spPr>
          <a:xfrm>
            <a:off x="5259600" y="2325619"/>
            <a:ext cx="24156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434343"/>
                </a:solidFill>
                <a:latin typeface="Open Sans"/>
                <a:ea typeface="Open Sans"/>
                <a:cs typeface="Open Sans"/>
                <a:sym typeface="Open Sans"/>
              </a:rPr>
              <a:t>DAYS ON MARKET</a:t>
            </a:r>
            <a:endParaRPr b="1" sz="1100">
              <a:solidFill>
                <a:srgbClr val="434343"/>
              </a:solidFill>
              <a:latin typeface="Open Sans"/>
              <a:ea typeface="Open Sans"/>
              <a:cs typeface="Open Sans"/>
              <a:sym typeface="Open Sans"/>
            </a:endParaRPr>
          </a:p>
        </p:txBody>
      </p:sp>
      <p:sp>
        <p:nvSpPr>
          <p:cNvPr id="398" name="Google Shape;398;p44"/>
          <p:cNvSpPr txBox="1"/>
          <p:nvPr/>
        </p:nvSpPr>
        <p:spPr>
          <a:xfrm>
            <a:off x="4850100" y="2261281"/>
            <a:ext cx="5031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Open Sans"/>
                <a:ea typeface="Open Sans"/>
                <a:cs typeface="Open Sans"/>
                <a:sym typeface="Open Sans"/>
              </a:rPr>
              <a:t>04</a:t>
            </a:r>
            <a:endParaRPr b="1" sz="1500">
              <a:solidFill>
                <a:srgbClr val="434343"/>
              </a:solidFill>
              <a:latin typeface="Open Sans"/>
              <a:ea typeface="Open Sans"/>
              <a:cs typeface="Open Sans"/>
              <a:sym typeface="Open Sans"/>
            </a:endParaRPr>
          </a:p>
        </p:txBody>
      </p:sp>
      <p:sp>
        <p:nvSpPr>
          <p:cNvPr id="399" name="Google Shape;399;p44"/>
          <p:cNvSpPr/>
          <p:nvPr/>
        </p:nvSpPr>
        <p:spPr>
          <a:xfrm>
            <a:off x="5353050" y="2684281"/>
            <a:ext cx="2760600" cy="619200"/>
          </a:xfrm>
          <a:prstGeom prst="rect">
            <a:avLst/>
          </a:prstGeom>
          <a:solidFill>
            <a:schemeClr val="lt1"/>
          </a:solidFill>
          <a:ln>
            <a:noFill/>
          </a:ln>
          <a:effectLst>
            <a:outerShdw blurRad="2857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0" name="Google Shape;400;p44"/>
          <p:cNvCxnSpPr/>
          <p:nvPr/>
        </p:nvCxnSpPr>
        <p:spPr>
          <a:xfrm>
            <a:off x="5531689" y="3183846"/>
            <a:ext cx="2403600" cy="0"/>
          </a:xfrm>
          <a:prstGeom prst="straightConnector1">
            <a:avLst/>
          </a:prstGeom>
          <a:noFill/>
          <a:ln cap="flat" cmpd="sng" w="9525">
            <a:solidFill>
              <a:srgbClr val="999999"/>
            </a:solidFill>
            <a:prstDash val="solid"/>
            <a:round/>
            <a:headEnd len="med" w="med" type="none"/>
            <a:tailEnd len="med" w="med" type="none"/>
          </a:ln>
        </p:spPr>
      </p:cxnSp>
      <p:sp>
        <p:nvSpPr>
          <p:cNvPr id="401" name="Google Shape;401;p44"/>
          <p:cNvSpPr txBox="1"/>
          <p:nvPr/>
        </p:nvSpPr>
        <p:spPr>
          <a:xfrm>
            <a:off x="1106700" y="3616056"/>
            <a:ext cx="24156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434343"/>
                </a:solidFill>
                <a:latin typeface="Open Sans"/>
                <a:ea typeface="Open Sans"/>
                <a:cs typeface="Open Sans"/>
                <a:sym typeface="Open Sans"/>
              </a:rPr>
              <a:t>COMPARABLES</a:t>
            </a:r>
            <a:endParaRPr b="1" sz="1100">
              <a:solidFill>
                <a:srgbClr val="434343"/>
              </a:solidFill>
              <a:latin typeface="Open Sans"/>
              <a:ea typeface="Open Sans"/>
              <a:cs typeface="Open Sans"/>
              <a:sym typeface="Open Sans"/>
            </a:endParaRPr>
          </a:p>
        </p:txBody>
      </p:sp>
      <p:sp>
        <p:nvSpPr>
          <p:cNvPr id="402" name="Google Shape;402;p44"/>
          <p:cNvSpPr txBox="1"/>
          <p:nvPr/>
        </p:nvSpPr>
        <p:spPr>
          <a:xfrm>
            <a:off x="697200" y="3551719"/>
            <a:ext cx="5031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Open Sans"/>
                <a:ea typeface="Open Sans"/>
                <a:cs typeface="Open Sans"/>
                <a:sym typeface="Open Sans"/>
              </a:rPr>
              <a:t>05</a:t>
            </a:r>
            <a:endParaRPr b="1" sz="1500">
              <a:solidFill>
                <a:srgbClr val="434343"/>
              </a:solidFill>
              <a:latin typeface="Open Sans"/>
              <a:ea typeface="Open Sans"/>
              <a:cs typeface="Open Sans"/>
              <a:sym typeface="Open Sans"/>
            </a:endParaRPr>
          </a:p>
        </p:txBody>
      </p:sp>
      <p:sp>
        <p:nvSpPr>
          <p:cNvPr id="403" name="Google Shape;403;p44"/>
          <p:cNvSpPr txBox="1"/>
          <p:nvPr/>
        </p:nvSpPr>
        <p:spPr>
          <a:xfrm>
            <a:off x="5259600" y="3616056"/>
            <a:ext cx="24156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434343"/>
                </a:solidFill>
                <a:latin typeface="Open Sans"/>
                <a:ea typeface="Open Sans"/>
                <a:cs typeface="Open Sans"/>
                <a:sym typeface="Open Sans"/>
              </a:rPr>
              <a:t>NEGOTIATIONS</a:t>
            </a:r>
            <a:endParaRPr b="1" sz="1100">
              <a:solidFill>
                <a:srgbClr val="434343"/>
              </a:solidFill>
              <a:latin typeface="Open Sans"/>
              <a:ea typeface="Open Sans"/>
              <a:cs typeface="Open Sans"/>
              <a:sym typeface="Open Sans"/>
            </a:endParaRPr>
          </a:p>
        </p:txBody>
      </p:sp>
      <p:sp>
        <p:nvSpPr>
          <p:cNvPr id="404" name="Google Shape;404;p44"/>
          <p:cNvSpPr txBox="1"/>
          <p:nvPr/>
        </p:nvSpPr>
        <p:spPr>
          <a:xfrm>
            <a:off x="4850100" y="3551719"/>
            <a:ext cx="5031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Open Sans"/>
                <a:ea typeface="Open Sans"/>
                <a:cs typeface="Open Sans"/>
                <a:sym typeface="Open Sans"/>
              </a:rPr>
              <a:t>06</a:t>
            </a:r>
            <a:endParaRPr b="1" sz="1500">
              <a:solidFill>
                <a:srgbClr val="434343"/>
              </a:solidFill>
              <a:latin typeface="Open Sans"/>
              <a:ea typeface="Open Sans"/>
              <a:cs typeface="Open Sans"/>
              <a:sym typeface="Open Sans"/>
            </a:endParaRPr>
          </a:p>
        </p:txBody>
      </p:sp>
      <p:sp>
        <p:nvSpPr>
          <p:cNvPr id="405" name="Google Shape;405;p44"/>
          <p:cNvSpPr/>
          <p:nvPr/>
        </p:nvSpPr>
        <p:spPr>
          <a:xfrm>
            <a:off x="5353050" y="3974719"/>
            <a:ext cx="2760600" cy="619200"/>
          </a:xfrm>
          <a:prstGeom prst="rect">
            <a:avLst/>
          </a:prstGeom>
          <a:solidFill>
            <a:schemeClr val="lt1"/>
          </a:solidFill>
          <a:ln>
            <a:noFill/>
          </a:ln>
          <a:effectLst>
            <a:outerShdw blurRad="2857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6" name="Google Shape;406;p44"/>
          <p:cNvCxnSpPr/>
          <p:nvPr/>
        </p:nvCxnSpPr>
        <p:spPr>
          <a:xfrm>
            <a:off x="5531689" y="4474284"/>
            <a:ext cx="2403600" cy="0"/>
          </a:xfrm>
          <a:prstGeom prst="straightConnector1">
            <a:avLst/>
          </a:prstGeom>
          <a:noFill/>
          <a:ln cap="flat" cmpd="sng" w="9525">
            <a:solidFill>
              <a:srgbClr val="999999"/>
            </a:solidFill>
            <a:prstDash val="solid"/>
            <a:round/>
            <a:headEnd len="med" w="med" type="none"/>
            <a:tailEnd len="med" w="med" type="none"/>
          </a:ln>
        </p:spPr>
      </p:cxnSp>
      <p:sp>
        <p:nvSpPr>
          <p:cNvPr id="407" name="Google Shape;407;p44"/>
          <p:cNvSpPr txBox="1"/>
          <p:nvPr/>
        </p:nvSpPr>
        <p:spPr>
          <a:xfrm>
            <a:off x="1200150" y="3910369"/>
            <a:ext cx="2276400" cy="52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800">
                <a:solidFill>
                  <a:srgbClr val="434343"/>
                </a:solidFill>
                <a:latin typeface="Open Sans ExtraBold"/>
                <a:ea typeface="Open Sans ExtraBold"/>
                <a:cs typeface="Open Sans ExtraBold"/>
                <a:sym typeface="Open Sans ExtraBold"/>
              </a:rPr>
              <a:t>5 + 5 + 5</a:t>
            </a:r>
            <a:endParaRPr sz="3800">
              <a:solidFill>
                <a:srgbClr val="434343"/>
              </a:solidFill>
              <a:latin typeface="Open Sans ExtraBold"/>
              <a:ea typeface="Open Sans ExtraBold"/>
              <a:cs typeface="Open Sans ExtraBold"/>
              <a:sym typeface="Open Sans ExtraBold"/>
            </a:endParaRPr>
          </a:p>
        </p:txBody>
      </p:sp>
      <p:sp>
        <p:nvSpPr>
          <p:cNvPr id="408" name="Google Shape;408;p44"/>
          <p:cNvSpPr txBox="1"/>
          <p:nvPr/>
        </p:nvSpPr>
        <p:spPr>
          <a:xfrm>
            <a:off x="1173450" y="4438369"/>
            <a:ext cx="7041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Open Sans"/>
                <a:ea typeface="Open Sans"/>
                <a:cs typeface="Open Sans"/>
                <a:sym typeface="Open Sans"/>
              </a:rPr>
              <a:t>Active</a:t>
            </a:r>
            <a:endParaRPr sz="800">
              <a:solidFill>
                <a:srgbClr val="434343"/>
              </a:solidFill>
              <a:latin typeface="Open Sans"/>
              <a:ea typeface="Open Sans"/>
              <a:cs typeface="Open Sans"/>
              <a:sym typeface="Open Sans"/>
            </a:endParaRPr>
          </a:p>
          <a:p>
            <a:pPr indent="0" lvl="0" marL="0" rtl="0" algn="l">
              <a:spcBef>
                <a:spcPts val="0"/>
              </a:spcBef>
              <a:spcAft>
                <a:spcPts val="0"/>
              </a:spcAft>
              <a:buNone/>
            </a:pPr>
            <a:r>
              <a:rPr lang="en" sz="800">
                <a:solidFill>
                  <a:srgbClr val="434343"/>
                </a:solidFill>
                <a:latin typeface="Open Sans"/>
                <a:ea typeface="Open Sans"/>
                <a:cs typeface="Open Sans"/>
                <a:sym typeface="Open Sans"/>
              </a:rPr>
              <a:t>Properties</a:t>
            </a:r>
            <a:endParaRPr sz="800">
              <a:solidFill>
                <a:srgbClr val="434343"/>
              </a:solidFill>
              <a:latin typeface="Open Sans"/>
              <a:ea typeface="Open Sans"/>
              <a:cs typeface="Open Sans"/>
              <a:sym typeface="Open Sans"/>
            </a:endParaRPr>
          </a:p>
        </p:txBody>
      </p:sp>
      <p:sp>
        <p:nvSpPr>
          <p:cNvPr id="409" name="Google Shape;409;p44"/>
          <p:cNvSpPr txBox="1"/>
          <p:nvPr/>
        </p:nvSpPr>
        <p:spPr>
          <a:xfrm>
            <a:off x="2021175" y="4438369"/>
            <a:ext cx="7041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Open Sans"/>
                <a:ea typeface="Open Sans"/>
                <a:cs typeface="Open Sans"/>
                <a:sym typeface="Open Sans"/>
              </a:rPr>
              <a:t>Pending</a:t>
            </a:r>
            <a:endParaRPr sz="800">
              <a:solidFill>
                <a:srgbClr val="434343"/>
              </a:solidFill>
              <a:latin typeface="Open Sans"/>
              <a:ea typeface="Open Sans"/>
              <a:cs typeface="Open Sans"/>
              <a:sym typeface="Open Sans"/>
            </a:endParaRPr>
          </a:p>
          <a:p>
            <a:pPr indent="0" lvl="0" marL="0" rtl="0" algn="l">
              <a:spcBef>
                <a:spcPts val="0"/>
              </a:spcBef>
              <a:spcAft>
                <a:spcPts val="0"/>
              </a:spcAft>
              <a:buNone/>
            </a:pPr>
            <a:r>
              <a:rPr lang="en" sz="800">
                <a:solidFill>
                  <a:srgbClr val="434343"/>
                </a:solidFill>
                <a:latin typeface="Open Sans"/>
                <a:ea typeface="Open Sans"/>
                <a:cs typeface="Open Sans"/>
                <a:sym typeface="Open Sans"/>
              </a:rPr>
              <a:t>Properties</a:t>
            </a:r>
            <a:endParaRPr sz="800">
              <a:solidFill>
                <a:srgbClr val="434343"/>
              </a:solidFill>
              <a:latin typeface="Open Sans"/>
              <a:ea typeface="Open Sans"/>
              <a:cs typeface="Open Sans"/>
              <a:sym typeface="Open Sans"/>
            </a:endParaRPr>
          </a:p>
        </p:txBody>
      </p:sp>
      <p:sp>
        <p:nvSpPr>
          <p:cNvPr id="410" name="Google Shape;410;p44"/>
          <p:cNvSpPr txBox="1"/>
          <p:nvPr/>
        </p:nvSpPr>
        <p:spPr>
          <a:xfrm>
            <a:off x="2868900" y="4438369"/>
            <a:ext cx="7974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Open Sans"/>
                <a:ea typeface="Open Sans"/>
                <a:cs typeface="Open Sans"/>
                <a:sym typeface="Open Sans"/>
              </a:rPr>
              <a:t>Sold</a:t>
            </a:r>
            <a:endParaRPr sz="800">
              <a:solidFill>
                <a:srgbClr val="434343"/>
              </a:solidFill>
              <a:latin typeface="Open Sans"/>
              <a:ea typeface="Open Sans"/>
              <a:cs typeface="Open Sans"/>
              <a:sym typeface="Open Sans"/>
            </a:endParaRPr>
          </a:p>
          <a:p>
            <a:pPr indent="0" lvl="0" marL="0" rtl="0" algn="l">
              <a:spcBef>
                <a:spcPts val="0"/>
              </a:spcBef>
              <a:spcAft>
                <a:spcPts val="0"/>
              </a:spcAft>
              <a:buNone/>
            </a:pPr>
            <a:r>
              <a:rPr lang="en" sz="800">
                <a:solidFill>
                  <a:srgbClr val="434343"/>
                </a:solidFill>
                <a:latin typeface="Open Sans"/>
                <a:ea typeface="Open Sans"/>
                <a:cs typeface="Open Sans"/>
                <a:sym typeface="Open Sans"/>
              </a:rPr>
              <a:t>Properties</a:t>
            </a:r>
            <a:endParaRPr sz="800">
              <a:solidFill>
                <a:srgbClr val="434343"/>
              </a:solidFill>
              <a:latin typeface="Open Sans"/>
              <a:ea typeface="Open Sans"/>
              <a:cs typeface="Open Sans"/>
              <a:sym typeface="Open Sans"/>
            </a:endParaRPr>
          </a:p>
        </p:txBody>
      </p:sp>
      <p:pic>
        <p:nvPicPr>
          <p:cNvPr id="411" name="Google Shape;411;p44"/>
          <p:cNvPicPr preferRelativeResize="0"/>
          <p:nvPr/>
        </p:nvPicPr>
        <p:blipFill>
          <a:blip r:embed="rId3">
            <a:alphaModFix/>
          </a:blip>
          <a:stretch>
            <a:fillRect/>
          </a:stretch>
        </p:blipFill>
        <p:spPr>
          <a:xfrm>
            <a:off x="7274224" y="214525"/>
            <a:ext cx="1702151" cy="471900"/>
          </a:xfrm>
          <a:prstGeom prst="rect">
            <a:avLst/>
          </a:prstGeom>
          <a:noFill/>
          <a:ln>
            <a:noFill/>
          </a:ln>
        </p:spPr>
      </p:pic>
      <p:sp>
        <p:nvSpPr>
          <p:cNvPr id="412" name="Google Shape;412;p44"/>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MAKING AN OFFER</a:t>
            </a:r>
            <a:endParaRPr b="1" sz="1800">
              <a:solidFill>
                <a:srgbClr val="404040"/>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7"/>
          <p:cNvPicPr preferRelativeResize="0"/>
          <p:nvPr/>
        </p:nvPicPr>
        <p:blipFill rotWithShape="1">
          <a:blip r:embed="rId3">
            <a:alphaModFix amt="32000"/>
          </a:blip>
          <a:srcRect b="0" l="0" r="15461" t="15462"/>
          <a:stretch/>
        </p:blipFill>
        <p:spPr>
          <a:xfrm>
            <a:off x="0" y="0"/>
            <a:ext cx="9144000" cy="5143500"/>
          </a:xfrm>
          <a:prstGeom prst="rect">
            <a:avLst/>
          </a:prstGeom>
          <a:noFill/>
          <a:ln>
            <a:noFill/>
          </a:ln>
        </p:spPr>
      </p:pic>
      <p:sp>
        <p:nvSpPr>
          <p:cNvPr id="110" name="Google Shape;110;p27"/>
          <p:cNvSpPr txBox="1"/>
          <p:nvPr>
            <p:ph type="title"/>
          </p:nvPr>
        </p:nvSpPr>
        <p:spPr>
          <a:xfrm>
            <a:off x="-33500" y="1620800"/>
            <a:ext cx="9210900" cy="127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rgbClr val="404040"/>
                </a:solidFill>
                <a:latin typeface="Open Sans ExtraBold"/>
                <a:ea typeface="Open Sans ExtraBold"/>
                <a:cs typeface="Open Sans ExtraBold"/>
                <a:sym typeface="Open Sans ExtraBold"/>
              </a:rPr>
              <a:t>Brivity’s Editable</a:t>
            </a:r>
            <a:endParaRPr sz="4200">
              <a:solidFill>
                <a:srgbClr val="404040"/>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en" sz="4200">
                <a:solidFill>
                  <a:srgbClr val="404040"/>
                </a:solidFill>
                <a:latin typeface="Open Sans ExtraBold"/>
                <a:ea typeface="Open Sans ExtraBold"/>
                <a:cs typeface="Open Sans ExtraBold"/>
                <a:sym typeface="Open Sans ExtraBold"/>
              </a:rPr>
              <a:t>Buyer Presentation</a:t>
            </a:r>
            <a:endParaRPr sz="4200">
              <a:solidFill>
                <a:srgbClr val="404040"/>
              </a:solidFill>
              <a:latin typeface="Open Sans ExtraBold"/>
              <a:ea typeface="Open Sans ExtraBold"/>
              <a:cs typeface="Open Sans ExtraBold"/>
              <a:sym typeface="Open Sans ExtraBold"/>
            </a:endParaRPr>
          </a:p>
        </p:txBody>
      </p:sp>
      <p:sp>
        <p:nvSpPr>
          <p:cNvPr id="111" name="Google Shape;111;p27"/>
          <p:cNvSpPr txBox="1"/>
          <p:nvPr>
            <p:ph idx="1" type="body"/>
          </p:nvPr>
        </p:nvSpPr>
        <p:spPr>
          <a:xfrm>
            <a:off x="311700" y="3166922"/>
            <a:ext cx="8520600" cy="557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2200">
                <a:solidFill>
                  <a:srgbClr val="404040"/>
                </a:solidFill>
                <a:latin typeface="Open Sans SemiBold"/>
                <a:ea typeface="Open Sans SemiBold"/>
                <a:cs typeface="Open Sans SemiBold"/>
                <a:sym typeface="Open Sans SemiBold"/>
              </a:rPr>
              <a:t>Your Secret Weapon to Winning with Buyers</a:t>
            </a:r>
            <a:endParaRPr i="1" sz="2200">
              <a:solidFill>
                <a:srgbClr val="404040"/>
              </a:solidFill>
              <a:latin typeface="Open Sans SemiBold"/>
              <a:ea typeface="Open Sans SemiBold"/>
              <a:cs typeface="Open Sans SemiBold"/>
              <a:sym typeface="Open Sans SemiBold"/>
            </a:endParaRPr>
          </a:p>
        </p:txBody>
      </p:sp>
      <p:sp>
        <p:nvSpPr>
          <p:cNvPr id="112" name="Google Shape;112;p27"/>
          <p:cNvSpPr/>
          <p:nvPr/>
        </p:nvSpPr>
        <p:spPr>
          <a:xfrm>
            <a:off x="0" y="4642950"/>
            <a:ext cx="9144000" cy="500400"/>
          </a:xfrm>
          <a:prstGeom prst="rect">
            <a:avLst/>
          </a:prstGeom>
          <a:solidFill>
            <a:srgbClr val="59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7"/>
          <p:cNvSpPr txBox="1"/>
          <p:nvPr>
            <p:ph idx="1" type="body"/>
          </p:nvPr>
        </p:nvSpPr>
        <p:spPr>
          <a:xfrm>
            <a:off x="311700" y="4698600"/>
            <a:ext cx="8520600" cy="3891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400">
                <a:solidFill>
                  <a:schemeClr val="lt1"/>
                </a:solidFill>
                <a:latin typeface="Open Sans"/>
                <a:ea typeface="Open Sans"/>
                <a:cs typeface="Open Sans"/>
                <a:sym typeface="Open Sans"/>
              </a:rPr>
              <a:t>Brivity.com</a:t>
            </a:r>
            <a:endParaRPr b="1" sz="1050">
              <a:solidFill>
                <a:schemeClr val="lt1"/>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200">
              <a:solidFill>
                <a:schemeClr val="lt1"/>
              </a:solidFill>
              <a:latin typeface="Open Sans"/>
              <a:ea typeface="Open Sans"/>
              <a:cs typeface="Open Sans"/>
              <a:sym typeface="Open Sans"/>
            </a:endParaRPr>
          </a:p>
        </p:txBody>
      </p:sp>
      <p:pic>
        <p:nvPicPr>
          <p:cNvPr id="114" name="Google Shape;114;p27"/>
          <p:cNvPicPr preferRelativeResize="0"/>
          <p:nvPr/>
        </p:nvPicPr>
        <p:blipFill>
          <a:blip r:embed="rId4">
            <a:alphaModFix/>
          </a:blip>
          <a:stretch>
            <a:fillRect/>
          </a:stretch>
        </p:blipFill>
        <p:spPr>
          <a:xfrm>
            <a:off x="3646809" y="670917"/>
            <a:ext cx="1850382" cy="557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45"/>
          <p:cNvPicPr preferRelativeResize="0"/>
          <p:nvPr/>
        </p:nvPicPr>
        <p:blipFill rotWithShape="1">
          <a:blip r:embed="rId3">
            <a:alphaModFix amt="14000"/>
          </a:blip>
          <a:srcRect b="0" l="0" r="0" t="17321"/>
          <a:stretch/>
        </p:blipFill>
        <p:spPr>
          <a:xfrm>
            <a:off x="0" y="890950"/>
            <a:ext cx="9144000" cy="4252551"/>
          </a:xfrm>
          <a:prstGeom prst="rect">
            <a:avLst/>
          </a:prstGeom>
          <a:noFill/>
          <a:ln>
            <a:noFill/>
          </a:ln>
        </p:spPr>
      </p:pic>
      <p:sp>
        <p:nvSpPr>
          <p:cNvPr id="418" name="Google Shape;418;p45"/>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FROM OFFER TO CLOSING</a:t>
            </a:r>
            <a:endParaRPr b="1" sz="1800">
              <a:solidFill>
                <a:srgbClr val="404040"/>
              </a:solidFill>
              <a:latin typeface="Open Sans"/>
              <a:ea typeface="Open Sans"/>
              <a:cs typeface="Open Sans"/>
              <a:sym typeface="Open Sans"/>
            </a:endParaRPr>
          </a:p>
        </p:txBody>
      </p:sp>
      <p:pic>
        <p:nvPicPr>
          <p:cNvPr id="419" name="Google Shape;419;p45"/>
          <p:cNvPicPr preferRelativeResize="0"/>
          <p:nvPr/>
        </p:nvPicPr>
        <p:blipFill>
          <a:blip r:embed="rId4">
            <a:alphaModFix/>
          </a:blip>
          <a:stretch>
            <a:fillRect/>
          </a:stretch>
        </p:blipFill>
        <p:spPr>
          <a:xfrm>
            <a:off x="7274224" y="214525"/>
            <a:ext cx="1702151" cy="471900"/>
          </a:xfrm>
          <a:prstGeom prst="rect">
            <a:avLst/>
          </a:prstGeom>
          <a:noFill/>
          <a:ln>
            <a:noFill/>
          </a:ln>
        </p:spPr>
      </p:pic>
      <p:sp>
        <p:nvSpPr>
          <p:cNvPr id="420" name="Google Shape;420;p45"/>
          <p:cNvSpPr txBox="1"/>
          <p:nvPr/>
        </p:nvSpPr>
        <p:spPr>
          <a:xfrm>
            <a:off x="1340408" y="1759850"/>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01</a:t>
            </a:r>
            <a:endParaRPr sz="2000">
              <a:solidFill>
                <a:srgbClr val="434343"/>
              </a:solidFill>
              <a:latin typeface="Open Sans ExtraBold"/>
              <a:ea typeface="Open Sans ExtraBold"/>
              <a:cs typeface="Open Sans ExtraBold"/>
              <a:sym typeface="Open Sans ExtraBold"/>
            </a:endParaRPr>
          </a:p>
        </p:txBody>
      </p:sp>
      <p:sp>
        <p:nvSpPr>
          <p:cNvPr id="421" name="Google Shape;421;p45"/>
          <p:cNvSpPr txBox="1"/>
          <p:nvPr/>
        </p:nvSpPr>
        <p:spPr>
          <a:xfrm>
            <a:off x="907065" y="2099335"/>
            <a:ext cx="14820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Open Sans"/>
                <a:ea typeface="Open Sans"/>
                <a:cs typeface="Open Sans"/>
                <a:sym typeface="Open Sans"/>
              </a:rPr>
              <a:t>Making An Offer</a:t>
            </a:r>
            <a:endParaRPr b="1" sz="1000">
              <a:solidFill>
                <a:srgbClr val="434343"/>
              </a:solidFill>
              <a:latin typeface="Open Sans"/>
              <a:ea typeface="Open Sans"/>
              <a:cs typeface="Open Sans"/>
              <a:sym typeface="Open Sans"/>
            </a:endParaRPr>
          </a:p>
        </p:txBody>
      </p:sp>
      <p:sp>
        <p:nvSpPr>
          <p:cNvPr id="422" name="Google Shape;422;p45"/>
          <p:cNvSpPr txBox="1"/>
          <p:nvPr/>
        </p:nvSpPr>
        <p:spPr>
          <a:xfrm>
            <a:off x="3335683" y="1720857"/>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02</a:t>
            </a:r>
            <a:endParaRPr sz="2000">
              <a:solidFill>
                <a:srgbClr val="434343"/>
              </a:solidFill>
              <a:latin typeface="Open Sans ExtraBold"/>
              <a:ea typeface="Open Sans ExtraBold"/>
              <a:cs typeface="Open Sans ExtraBold"/>
              <a:sym typeface="Open Sans ExtraBold"/>
            </a:endParaRPr>
          </a:p>
        </p:txBody>
      </p:sp>
      <p:sp>
        <p:nvSpPr>
          <p:cNvPr id="423" name="Google Shape;423;p45"/>
          <p:cNvSpPr txBox="1"/>
          <p:nvPr/>
        </p:nvSpPr>
        <p:spPr>
          <a:xfrm>
            <a:off x="2902340" y="2060342"/>
            <a:ext cx="14820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Open Sans"/>
                <a:ea typeface="Open Sans"/>
                <a:cs typeface="Open Sans"/>
                <a:sym typeface="Open Sans"/>
              </a:rPr>
              <a:t>Negotiation</a:t>
            </a:r>
            <a:endParaRPr b="1" sz="1000">
              <a:solidFill>
                <a:srgbClr val="434343"/>
              </a:solidFill>
              <a:latin typeface="Open Sans"/>
              <a:ea typeface="Open Sans"/>
              <a:cs typeface="Open Sans"/>
              <a:sym typeface="Open Sans"/>
            </a:endParaRPr>
          </a:p>
          <a:p>
            <a:pPr indent="0" lvl="0" marL="0" rtl="0" algn="ctr">
              <a:spcBef>
                <a:spcPts val="0"/>
              </a:spcBef>
              <a:spcAft>
                <a:spcPts val="0"/>
              </a:spcAft>
              <a:buNone/>
            </a:pPr>
            <a:r>
              <a:rPr b="1" lang="en" sz="1000">
                <a:solidFill>
                  <a:srgbClr val="434343"/>
                </a:solidFill>
                <a:latin typeface="Open Sans"/>
                <a:ea typeface="Open Sans"/>
                <a:cs typeface="Open Sans"/>
                <a:sym typeface="Open Sans"/>
              </a:rPr>
              <a:t>Of Terms</a:t>
            </a:r>
            <a:endParaRPr b="1" sz="1000">
              <a:solidFill>
                <a:srgbClr val="434343"/>
              </a:solidFill>
              <a:latin typeface="Open Sans"/>
              <a:ea typeface="Open Sans"/>
              <a:cs typeface="Open Sans"/>
              <a:sym typeface="Open Sans"/>
            </a:endParaRPr>
          </a:p>
        </p:txBody>
      </p:sp>
      <p:sp>
        <p:nvSpPr>
          <p:cNvPr id="424" name="Google Shape;424;p45"/>
          <p:cNvSpPr txBox="1"/>
          <p:nvPr/>
        </p:nvSpPr>
        <p:spPr>
          <a:xfrm>
            <a:off x="5275758" y="1759850"/>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03</a:t>
            </a:r>
            <a:endParaRPr sz="2000">
              <a:solidFill>
                <a:srgbClr val="434343"/>
              </a:solidFill>
              <a:latin typeface="Open Sans ExtraBold"/>
              <a:ea typeface="Open Sans ExtraBold"/>
              <a:cs typeface="Open Sans ExtraBold"/>
              <a:sym typeface="Open Sans ExtraBold"/>
            </a:endParaRPr>
          </a:p>
        </p:txBody>
      </p:sp>
      <p:sp>
        <p:nvSpPr>
          <p:cNvPr id="425" name="Google Shape;425;p45"/>
          <p:cNvSpPr txBox="1"/>
          <p:nvPr/>
        </p:nvSpPr>
        <p:spPr>
          <a:xfrm>
            <a:off x="4842415" y="2099335"/>
            <a:ext cx="14820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Open Sans"/>
                <a:ea typeface="Open Sans"/>
                <a:cs typeface="Open Sans"/>
                <a:sym typeface="Open Sans"/>
              </a:rPr>
              <a:t>Offer Accepted</a:t>
            </a:r>
            <a:endParaRPr b="1" sz="1000">
              <a:solidFill>
                <a:srgbClr val="434343"/>
              </a:solidFill>
              <a:latin typeface="Open Sans"/>
              <a:ea typeface="Open Sans"/>
              <a:cs typeface="Open Sans"/>
              <a:sym typeface="Open Sans"/>
            </a:endParaRPr>
          </a:p>
        </p:txBody>
      </p:sp>
      <p:sp>
        <p:nvSpPr>
          <p:cNvPr id="426" name="Google Shape;426;p45"/>
          <p:cNvSpPr txBox="1"/>
          <p:nvPr/>
        </p:nvSpPr>
        <p:spPr>
          <a:xfrm>
            <a:off x="7215833" y="1759850"/>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04</a:t>
            </a:r>
            <a:endParaRPr sz="2000">
              <a:solidFill>
                <a:srgbClr val="434343"/>
              </a:solidFill>
              <a:latin typeface="Open Sans ExtraBold"/>
              <a:ea typeface="Open Sans ExtraBold"/>
              <a:cs typeface="Open Sans ExtraBold"/>
              <a:sym typeface="Open Sans ExtraBold"/>
            </a:endParaRPr>
          </a:p>
        </p:txBody>
      </p:sp>
      <p:sp>
        <p:nvSpPr>
          <p:cNvPr id="427" name="Google Shape;427;p45"/>
          <p:cNvSpPr txBox="1"/>
          <p:nvPr/>
        </p:nvSpPr>
        <p:spPr>
          <a:xfrm>
            <a:off x="6782490" y="2099335"/>
            <a:ext cx="14820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Open Sans"/>
                <a:ea typeface="Open Sans"/>
                <a:cs typeface="Open Sans"/>
                <a:sym typeface="Open Sans"/>
              </a:rPr>
              <a:t>Loan Process</a:t>
            </a:r>
            <a:endParaRPr b="1" sz="1000">
              <a:solidFill>
                <a:srgbClr val="434343"/>
              </a:solidFill>
              <a:latin typeface="Open Sans"/>
              <a:ea typeface="Open Sans"/>
              <a:cs typeface="Open Sans"/>
              <a:sym typeface="Open Sans"/>
            </a:endParaRPr>
          </a:p>
        </p:txBody>
      </p:sp>
      <p:pic>
        <p:nvPicPr>
          <p:cNvPr id="428" name="Google Shape;428;p45"/>
          <p:cNvPicPr preferRelativeResize="0"/>
          <p:nvPr/>
        </p:nvPicPr>
        <p:blipFill>
          <a:blip r:embed="rId5">
            <a:alphaModFix/>
          </a:blip>
          <a:stretch>
            <a:fillRect/>
          </a:stretch>
        </p:blipFill>
        <p:spPr>
          <a:xfrm>
            <a:off x="2589865" y="2011999"/>
            <a:ext cx="111650" cy="216011"/>
          </a:xfrm>
          <a:prstGeom prst="rect">
            <a:avLst/>
          </a:prstGeom>
          <a:noFill/>
          <a:ln>
            <a:noFill/>
          </a:ln>
        </p:spPr>
      </p:pic>
      <p:pic>
        <p:nvPicPr>
          <p:cNvPr id="429" name="Google Shape;429;p45"/>
          <p:cNvPicPr preferRelativeResize="0"/>
          <p:nvPr/>
        </p:nvPicPr>
        <p:blipFill>
          <a:blip r:embed="rId5">
            <a:alphaModFix/>
          </a:blip>
          <a:stretch>
            <a:fillRect/>
          </a:stretch>
        </p:blipFill>
        <p:spPr>
          <a:xfrm>
            <a:off x="4557540" y="2011999"/>
            <a:ext cx="111650" cy="216011"/>
          </a:xfrm>
          <a:prstGeom prst="rect">
            <a:avLst/>
          </a:prstGeom>
          <a:noFill/>
          <a:ln>
            <a:noFill/>
          </a:ln>
        </p:spPr>
      </p:pic>
      <p:sp>
        <p:nvSpPr>
          <p:cNvPr id="430" name="Google Shape;430;p45"/>
          <p:cNvSpPr/>
          <p:nvPr/>
        </p:nvSpPr>
        <p:spPr>
          <a:xfrm>
            <a:off x="962250" y="1683650"/>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1" name="Google Shape;431;p45"/>
          <p:cNvPicPr preferRelativeResize="0"/>
          <p:nvPr/>
        </p:nvPicPr>
        <p:blipFill>
          <a:blip r:embed="rId5">
            <a:alphaModFix/>
          </a:blip>
          <a:stretch>
            <a:fillRect/>
          </a:stretch>
        </p:blipFill>
        <p:spPr>
          <a:xfrm>
            <a:off x="6497628" y="2011999"/>
            <a:ext cx="111650" cy="216011"/>
          </a:xfrm>
          <a:prstGeom prst="rect">
            <a:avLst/>
          </a:prstGeom>
          <a:noFill/>
          <a:ln>
            <a:noFill/>
          </a:ln>
        </p:spPr>
      </p:pic>
      <p:sp>
        <p:nvSpPr>
          <p:cNvPr id="432" name="Google Shape;432;p45"/>
          <p:cNvSpPr txBox="1"/>
          <p:nvPr/>
        </p:nvSpPr>
        <p:spPr>
          <a:xfrm>
            <a:off x="1340408" y="3333138"/>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05</a:t>
            </a:r>
            <a:endParaRPr sz="2000">
              <a:solidFill>
                <a:srgbClr val="434343"/>
              </a:solidFill>
              <a:latin typeface="Open Sans ExtraBold"/>
              <a:ea typeface="Open Sans ExtraBold"/>
              <a:cs typeface="Open Sans ExtraBold"/>
              <a:sym typeface="Open Sans ExtraBold"/>
            </a:endParaRPr>
          </a:p>
        </p:txBody>
      </p:sp>
      <p:sp>
        <p:nvSpPr>
          <p:cNvPr id="433" name="Google Shape;433;p45"/>
          <p:cNvSpPr txBox="1"/>
          <p:nvPr/>
        </p:nvSpPr>
        <p:spPr>
          <a:xfrm>
            <a:off x="907065" y="3680064"/>
            <a:ext cx="14820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Open Sans"/>
                <a:ea typeface="Open Sans"/>
                <a:cs typeface="Open Sans"/>
                <a:sym typeface="Open Sans"/>
              </a:rPr>
              <a:t>Inspections</a:t>
            </a:r>
            <a:endParaRPr b="1" sz="1000">
              <a:solidFill>
                <a:srgbClr val="434343"/>
              </a:solidFill>
              <a:latin typeface="Open Sans"/>
              <a:ea typeface="Open Sans"/>
              <a:cs typeface="Open Sans"/>
              <a:sym typeface="Open Sans"/>
            </a:endParaRPr>
          </a:p>
          <a:p>
            <a:pPr indent="0" lvl="0" marL="0" rtl="0" algn="ctr">
              <a:spcBef>
                <a:spcPts val="0"/>
              </a:spcBef>
              <a:spcAft>
                <a:spcPts val="0"/>
              </a:spcAft>
              <a:buNone/>
            </a:pPr>
            <a:r>
              <a:rPr b="1" lang="en" sz="1000">
                <a:solidFill>
                  <a:srgbClr val="434343"/>
                </a:solidFill>
                <a:latin typeface="Open Sans"/>
                <a:ea typeface="Open Sans"/>
                <a:cs typeface="Open Sans"/>
                <a:sym typeface="Open Sans"/>
              </a:rPr>
              <a:t>&amp; Appraisal</a:t>
            </a:r>
            <a:endParaRPr b="1" sz="1000">
              <a:solidFill>
                <a:srgbClr val="434343"/>
              </a:solidFill>
              <a:latin typeface="Open Sans"/>
              <a:ea typeface="Open Sans"/>
              <a:cs typeface="Open Sans"/>
              <a:sym typeface="Open Sans"/>
            </a:endParaRPr>
          </a:p>
        </p:txBody>
      </p:sp>
      <p:sp>
        <p:nvSpPr>
          <p:cNvPr id="434" name="Google Shape;434;p45"/>
          <p:cNvSpPr txBox="1"/>
          <p:nvPr/>
        </p:nvSpPr>
        <p:spPr>
          <a:xfrm>
            <a:off x="3335683" y="3333138"/>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06</a:t>
            </a:r>
            <a:endParaRPr sz="2000">
              <a:solidFill>
                <a:srgbClr val="434343"/>
              </a:solidFill>
              <a:latin typeface="Open Sans ExtraBold"/>
              <a:ea typeface="Open Sans ExtraBold"/>
              <a:cs typeface="Open Sans ExtraBold"/>
              <a:sym typeface="Open Sans ExtraBold"/>
            </a:endParaRPr>
          </a:p>
        </p:txBody>
      </p:sp>
      <p:sp>
        <p:nvSpPr>
          <p:cNvPr id="435" name="Google Shape;435;p45"/>
          <p:cNvSpPr txBox="1"/>
          <p:nvPr/>
        </p:nvSpPr>
        <p:spPr>
          <a:xfrm>
            <a:off x="2902340" y="3680064"/>
            <a:ext cx="14820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434343"/>
                </a:solidFill>
                <a:latin typeface="Open Sans"/>
                <a:ea typeface="Open Sans"/>
                <a:cs typeface="Open Sans"/>
                <a:sym typeface="Open Sans"/>
              </a:rPr>
              <a:t>Title, Escrow &amp;</a:t>
            </a:r>
            <a:endParaRPr b="1" sz="1000">
              <a:solidFill>
                <a:srgbClr val="434343"/>
              </a:solidFill>
              <a:latin typeface="Open Sans"/>
              <a:ea typeface="Open Sans"/>
              <a:cs typeface="Open Sans"/>
              <a:sym typeface="Open Sans"/>
            </a:endParaRPr>
          </a:p>
          <a:p>
            <a:pPr indent="0" lvl="0" marL="0" rtl="0" algn="ctr">
              <a:spcBef>
                <a:spcPts val="0"/>
              </a:spcBef>
              <a:spcAft>
                <a:spcPts val="0"/>
              </a:spcAft>
              <a:buNone/>
            </a:pPr>
            <a:r>
              <a:rPr b="1" lang="en" sz="1000">
                <a:solidFill>
                  <a:srgbClr val="434343"/>
                </a:solidFill>
                <a:latin typeface="Open Sans"/>
                <a:ea typeface="Open Sans"/>
                <a:cs typeface="Open Sans"/>
                <a:sym typeface="Open Sans"/>
              </a:rPr>
              <a:t>Loan Doc Review</a:t>
            </a:r>
            <a:endParaRPr b="1" sz="1000">
              <a:solidFill>
                <a:srgbClr val="434343"/>
              </a:solidFill>
              <a:latin typeface="Open Sans"/>
              <a:ea typeface="Open Sans"/>
              <a:cs typeface="Open Sans"/>
              <a:sym typeface="Open Sans"/>
            </a:endParaRPr>
          </a:p>
        </p:txBody>
      </p:sp>
      <p:sp>
        <p:nvSpPr>
          <p:cNvPr id="436" name="Google Shape;436;p45"/>
          <p:cNvSpPr txBox="1"/>
          <p:nvPr/>
        </p:nvSpPr>
        <p:spPr>
          <a:xfrm>
            <a:off x="5275758" y="3333138"/>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07</a:t>
            </a:r>
            <a:endParaRPr sz="2000">
              <a:solidFill>
                <a:srgbClr val="434343"/>
              </a:solidFill>
              <a:latin typeface="Open Sans ExtraBold"/>
              <a:ea typeface="Open Sans ExtraBold"/>
              <a:cs typeface="Open Sans ExtraBold"/>
              <a:sym typeface="Open Sans ExtraBold"/>
            </a:endParaRPr>
          </a:p>
        </p:txBody>
      </p:sp>
      <p:sp>
        <p:nvSpPr>
          <p:cNvPr id="437" name="Google Shape;437;p45"/>
          <p:cNvSpPr txBox="1"/>
          <p:nvPr/>
        </p:nvSpPr>
        <p:spPr>
          <a:xfrm>
            <a:off x="4842415" y="3680064"/>
            <a:ext cx="1482000" cy="43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000">
                <a:solidFill>
                  <a:srgbClr val="434343"/>
                </a:solidFill>
                <a:latin typeface="Open Sans"/>
                <a:ea typeface="Open Sans"/>
                <a:cs typeface="Open Sans"/>
                <a:sym typeface="Open Sans"/>
              </a:rPr>
              <a:t>Sign Documents</a:t>
            </a:r>
            <a:endParaRPr b="1" sz="1000">
              <a:solidFill>
                <a:srgbClr val="434343"/>
              </a:solidFill>
              <a:latin typeface="Open Sans"/>
              <a:ea typeface="Open Sans"/>
              <a:cs typeface="Open Sans"/>
              <a:sym typeface="Open Sans"/>
            </a:endParaRPr>
          </a:p>
          <a:p>
            <a:pPr indent="0" lvl="0" marL="0" rtl="0" algn="ctr">
              <a:lnSpc>
                <a:spcPct val="115000"/>
              </a:lnSpc>
              <a:spcBef>
                <a:spcPts val="0"/>
              </a:spcBef>
              <a:spcAft>
                <a:spcPts val="0"/>
              </a:spcAft>
              <a:buNone/>
            </a:pPr>
            <a:r>
              <a:rPr b="1" lang="en" sz="1000">
                <a:solidFill>
                  <a:srgbClr val="434343"/>
                </a:solidFill>
                <a:latin typeface="Open Sans"/>
                <a:ea typeface="Open Sans"/>
                <a:cs typeface="Open Sans"/>
                <a:sym typeface="Open Sans"/>
              </a:rPr>
              <a:t>&amp; Loan Funding</a:t>
            </a:r>
            <a:endParaRPr b="1" sz="1000">
              <a:solidFill>
                <a:srgbClr val="434343"/>
              </a:solidFill>
              <a:latin typeface="Open Sans"/>
              <a:ea typeface="Open Sans"/>
              <a:cs typeface="Open Sans"/>
              <a:sym typeface="Open Sans"/>
            </a:endParaRPr>
          </a:p>
        </p:txBody>
      </p:sp>
      <p:sp>
        <p:nvSpPr>
          <p:cNvPr id="438" name="Google Shape;438;p45"/>
          <p:cNvSpPr txBox="1"/>
          <p:nvPr/>
        </p:nvSpPr>
        <p:spPr>
          <a:xfrm>
            <a:off x="7215833" y="3333138"/>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Open Sans ExtraBold"/>
                <a:ea typeface="Open Sans ExtraBold"/>
                <a:cs typeface="Open Sans ExtraBold"/>
                <a:sym typeface="Open Sans ExtraBold"/>
              </a:rPr>
              <a:t>08</a:t>
            </a:r>
            <a:endParaRPr sz="2000">
              <a:solidFill>
                <a:srgbClr val="434343"/>
              </a:solidFill>
              <a:latin typeface="Open Sans ExtraBold"/>
              <a:ea typeface="Open Sans ExtraBold"/>
              <a:cs typeface="Open Sans ExtraBold"/>
              <a:sym typeface="Open Sans ExtraBold"/>
            </a:endParaRPr>
          </a:p>
        </p:txBody>
      </p:sp>
      <p:sp>
        <p:nvSpPr>
          <p:cNvPr id="439" name="Google Shape;439;p45"/>
          <p:cNvSpPr txBox="1"/>
          <p:nvPr/>
        </p:nvSpPr>
        <p:spPr>
          <a:xfrm>
            <a:off x="6782490" y="3680064"/>
            <a:ext cx="1482000" cy="43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000">
                <a:solidFill>
                  <a:srgbClr val="434343"/>
                </a:solidFill>
                <a:latin typeface="Open Sans"/>
                <a:ea typeface="Open Sans"/>
                <a:cs typeface="Open Sans"/>
                <a:sym typeface="Open Sans"/>
              </a:rPr>
              <a:t>Title Records &amp; </a:t>
            </a:r>
            <a:endParaRPr b="1" sz="1000">
              <a:solidFill>
                <a:srgbClr val="434343"/>
              </a:solidFill>
              <a:latin typeface="Open Sans"/>
              <a:ea typeface="Open Sans"/>
              <a:cs typeface="Open Sans"/>
              <a:sym typeface="Open Sans"/>
            </a:endParaRPr>
          </a:p>
          <a:p>
            <a:pPr indent="0" lvl="0" marL="0" rtl="0" algn="ctr">
              <a:lnSpc>
                <a:spcPct val="115000"/>
              </a:lnSpc>
              <a:spcBef>
                <a:spcPts val="0"/>
              </a:spcBef>
              <a:spcAft>
                <a:spcPts val="0"/>
              </a:spcAft>
              <a:buNone/>
            </a:pPr>
            <a:r>
              <a:rPr b="1" lang="en" sz="1000">
                <a:solidFill>
                  <a:srgbClr val="434343"/>
                </a:solidFill>
                <a:latin typeface="Open Sans"/>
                <a:ea typeface="Open Sans"/>
                <a:cs typeface="Open Sans"/>
                <a:sym typeface="Open Sans"/>
              </a:rPr>
              <a:t>Transaction Closes</a:t>
            </a:r>
            <a:endParaRPr b="1" sz="1000">
              <a:solidFill>
                <a:srgbClr val="434343"/>
              </a:solidFill>
              <a:latin typeface="Open Sans"/>
              <a:ea typeface="Open Sans"/>
              <a:cs typeface="Open Sans"/>
              <a:sym typeface="Open Sans"/>
            </a:endParaRPr>
          </a:p>
        </p:txBody>
      </p:sp>
      <p:pic>
        <p:nvPicPr>
          <p:cNvPr id="440" name="Google Shape;440;p45"/>
          <p:cNvPicPr preferRelativeResize="0"/>
          <p:nvPr/>
        </p:nvPicPr>
        <p:blipFill>
          <a:blip r:embed="rId5">
            <a:alphaModFix/>
          </a:blip>
          <a:stretch>
            <a:fillRect/>
          </a:stretch>
        </p:blipFill>
        <p:spPr>
          <a:xfrm>
            <a:off x="2589865" y="3661486"/>
            <a:ext cx="111650" cy="216011"/>
          </a:xfrm>
          <a:prstGeom prst="rect">
            <a:avLst/>
          </a:prstGeom>
          <a:noFill/>
          <a:ln>
            <a:noFill/>
          </a:ln>
        </p:spPr>
      </p:pic>
      <p:pic>
        <p:nvPicPr>
          <p:cNvPr id="441" name="Google Shape;441;p45"/>
          <p:cNvPicPr preferRelativeResize="0"/>
          <p:nvPr/>
        </p:nvPicPr>
        <p:blipFill>
          <a:blip r:embed="rId5">
            <a:alphaModFix/>
          </a:blip>
          <a:stretch>
            <a:fillRect/>
          </a:stretch>
        </p:blipFill>
        <p:spPr>
          <a:xfrm>
            <a:off x="4557540" y="3661486"/>
            <a:ext cx="111650" cy="216011"/>
          </a:xfrm>
          <a:prstGeom prst="rect">
            <a:avLst/>
          </a:prstGeom>
          <a:noFill/>
          <a:ln>
            <a:noFill/>
          </a:ln>
        </p:spPr>
      </p:pic>
      <p:pic>
        <p:nvPicPr>
          <p:cNvPr id="442" name="Google Shape;442;p45"/>
          <p:cNvPicPr preferRelativeResize="0"/>
          <p:nvPr/>
        </p:nvPicPr>
        <p:blipFill>
          <a:blip r:embed="rId5">
            <a:alphaModFix/>
          </a:blip>
          <a:stretch>
            <a:fillRect/>
          </a:stretch>
        </p:blipFill>
        <p:spPr>
          <a:xfrm>
            <a:off x="6497628" y="3661486"/>
            <a:ext cx="111650" cy="216011"/>
          </a:xfrm>
          <a:prstGeom prst="rect">
            <a:avLst/>
          </a:prstGeom>
          <a:noFill/>
          <a:ln>
            <a:noFill/>
          </a:ln>
        </p:spPr>
      </p:pic>
      <p:sp>
        <p:nvSpPr>
          <p:cNvPr id="443" name="Google Shape;443;p45"/>
          <p:cNvSpPr/>
          <p:nvPr/>
        </p:nvSpPr>
        <p:spPr>
          <a:xfrm>
            <a:off x="2943738" y="1683650"/>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p45"/>
          <p:cNvSpPr/>
          <p:nvPr/>
        </p:nvSpPr>
        <p:spPr>
          <a:xfrm>
            <a:off x="4897600" y="1683650"/>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5" name="Google Shape;445;p45"/>
          <p:cNvSpPr/>
          <p:nvPr/>
        </p:nvSpPr>
        <p:spPr>
          <a:xfrm>
            <a:off x="6837700" y="1683650"/>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6" name="Google Shape;446;p45"/>
          <p:cNvSpPr/>
          <p:nvPr/>
        </p:nvSpPr>
        <p:spPr>
          <a:xfrm>
            <a:off x="962250" y="3325696"/>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7" name="Google Shape;447;p45"/>
          <p:cNvSpPr/>
          <p:nvPr/>
        </p:nvSpPr>
        <p:spPr>
          <a:xfrm>
            <a:off x="2943738" y="3325700"/>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8" name="Google Shape;448;p45"/>
          <p:cNvSpPr/>
          <p:nvPr/>
        </p:nvSpPr>
        <p:spPr>
          <a:xfrm>
            <a:off x="4897600" y="3325700"/>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9" name="Google Shape;449;p45"/>
          <p:cNvSpPr/>
          <p:nvPr/>
        </p:nvSpPr>
        <p:spPr>
          <a:xfrm>
            <a:off x="6837700" y="3325700"/>
            <a:ext cx="1371600" cy="872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0" name="Google Shape;450;p45"/>
          <p:cNvPicPr preferRelativeResize="0"/>
          <p:nvPr/>
        </p:nvPicPr>
        <p:blipFill>
          <a:blip r:embed="rId5">
            <a:alphaModFix/>
          </a:blip>
          <a:stretch>
            <a:fillRect/>
          </a:stretch>
        </p:blipFill>
        <p:spPr>
          <a:xfrm>
            <a:off x="594615" y="3661486"/>
            <a:ext cx="111650" cy="216011"/>
          </a:xfrm>
          <a:prstGeom prst="rect">
            <a:avLst/>
          </a:prstGeom>
          <a:noFill/>
          <a:ln>
            <a:noFill/>
          </a:ln>
        </p:spPr>
      </p:pic>
      <p:pic>
        <p:nvPicPr>
          <p:cNvPr id="451" name="Google Shape;451;p45"/>
          <p:cNvPicPr preferRelativeResize="0"/>
          <p:nvPr/>
        </p:nvPicPr>
        <p:blipFill>
          <a:blip r:embed="rId5">
            <a:alphaModFix/>
          </a:blip>
          <a:stretch>
            <a:fillRect/>
          </a:stretch>
        </p:blipFill>
        <p:spPr>
          <a:xfrm>
            <a:off x="8437728" y="2011999"/>
            <a:ext cx="111650" cy="2160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6"/>
          <p:cNvSpPr/>
          <p:nvPr/>
        </p:nvSpPr>
        <p:spPr>
          <a:xfrm>
            <a:off x="794938" y="2525776"/>
            <a:ext cx="3571200" cy="7812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7" name="Google Shape;457;p46"/>
          <p:cNvSpPr/>
          <p:nvPr/>
        </p:nvSpPr>
        <p:spPr>
          <a:xfrm>
            <a:off x="4700188" y="2525776"/>
            <a:ext cx="3571200" cy="7812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8" name="Google Shape;458;p46"/>
          <p:cNvSpPr/>
          <p:nvPr/>
        </p:nvSpPr>
        <p:spPr>
          <a:xfrm>
            <a:off x="794938" y="1212575"/>
            <a:ext cx="3571200" cy="9540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9" name="Google Shape;459;p46"/>
          <p:cNvPicPr preferRelativeResize="0"/>
          <p:nvPr/>
        </p:nvPicPr>
        <p:blipFill>
          <a:blip r:embed="rId3">
            <a:alphaModFix/>
          </a:blip>
          <a:stretch>
            <a:fillRect/>
          </a:stretch>
        </p:blipFill>
        <p:spPr>
          <a:xfrm>
            <a:off x="7274224" y="214525"/>
            <a:ext cx="1702151" cy="471900"/>
          </a:xfrm>
          <a:prstGeom prst="rect">
            <a:avLst/>
          </a:prstGeom>
          <a:noFill/>
          <a:ln>
            <a:noFill/>
          </a:ln>
        </p:spPr>
      </p:pic>
      <p:sp>
        <p:nvSpPr>
          <p:cNvPr id="460" name="Google Shape;460;p46"/>
          <p:cNvSpPr/>
          <p:nvPr/>
        </p:nvSpPr>
        <p:spPr>
          <a:xfrm>
            <a:off x="794938" y="3662788"/>
            <a:ext cx="7476300" cy="8313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1" name="Google Shape;461;p46"/>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COSTS OF BUYING A HOME</a:t>
            </a:r>
            <a:endParaRPr b="1" sz="1800">
              <a:solidFill>
                <a:srgbClr val="404040"/>
              </a:solidFill>
              <a:latin typeface="Open Sans"/>
              <a:ea typeface="Open Sans"/>
              <a:cs typeface="Open Sans"/>
              <a:sym typeface="Open Sans"/>
            </a:endParaRPr>
          </a:p>
        </p:txBody>
      </p:sp>
      <p:sp>
        <p:nvSpPr>
          <p:cNvPr id="462" name="Google Shape;462;p46"/>
          <p:cNvSpPr txBox="1"/>
          <p:nvPr/>
        </p:nvSpPr>
        <p:spPr>
          <a:xfrm>
            <a:off x="887113" y="1314950"/>
            <a:ext cx="3336900" cy="58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434343"/>
                </a:solidFill>
                <a:latin typeface="Open Sans"/>
                <a:ea typeface="Open Sans"/>
                <a:cs typeface="Open Sans"/>
                <a:sym typeface="Open Sans"/>
              </a:rPr>
              <a:t>Earnest money, also known as a good faith deposit, demonstrates your commitment to buying a home. It's provided by the buyer once there is an accepted offer and later applied towards funds required by buyer at closing. Earnest money can vary in amount, either flat or a percentage of the purchase price.</a:t>
            </a:r>
            <a:endParaRPr sz="700">
              <a:solidFill>
                <a:srgbClr val="434343"/>
              </a:solidFill>
              <a:latin typeface="Open Sans"/>
              <a:ea typeface="Open Sans"/>
              <a:cs typeface="Open Sans"/>
              <a:sym typeface="Open Sans"/>
            </a:endParaRPr>
          </a:p>
        </p:txBody>
      </p:sp>
      <p:sp>
        <p:nvSpPr>
          <p:cNvPr id="463" name="Google Shape;463;p46"/>
          <p:cNvSpPr txBox="1"/>
          <p:nvPr/>
        </p:nvSpPr>
        <p:spPr>
          <a:xfrm>
            <a:off x="887113" y="2604875"/>
            <a:ext cx="3065700" cy="58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434343"/>
                </a:solidFill>
                <a:latin typeface="Open Sans"/>
                <a:ea typeface="Open Sans"/>
                <a:cs typeface="Open Sans"/>
                <a:sym typeface="Open Sans"/>
              </a:rPr>
              <a:t>When getting a mortgage, the bank will require an appraisal to confirm the home's value. This fee is most often the financial responsibility of the buyer. The cost of the appraisal varies based on loan type, property type and location.</a:t>
            </a:r>
            <a:endParaRPr sz="700">
              <a:solidFill>
                <a:srgbClr val="434343"/>
              </a:solidFill>
              <a:latin typeface="Open Sans"/>
              <a:ea typeface="Open Sans"/>
              <a:cs typeface="Open Sans"/>
              <a:sym typeface="Open Sans"/>
            </a:endParaRPr>
          </a:p>
        </p:txBody>
      </p:sp>
      <p:sp>
        <p:nvSpPr>
          <p:cNvPr id="464" name="Google Shape;464;p46"/>
          <p:cNvSpPr/>
          <p:nvPr/>
        </p:nvSpPr>
        <p:spPr>
          <a:xfrm>
            <a:off x="4700184" y="1212575"/>
            <a:ext cx="3571200" cy="9540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5" name="Google Shape;465;p46"/>
          <p:cNvSpPr/>
          <p:nvPr/>
        </p:nvSpPr>
        <p:spPr>
          <a:xfrm>
            <a:off x="4473063" y="935725"/>
            <a:ext cx="2051400" cy="33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6" name="Google Shape;466;p46"/>
          <p:cNvSpPr/>
          <p:nvPr/>
        </p:nvSpPr>
        <p:spPr>
          <a:xfrm>
            <a:off x="4473063" y="2248925"/>
            <a:ext cx="1956300" cy="33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7" name="Google Shape;467;p46"/>
          <p:cNvSpPr txBox="1"/>
          <p:nvPr/>
        </p:nvSpPr>
        <p:spPr>
          <a:xfrm>
            <a:off x="4700188" y="2285282"/>
            <a:ext cx="537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Open Sans ExtraBold"/>
                <a:ea typeface="Open Sans ExtraBold"/>
                <a:cs typeface="Open Sans ExtraBold"/>
                <a:sym typeface="Open Sans ExtraBold"/>
              </a:rPr>
              <a:t>04</a:t>
            </a:r>
            <a:endParaRPr sz="1600">
              <a:solidFill>
                <a:srgbClr val="434343"/>
              </a:solidFill>
              <a:latin typeface="Open Sans ExtraBold"/>
              <a:ea typeface="Open Sans ExtraBold"/>
              <a:cs typeface="Open Sans ExtraBold"/>
              <a:sym typeface="Open Sans ExtraBold"/>
            </a:endParaRPr>
          </a:p>
        </p:txBody>
      </p:sp>
      <p:sp>
        <p:nvSpPr>
          <p:cNvPr id="468" name="Google Shape;468;p46"/>
          <p:cNvSpPr/>
          <p:nvPr/>
        </p:nvSpPr>
        <p:spPr>
          <a:xfrm>
            <a:off x="567813" y="2248925"/>
            <a:ext cx="1538700" cy="33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9" name="Google Shape;469;p46"/>
          <p:cNvSpPr txBox="1"/>
          <p:nvPr/>
        </p:nvSpPr>
        <p:spPr>
          <a:xfrm>
            <a:off x="755971" y="2285282"/>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Open Sans ExtraBold"/>
                <a:ea typeface="Open Sans ExtraBold"/>
                <a:cs typeface="Open Sans ExtraBold"/>
                <a:sym typeface="Open Sans ExtraBold"/>
              </a:rPr>
              <a:t>03</a:t>
            </a:r>
            <a:endParaRPr sz="1600">
              <a:solidFill>
                <a:srgbClr val="434343"/>
              </a:solidFill>
              <a:latin typeface="Open Sans ExtraBold"/>
              <a:ea typeface="Open Sans ExtraBold"/>
              <a:cs typeface="Open Sans ExtraBold"/>
              <a:sym typeface="Open Sans ExtraBold"/>
            </a:endParaRPr>
          </a:p>
        </p:txBody>
      </p:sp>
      <p:sp>
        <p:nvSpPr>
          <p:cNvPr id="470" name="Google Shape;470;p46"/>
          <p:cNvSpPr txBox="1"/>
          <p:nvPr/>
        </p:nvSpPr>
        <p:spPr>
          <a:xfrm>
            <a:off x="4700188" y="972075"/>
            <a:ext cx="537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Open Sans ExtraBold"/>
                <a:ea typeface="Open Sans ExtraBold"/>
                <a:cs typeface="Open Sans ExtraBold"/>
                <a:sym typeface="Open Sans ExtraBold"/>
              </a:rPr>
              <a:t>02</a:t>
            </a:r>
            <a:endParaRPr sz="1600">
              <a:solidFill>
                <a:srgbClr val="434343"/>
              </a:solidFill>
              <a:latin typeface="Open Sans ExtraBold"/>
              <a:ea typeface="Open Sans ExtraBold"/>
              <a:cs typeface="Open Sans ExtraBold"/>
              <a:sym typeface="Open Sans ExtraBold"/>
            </a:endParaRPr>
          </a:p>
        </p:txBody>
      </p:sp>
      <p:sp>
        <p:nvSpPr>
          <p:cNvPr id="471" name="Google Shape;471;p46"/>
          <p:cNvSpPr txBox="1"/>
          <p:nvPr/>
        </p:nvSpPr>
        <p:spPr>
          <a:xfrm>
            <a:off x="887138" y="3773511"/>
            <a:ext cx="7166400" cy="58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434343"/>
                </a:solidFill>
                <a:latin typeface="Open Sans"/>
                <a:ea typeface="Open Sans"/>
                <a:cs typeface="Open Sans"/>
                <a:sym typeface="Open Sans"/>
              </a:rPr>
              <a:t>Buyer agent compensation is deferred until closing. The buyer agent’s compensation is earned through the skilled management of your agent to find the right home, negotiate the purchase, and walk you through the entire closing process. We aim to offset Buyer Agent compensation via Seller-offered commission or concessions. With our market expertise, we do our best to negotiate compensation, and if needed, we discuss options before viewing a home and negotiate any shortfall through Seller Concessions. We’ll also provide a clear financial picture, including out-of-pocket expenses, empowering you to make informed decisions.</a:t>
            </a:r>
            <a:endParaRPr sz="700">
              <a:solidFill>
                <a:srgbClr val="434343"/>
              </a:solidFill>
              <a:latin typeface="Open Sans"/>
              <a:ea typeface="Open Sans"/>
              <a:cs typeface="Open Sans"/>
              <a:sym typeface="Open Sans"/>
            </a:endParaRPr>
          </a:p>
        </p:txBody>
      </p:sp>
      <p:sp>
        <p:nvSpPr>
          <p:cNvPr id="472" name="Google Shape;472;p46"/>
          <p:cNvSpPr txBox="1"/>
          <p:nvPr/>
        </p:nvSpPr>
        <p:spPr>
          <a:xfrm>
            <a:off x="4766788" y="1351575"/>
            <a:ext cx="3150000" cy="58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434343"/>
                </a:solidFill>
                <a:latin typeface="Open Sans"/>
                <a:ea typeface="Open Sans"/>
                <a:cs typeface="Open Sans"/>
                <a:sym typeface="Open Sans"/>
              </a:rPr>
              <a:t>A general home inspection is recommended on any property that you purchase and the cost can vary in cost depending on the size of the property. The buyer pays inspector at time of inspection. Other specific inspections can be done as well that can incur additional costs.</a:t>
            </a:r>
            <a:endParaRPr sz="700">
              <a:solidFill>
                <a:srgbClr val="434343"/>
              </a:solidFill>
              <a:latin typeface="Open Sans"/>
              <a:ea typeface="Open Sans"/>
              <a:cs typeface="Open Sans"/>
              <a:sym typeface="Open Sans"/>
            </a:endParaRPr>
          </a:p>
        </p:txBody>
      </p:sp>
      <p:sp>
        <p:nvSpPr>
          <p:cNvPr id="473" name="Google Shape;473;p46"/>
          <p:cNvSpPr txBox="1"/>
          <p:nvPr/>
        </p:nvSpPr>
        <p:spPr>
          <a:xfrm>
            <a:off x="4766788" y="2604875"/>
            <a:ext cx="3216000" cy="58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434343"/>
                </a:solidFill>
                <a:latin typeface="Open Sans"/>
                <a:ea typeface="Open Sans"/>
                <a:cs typeface="Open Sans"/>
                <a:sym typeface="Open Sans"/>
              </a:rPr>
              <a:t>Down payments can range, on average, from 0% to 25% of the purchase price depending on the loan program. </a:t>
            </a:r>
            <a:r>
              <a:rPr lang="en" sz="700">
                <a:solidFill>
                  <a:srgbClr val="434343"/>
                </a:solidFill>
                <a:latin typeface="Open Sans"/>
                <a:ea typeface="Open Sans"/>
                <a:cs typeface="Open Sans"/>
                <a:sym typeface="Open Sans"/>
              </a:rPr>
              <a:t>Your lender </a:t>
            </a:r>
            <a:r>
              <a:rPr lang="en" sz="700">
                <a:solidFill>
                  <a:srgbClr val="434343"/>
                </a:solidFill>
                <a:latin typeface="Open Sans"/>
                <a:ea typeface="Open Sans"/>
                <a:cs typeface="Open Sans"/>
                <a:sym typeface="Open Sans"/>
              </a:rPr>
              <a:t>will be able to go over all of your options to help you determine the best program and down payment options for you.</a:t>
            </a:r>
            <a:endParaRPr sz="700">
              <a:solidFill>
                <a:srgbClr val="434343"/>
              </a:solidFill>
              <a:latin typeface="Open Sans"/>
              <a:ea typeface="Open Sans"/>
              <a:cs typeface="Open Sans"/>
              <a:sym typeface="Open Sans"/>
            </a:endParaRPr>
          </a:p>
        </p:txBody>
      </p:sp>
      <p:sp>
        <p:nvSpPr>
          <p:cNvPr id="474" name="Google Shape;474;p46"/>
          <p:cNvSpPr/>
          <p:nvPr/>
        </p:nvSpPr>
        <p:spPr>
          <a:xfrm>
            <a:off x="567813" y="3385938"/>
            <a:ext cx="2766600" cy="33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46"/>
          <p:cNvSpPr txBox="1"/>
          <p:nvPr/>
        </p:nvSpPr>
        <p:spPr>
          <a:xfrm>
            <a:off x="755971" y="3422287"/>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Open Sans ExtraBold"/>
                <a:ea typeface="Open Sans ExtraBold"/>
                <a:cs typeface="Open Sans ExtraBold"/>
                <a:sym typeface="Open Sans ExtraBold"/>
              </a:rPr>
              <a:t>05</a:t>
            </a:r>
            <a:endParaRPr sz="1600">
              <a:solidFill>
                <a:srgbClr val="434343"/>
              </a:solidFill>
              <a:latin typeface="Open Sans ExtraBold"/>
              <a:ea typeface="Open Sans ExtraBold"/>
              <a:cs typeface="Open Sans ExtraBold"/>
              <a:sym typeface="Open Sans ExtraBold"/>
            </a:endParaRPr>
          </a:p>
        </p:txBody>
      </p:sp>
      <p:sp>
        <p:nvSpPr>
          <p:cNvPr id="476" name="Google Shape;476;p46"/>
          <p:cNvSpPr/>
          <p:nvPr/>
        </p:nvSpPr>
        <p:spPr>
          <a:xfrm>
            <a:off x="567813" y="935725"/>
            <a:ext cx="1956300" cy="33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7" name="Google Shape;477;p46"/>
          <p:cNvSpPr txBox="1"/>
          <p:nvPr/>
        </p:nvSpPr>
        <p:spPr>
          <a:xfrm>
            <a:off x="1210740" y="1041075"/>
            <a:ext cx="12549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04040"/>
                </a:solidFill>
                <a:latin typeface="Open Sans"/>
                <a:ea typeface="Open Sans"/>
                <a:cs typeface="Open Sans"/>
                <a:sym typeface="Open Sans"/>
              </a:rPr>
              <a:t>EARNEST MONEY</a:t>
            </a:r>
            <a:endParaRPr b="1" sz="1000">
              <a:solidFill>
                <a:srgbClr val="404040"/>
              </a:solidFill>
              <a:latin typeface="Open Sans"/>
              <a:ea typeface="Open Sans"/>
              <a:cs typeface="Open Sans"/>
              <a:sym typeface="Open Sans"/>
            </a:endParaRPr>
          </a:p>
        </p:txBody>
      </p:sp>
      <p:sp>
        <p:nvSpPr>
          <p:cNvPr id="478" name="Google Shape;478;p46"/>
          <p:cNvSpPr txBox="1"/>
          <p:nvPr/>
        </p:nvSpPr>
        <p:spPr>
          <a:xfrm>
            <a:off x="755971" y="972075"/>
            <a:ext cx="6153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434343"/>
                </a:solidFill>
                <a:latin typeface="Open Sans ExtraBold"/>
                <a:ea typeface="Open Sans ExtraBold"/>
                <a:cs typeface="Open Sans ExtraBold"/>
                <a:sym typeface="Open Sans ExtraBold"/>
              </a:rPr>
              <a:t>01</a:t>
            </a:r>
            <a:endParaRPr sz="1600">
              <a:solidFill>
                <a:srgbClr val="434343"/>
              </a:solidFill>
              <a:latin typeface="Open Sans ExtraBold"/>
              <a:ea typeface="Open Sans ExtraBold"/>
              <a:cs typeface="Open Sans ExtraBold"/>
              <a:sym typeface="Open Sans ExtraBold"/>
            </a:endParaRPr>
          </a:p>
        </p:txBody>
      </p:sp>
      <p:sp>
        <p:nvSpPr>
          <p:cNvPr id="479" name="Google Shape;479;p46"/>
          <p:cNvSpPr txBox="1"/>
          <p:nvPr/>
        </p:nvSpPr>
        <p:spPr>
          <a:xfrm>
            <a:off x="5116003" y="1041069"/>
            <a:ext cx="21237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04040"/>
                </a:solidFill>
                <a:latin typeface="Open Sans"/>
                <a:ea typeface="Open Sans"/>
                <a:cs typeface="Open Sans"/>
                <a:sym typeface="Open Sans"/>
              </a:rPr>
              <a:t>HOME INSPECTION</a:t>
            </a:r>
            <a:endParaRPr b="1" sz="1000">
              <a:solidFill>
                <a:srgbClr val="404040"/>
              </a:solidFill>
              <a:latin typeface="Open Sans"/>
              <a:ea typeface="Open Sans"/>
              <a:cs typeface="Open Sans"/>
              <a:sym typeface="Open Sans"/>
            </a:endParaRPr>
          </a:p>
        </p:txBody>
      </p:sp>
      <p:sp>
        <p:nvSpPr>
          <p:cNvPr id="480" name="Google Shape;480;p46"/>
          <p:cNvSpPr txBox="1"/>
          <p:nvPr/>
        </p:nvSpPr>
        <p:spPr>
          <a:xfrm>
            <a:off x="1210743" y="2351133"/>
            <a:ext cx="21237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04040"/>
                </a:solidFill>
                <a:latin typeface="Open Sans"/>
                <a:ea typeface="Open Sans"/>
                <a:cs typeface="Open Sans"/>
                <a:sym typeface="Open Sans"/>
              </a:rPr>
              <a:t>APPRAISAL</a:t>
            </a:r>
            <a:endParaRPr b="1" sz="1000">
              <a:solidFill>
                <a:srgbClr val="404040"/>
              </a:solidFill>
              <a:latin typeface="Open Sans"/>
              <a:ea typeface="Open Sans"/>
              <a:cs typeface="Open Sans"/>
              <a:sym typeface="Open Sans"/>
            </a:endParaRPr>
          </a:p>
        </p:txBody>
      </p:sp>
      <p:sp>
        <p:nvSpPr>
          <p:cNvPr id="481" name="Google Shape;481;p46"/>
          <p:cNvSpPr txBox="1"/>
          <p:nvPr/>
        </p:nvSpPr>
        <p:spPr>
          <a:xfrm>
            <a:off x="5116003" y="2351133"/>
            <a:ext cx="21237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04040"/>
                </a:solidFill>
                <a:latin typeface="Open Sans"/>
                <a:ea typeface="Open Sans"/>
                <a:cs typeface="Open Sans"/>
                <a:sym typeface="Open Sans"/>
              </a:rPr>
              <a:t>DOWN PAYMENT</a:t>
            </a:r>
            <a:endParaRPr b="1" sz="1000">
              <a:solidFill>
                <a:srgbClr val="404040"/>
              </a:solidFill>
              <a:latin typeface="Open Sans"/>
              <a:ea typeface="Open Sans"/>
              <a:cs typeface="Open Sans"/>
              <a:sym typeface="Open Sans"/>
            </a:endParaRPr>
          </a:p>
        </p:txBody>
      </p:sp>
      <p:sp>
        <p:nvSpPr>
          <p:cNvPr id="482" name="Google Shape;482;p46"/>
          <p:cNvSpPr txBox="1"/>
          <p:nvPr/>
        </p:nvSpPr>
        <p:spPr>
          <a:xfrm>
            <a:off x="1210736" y="3484238"/>
            <a:ext cx="25590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04040"/>
                </a:solidFill>
                <a:latin typeface="Open Sans"/>
                <a:ea typeface="Open Sans"/>
                <a:cs typeface="Open Sans"/>
                <a:sym typeface="Open Sans"/>
              </a:rPr>
              <a:t>BUYER AGENT COMPENSATION</a:t>
            </a:r>
            <a:endParaRPr b="1" sz="1000">
              <a:solidFill>
                <a:srgbClr val="404040"/>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7"/>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CLOSING DAY - MISSION ACCOMPLISHED</a:t>
            </a:r>
            <a:endParaRPr b="1" sz="1800">
              <a:solidFill>
                <a:srgbClr val="404040"/>
              </a:solidFill>
              <a:latin typeface="Open Sans"/>
              <a:ea typeface="Open Sans"/>
              <a:cs typeface="Open Sans"/>
              <a:sym typeface="Open Sans"/>
            </a:endParaRPr>
          </a:p>
        </p:txBody>
      </p:sp>
      <p:sp>
        <p:nvSpPr>
          <p:cNvPr id="488" name="Google Shape;488;p47"/>
          <p:cNvSpPr txBox="1"/>
          <p:nvPr/>
        </p:nvSpPr>
        <p:spPr>
          <a:xfrm>
            <a:off x="342963" y="906029"/>
            <a:ext cx="688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D9D9D9"/>
                </a:solidFill>
                <a:latin typeface="Open Sans"/>
                <a:ea typeface="Open Sans"/>
                <a:cs typeface="Open Sans"/>
                <a:sym typeface="Open Sans"/>
              </a:rPr>
              <a:t>01</a:t>
            </a:r>
            <a:endParaRPr b="1" sz="2400">
              <a:solidFill>
                <a:srgbClr val="D9D9D9"/>
              </a:solidFill>
              <a:latin typeface="Open Sans"/>
              <a:ea typeface="Open Sans"/>
              <a:cs typeface="Open Sans"/>
              <a:sym typeface="Open Sans"/>
            </a:endParaRPr>
          </a:p>
        </p:txBody>
      </p:sp>
      <p:sp>
        <p:nvSpPr>
          <p:cNvPr id="489" name="Google Shape;489;p47"/>
          <p:cNvSpPr txBox="1"/>
          <p:nvPr/>
        </p:nvSpPr>
        <p:spPr>
          <a:xfrm>
            <a:off x="845950" y="839018"/>
            <a:ext cx="3591600" cy="1266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04040"/>
                </a:solidFill>
                <a:latin typeface="Open Sans"/>
                <a:ea typeface="Open Sans"/>
                <a:cs typeface="Open Sans"/>
                <a:sym typeface="Open Sans"/>
              </a:rPr>
              <a:t>Review Documents</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rgbClr val="404040"/>
                </a:solidFill>
                <a:latin typeface="Open Sans"/>
                <a:ea typeface="Open Sans"/>
                <a:cs typeface="Open Sans"/>
                <a:sym typeface="Open Sans"/>
              </a:rPr>
              <a:t>Prior to your appointment to sign documents, you will have time to review the title report, loan information, seller disclosures and any other related information discovered during the pending process. In some cases, this information can be reviewed in person at closing.</a:t>
            </a:r>
            <a:endParaRPr b="1" sz="1700">
              <a:solidFill>
                <a:srgbClr val="404040"/>
              </a:solidFill>
              <a:latin typeface="Open Sans"/>
              <a:ea typeface="Open Sans"/>
              <a:cs typeface="Open Sans"/>
              <a:sym typeface="Open Sans"/>
            </a:endParaRPr>
          </a:p>
        </p:txBody>
      </p:sp>
      <p:sp>
        <p:nvSpPr>
          <p:cNvPr id="490" name="Google Shape;490;p47"/>
          <p:cNvSpPr/>
          <p:nvPr/>
        </p:nvSpPr>
        <p:spPr>
          <a:xfrm>
            <a:off x="0" y="4642950"/>
            <a:ext cx="9144000" cy="500400"/>
          </a:xfrm>
          <a:prstGeom prst="rect">
            <a:avLst/>
          </a:prstGeom>
          <a:solidFill>
            <a:srgbClr val="59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1" name="Google Shape;491;p47"/>
          <p:cNvPicPr preferRelativeResize="0"/>
          <p:nvPr/>
        </p:nvPicPr>
        <p:blipFill>
          <a:blip r:embed="rId3">
            <a:alphaModFix/>
          </a:blip>
          <a:stretch>
            <a:fillRect/>
          </a:stretch>
        </p:blipFill>
        <p:spPr>
          <a:xfrm>
            <a:off x="7274224" y="214525"/>
            <a:ext cx="1702151" cy="471900"/>
          </a:xfrm>
          <a:prstGeom prst="rect">
            <a:avLst/>
          </a:prstGeom>
          <a:noFill/>
          <a:ln>
            <a:noFill/>
          </a:ln>
        </p:spPr>
      </p:pic>
      <p:sp>
        <p:nvSpPr>
          <p:cNvPr id="492" name="Google Shape;492;p47"/>
          <p:cNvSpPr txBox="1"/>
          <p:nvPr/>
        </p:nvSpPr>
        <p:spPr>
          <a:xfrm>
            <a:off x="4851801" y="906029"/>
            <a:ext cx="688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D9D9D9"/>
                </a:solidFill>
                <a:latin typeface="Open Sans"/>
                <a:ea typeface="Open Sans"/>
                <a:cs typeface="Open Sans"/>
                <a:sym typeface="Open Sans"/>
              </a:rPr>
              <a:t>02</a:t>
            </a:r>
            <a:endParaRPr b="1" sz="2400">
              <a:solidFill>
                <a:srgbClr val="D9D9D9"/>
              </a:solidFill>
              <a:latin typeface="Open Sans"/>
              <a:ea typeface="Open Sans"/>
              <a:cs typeface="Open Sans"/>
              <a:sym typeface="Open Sans"/>
            </a:endParaRPr>
          </a:p>
        </p:txBody>
      </p:sp>
      <p:sp>
        <p:nvSpPr>
          <p:cNvPr id="493" name="Google Shape;493;p47"/>
          <p:cNvSpPr txBox="1"/>
          <p:nvPr/>
        </p:nvSpPr>
        <p:spPr>
          <a:xfrm>
            <a:off x="5354650" y="992473"/>
            <a:ext cx="3304800" cy="962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04040"/>
                </a:solidFill>
                <a:latin typeface="Open Sans"/>
                <a:ea typeface="Open Sans"/>
                <a:cs typeface="Open Sans"/>
                <a:sym typeface="Open Sans"/>
              </a:rPr>
              <a:t>Closing Appointments</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rgbClr val="404040"/>
                </a:solidFill>
                <a:latin typeface="Open Sans"/>
                <a:ea typeface="Open Sans"/>
                <a:cs typeface="Open Sans"/>
                <a:sym typeface="Open Sans"/>
              </a:rPr>
              <a:t>Prior to closing, a closing appointment with your attorney or escrow officer will be scheduled. Remember - all buyers who are listed on the loan documents will need to be present. Don’t forget to bring photo identification for all parties. </a:t>
            </a:r>
            <a:endParaRPr sz="800">
              <a:solidFill>
                <a:srgbClr val="404040"/>
              </a:solidFill>
              <a:latin typeface="Open Sans"/>
              <a:ea typeface="Open Sans"/>
              <a:cs typeface="Open Sans"/>
              <a:sym typeface="Open Sans"/>
            </a:endParaRPr>
          </a:p>
        </p:txBody>
      </p:sp>
      <p:sp>
        <p:nvSpPr>
          <p:cNvPr id="494" name="Google Shape;494;p47"/>
          <p:cNvSpPr txBox="1"/>
          <p:nvPr/>
        </p:nvSpPr>
        <p:spPr>
          <a:xfrm>
            <a:off x="342963" y="2140154"/>
            <a:ext cx="688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D9D9D9"/>
                </a:solidFill>
                <a:latin typeface="Open Sans"/>
                <a:ea typeface="Open Sans"/>
                <a:cs typeface="Open Sans"/>
                <a:sym typeface="Open Sans"/>
              </a:rPr>
              <a:t>03</a:t>
            </a:r>
            <a:endParaRPr b="1" sz="2400">
              <a:solidFill>
                <a:srgbClr val="D9D9D9"/>
              </a:solidFill>
              <a:latin typeface="Open Sans"/>
              <a:ea typeface="Open Sans"/>
              <a:cs typeface="Open Sans"/>
              <a:sym typeface="Open Sans"/>
            </a:endParaRPr>
          </a:p>
        </p:txBody>
      </p:sp>
      <p:sp>
        <p:nvSpPr>
          <p:cNvPr id="495" name="Google Shape;495;p47"/>
          <p:cNvSpPr txBox="1"/>
          <p:nvPr/>
        </p:nvSpPr>
        <p:spPr>
          <a:xfrm>
            <a:off x="845950" y="2225543"/>
            <a:ext cx="3591600" cy="962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04040"/>
                </a:solidFill>
                <a:latin typeface="Open Sans"/>
                <a:ea typeface="Open Sans"/>
                <a:cs typeface="Open Sans"/>
                <a:sym typeface="Open Sans"/>
              </a:rPr>
              <a:t>Funds</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rgbClr val="404040"/>
                </a:solidFill>
                <a:latin typeface="Open Sans"/>
                <a:ea typeface="Open Sans"/>
                <a:cs typeface="Open Sans"/>
                <a:sym typeface="Open Sans"/>
              </a:rPr>
              <a:t>Escrow will help make arrangements for your funds for closing costs and down payment to be wired prior to closing. Make arrangements prior to closing and remember to check the calendar to make sure you allow for enough time around holidays and weekends.</a:t>
            </a:r>
            <a:endParaRPr sz="800">
              <a:solidFill>
                <a:srgbClr val="404040"/>
              </a:solidFill>
              <a:latin typeface="Open Sans"/>
              <a:ea typeface="Open Sans"/>
              <a:cs typeface="Open Sans"/>
              <a:sym typeface="Open Sans"/>
            </a:endParaRPr>
          </a:p>
        </p:txBody>
      </p:sp>
      <p:sp>
        <p:nvSpPr>
          <p:cNvPr id="496" name="Google Shape;496;p47"/>
          <p:cNvSpPr txBox="1"/>
          <p:nvPr/>
        </p:nvSpPr>
        <p:spPr>
          <a:xfrm>
            <a:off x="4851801" y="2140154"/>
            <a:ext cx="688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D9D9D9"/>
                </a:solidFill>
                <a:latin typeface="Open Sans"/>
                <a:ea typeface="Open Sans"/>
                <a:cs typeface="Open Sans"/>
                <a:sym typeface="Open Sans"/>
              </a:rPr>
              <a:t>04</a:t>
            </a:r>
            <a:endParaRPr b="1" sz="2400">
              <a:solidFill>
                <a:srgbClr val="D9D9D9"/>
              </a:solidFill>
              <a:latin typeface="Open Sans"/>
              <a:ea typeface="Open Sans"/>
              <a:cs typeface="Open Sans"/>
              <a:sym typeface="Open Sans"/>
            </a:endParaRPr>
          </a:p>
        </p:txBody>
      </p:sp>
      <p:sp>
        <p:nvSpPr>
          <p:cNvPr id="497" name="Google Shape;497;p47"/>
          <p:cNvSpPr txBox="1"/>
          <p:nvPr/>
        </p:nvSpPr>
        <p:spPr>
          <a:xfrm>
            <a:off x="5354650" y="2226598"/>
            <a:ext cx="3304800" cy="962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04040"/>
                </a:solidFill>
                <a:latin typeface="Open Sans"/>
                <a:ea typeface="Open Sans"/>
                <a:cs typeface="Open Sans"/>
                <a:sym typeface="Open Sans"/>
              </a:rPr>
              <a:t>Signing of Documents</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rgbClr val="404040"/>
                </a:solidFill>
                <a:latin typeface="Open Sans"/>
                <a:ea typeface="Open Sans"/>
                <a:cs typeface="Open Sans"/>
                <a:sym typeface="Open Sans"/>
              </a:rPr>
              <a:t>At your appointment, you will </a:t>
            </a:r>
            <a:r>
              <a:rPr lang="en" sz="800">
                <a:solidFill>
                  <a:srgbClr val="404040"/>
                </a:solidFill>
                <a:latin typeface="Open Sans"/>
                <a:ea typeface="Open Sans"/>
                <a:cs typeface="Open Sans"/>
                <a:sym typeface="Open Sans"/>
              </a:rPr>
              <a:t>sign</a:t>
            </a:r>
            <a:r>
              <a:rPr lang="en" sz="800">
                <a:solidFill>
                  <a:srgbClr val="404040"/>
                </a:solidFill>
                <a:latin typeface="Open Sans"/>
                <a:ea typeface="Open Sans"/>
                <a:cs typeface="Open Sans"/>
                <a:sym typeface="Open Sans"/>
              </a:rPr>
              <a:t> loan and closing documents. You will have time to ask questions or get clarifications during your appointment. If you have any concerns, contact your loan officer and your real estate team right away.</a:t>
            </a:r>
            <a:endParaRPr sz="800">
              <a:solidFill>
                <a:srgbClr val="404040"/>
              </a:solidFill>
              <a:latin typeface="Open Sans"/>
              <a:ea typeface="Open Sans"/>
              <a:cs typeface="Open Sans"/>
              <a:sym typeface="Open Sans"/>
            </a:endParaRPr>
          </a:p>
        </p:txBody>
      </p:sp>
      <p:sp>
        <p:nvSpPr>
          <p:cNvPr id="498" name="Google Shape;498;p47"/>
          <p:cNvSpPr txBox="1"/>
          <p:nvPr/>
        </p:nvSpPr>
        <p:spPr>
          <a:xfrm>
            <a:off x="342963" y="3374279"/>
            <a:ext cx="688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D9D9D9"/>
                </a:solidFill>
                <a:latin typeface="Open Sans"/>
                <a:ea typeface="Open Sans"/>
                <a:cs typeface="Open Sans"/>
                <a:sym typeface="Open Sans"/>
              </a:rPr>
              <a:t>05</a:t>
            </a:r>
            <a:endParaRPr b="1" sz="2400">
              <a:solidFill>
                <a:srgbClr val="D9D9D9"/>
              </a:solidFill>
              <a:latin typeface="Open Sans"/>
              <a:ea typeface="Open Sans"/>
              <a:cs typeface="Open Sans"/>
              <a:sym typeface="Open Sans"/>
            </a:endParaRPr>
          </a:p>
        </p:txBody>
      </p:sp>
      <p:sp>
        <p:nvSpPr>
          <p:cNvPr id="499" name="Google Shape;499;p47"/>
          <p:cNvSpPr txBox="1"/>
          <p:nvPr/>
        </p:nvSpPr>
        <p:spPr>
          <a:xfrm>
            <a:off x="845950" y="3489918"/>
            <a:ext cx="3591600" cy="749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04040"/>
                </a:solidFill>
                <a:latin typeface="Open Sans"/>
                <a:ea typeface="Open Sans"/>
                <a:cs typeface="Open Sans"/>
                <a:sym typeface="Open Sans"/>
              </a:rPr>
              <a:t>Recording</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rgbClr val="404040"/>
                </a:solidFill>
                <a:latin typeface="Open Sans"/>
                <a:ea typeface="Open Sans"/>
                <a:cs typeface="Open Sans"/>
                <a:sym typeface="Open Sans"/>
              </a:rPr>
              <a:t>Once all parties have signed and funds are delivered, we will make sure all documents are delivered to all parties and the ownership transfer is finalized and recorded.</a:t>
            </a:r>
            <a:endParaRPr sz="800">
              <a:solidFill>
                <a:srgbClr val="404040"/>
              </a:solidFill>
              <a:latin typeface="Open Sans"/>
              <a:ea typeface="Open Sans"/>
              <a:cs typeface="Open Sans"/>
              <a:sym typeface="Open Sans"/>
            </a:endParaRPr>
          </a:p>
        </p:txBody>
      </p:sp>
      <p:sp>
        <p:nvSpPr>
          <p:cNvPr id="500" name="Google Shape;500;p47"/>
          <p:cNvSpPr txBox="1"/>
          <p:nvPr/>
        </p:nvSpPr>
        <p:spPr>
          <a:xfrm>
            <a:off x="4851801" y="3374279"/>
            <a:ext cx="688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D9D9D9"/>
                </a:solidFill>
                <a:latin typeface="Open Sans"/>
                <a:ea typeface="Open Sans"/>
                <a:cs typeface="Open Sans"/>
                <a:sym typeface="Open Sans"/>
              </a:rPr>
              <a:t>06</a:t>
            </a:r>
            <a:endParaRPr b="1" sz="2400">
              <a:solidFill>
                <a:srgbClr val="D9D9D9"/>
              </a:solidFill>
              <a:latin typeface="Open Sans"/>
              <a:ea typeface="Open Sans"/>
              <a:cs typeface="Open Sans"/>
              <a:sym typeface="Open Sans"/>
            </a:endParaRPr>
          </a:p>
        </p:txBody>
      </p:sp>
      <p:sp>
        <p:nvSpPr>
          <p:cNvPr id="501" name="Google Shape;501;p47"/>
          <p:cNvSpPr txBox="1"/>
          <p:nvPr/>
        </p:nvSpPr>
        <p:spPr>
          <a:xfrm>
            <a:off x="5354650" y="3491025"/>
            <a:ext cx="3304800" cy="749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04040"/>
                </a:solidFill>
                <a:latin typeface="Open Sans"/>
                <a:ea typeface="Open Sans"/>
                <a:cs typeface="Open Sans"/>
                <a:sym typeface="Open Sans"/>
              </a:rPr>
              <a:t>Congratulations</a:t>
            </a:r>
            <a:endParaRPr b="1" sz="1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200">
              <a:solidFill>
                <a:srgbClr val="404040"/>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rgbClr val="404040"/>
                </a:solidFill>
                <a:latin typeface="Open Sans"/>
                <a:ea typeface="Open Sans"/>
                <a:cs typeface="Open Sans"/>
                <a:sym typeface="Open Sans"/>
              </a:rPr>
              <a:t>We get the honor of handing you </a:t>
            </a:r>
            <a:r>
              <a:rPr lang="en" sz="800">
                <a:solidFill>
                  <a:srgbClr val="404040"/>
                </a:solidFill>
                <a:latin typeface="Open Sans"/>
                <a:ea typeface="Open Sans"/>
                <a:cs typeface="Open Sans"/>
                <a:sym typeface="Open Sans"/>
              </a:rPr>
              <a:t>the</a:t>
            </a:r>
            <a:r>
              <a:rPr lang="en" sz="800">
                <a:solidFill>
                  <a:srgbClr val="404040"/>
                </a:solidFill>
                <a:latin typeface="Open Sans"/>
                <a:ea typeface="Open Sans"/>
                <a:cs typeface="Open Sans"/>
                <a:sym typeface="Open Sans"/>
              </a:rPr>
              <a:t> keys to your new home! Congratulations on becoming a homeowner and continuing your wealth building journey! </a:t>
            </a:r>
            <a:endParaRPr sz="800">
              <a:solidFill>
                <a:srgbClr val="404040"/>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8"/>
          <p:cNvSpPr txBox="1"/>
          <p:nvPr/>
        </p:nvSpPr>
        <p:spPr>
          <a:xfrm>
            <a:off x="673375" y="1417139"/>
            <a:ext cx="3177600" cy="2758500"/>
          </a:xfrm>
          <a:prstGeom prst="rect">
            <a:avLst/>
          </a:prstGeom>
          <a:noFill/>
          <a:ln>
            <a:noFill/>
          </a:ln>
        </p:spPr>
        <p:txBody>
          <a:bodyPr anchorCtr="0" anchor="t" bIns="91425" lIns="91425" spcFirstLastPara="1" rIns="91425" wrap="square" tIns="91425">
            <a:noAutofit/>
          </a:bodyPr>
          <a:lstStyle/>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We will assist you in securing the best financing program for your specific situation.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We will automatically email you properties that match your buying criteria daily. This will allow you to drive by at your convenience and determine which properties you want to view.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We will arrange a private showing of any property you want to see, including new construction and For Sale By Owner homes (subject to their consent).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When you find a property you like, we will use our experience and discuss a strategy regarding offer price, financing terms, possession date and anything else you want to know.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We will provide any information about the home that will enable you to make an informed decision about purchasing the home (i.e. listing history, public information, taxes, etc.).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We will present the offer on your behalf and then negotiate in your best interest to help you secure the property, at the best possible price and terms.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We will guide you through the necessary steps to purchase including appraisal, inspection, insurance, communication with title company, etc.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We will be available to answer any questions you might have.</a:t>
            </a:r>
            <a:endParaRPr sz="700">
              <a:solidFill>
                <a:srgbClr val="434343"/>
              </a:solidFill>
              <a:latin typeface="Open Sans"/>
              <a:ea typeface="Open Sans"/>
              <a:cs typeface="Open Sans"/>
              <a:sym typeface="Open Sans"/>
            </a:endParaRPr>
          </a:p>
        </p:txBody>
      </p:sp>
      <p:sp>
        <p:nvSpPr>
          <p:cNvPr id="507" name="Google Shape;507;p48"/>
          <p:cNvSpPr txBox="1"/>
          <p:nvPr/>
        </p:nvSpPr>
        <p:spPr>
          <a:xfrm>
            <a:off x="673375" y="1025439"/>
            <a:ext cx="3128100" cy="4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434343"/>
                </a:solidFill>
                <a:latin typeface="Open Sans"/>
                <a:ea typeface="Open Sans"/>
                <a:cs typeface="Open Sans"/>
                <a:sym typeface="Open Sans"/>
              </a:rPr>
              <a:t>Important benefits for partnering with us:</a:t>
            </a:r>
            <a:endParaRPr b="1" sz="1100">
              <a:solidFill>
                <a:srgbClr val="434343"/>
              </a:solidFill>
              <a:latin typeface="Open Sans"/>
              <a:ea typeface="Open Sans"/>
              <a:cs typeface="Open Sans"/>
              <a:sym typeface="Open Sans"/>
            </a:endParaRPr>
          </a:p>
          <a:p>
            <a:pPr indent="0" lvl="0" marL="457200" rtl="0" algn="just">
              <a:lnSpc>
                <a:spcPct val="115000"/>
              </a:lnSpc>
              <a:spcBef>
                <a:spcPts val="0"/>
              </a:spcBef>
              <a:spcAft>
                <a:spcPts val="0"/>
              </a:spcAft>
              <a:buNone/>
            </a:pPr>
            <a:r>
              <a:t/>
            </a:r>
            <a:endParaRPr b="1" sz="1000">
              <a:solidFill>
                <a:srgbClr val="434343"/>
              </a:solidFill>
              <a:latin typeface="Open Sans"/>
              <a:ea typeface="Open Sans"/>
              <a:cs typeface="Open Sans"/>
              <a:sym typeface="Open Sans"/>
            </a:endParaRPr>
          </a:p>
        </p:txBody>
      </p:sp>
      <p:sp>
        <p:nvSpPr>
          <p:cNvPr id="508" name="Google Shape;508;p48"/>
          <p:cNvSpPr txBox="1"/>
          <p:nvPr/>
        </p:nvSpPr>
        <p:spPr>
          <a:xfrm>
            <a:off x="4332725" y="1025439"/>
            <a:ext cx="3128100" cy="4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434343"/>
                </a:solidFill>
                <a:latin typeface="Open Sans"/>
                <a:ea typeface="Open Sans"/>
                <a:cs typeface="Open Sans"/>
                <a:sym typeface="Open Sans"/>
              </a:rPr>
              <a:t>In return for these services, you agree to: </a:t>
            </a:r>
            <a:endParaRPr b="1" sz="1100">
              <a:solidFill>
                <a:srgbClr val="434343"/>
              </a:solidFill>
              <a:latin typeface="Open Sans"/>
              <a:ea typeface="Open Sans"/>
              <a:cs typeface="Open Sans"/>
              <a:sym typeface="Open Sans"/>
            </a:endParaRPr>
          </a:p>
        </p:txBody>
      </p:sp>
      <p:sp>
        <p:nvSpPr>
          <p:cNvPr id="509" name="Google Shape;509;p48"/>
          <p:cNvSpPr txBox="1"/>
          <p:nvPr/>
        </p:nvSpPr>
        <p:spPr>
          <a:xfrm>
            <a:off x="4332725" y="1417139"/>
            <a:ext cx="4137900" cy="1627500"/>
          </a:xfrm>
          <a:prstGeom prst="rect">
            <a:avLst/>
          </a:prstGeom>
          <a:noFill/>
          <a:ln>
            <a:noFill/>
          </a:ln>
        </p:spPr>
        <p:txBody>
          <a:bodyPr anchorCtr="0" anchor="t" bIns="91425" lIns="91425" spcFirstLastPara="1" rIns="91425" wrap="square" tIns="91425">
            <a:noAutofit/>
          </a:bodyPr>
          <a:lstStyle/>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Seek pre-approval from a lender (or proof of funds for cash transactions) prior to viewing homes.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Notify us of any listed properties you wish to view and inform all agents, </a:t>
            </a:r>
            <a:r>
              <a:rPr lang="en" sz="700">
                <a:solidFill>
                  <a:srgbClr val="434343"/>
                </a:solidFill>
                <a:latin typeface="Open Sans"/>
                <a:ea typeface="Open Sans"/>
                <a:cs typeface="Open Sans"/>
                <a:sym typeface="Open Sans"/>
              </a:rPr>
              <a:t>For Sale By Owners or New Home Builders that we are working with you.</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Have a member of our team formulate an offer on any home (new or re-sale) through us. </a:t>
            </a:r>
            <a:endParaRPr sz="700">
              <a:solidFill>
                <a:srgbClr val="434343"/>
              </a:solidFill>
              <a:latin typeface="Open Sans"/>
              <a:ea typeface="Open Sans"/>
              <a:cs typeface="Open Sans"/>
              <a:sym typeface="Open Sans"/>
            </a:endParaRPr>
          </a:p>
          <a:p>
            <a:pPr indent="-273050" lvl="0" marL="457200" rtl="0" algn="l">
              <a:lnSpc>
                <a:spcPct val="115000"/>
              </a:lnSpc>
              <a:spcBef>
                <a:spcPts val="0"/>
              </a:spcBef>
              <a:spcAft>
                <a:spcPts val="0"/>
              </a:spcAft>
              <a:buClr>
                <a:srgbClr val="434343"/>
              </a:buClr>
              <a:buSzPts val="700"/>
              <a:buFont typeface="Open Sans"/>
              <a:buAutoNum type="arabicPeriod"/>
            </a:pPr>
            <a:r>
              <a:rPr lang="en" sz="700">
                <a:solidFill>
                  <a:srgbClr val="434343"/>
                </a:solidFill>
                <a:latin typeface="Open Sans"/>
                <a:ea typeface="Open Sans"/>
                <a:cs typeface="Open Sans"/>
                <a:sym typeface="Open Sans"/>
              </a:rPr>
              <a:t>Acknowledge </a:t>
            </a:r>
            <a:r>
              <a:rPr lang="en" sz="700">
                <a:solidFill>
                  <a:srgbClr val="434343"/>
                </a:solidFill>
                <a:latin typeface="Open Sans"/>
                <a:ea typeface="Open Sans"/>
                <a:cs typeface="Open Sans"/>
                <a:sym typeface="Open Sans"/>
              </a:rPr>
              <a:t>that</a:t>
            </a:r>
            <a:r>
              <a:rPr lang="en" sz="700">
                <a:solidFill>
                  <a:srgbClr val="434343"/>
                </a:solidFill>
                <a:latin typeface="Open Sans"/>
                <a:ea typeface="Open Sans"/>
                <a:cs typeface="Open Sans"/>
                <a:sym typeface="Open Sans"/>
              </a:rPr>
              <a:t> the Broker is being retained solely as a real estate agent and not as an attorney, tax advisor, lender, appraiser, home inspector, or other professional service provider. Buyer has been advised to seek professional advice concerning the condition of the property and all legal &amp; tax matters. </a:t>
            </a:r>
            <a:endParaRPr sz="7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700">
              <a:solidFill>
                <a:srgbClr val="434343"/>
              </a:solidFill>
              <a:latin typeface="Open Sans"/>
              <a:ea typeface="Open Sans"/>
              <a:cs typeface="Open Sans"/>
              <a:sym typeface="Open Sans"/>
            </a:endParaRPr>
          </a:p>
        </p:txBody>
      </p:sp>
      <p:sp>
        <p:nvSpPr>
          <p:cNvPr id="510" name="Google Shape;510;p48"/>
          <p:cNvSpPr txBox="1"/>
          <p:nvPr/>
        </p:nvSpPr>
        <p:spPr>
          <a:xfrm>
            <a:off x="4332725" y="3307875"/>
            <a:ext cx="3128100" cy="4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434343"/>
                </a:solidFill>
                <a:latin typeface="Open Sans"/>
                <a:ea typeface="Open Sans"/>
                <a:cs typeface="Open Sans"/>
                <a:sym typeface="Open Sans"/>
              </a:rPr>
              <a:t>YOUR NEXT STEPS</a:t>
            </a:r>
            <a:endParaRPr b="1" sz="1000">
              <a:solidFill>
                <a:srgbClr val="434343"/>
              </a:solidFill>
              <a:latin typeface="Open Sans"/>
              <a:ea typeface="Open Sans"/>
              <a:cs typeface="Open Sans"/>
              <a:sym typeface="Open Sans"/>
            </a:endParaRPr>
          </a:p>
        </p:txBody>
      </p:sp>
      <p:pic>
        <p:nvPicPr>
          <p:cNvPr id="511" name="Google Shape;511;p48"/>
          <p:cNvPicPr preferRelativeResize="0"/>
          <p:nvPr/>
        </p:nvPicPr>
        <p:blipFill>
          <a:blip r:embed="rId3">
            <a:alphaModFix/>
          </a:blip>
          <a:stretch>
            <a:fillRect/>
          </a:stretch>
        </p:blipFill>
        <p:spPr>
          <a:xfrm>
            <a:off x="7274224" y="214525"/>
            <a:ext cx="1702151" cy="471900"/>
          </a:xfrm>
          <a:prstGeom prst="rect">
            <a:avLst/>
          </a:prstGeom>
          <a:noFill/>
          <a:ln>
            <a:noFill/>
          </a:ln>
        </p:spPr>
      </p:pic>
      <p:sp>
        <p:nvSpPr>
          <p:cNvPr id="512" name="Google Shape;512;p48"/>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OUR AGREEMENT</a:t>
            </a:r>
            <a:endParaRPr b="1" sz="1800">
              <a:solidFill>
                <a:srgbClr val="404040"/>
              </a:solidFill>
              <a:latin typeface="Open Sans"/>
              <a:ea typeface="Open Sans"/>
              <a:cs typeface="Open Sans"/>
              <a:sym typeface="Open Sans"/>
            </a:endParaRPr>
          </a:p>
        </p:txBody>
      </p:sp>
      <p:sp>
        <p:nvSpPr>
          <p:cNvPr id="513" name="Google Shape;513;p48"/>
          <p:cNvSpPr txBox="1"/>
          <p:nvPr/>
        </p:nvSpPr>
        <p:spPr>
          <a:xfrm>
            <a:off x="4332725" y="3684939"/>
            <a:ext cx="3975300" cy="903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sz="700">
                <a:solidFill>
                  <a:srgbClr val="434343"/>
                </a:solidFill>
                <a:latin typeface="Open Sans"/>
                <a:ea typeface="Open Sans"/>
                <a:cs typeface="Open Sans"/>
                <a:sym typeface="Open Sans"/>
              </a:rPr>
              <a:t>Understand and discuss the buyer agency relationship with your agent.</a:t>
            </a:r>
            <a:endParaRPr sz="700">
              <a:solidFill>
                <a:srgbClr val="434343"/>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700">
              <a:solidFill>
                <a:srgbClr val="434343"/>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700">
                <a:solidFill>
                  <a:srgbClr val="434343"/>
                </a:solidFill>
                <a:latin typeface="Open Sans"/>
                <a:ea typeface="Open Sans"/>
                <a:cs typeface="Open Sans"/>
                <a:sym typeface="Open Sans"/>
              </a:rPr>
              <a:t>Sign the Buyer Representation Agreement so we can go to work for you.</a:t>
            </a:r>
            <a:endParaRPr sz="700">
              <a:solidFill>
                <a:srgbClr val="434343"/>
              </a:solidFill>
              <a:latin typeface="Open Sans"/>
              <a:ea typeface="Open Sans"/>
              <a:cs typeface="Open Sans"/>
              <a:sym typeface="Open Sans"/>
            </a:endParaRPr>
          </a:p>
        </p:txBody>
      </p:sp>
      <p:sp>
        <p:nvSpPr>
          <p:cNvPr id="514" name="Google Shape;514;p48"/>
          <p:cNvSpPr/>
          <p:nvPr/>
        </p:nvSpPr>
        <p:spPr>
          <a:xfrm>
            <a:off x="4572000" y="3773652"/>
            <a:ext cx="117300" cy="1131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15" name="Google Shape;515;p48"/>
          <p:cNvSpPr/>
          <p:nvPr/>
        </p:nvSpPr>
        <p:spPr>
          <a:xfrm>
            <a:off x="4572000" y="4012237"/>
            <a:ext cx="117300" cy="1131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49"/>
          <p:cNvPicPr preferRelativeResize="0"/>
          <p:nvPr/>
        </p:nvPicPr>
        <p:blipFill rotWithShape="1">
          <a:blip r:embed="rId3">
            <a:alphaModFix amt="60000"/>
          </a:blip>
          <a:srcRect b="31811" l="0" r="0" t="6176"/>
          <a:stretch/>
        </p:blipFill>
        <p:spPr>
          <a:xfrm>
            <a:off x="0" y="890950"/>
            <a:ext cx="9144000" cy="4252550"/>
          </a:xfrm>
          <a:prstGeom prst="rect">
            <a:avLst/>
          </a:prstGeom>
          <a:noFill/>
          <a:ln>
            <a:noFill/>
          </a:ln>
        </p:spPr>
      </p:pic>
      <p:sp>
        <p:nvSpPr>
          <p:cNvPr id="521" name="Google Shape;521;p49"/>
          <p:cNvSpPr/>
          <p:nvPr/>
        </p:nvSpPr>
        <p:spPr>
          <a:xfrm>
            <a:off x="462750" y="1332875"/>
            <a:ext cx="8218500" cy="3368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2" name="Google Shape;522;p49"/>
          <p:cNvCxnSpPr/>
          <p:nvPr/>
        </p:nvCxnSpPr>
        <p:spPr>
          <a:xfrm>
            <a:off x="654126" y="4515628"/>
            <a:ext cx="7854000" cy="0"/>
          </a:xfrm>
          <a:prstGeom prst="straightConnector1">
            <a:avLst/>
          </a:prstGeom>
          <a:noFill/>
          <a:ln cap="flat" cmpd="sng" w="9525">
            <a:solidFill>
              <a:srgbClr val="999999"/>
            </a:solidFill>
            <a:prstDash val="solid"/>
            <a:round/>
            <a:headEnd len="med" w="med" type="none"/>
            <a:tailEnd len="med" w="med" type="none"/>
          </a:ln>
        </p:spPr>
      </p:cxnSp>
      <p:sp>
        <p:nvSpPr>
          <p:cNvPr id="523" name="Google Shape;523;p49"/>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NOTES</a:t>
            </a:r>
            <a:endParaRPr b="1" sz="1800">
              <a:solidFill>
                <a:srgbClr val="404040"/>
              </a:solidFill>
              <a:latin typeface="Open Sans"/>
              <a:ea typeface="Open Sans"/>
              <a:cs typeface="Open Sans"/>
              <a:sym typeface="Open Sans"/>
            </a:endParaRPr>
          </a:p>
        </p:txBody>
      </p:sp>
      <p:cxnSp>
        <p:nvCxnSpPr>
          <p:cNvPr id="524" name="Google Shape;524;p49"/>
          <p:cNvCxnSpPr/>
          <p:nvPr/>
        </p:nvCxnSpPr>
        <p:spPr>
          <a:xfrm>
            <a:off x="654126" y="422987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25" name="Google Shape;525;p49"/>
          <p:cNvCxnSpPr/>
          <p:nvPr/>
        </p:nvCxnSpPr>
        <p:spPr>
          <a:xfrm>
            <a:off x="654126" y="394412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26" name="Google Shape;526;p49"/>
          <p:cNvCxnSpPr/>
          <p:nvPr/>
        </p:nvCxnSpPr>
        <p:spPr>
          <a:xfrm>
            <a:off x="654126" y="365837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27" name="Google Shape;527;p49"/>
          <p:cNvCxnSpPr/>
          <p:nvPr/>
        </p:nvCxnSpPr>
        <p:spPr>
          <a:xfrm>
            <a:off x="654126" y="337262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28" name="Google Shape;528;p49"/>
          <p:cNvCxnSpPr/>
          <p:nvPr/>
        </p:nvCxnSpPr>
        <p:spPr>
          <a:xfrm>
            <a:off x="654126" y="308687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29" name="Google Shape;529;p49"/>
          <p:cNvCxnSpPr/>
          <p:nvPr/>
        </p:nvCxnSpPr>
        <p:spPr>
          <a:xfrm>
            <a:off x="654126" y="280112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30" name="Google Shape;530;p49"/>
          <p:cNvCxnSpPr/>
          <p:nvPr/>
        </p:nvCxnSpPr>
        <p:spPr>
          <a:xfrm>
            <a:off x="654126" y="251537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31" name="Google Shape;531;p49"/>
          <p:cNvCxnSpPr/>
          <p:nvPr/>
        </p:nvCxnSpPr>
        <p:spPr>
          <a:xfrm>
            <a:off x="654126" y="222962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32" name="Google Shape;532;p49"/>
          <p:cNvCxnSpPr/>
          <p:nvPr/>
        </p:nvCxnSpPr>
        <p:spPr>
          <a:xfrm>
            <a:off x="654126" y="1943878"/>
            <a:ext cx="7854000" cy="0"/>
          </a:xfrm>
          <a:prstGeom prst="straightConnector1">
            <a:avLst/>
          </a:prstGeom>
          <a:noFill/>
          <a:ln cap="flat" cmpd="sng" w="9525">
            <a:solidFill>
              <a:srgbClr val="999999"/>
            </a:solidFill>
            <a:prstDash val="solid"/>
            <a:round/>
            <a:headEnd len="med" w="med" type="none"/>
            <a:tailEnd len="med" w="med" type="none"/>
          </a:ln>
        </p:spPr>
      </p:cxnSp>
      <p:cxnSp>
        <p:nvCxnSpPr>
          <p:cNvPr id="533" name="Google Shape;533;p49"/>
          <p:cNvCxnSpPr/>
          <p:nvPr/>
        </p:nvCxnSpPr>
        <p:spPr>
          <a:xfrm>
            <a:off x="654126" y="1658128"/>
            <a:ext cx="7854000" cy="0"/>
          </a:xfrm>
          <a:prstGeom prst="straightConnector1">
            <a:avLst/>
          </a:prstGeom>
          <a:noFill/>
          <a:ln cap="flat" cmpd="sng" w="9525">
            <a:solidFill>
              <a:srgbClr val="999999"/>
            </a:solidFill>
            <a:prstDash val="solid"/>
            <a:round/>
            <a:headEnd len="med" w="med" type="none"/>
            <a:tailEnd len="med" w="med" type="none"/>
          </a:ln>
        </p:spPr>
      </p:cxnSp>
      <p:pic>
        <p:nvPicPr>
          <p:cNvPr id="534" name="Google Shape;534;p49"/>
          <p:cNvPicPr preferRelativeResize="0"/>
          <p:nvPr/>
        </p:nvPicPr>
        <p:blipFill>
          <a:blip r:embed="rId4">
            <a:alphaModFix/>
          </a:blip>
          <a:stretch>
            <a:fillRect/>
          </a:stretch>
        </p:blipFill>
        <p:spPr>
          <a:xfrm>
            <a:off x="7274224" y="214525"/>
            <a:ext cx="1702151" cy="471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50"/>
          <p:cNvPicPr preferRelativeResize="0"/>
          <p:nvPr/>
        </p:nvPicPr>
        <p:blipFill rotWithShape="1">
          <a:blip r:embed="rId3">
            <a:alphaModFix amt="32000"/>
          </a:blip>
          <a:srcRect b="0" l="0" r="15461" t="15462"/>
          <a:stretch/>
        </p:blipFill>
        <p:spPr>
          <a:xfrm>
            <a:off x="0" y="0"/>
            <a:ext cx="9144000" cy="5143500"/>
          </a:xfrm>
          <a:prstGeom prst="rect">
            <a:avLst/>
          </a:prstGeom>
          <a:noFill/>
          <a:ln>
            <a:noFill/>
          </a:ln>
        </p:spPr>
      </p:pic>
      <p:sp>
        <p:nvSpPr>
          <p:cNvPr id="540" name="Google Shape;540;p50"/>
          <p:cNvSpPr/>
          <p:nvPr/>
        </p:nvSpPr>
        <p:spPr>
          <a:xfrm>
            <a:off x="0" y="4642950"/>
            <a:ext cx="9144000" cy="500400"/>
          </a:xfrm>
          <a:prstGeom prst="rect">
            <a:avLst/>
          </a:prstGeom>
          <a:solidFill>
            <a:srgbClr val="59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0"/>
          <p:cNvSpPr txBox="1"/>
          <p:nvPr/>
        </p:nvSpPr>
        <p:spPr>
          <a:xfrm>
            <a:off x="3352650" y="4642950"/>
            <a:ext cx="2438700" cy="5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Open Sans"/>
                <a:ea typeface="Open Sans"/>
                <a:cs typeface="Open Sans"/>
                <a:sym typeface="Open Sans"/>
              </a:rPr>
              <a:t>© Powered by Brivity</a:t>
            </a:r>
            <a:endParaRPr sz="800">
              <a:solidFill>
                <a:srgbClr val="FFFFFF"/>
              </a:solidFill>
              <a:latin typeface="Open Sans"/>
              <a:ea typeface="Open Sans"/>
              <a:cs typeface="Open Sans"/>
              <a:sym typeface="Open Sans"/>
            </a:endParaRPr>
          </a:p>
        </p:txBody>
      </p:sp>
      <p:pic>
        <p:nvPicPr>
          <p:cNvPr id="542" name="Google Shape;542;p50"/>
          <p:cNvPicPr preferRelativeResize="0"/>
          <p:nvPr/>
        </p:nvPicPr>
        <p:blipFill>
          <a:blip r:embed="rId4">
            <a:alphaModFix/>
          </a:blip>
          <a:stretch>
            <a:fillRect/>
          </a:stretch>
        </p:blipFill>
        <p:spPr>
          <a:xfrm>
            <a:off x="2240650" y="1853713"/>
            <a:ext cx="4662699" cy="1292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1"/>
          <p:cNvSpPr txBox="1"/>
          <p:nvPr>
            <p:ph idx="1" type="body"/>
          </p:nvPr>
        </p:nvSpPr>
        <p:spPr>
          <a:xfrm>
            <a:off x="846725" y="3852725"/>
            <a:ext cx="7450800" cy="1391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00">
                <a:solidFill>
                  <a:srgbClr val="595959"/>
                </a:solidFill>
                <a:latin typeface="Open Sans"/>
                <a:ea typeface="Open Sans"/>
                <a:cs typeface="Open Sans"/>
                <a:sym typeface="Open Sans"/>
              </a:rPr>
              <a:t>The resources provided by Brivity, including webinars, templates, and scripts, are for informational purposes only and do not constitute legal or professional advice. Brivity does not warrant the accuracy or completeness of any information, text, graphics, links, or other items contained within resources. Brivity is not liable for any damages arising from their use. Brivity does not guarantee you will achieve any specific results if you follow any advice in the resources. It may be advisable for you to consult with a professional such as a lawyer, accountant, architect, business advisor, or professional engineer to get specific advice that applies to your specific situation. </a:t>
            </a:r>
            <a:endParaRPr sz="700">
              <a:solidFill>
                <a:srgbClr val="595959"/>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rgbClr val="404040"/>
              </a:solidFill>
              <a:latin typeface="Open Sans SemiBold"/>
              <a:ea typeface="Open Sans SemiBold"/>
              <a:cs typeface="Open Sans SemiBold"/>
              <a:sym typeface="Open Sans SemiBold"/>
            </a:endParaRPr>
          </a:p>
        </p:txBody>
      </p:sp>
      <p:sp>
        <p:nvSpPr>
          <p:cNvPr id="548" name="Google Shape;548;p51"/>
          <p:cNvSpPr/>
          <p:nvPr/>
        </p:nvSpPr>
        <p:spPr>
          <a:xfrm>
            <a:off x="0" y="4642950"/>
            <a:ext cx="9144000" cy="500400"/>
          </a:xfrm>
          <a:prstGeom prst="rect">
            <a:avLst/>
          </a:prstGeom>
          <a:solidFill>
            <a:srgbClr val="59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1"/>
          <p:cNvSpPr txBox="1"/>
          <p:nvPr>
            <p:ph idx="1" type="body"/>
          </p:nvPr>
        </p:nvSpPr>
        <p:spPr>
          <a:xfrm>
            <a:off x="311700" y="4698600"/>
            <a:ext cx="8520600" cy="38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200">
              <a:solidFill>
                <a:schemeClr val="lt1"/>
              </a:solidFill>
              <a:latin typeface="Open Sans"/>
              <a:ea typeface="Open Sans"/>
              <a:cs typeface="Open Sans"/>
              <a:sym typeface="Open Sans"/>
            </a:endParaRPr>
          </a:p>
        </p:txBody>
      </p:sp>
      <p:pic>
        <p:nvPicPr>
          <p:cNvPr id="550" name="Google Shape;550;p51"/>
          <p:cNvPicPr preferRelativeResize="0"/>
          <p:nvPr/>
        </p:nvPicPr>
        <p:blipFill>
          <a:blip r:embed="rId3">
            <a:alphaModFix/>
          </a:blip>
          <a:stretch>
            <a:fillRect/>
          </a:stretch>
        </p:blipFill>
        <p:spPr>
          <a:xfrm>
            <a:off x="2809500" y="1728696"/>
            <a:ext cx="3525000" cy="1062425"/>
          </a:xfrm>
          <a:prstGeom prst="rect">
            <a:avLst/>
          </a:prstGeom>
          <a:noFill/>
          <a:ln>
            <a:noFill/>
          </a:ln>
        </p:spPr>
      </p:pic>
      <p:sp>
        <p:nvSpPr>
          <p:cNvPr id="551" name="Google Shape;551;p51"/>
          <p:cNvSpPr txBox="1"/>
          <p:nvPr/>
        </p:nvSpPr>
        <p:spPr>
          <a:xfrm>
            <a:off x="3352650" y="4642950"/>
            <a:ext cx="2438700" cy="5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Open Sans"/>
                <a:ea typeface="Open Sans"/>
                <a:cs typeface="Open Sans"/>
                <a:sym typeface="Open Sans"/>
              </a:rPr>
              <a:t>© Copyright Brivity - All Rights Reserved</a:t>
            </a:r>
            <a:endParaRPr sz="800">
              <a:solidFill>
                <a:srgbClr val="FFFFF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8"/>
          <p:cNvSpPr txBox="1"/>
          <p:nvPr/>
        </p:nvSpPr>
        <p:spPr>
          <a:xfrm>
            <a:off x="500575" y="996163"/>
            <a:ext cx="8202600" cy="246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a:solidFill>
                  <a:srgbClr val="666666"/>
                </a:solidFill>
                <a:latin typeface="Open Sans"/>
                <a:ea typeface="Open Sans"/>
                <a:cs typeface="Open Sans"/>
                <a:sym typeface="Open Sans"/>
              </a:rPr>
              <a:t>Start using this presentation by following these steps:</a:t>
            </a:r>
            <a:endParaRPr i="1">
              <a:solidFill>
                <a:srgbClr val="666666"/>
              </a:solidFill>
              <a:latin typeface="Open Sans"/>
              <a:ea typeface="Open Sans"/>
              <a:cs typeface="Open Sans"/>
              <a:sym typeface="Open Sans"/>
            </a:endParaRPr>
          </a:p>
          <a:p>
            <a:pPr indent="0" lvl="0" marL="0" rtl="0" algn="l">
              <a:lnSpc>
                <a:spcPct val="70000"/>
              </a:lnSpc>
              <a:spcBef>
                <a:spcPts val="0"/>
              </a:spcBef>
              <a:spcAft>
                <a:spcPts val="0"/>
              </a:spcAft>
              <a:buNone/>
            </a:pPr>
            <a:r>
              <a:t/>
            </a:r>
            <a:endParaRPr i="1">
              <a:solidFill>
                <a:srgbClr val="666666"/>
              </a:solidFill>
              <a:latin typeface="Open Sans"/>
              <a:ea typeface="Open Sans"/>
              <a:cs typeface="Open Sans"/>
              <a:sym typeface="Open Sans"/>
            </a:endParaRPr>
          </a:p>
          <a:p>
            <a:pPr indent="-304800" lvl="0" marL="457200" rtl="0" algn="l">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Add your branding (logo, images, fonts, colors) to the buyer presentation</a:t>
            </a:r>
            <a:r>
              <a:rPr lang="en" sz="1200">
                <a:solidFill>
                  <a:srgbClr val="666666"/>
                </a:solidFill>
                <a:latin typeface="Open Sans"/>
                <a:ea typeface="Open Sans"/>
                <a:cs typeface="Open Sans"/>
                <a:sym typeface="Open Sans"/>
              </a:rPr>
              <a:t> (pages placeholder)</a:t>
            </a:r>
            <a:r>
              <a:rPr lang="en" sz="1200">
                <a:solidFill>
                  <a:srgbClr val="666666"/>
                </a:solidFill>
                <a:latin typeface="Open Sans"/>
                <a:ea typeface="Open Sans"/>
                <a:cs typeface="Open Sans"/>
                <a:sym typeface="Open Sans"/>
              </a:rPr>
              <a:t>.</a:t>
            </a:r>
            <a:endParaRPr sz="1200">
              <a:solidFill>
                <a:srgbClr val="666666"/>
              </a:solidFill>
              <a:latin typeface="Open Sans"/>
              <a:ea typeface="Open Sans"/>
              <a:cs typeface="Open Sans"/>
              <a:sym typeface="Open Sans"/>
            </a:endParaRPr>
          </a:p>
          <a:p>
            <a:pPr indent="-304800" lvl="0" marL="457200" rtl="0" algn="l">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Review the buyer presentation and update any information that is pertinent to you, such as removing or adding strategies &amp; tools your business does or does not offer.</a:t>
            </a:r>
            <a:endParaRPr sz="1200">
              <a:solidFill>
                <a:srgbClr val="666666"/>
              </a:solidFill>
              <a:latin typeface="Open Sans"/>
              <a:ea typeface="Open Sans"/>
              <a:cs typeface="Open Sans"/>
              <a:sym typeface="Open Sans"/>
            </a:endParaRPr>
          </a:p>
          <a:p>
            <a:pPr indent="-304800" lvl="0" marL="457200" rtl="0" algn="l">
              <a:lnSpc>
                <a:spcPct val="115000"/>
              </a:lnSpc>
              <a:spcBef>
                <a:spcPts val="0"/>
              </a:spcBef>
              <a:spcAft>
                <a:spcPts val="0"/>
              </a:spcAft>
              <a:buClr>
                <a:srgbClr val="666666"/>
              </a:buClr>
              <a:buSzPts val="1200"/>
              <a:buFont typeface="Open Sans"/>
              <a:buAutoNum type="arabicPeriod"/>
            </a:pPr>
            <a:r>
              <a:rPr i="1" lang="en" sz="1200">
                <a:solidFill>
                  <a:srgbClr val="666666"/>
                </a:solidFill>
                <a:latin typeface="Open Sans"/>
                <a:ea typeface="Open Sans"/>
                <a:cs typeface="Open Sans"/>
                <a:sym typeface="Open Sans"/>
              </a:rPr>
              <a:t>(Optional)</a:t>
            </a:r>
            <a:r>
              <a:rPr lang="en" sz="1200">
                <a:solidFill>
                  <a:srgbClr val="666666"/>
                </a:solidFill>
                <a:latin typeface="Open Sans"/>
                <a:ea typeface="Open Sans"/>
                <a:cs typeface="Open Sans"/>
                <a:sym typeface="Open Sans"/>
              </a:rPr>
              <a:t> Add a slide in this deck, communicating the value of your vendor partnerships such as your mortgage lender and how through these partnerships you will help them secure the best fees, and reduce costs on their end.</a:t>
            </a:r>
            <a:endParaRPr sz="1200">
              <a:solidFill>
                <a:srgbClr val="666666"/>
              </a:solidFill>
              <a:latin typeface="Open Sans"/>
              <a:ea typeface="Open Sans"/>
              <a:cs typeface="Open Sans"/>
              <a:sym typeface="Open Sans"/>
            </a:endParaRPr>
          </a:p>
          <a:p>
            <a:pPr indent="-304800" lvl="0" marL="457200" rtl="0" algn="l">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Print pages </a:t>
            </a:r>
            <a:r>
              <a:rPr b="1" lang="en" sz="1200">
                <a:solidFill>
                  <a:srgbClr val="666666"/>
                </a:solidFill>
                <a:latin typeface="Open Sans"/>
                <a:ea typeface="Open Sans"/>
                <a:cs typeface="Open Sans"/>
                <a:sym typeface="Open Sans"/>
              </a:rPr>
              <a:t>4-25</a:t>
            </a:r>
            <a:r>
              <a:rPr lang="en" sz="1200">
                <a:solidFill>
                  <a:srgbClr val="666666"/>
                </a:solidFill>
                <a:latin typeface="Open Sans"/>
                <a:ea typeface="Open Sans"/>
                <a:cs typeface="Open Sans"/>
                <a:sym typeface="Open Sans"/>
              </a:rPr>
              <a:t> on high-quality paper (in settings, choose letter size and fit to printable area).</a:t>
            </a:r>
            <a:endParaRPr sz="1200">
              <a:solidFill>
                <a:srgbClr val="666666"/>
              </a:solidFill>
              <a:latin typeface="Open Sans"/>
              <a:ea typeface="Open Sans"/>
              <a:cs typeface="Open Sans"/>
              <a:sym typeface="Open Sans"/>
            </a:endParaRPr>
          </a:p>
          <a:p>
            <a:pPr indent="-304800" lvl="0" marL="457200" rtl="0" algn="l">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Three-hole punch the buyer presentation and put it inside a binder with a branded cover page.</a:t>
            </a:r>
            <a:endParaRPr sz="1200">
              <a:solidFill>
                <a:srgbClr val="666666"/>
              </a:solidFill>
              <a:latin typeface="Open Sans"/>
              <a:ea typeface="Open Sans"/>
              <a:cs typeface="Open Sans"/>
              <a:sym typeface="Open Sans"/>
            </a:endParaRPr>
          </a:p>
          <a:p>
            <a:pPr indent="-304800" lvl="0" marL="457200" rtl="0" algn="l">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After the appointment, follow up with a handwritten thank you card.</a:t>
            </a:r>
            <a:endParaRPr sz="1200">
              <a:solidFill>
                <a:srgbClr val="666666"/>
              </a:solidFill>
              <a:latin typeface="Open Sans"/>
              <a:ea typeface="Open Sans"/>
              <a:cs typeface="Open Sans"/>
              <a:sym typeface="Open Sans"/>
            </a:endParaRPr>
          </a:p>
        </p:txBody>
      </p:sp>
      <p:sp>
        <p:nvSpPr>
          <p:cNvPr id="120" name="Google Shape;120;p28"/>
          <p:cNvSpPr txBox="1"/>
          <p:nvPr/>
        </p:nvSpPr>
        <p:spPr>
          <a:xfrm>
            <a:off x="367725" y="222065"/>
            <a:ext cx="6951900" cy="7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404040"/>
                </a:solidFill>
                <a:latin typeface="Open Sans"/>
                <a:ea typeface="Open Sans"/>
                <a:cs typeface="Open Sans"/>
                <a:sym typeface="Open Sans"/>
              </a:rPr>
              <a:t>Get Buyers to sign with you with buyer presentation developed and used by top-performing agents.</a:t>
            </a:r>
            <a:endParaRPr b="1" sz="18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b="1" sz="1800">
              <a:solidFill>
                <a:srgbClr val="404040"/>
              </a:solidFill>
              <a:latin typeface="Open Sans"/>
              <a:ea typeface="Open Sans"/>
              <a:cs typeface="Open Sans"/>
              <a:sym typeface="Open Sans"/>
            </a:endParaRPr>
          </a:p>
        </p:txBody>
      </p:sp>
      <p:cxnSp>
        <p:nvCxnSpPr>
          <p:cNvPr id="121" name="Google Shape;121;p28"/>
          <p:cNvCxnSpPr/>
          <p:nvPr/>
        </p:nvCxnSpPr>
        <p:spPr>
          <a:xfrm>
            <a:off x="606600" y="3589198"/>
            <a:ext cx="7930800" cy="0"/>
          </a:xfrm>
          <a:prstGeom prst="straightConnector1">
            <a:avLst/>
          </a:prstGeom>
          <a:noFill/>
          <a:ln cap="flat" cmpd="sng" w="9525">
            <a:solidFill>
              <a:srgbClr val="404040"/>
            </a:solidFill>
            <a:prstDash val="solid"/>
            <a:round/>
            <a:headEnd len="med" w="med" type="none"/>
            <a:tailEnd len="med" w="med" type="none"/>
          </a:ln>
        </p:spPr>
      </p:cxnSp>
      <p:sp>
        <p:nvSpPr>
          <p:cNvPr id="122" name="Google Shape;122;p28"/>
          <p:cNvSpPr/>
          <p:nvPr/>
        </p:nvSpPr>
        <p:spPr>
          <a:xfrm>
            <a:off x="0" y="4642950"/>
            <a:ext cx="9144000" cy="500400"/>
          </a:xfrm>
          <a:prstGeom prst="rect">
            <a:avLst/>
          </a:prstGeom>
          <a:solidFill>
            <a:srgbClr val="59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8"/>
          <p:cNvSpPr txBox="1"/>
          <p:nvPr>
            <p:ph idx="1" type="body"/>
          </p:nvPr>
        </p:nvSpPr>
        <p:spPr>
          <a:xfrm>
            <a:off x="311700" y="4713719"/>
            <a:ext cx="8520600" cy="389100"/>
          </a:xfrm>
          <a:prstGeom prst="rect">
            <a:avLst/>
          </a:prstGeom>
        </p:spPr>
        <p:txBody>
          <a:bodyPr anchorCtr="0" anchor="ctr" bIns="83975" lIns="83975" spcFirstLastPara="1" rIns="83975" wrap="square" tIns="83975">
            <a:normAutofit fontScale="92500" lnSpcReduction="20000"/>
          </a:bodyPr>
          <a:lstStyle/>
          <a:p>
            <a:pPr indent="0" lvl="0" marL="0" rtl="0" algn="ctr">
              <a:lnSpc>
                <a:spcPct val="115000"/>
              </a:lnSpc>
              <a:spcBef>
                <a:spcPts val="0"/>
              </a:spcBef>
              <a:spcAft>
                <a:spcPts val="0"/>
              </a:spcAft>
              <a:buNone/>
            </a:pPr>
            <a:r>
              <a:rPr lang="en" sz="1600">
                <a:solidFill>
                  <a:schemeClr val="lt1"/>
                </a:solidFill>
                <a:latin typeface="Open Sans ExtraBold"/>
                <a:ea typeface="Open Sans ExtraBold"/>
                <a:cs typeface="Open Sans ExtraBold"/>
                <a:sym typeface="Open Sans ExtraBold"/>
              </a:rPr>
              <a:t>WANT TO LEARN MORE ABOUT BRIVITY? SCHEDULE A DEMO TODAY!</a:t>
            </a:r>
            <a:endParaRPr sz="1500">
              <a:solidFill>
                <a:schemeClr val="lt1"/>
              </a:solidFill>
              <a:latin typeface="Open Sans ExtraBold"/>
              <a:ea typeface="Open Sans ExtraBold"/>
              <a:cs typeface="Open Sans ExtraBold"/>
              <a:sym typeface="Open Sans ExtraBold"/>
            </a:endParaRPr>
          </a:p>
        </p:txBody>
      </p:sp>
      <p:sp>
        <p:nvSpPr>
          <p:cNvPr id="124" name="Google Shape;124;p28"/>
          <p:cNvSpPr txBox="1"/>
          <p:nvPr/>
        </p:nvSpPr>
        <p:spPr>
          <a:xfrm>
            <a:off x="1010400" y="3802824"/>
            <a:ext cx="7123200" cy="630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rgbClr val="404040"/>
                </a:solidFill>
                <a:latin typeface="Open Sans"/>
                <a:ea typeface="Open Sans"/>
                <a:cs typeface="Open Sans"/>
                <a:sym typeface="Open Sans"/>
              </a:rPr>
              <a:t>With your buyer presentation branded to you and ready to present, you’ll bring the wow factor to every buyer!</a:t>
            </a:r>
            <a:endParaRPr b="1" sz="2300">
              <a:solidFill>
                <a:srgbClr val="40404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9"/>
          <p:cNvPicPr preferRelativeResize="0"/>
          <p:nvPr/>
        </p:nvPicPr>
        <p:blipFill rotWithShape="1">
          <a:blip r:embed="rId3">
            <a:alphaModFix amt="25000"/>
          </a:blip>
          <a:srcRect b="-7147" l="0" r="21801" t="28949"/>
          <a:stretch/>
        </p:blipFill>
        <p:spPr>
          <a:xfrm>
            <a:off x="0" y="0"/>
            <a:ext cx="9144000" cy="5143500"/>
          </a:xfrm>
          <a:prstGeom prst="rect">
            <a:avLst/>
          </a:prstGeom>
          <a:noFill/>
          <a:ln>
            <a:noFill/>
          </a:ln>
        </p:spPr>
      </p:pic>
      <p:sp>
        <p:nvSpPr>
          <p:cNvPr id="130" name="Google Shape;130;p29"/>
          <p:cNvSpPr/>
          <p:nvPr/>
        </p:nvSpPr>
        <p:spPr>
          <a:xfrm>
            <a:off x="0" y="4642950"/>
            <a:ext cx="9144000" cy="500400"/>
          </a:xfrm>
          <a:prstGeom prst="rect">
            <a:avLst/>
          </a:prstGeom>
          <a:solidFill>
            <a:srgbClr val="59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9"/>
          <p:cNvSpPr txBox="1"/>
          <p:nvPr/>
        </p:nvSpPr>
        <p:spPr>
          <a:xfrm>
            <a:off x="3352650" y="4642950"/>
            <a:ext cx="2438700" cy="5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Open Sans"/>
                <a:ea typeface="Open Sans"/>
                <a:cs typeface="Open Sans"/>
                <a:sym typeface="Open Sans"/>
              </a:rPr>
              <a:t>© Powered by Brivity</a:t>
            </a:r>
            <a:endParaRPr sz="800">
              <a:solidFill>
                <a:srgbClr val="FFFFFF"/>
              </a:solidFill>
              <a:latin typeface="Open Sans"/>
              <a:ea typeface="Open Sans"/>
              <a:cs typeface="Open Sans"/>
              <a:sym typeface="Open Sans"/>
            </a:endParaRPr>
          </a:p>
        </p:txBody>
      </p:sp>
      <p:pic>
        <p:nvPicPr>
          <p:cNvPr id="132" name="Google Shape;132;p29"/>
          <p:cNvPicPr preferRelativeResize="0"/>
          <p:nvPr/>
        </p:nvPicPr>
        <p:blipFill>
          <a:blip r:embed="rId4">
            <a:alphaModFix/>
          </a:blip>
          <a:stretch>
            <a:fillRect/>
          </a:stretch>
        </p:blipFill>
        <p:spPr>
          <a:xfrm>
            <a:off x="2240650" y="1853713"/>
            <a:ext cx="4662699" cy="1292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30"/>
          <p:cNvPicPr preferRelativeResize="0"/>
          <p:nvPr/>
        </p:nvPicPr>
        <p:blipFill rotWithShape="1">
          <a:blip r:embed="rId3">
            <a:alphaModFix amt="15000"/>
          </a:blip>
          <a:srcRect b="45452" l="0" r="0" t="23790"/>
          <a:stretch/>
        </p:blipFill>
        <p:spPr>
          <a:xfrm>
            <a:off x="0" y="930075"/>
            <a:ext cx="9144000" cy="4213427"/>
          </a:xfrm>
          <a:prstGeom prst="rect">
            <a:avLst/>
          </a:prstGeom>
          <a:noFill/>
          <a:ln>
            <a:noFill/>
          </a:ln>
        </p:spPr>
      </p:pic>
      <p:sp>
        <p:nvSpPr>
          <p:cNvPr id="138" name="Google Shape;138;p30"/>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IT’S ABOUT YOU</a:t>
            </a:r>
            <a:endParaRPr sz="1800">
              <a:solidFill>
                <a:srgbClr val="404040"/>
              </a:solidFill>
              <a:latin typeface="Open Sans"/>
              <a:ea typeface="Open Sans"/>
              <a:cs typeface="Open Sans"/>
              <a:sym typeface="Open Sans"/>
            </a:endParaRPr>
          </a:p>
        </p:txBody>
      </p:sp>
      <p:cxnSp>
        <p:nvCxnSpPr>
          <p:cNvPr id="139" name="Google Shape;139;p30"/>
          <p:cNvCxnSpPr/>
          <p:nvPr/>
        </p:nvCxnSpPr>
        <p:spPr>
          <a:xfrm>
            <a:off x="790135" y="1469252"/>
            <a:ext cx="414300" cy="3000"/>
          </a:xfrm>
          <a:prstGeom prst="straightConnector1">
            <a:avLst/>
          </a:prstGeom>
          <a:noFill/>
          <a:ln cap="flat" cmpd="sng" w="19050">
            <a:solidFill>
              <a:srgbClr val="59C4C4"/>
            </a:solidFill>
            <a:prstDash val="solid"/>
            <a:round/>
            <a:headEnd len="med" w="med" type="none"/>
            <a:tailEnd len="med" w="med" type="none"/>
          </a:ln>
        </p:spPr>
      </p:cxnSp>
      <p:pic>
        <p:nvPicPr>
          <p:cNvPr id="140" name="Google Shape;140;p30"/>
          <p:cNvPicPr preferRelativeResize="0"/>
          <p:nvPr/>
        </p:nvPicPr>
        <p:blipFill>
          <a:blip r:embed="rId4">
            <a:alphaModFix/>
          </a:blip>
          <a:stretch>
            <a:fillRect/>
          </a:stretch>
        </p:blipFill>
        <p:spPr>
          <a:xfrm>
            <a:off x="7274224" y="214525"/>
            <a:ext cx="1702151" cy="471900"/>
          </a:xfrm>
          <a:prstGeom prst="rect">
            <a:avLst/>
          </a:prstGeom>
          <a:noFill/>
          <a:ln>
            <a:noFill/>
          </a:ln>
        </p:spPr>
      </p:pic>
      <p:sp>
        <p:nvSpPr>
          <p:cNvPr id="141" name="Google Shape;141;p30"/>
          <p:cNvSpPr txBox="1"/>
          <p:nvPr/>
        </p:nvSpPr>
        <p:spPr>
          <a:xfrm>
            <a:off x="689550" y="1646131"/>
            <a:ext cx="7764900" cy="22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rgbClr val="404040"/>
                </a:solidFill>
                <a:latin typeface="Open Sans"/>
                <a:ea typeface="Open Sans"/>
                <a:cs typeface="Open Sans"/>
                <a:sym typeface="Open Sans"/>
              </a:rPr>
              <a:t>Your needs. Your Dreams. Your Questions. Your Timeline. Your </a:t>
            </a:r>
            <a:r>
              <a:rPr b="1" lang="en" sz="4500">
                <a:solidFill>
                  <a:srgbClr val="59C4C4"/>
                </a:solidFill>
                <a:latin typeface="Open Sans"/>
                <a:ea typeface="Open Sans"/>
                <a:cs typeface="Open Sans"/>
                <a:sym typeface="Open Sans"/>
              </a:rPr>
              <a:t>WEALTH.</a:t>
            </a:r>
            <a:endParaRPr b="1" sz="4500">
              <a:solidFill>
                <a:srgbClr val="59C4C4"/>
              </a:solidFill>
              <a:latin typeface="Open Sans"/>
              <a:ea typeface="Open Sans"/>
              <a:cs typeface="Open Sans"/>
              <a:sym typeface="Open Sans"/>
            </a:endParaRPr>
          </a:p>
        </p:txBody>
      </p:sp>
      <p:sp>
        <p:nvSpPr>
          <p:cNvPr id="142" name="Google Shape;142;p30"/>
          <p:cNvSpPr txBox="1"/>
          <p:nvPr/>
        </p:nvSpPr>
        <p:spPr>
          <a:xfrm>
            <a:off x="737676" y="4058550"/>
            <a:ext cx="6821100" cy="444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434343"/>
                </a:solidFill>
                <a:latin typeface="Open Sans"/>
                <a:ea typeface="Open Sans"/>
                <a:cs typeface="Open Sans"/>
                <a:sym typeface="Open Sans"/>
              </a:rPr>
              <a:t>We will work with you to understand your unique lifestyle, needs, and wishes. Buying a home is about more than just your next move. </a:t>
            </a:r>
            <a:r>
              <a:rPr b="1" lang="en" sz="1300">
                <a:solidFill>
                  <a:srgbClr val="434343"/>
                </a:solidFill>
                <a:latin typeface="Open Sans"/>
                <a:ea typeface="Open Sans"/>
                <a:cs typeface="Open Sans"/>
                <a:sym typeface="Open Sans"/>
              </a:rPr>
              <a:t>It's about your life.</a:t>
            </a:r>
            <a:endParaRPr b="1" sz="1300">
              <a:solidFill>
                <a:srgbClr val="434343"/>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txBox="1"/>
          <p:nvPr/>
        </p:nvSpPr>
        <p:spPr>
          <a:xfrm>
            <a:off x="389818" y="945953"/>
            <a:ext cx="7884900" cy="376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434343"/>
                </a:solidFill>
                <a:latin typeface="Open Sans"/>
                <a:ea typeface="Open Sans"/>
                <a:cs typeface="Open Sans"/>
                <a:sym typeface="Open Sans"/>
              </a:rPr>
              <a:t>Thank you for the opportunity to represent you!</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rgbClr val="434343"/>
                </a:solidFill>
                <a:latin typeface="Open Sans"/>
                <a:ea typeface="Open Sans"/>
                <a:cs typeface="Open Sans"/>
                <a:sym typeface="Open Sans"/>
              </a:rPr>
              <a:t>As your real estate team, our goal is to make your dream of owning a home a reality so you can build the financial strength and security that homeownership provides. A recent US Census study reported that the average homeowner’s net worth in the United States is 38 times that of a renter.  </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rgbClr val="434343"/>
                </a:solidFill>
                <a:latin typeface="Open Sans"/>
                <a:ea typeface="Open Sans"/>
                <a:cs typeface="Open Sans"/>
                <a:sym typeface="Open Sans"/>
              </a:rPr>
              <a:t>Your growing net worth can be used to start a new career or business, take care of loved ones, send a child to college, give generously to others, or retire, among other things.</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rgbClr val="434343"/>
                </a:solidFill>
                <a:latin typeface="Open Sans"/>
                <a:ea typeface="Open Sans"/>
                <a:cs typeface="Open Sans"/>
                <a:sym typeface="Open Sans"/>
              </a:rPr>
              <a:t>In fact, government incentives from homeownership surpass those of almost any other investment vehicle.</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rgbClr val="434343"/>
                </a:solidFill>
                <a:latin typeface="Open Sans"/>
                <a:ea typeface="Open Sans"/>
                <a:cs typeface="Open Sans"/>
                <a:sym typeface="Open Sans"/>
              </a:rPr>
              <a:t>Buying a home is an investment like no other, and part of the ultimate benefit is that your monthly living expenses go right back into building your net worth instead of building someone else’s. Most importantly, the biggest benefit of homeownership is building tax-free wealth. Unlike returns from other investments, the return on homeownership—what economists call “imputed rent”—is excluded from taxable income.</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rgbClr val="434343"/>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rgbClr val="434343"/>
                </a:solidFill>
                <a:latin typeface="Open Sans"/>
                <a:ea typeface="Open Sans"/>
                <a:cs typeface="Open Sans"/>
                <a:sym typeface="Open Sans"/>
              </a:rPr>
              <a:t>You are in good hands now! Our mission is to deliver your dream of being a homeowner.</a:t>
            </a:r>
            <a:endParaRPr sz="1200">
              <a:solidFill>
                <a:srgbClr val="434343"/>
              </a:solidFill>
              <a:latin typeface="Open Sans"/>
              <a:ea typeface="Open Sans"/>
              <a:cs typeface="Open Sans"/>
              <a:sym typeface="Open Sans"/>
            </a:endParaRPr>
          </a:p>
        </p:txBody>
      </p:sp>
      <p:pic>
        <p:nvPicPr>
          <p:cNvPr id="148" name="Google Shape;148;p31"/>
          <p:cNvPicPr preferRelativeResize="0"/>
          <p:nvPr/>
        </p:nvPicPr>
        <p:blipFill>
          <a:blip r:embed="rId3">
            <a:alphaModFix/>
          </a:blip>
          <a:stretch>
            <a:fillRect/>
          </a:stretch>
        </p:blipFill>
        <p:spPr>
          <a:xfrm>
            <a:off x="7274224" y="214525"/>
            <a:ext cx="1702151" cy="471900"/>
          </a:xfrm>
          <a:prstGeom prst="rect">
            <a:avLst/>
          </a:prstGeom>
          <a:noFill/>
          <a:ln>
            <a:noFill/>
          </a:ln>
        </p:spPr>
      </p:pic>
      <p:sp>
        <p:nvSpPr>
          <p:cNvPr id="149" name="Google Shape;149;p31"/>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WELCOME</a:t>
            </a:r>
            <a:endParaRPr sz="1800">
              <a:solidFill>
                <a:srgbClr val="40404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32"/>
          <p:cNvPicPr preferRelativeResize="0"/>
          <p:nvPr/>
        </p:nvPicPr>
        <p:blipFill rotWithShape="1">
          <a:blip r:embed="rId3">
            <a:alphaModFix amt="18000"/>
          </a:blip>
          <a:srcRect b="13608" l="0" r="0" t="13616"/>
          <a:stretch/>
        </p:blipFill>
        <p:spPr>
          <a:xfrm>
            <a:off x="0" y="0"/>
            <a:ext cx="9144003" cy="5143499"/>
          </a:xfrm>
          <a:prstGeom prst="rect">
            <a:avLst/>
          </a:prstGeom>
          <a:noFill/>
          <a:ln>
            <a:noFill/>
          </a:ln>
        </p:spPr>
      </p:pic>
      <p:sp>
        <p:nvSpPr>
          <p:cNvPr id="155" name="Google Shape;155;p32"/>
          <p:cNvSpPr/>
          <p:nvPr/>
        </p:nvSpPr>
        <p:spPr>
          <a:xfrm>
            <a:off x="4659100" y="971138"/>
            <a:ext cx="2419500" cy="314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2"/>
          <p:cNvSpPr txBox="1"/>
          <p:nvPr/>
        </p:nvSpPr>
        <p:spPr>
          <a:xfrm>
            <a:off x="1866088" y="4286850"/>
            <a:ext cx="2716800" cy="336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700">
              <a:solidFill>
                <a:srgbClr val="434343"/>
              </a:solidFill>
              <a:latin typeface="Proxima Nova"/>
              <a:ea typeface="Proxima Nova"/>
              <a:cs typeface="Proxima Nova"/>
              <a:sym typeface="Proxima Nova"/>
            </a:endParaRPr>
          </a:p>
        </p:txBody>
      </p:sp>
      <p:sp>
        <p:nvSpPr>
          <p:cNvPr id="157" name="Google Shape;157;p32"/>
          <p:cNvSpPr txBox="1"/>
          <p:nvPr/>
        </p:nvSpPr>
        <p:spPr>
          <a:xfrm>
            <a:off x="5103688" y="1099463"/>
            <a:ext cx="1530300" cy="6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Open Sans ExtraBold"/>
                <a:ea typeface="Open Sans ExtraBold"/>
                <a:cs typeface="Open Sans ExtraBold"/>
                <a:sym typeface="Open Sans ExtraBold"/>
              </a:rPr>
              <a:t>AVERAGE</a:t>
            </a:r>
            <a:endParaRPr>
              <a:solidFill>
                <a:srgbClr val="434343"/>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en">
                <a:solidFill>
                  <a:srgbClr val="434343"/>
                </a:solidFill>
                <a:latin typeface="Open Sans ExtraBold"/>
                <a:ea typeface="Open Sans ExtraBold"/>
                <a:cs typeface="Open Sans ExtraBold"/>
                <a:sym typeface="Open Sans ExtraBold"/>
              </a:rPr>
              <a:t>NET WORTH</a:t>
            </a:r>
            <a:endParaRPr>
              <a:solidFill>
                <a:srgbClr val="434343"/>
              </a:solidFill>
              <a:latin typeface="Open Sans ExtraBold"/>
              <a:ea typeface="Open Sans ExtraBold"/>
              <a:cs typeface="Open Sans ExtraBold"/>
              <a:sym typeface="Open Sans ExtraBold"/>
            </a:endParaRPr>
          </a:p>
        </p:txBody>
      </p:sp>
      <p:sp>
        <p:nvSpPr>
          <p:cNvPr id="158" name="Google Shape;158;p32"/>
          <p:cNvSpPr txBox="1"/>
          <p:nvPr/>
        </p:nvSpPr>
        <p:spPr>
          <a:xfrm>
            <a:off x="4900613" y="1998888"/>
            <a:ext cx="1936500" cy="6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434343"/>
                </a:solidFill>
                <a:latin typeface="Open Sans ExtraBold"/>
                <a:ea typeface="Open Sans ExtraBold"/>
                <a:cs typeface="Open Sans ExtraBold"/>
                <a:sym typeface="Open Sans ExtraBold"/>
              </a:rPr>
              <a:t>$10,400</a:t>
            </a:r>
            <a:endParaRPr sz="3000">
              <a:solidFill>
                <a:srgbClr val="434343"/>
              </a:solidFill>
              <a:latin typeface="Open Sans ExtraBold"/>
              <a:ea typeface="Open Sans ExtraBold"/>
              <a:cs typeface="Open Sans ExtraBold"/>
              <a:sym typeface="Open Sans ExtraBold"/>
            </a:endParaRPr>
          </a:p>
        </p:txBody>
      </p:sp>
      <p:sp>
        <p:nvSpPr>
          <p:cNvPr id="159" name="Google Shape;159;p32"/>
          <p:cNvSpPr txBox="1"/>
          <p:nvPr/>
        </p:nvSpPr>
        <p:spPr>
          <a:xfrm>
            <a:off x="4742838" y="3311663"/>
            <a:ext cx="2252100" cy="6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434343"/>
                </a:solidFill>
                <a:latin typeface="Open Sans ExtraBold"/>
                <a:ea typeface="Open Sans ExtraBold"/>
                <a:cs typeface="Open Sans ExtraBold"/>
                <a:sym typeface="Open Sans ExtraBold"/>
              </a:rPr>
              <a:t>$396,000</a:t>
            </a:r>
            <a:endParaRPr sz="3000">
              <a:solidFill>
                <a:srgbClr val="434343"/>
              </a:solidFill>
              <a:latin typeface="Open Sans ExtraBold"/>
              <a:ea typeface="Open Sans ExtraBold"/>
              <a:cs typeface="Open Sans ExtraBold"/>
              <a:sym typeface="Open Sans ExtraBold"/>
            </a:endParaRPr>
          </a:p>
        </p:txBody>
      </p:sp>
      <p:sp>
        <p:nvSpPr>
          <p:cNvPr id="160" name="Google Shape;160;p32"/>
          <p:cNvSpPr txBox="1"/>
          <p:nvPr/>
        </p:nvSpPr>
        <p:spPr>
          <a:xfrm>
            <a:off x="5103688" y="2748388"/>
            <a:ext cx="15303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Open Sans ExtraBold"/>
                <a:ea typeface="Open Sans ExtraBold"/>
                <a:cs typeface="Open Sans ExtraBold"/>
                <a:sym typeface="Open Sans ExtraBold"/>
              </a:rPr>
              <a:t>VS</a:t>
            </a:r>
            <a:endParaRPr>
              <a:solidFill>
                <a:srgbClr val="434343"/>
              </a:solidFill>
              <a:latin typeface="Open Sans ExtraBold"/>
              <a:ea typeface="Open Sans ExtraBold"/>
              <a:cs typeface="Open Sans ExtraBold"/>
              <a:sym typeface="Open Sans ExtraBold"/>
            </a:endParaRPr>
          </a:p>
        </p:txBody>
      </p:sp>
      <p:sp>
        <p:nvSpPr>
          <p:cNvPr id="161" name="Google Shape;161;p32"/>
          <p:cNvSpPr txBox="1"/>
          <p:nvPr/>
        </p:nvSpPr>
        <p:spPr>
          <a:xfrm>
            <a:off x="5103688" y="1834138"/>
            <a:ext cx="15303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Open Sans ExtraBold"/>
                <a:ea typeface="Open Sans ExtraBold"/>
                <a:cs typeface="Open Sans ExtraBold"/>
                <a:sym typeface="Open Sans ExtraBold"/>
              </a:rPr>
              <a:t>RENTER</a:t>
            </a:r>
            <a:endParaRPr sz="900">
              <a:solidFill>
                <a:srgbClr val="434343"/>
              </a:solidFill>
              <a:latin typeface="Open Sans ExtraBold"/>
              <a:ea typeface="Open Sans ExtraBold"/>
              <a:cs typeface="Open Sans ExtraBold"/>
              <a:sym typeface="Open Sans ExtraBold"/>
            </a:endParaRPr>
          </a:p>
        </p:txBody>
      </p:sp>
      <p:sp>
        <p:nvSpPr>
          <p:cNvPr id="162" name="Google Shape;162;p32"/>
          <p:cNvSpPr txBox="1"/>
          <p:nvPr/>
        </p:nvSpPr>
        <p:spPr>
          <a:xfrm>
            <a:off x="5103688" y="3125413"/>
            <a:ext cx="15303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Open Sans ExtraBold"/>
                <a:ea typeface="Open Sans ExtraBold"/>
                <a:cs typeface="Open Sans ExtraBold"/>
                <a:sym typeface="Open Sans ExtraBold"/>
              </a:rPr>
              <a:t>HOMEOWNER</a:t>
            </a:r>
            <a:endParaRPr sz="900">
              <a:solidFill>
                <a:srgbClr val="434343"/>
              </a:solidFill>
              <a:latin typeface="Open Sans ExtraBold"/>
              <a:ea typeface="Open Sans ExtraBold"/>
              <a:cs typeface="Open Sans ExtraBold"/>
              <a:sym typeface="Open Sans ExtraBold"/>
            </a:endParaRPr>
          </a:p>
        </p:txBody>
      </p:sp>
      <p:pic>
        <p:nvPicPr>
          <p:cNvPr id="163" name="Google Shape;163;p32"/>
          <p:cNvPicPr preferRelativeResize="0"/>
          <p:nvPr/>
        </p:nvPicPr>
        <p:blipFill rotWithShape="1">
          <a:blip r:embed="rId4">
            <a:alphaModFix/>
          </a:blip>
          <a:srcRect b="0" l="34178" r="34181" t="0"/>
          <a:stretch/>
        </p:blipFill>
        <p:spPr>
          <a:xfrm>
            <a:off x="2156137" y="614650"/>
            <a:ext cx="2136701" cy="3798576"/>
          </a:xfrm>
          <a:prstGeom prst="rect">
            <a:avLst/>
          </a:prstGeom>
          <a:noFill/>
          <a:ln>
            <a:noFill/>
          </a:ln>
        </p:spPr>
      </p:pic>
      <p:pic>
        <p:nvPicPr>
          <p:cNvPr id="164" name="Google Shape;164;p32"/>
          <p:cNvPicPr preferRelativeResize="0"/>
          <p:nvPr/>
        </p:nvPicPr>
        <p:blipFill>
          <a:blip r:embed="rId5">
            <a:alphaModFix/>
          </a:blip>
          <a:stretch>
            <a:fillRect/>
          </a:stretch>
        </p:blipFill>
        <p:spPr>
          <a:xfrm>
            <a:off x="7274224" y="214525"/>
            <a:ext cx="1702151" cy="471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3"/>
          <p:cNvPicPr preferRelativeResize="0"/>
          <p:nvPr/>
        </p:nvPicPr>
        <p:blipFill rotWithShape="1">
          <a:blip r:embed="rId3">
            <a:alphaModFix amt="69000"/>
          </a:blip>
          <a:srcRect b="27439" l="0" r="0" t="12947"/>
          <a:stretch/>
        </p:blipFill>
        <p:spPr>
          <a:xfrm>
            <a:off x="0" y="930075"/>
            <a:ext cx="9144003" cy="4213424"/>
          </a:xfrm>
          <a:prstGeom prst="rect">
            <a:avLst/>
          </a:prstGeom>
          <a:noFill/>
          <a:ln>
            <a:noFill/>
          </a:ln>
        </p:spPr>
      </p:pic>
      <p:sp>
        <p:nvSpPr>
          <p:cNvPr id="170" name="Google Shape;170;p33"/>
          <p:cNvSpPr txBox="1"/>
          <p:nvPr/>
        </p:nvSpPr>
        <p:spPr>
          <a:xfrm>
            <a:off x="365750" y="1086767"/>
            <a:ext cx="1991700" cy="103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950">
                <a:solidFill>
                  <a:srgbClr val="434343"/>
                </a:solidFill>
                <a:latin typeface="Open Sans"/>
                <a:ea typeface="Open Sans"/>
                <a:cs typeface="Open Sans"/>
                <a:sym typeface="Open Sans"/>
              </a:rPr>
              <a:t>APPRECIATION</a:t>
            </a:r>
            <a:endParaRPr b="1" sz="9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3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rPr lang="en" sz="800">
                <a:solidFill>
                  <a:srgbClr val="434343"/>
                </a:solidFill>
                <a:latin typeface="Open Sans"/>
                <a:ea typeface="Open Sans"/>
                <a:cs typeface="Open Sans"/>
                <a:sym typeface="Open Sans"/>
              </a:rPr>
              <a:t>Real Estate has appreciated at an average of 4% annually for the past 30 years. This is a national statistic, which means for some areas and some years, the numbers may be more or less.</a:t>
            </a:r>
            <a:endParaRPr sz="800">
              <a:solidFill>
                <a:srgbClr val="434343"/>
              </a:solidFill>
              <a:latin typeface="Open Sans"/>
              <a:ea typeface="Open Sans"/>
              <a:cs typeface="Open Sans"/>
              <a:sym typeface="Open Sans"/>
            </a:endParaRPr>
          </a:p>
        </p:txBody>
      </p:sp>
      <p:sp>
        <p:nvSpPr>
          <p:cNvPr id="171" name="Google Shape;171;p33"/>
          <p:cNvSpPr txBox="1"/>
          <p:nvPr/>
        </p:nvSpPr>
        <p:spPr>
          <a:xfrm>
            <a:off x="2470800" y="1086756"/>
            <a:ext cx="1790700" cy="103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950">
                <a:solidFill>
                  <a:srgbClr val="434343"/>
                </a:solidFill>
                <a:latin typeface="Open Sans"/>
                <a:ea typeface="Open Sans"/>
                <a:cs typeface="Open Sans"/>
                <a:sym typeface="Open Sans"/>
              </a:rPr>
              <a:t>PRINCIPAL PAYMENTS</a:t>
            </a:r>
            <a:endParaRPr b="1" sz="9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3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rPr lang="en" sz="800">
                <a:solidFill>
                  <a:srgbClr val="434343"/>
                </a:solidFill>
                <a:latin typeface="Open Sans"/>
                <a:ea typeface="Open Sans"/>
                <a:cs typeface="Open Sans"/>
                <a:sym typeface="Open Sans"/>
              </a:rPr>
              <a:t>A certain percentage of your mortgage payment will be contributed to the principal balance of your loan. This creates more equity in your home each month you make a payment.</a:t>
            </a:r>
            <a:endParaRPr sz="800">
              <a:solidFill>
                <a:srgbClr val="434343"/>
              </a:solidFill>
              <a:latin typeface="Open Sans"/>
              <a:ea typeface="Open Sans"/>
              <a:cs typeface="Open Sans"/>
              <a:sym typeface="Open Sans"/>
            </a:endParaRPr>
          </a:p>
        </p:txBody>
      </p:sp>
      <p:sp>
        <p:nvSpPr>
          <p:cNvPr id="172" name="Google Shape;172;p33"/>
          <p:cNvSpPr txBox="1"/>
          <p:nvPr/>
        </p:nvSpPr>
        <p:spPr>
          <a:xfrm>
            <a:off x="4575850" y="1086775"/>
            <a:ext cx="2367000" cy="103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950">
                <a:solidFill>
                  <a:srgbClr val="434343"/>
                </a:solidFill>
                <a:latin typeface="Open Sans"/>
                <a:ea typeface="Open Sans"/>
                <a:cs typeface="Open Sans"/>
                <a:sym typeface="Open Sans"/>
              </a:rPr>
              <a:t>TAX BENEFITS</a:t>
            </a:r>
            <a:endParaRPr b="1" sz="9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sz="3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rPr lang="en" sz="800">
                <a:solidFill>
                  <a:srgbClr val="434343"/>
                </a:solidFill>
                <a:latin typeface="Open Sans"/>
                <a:ea typeface="Open Sans"/>
                <a:cs typeface="Open Sans"/>
                <a:sym typeface="Open Sans"/>
              </a:rPr>
              <a:t>Homeownership can offer many benefits to the taxpayer. These can include the ability to write off and deduct interest paid up to a specific amount* of a mortgage, plus property tax benefits and private mortgage insurance, in many cases.</a:t>
            </a:r>
            <a:endParaRPr sz="800">
              <a:solidFill>
                <a:srgbClr val="434343"/>
              </a:solidFill>
              <a:latin typeface="Open Sans"/>
              <a:ea typeface="Open Sans"/>
              <a:cs typeface="Open Sans"/>
              <a:sym typeface="Open Sans"/>
            </a:endParaRPr>
          </a:p>
        </p:txBody>
      </p:sp>
      <p:sp>
        <p:nvSpPr>
          <p:cNvPr id="173" name="Google Shape;173;p33"/>
          <p:cNvSpPr txBox="1"/>
          <p:nvPr/>
        </p:nvSpPr>
        <p:spPr>
          <a:xfrm>
            <a:off x="7012225" y="2823578"/>
            <a:ext cx="1701000" cy="103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950">
                <a:solidFill>
                  <a:srgbClr val="434343"/>
                </a:solidFill>
                <a:latin typeface="Open Sans"/>
                <a:ea typeface="Open Sans"/>
                <a:cs typeface="Open Sans"/>
                <a:sym typeface="Open Sans"/>
              </a:rPr>
              <a:t>TOTAL SAVINGS</a:t>
            </a:r>
            <a:endParaRPr b="1" sz="9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350">
              <a:solidFill>
                <a:srgbClr val="434343"/>
              </a:solidFill>
              <a:latin typeface="Open Sans"/>
              <a:ea typeface="Open Sans"/>
              <a:cs typeface="Open Sans"/>
              <a:sym typeface="Open Sans"/>
            </a:endParaRPr>
          </a:p>
          <a:p>
            <a:pPr indent="0" lvl="0" marL="0" rtl="0" algn="l">
              <a:lnSpc>
                <a:spcPct val="100000"/>
              </a:lnSpc>
              <a:spcBef>
                <a:spcPts val="0"/>
              </a:spcBef>
              <a:spcAft>
                <a:spcPts val="0"/>
              </a:spcAft>
              <a:buNone/>
            </a:pPr>
            <a:r>
              <a:rPr lang="en" sz="800">
                <a:solidFill>
                  <a:srgbClr val="434343"/>
                </a:solidFill>
                <a:latin typeface="Open Sans"/>
                <a:ea typeface="Open Sans"/>
                <a:cs typeface="Open Sans"/>
                <a:sym typeface="Open Sans"/>
              </a:rPr>
              <a:t>When you add up these 3 financial benefits of homeownership, in just your first year alone, your net worth will have increased by approximately:</a:t>
            </a:r>
            <a:endParaRPr sz="800">
              <a:solidFill>
                <a:srgbClr val="434343"/>
              </a:solidFill>
              <a:latin typeface="Open Sans"/>
              <a:ea typeface="Open Sans"/>
              <a:cs typeface="Open Sans"/>
              <a:sym typeface="Open Sans"/>
            </a:endParaRPr>
          </a:p>
        </p:txBody>
      </p:sp>
      <p:sp>
        <p:nvSpPr>
          <p:cNvPr id="174" name="Google Shape;174;p33"/>
          <p:cNvSpPr/>
          <p:nvPr/>
        </p:nvSpPr>
        <p:spPr>
          <a:xfrm>
            <a:off x="447675" y="2295686"/>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 name="Google Shape;175;p33"/>
          <p:cNvCxnSpPr/>
          <p:nvPr/>
        </p:nvCxnSpPr>
        <p:spPr>
          <a:xfrm>
            <a:off x="552450" y="2771936"/>
            <a:ext cx="1409700" cy="0"/>
          </a:xfrm>
          <a:prstGeom prst="straightConnector1">
            <a:avLst/>
          </a:prstGeom>
          <a:noFill/>
          <a:ln cap="flat" cmpd="sng" w="9525">
            <a:solidFill>
              <a:srgbClr val="999999"/>
            </a:solidFill>
            <a:prstDash val="solid"/>
            <a:round/>
            <a:headEnd len="med" w="med" type="none"/>
            <a:tailEnd len="med" w="med" type="none"/>
          </a:ln>
        </p:spPr>
      </p:cxnSp>
      <p:sp>
        <p:nvSpPr>
          <p:cNvPr id="176" name="Google Shape;176;p33"/>
          <p:cNvSpPr txBox="1"/>
          <p:nvPr/>
        </p:nvSpPr>
        <p:spPr>
          <a:xfrm>
            <a:off x="422584" y="2253753"/>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PROJECTED HOME PRICE</a:t>
            </a:r>
            <a:endParaRPr sz="700">
              <a:solidFill>
                <a:srgbClr val="434343"/>
              </a:solidFill>
              <a:latin typeface="Open Sans"/>
              <a:ea typeface="Open Sans"/>
              <a:cs typeface="Open Sans"/>
              <a:sym typeface="Open Sans"/>
            </a:endParaRPr>
          </a:p>
        </p:txBody>
      </p:sp>
      <p:sp>
        <p:nvSpPr>
          <p:cNvPr id="177" name="Google Shape;177;p33"/>
          <p:cNvSpPr/>
          <p:nvPr/>
        </p:nvSpPr>
        <p:spPr>
          <a:xfrm>
            <a:off x="447675" y="3175561"/>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8" name="Google Shape;178;p33"/>
          <p:cNvCxnSpPr/>
          <p:nvPr/>
        </p:nvCxnSpPr>
        <p:spPr>
          <a:xfrm>
            <a:off x="552450" y="3651811"/>
            <a:ext cx="1409700" cy="0"/>
          </a:xfrm>
          <a:prstGeom prst="straightConnector1">
            <a:avLst/>
          </a:prstGeom>
          <a:noFill/>
          <a:ln cap="flat" cmpd="sng" w="9525">
            <a:solidFill>
              <a:srgbClr val="999999"/>
            </a:solidFill>
            <a:prstDash val="solid"/>
            <a:round/>
            <a:headEnd len="med" w="med" type="none"/>
            <a:tailEnd len="med" w="med" type="none"/>
          </a:ln>
        </p:spPr>
      </p:cxnSp>
      <p:sp>
        <p:nvSpPr>
          <p:cNvPr id="179" name="Google Shape;179;p33"/>
          <p:cNvSpPr txBox="1"/>
          <p:nvPr/>
        </p:nvSpPr>
        <p:spPr>
          <a:xfrm>
            <a:off x="422584" y="3133628"/>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AVERAGE APPRECIATION RATE</a:t>
            </a:r>
            <a:endParaRPr sz="700">
              <a:solidFill>
                <a:srgbClr val="434343"/>
              </a:solidFill>
              <a:latin typeface="Open Sans"/>
              <a:ea typeface="Open Sans"/>
              <a:cs typeface="Open Sans"/>
              <a:sym typeface="Open Sans"/>
            </a:endParaRPr>
          </a:p>
        </p:txBody>
      </p:sp>
      <p:sp>
        <p:nvSpPr>
          <p:cNvPr id="180" name="Google Shape;180;p33"/>
          <p:cNvSpPr/>
          <p:nvPr/>
        </p:nvSpPr>
        <p:spPr>
          <a:xfrm>
            <a:off x="447675" y="4055436"/>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 name="Google Shape;181;p33"/>
          <p:cNvCxnSpPr/>
          <p:nvPr/>
        </p:nvCxnSpPr>
        <p:spPr>
          <a:xfrm>
            <a:off x="552450" y="4531686"/>
            <a:ext cx="1409700" cy="0"/>
          </a:xfrm>
          <a:prstGeom prst="straightConnector1">
            <a:avLst/>
          </a:prstGeom>
          <a:noFill/>
          <a:ln cap="flat" cmpd="sng" w="9525">
            <a:solidFill>
              <a:srgbClr val="999999"/>
            </a:solidFill>
            <a:prstDash val="solid"/>
            <a:round/>
            <a:headEnd len="med" w="med" type="none"/>
            <a:tailEnd len="med" w="med" type="none"/>
          </a:ln>
        </p:spPr>
      </p:cxnSp>
      <p:sp>
        <p:nvSpPr>
          <p:cNvPr id="182" name="Google Shape;182;p33"/>
          <p:cNvSpPr txBox="1"/>
          <p:nvPr/>
        </p:nvSpPr>
        <p:spPr>
          <a:xfrm>
            <a:off x="422584" y="4013511"/>
            <a:ext cx="17010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ANNUAL APPRECIATION</a:t>
            </a:r>
            <a:endParaRPr sz="700">
              <a:solidFill>
                <a:srgbClr val="434343"/>
              </a:solidFill>
              <a:latin typeface="Open Sans"/>
              <a:ea typeface="Open Sans"/>
              <a:cs typeface="Open Sans"/>
              <a:sym typeface="Open Sans"/>
            </a:endParaRPr>
          </a:p>
        </p:txBody>
      </p:sp>
      <p:sp>
        <p:nvSpPr>
          <p:cNvPr id="183" name="Google Shape;183;p33"/>
          <p:cNvSpPr/>
          <p:nvPr/>
        </p:nvSpPr>
        <p:spPr>
          <a:xfrm>
            <a:off x="2562225" y="2295686"/>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4" name="Google Shape;184;p33"/>
          <p:cNvCxnSpPr/>
          <p:nvPr/>
        </p:nvCxnSpPr>
        <p:spPr>
          <a:xfrm>
            <a:off x="2667000" y="2771936"/>
            <a:ext cx="1409700" cy="0"/>
          </a:xfrm>
          <a:prstGeom prst="straightConnector1">
            <a:avLst/>
          </a:prstGeom>
          <a:noFill/>
          <a:ln cap="flat" cmpd="sng" w="9525">
            <a:solidFill>
              <a:srgbClr val="999999"/>
            </a:solidFill>
            <a:prstDash val="solid"/>
            <a:round/>
            <a:headEnd len="med" w="med" type="none"/>
            <a:tailEnd len="med" w="med" type="none"/>
          </a:ln>
        </p:spPr>
      </p:cxnSp>
      <p:sp>
        <p:nvSpPr>
          <p:cNvPr id="185" name="Google Shape;185;p33"/>
          <p:cNvSpPr txBox="1"/>
          <p:nvPr/>
        </p:nvSpPr>
        <p:spPr>
          <a:xfrm>
            <a:off x="2537134" y="2253753"/>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MORTGAGE AMOUNT</a:t>
            </a:r>
            <a:endParaRPr sz="700">
              <a:solidFill>
                <a:srgbClr val="434343"/>
              </a:solidFill>
              <a:latin typeface="Open Sans"/>
              <a:ea typeface="Open Sans"/>
              <a:cs typeface="Open Sans"/>
              <a:sym typeface="Open Sans"/>
            </a:endParaRPr>
          </a:p>
        </p:txBody>
      </p:sp>
      <p:sp>
        <p:nvSpPr>
          <p:cNvPr id="186" name="Google Shape;186;p33"/>
          <p:cNvSpPr/>
          <p:nvPr/>
        </p:nvSpPr>
        <p:spPr>
          <a:xfrm>
            <a:off x="2562225" y="3175561"/>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7" name="Google Shape;187;p33"/>
          <p:cNvCxnSpPr/>
          <p:nvPr/>
        </p:nvCxnSpPr>
        <p:spPr>
          <a:xfrm>
            <a:off x="2667000" y="3651811"/>
            <a:ext cx="666900" cy="0"/>
          </a:xfrm>
          <a:prstGeom prst="straightConnector1">
            <a:avLst/>
          </a:prstGeom>
          <a:noFill/>
          <a:ln cap="flat" cmpd="sng" w="9525">
            <a:solidFill>
              <a:srgbClr val="999999"/>
            </a:solidFill>
            <a:prstDash val="solid"/>
            <a:round/>
            <a:headEnd len="med" w="med" type="none"/>
            <a:tailEnd len="med" w="med" type="none"/>
          </a:ln>
        </p:spPr>
      </p:cxnSp>
      <p:sp>
        <p:nvSpPr>
          <p:cNvPr id="188" name="Google Shape;188;p33"/>
          <p:cNvSpPr txBox="1"/>
          <p:nvPr/>
        </p:nvSpPr>
        <p:spPr>
          <a:xfrm>
            <a:off x="2537134" y="3133636"/>
            <a:ext cx="8514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INTEREST RATE</a:t>
            </a:r>
            <a:endParaRPr sz="700">
              <a:solidFill>
                <a:srgbClr val="434343"/>
              </a:solidFill>
              <a:latin typeface="Open Sans"/>
              <a:ea typeface="Open Sans"/>
              <a:cs typeface="Open Sans"/>
              <a:sym typeface="Open Sans"/>
            </a:endParaRPr>
          </a:p>
        </p:txBody>
      </p:sp>
      <p:sp>
        <p:nvSpPr>
          <p:cNvPr id="189" name="Google Shape;189;p33"/>
          <p:cNvSpPr/>
          <p:nvPr/>
        </p:nvSpPr>
        <p:spPr>
          <a:xfrm>
            <a:off x="2562225" y="4055436"/>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0" name="Google Shape;190;p33"/>
          <p:cNvCxnSpPr/>
          <p:nvPr/>
        </p:nvCxnSpPr>
        <p:spPr>
          <a:xfrm>
            <a:off x="2667000" y="4531686"/>
            <a:ext cx="1409700" cy="0"/>
          </a:xfrm>
          <a:prstGeom prst="straightConnector1">
            <a:avLst/>
          </a:prstGeom>
          <a:noFill/>
          <a:ln cap="flat" cmpd="sng" w="9525">
            <a:solidFill>
              <a:srgbClr val="999999"/>
            </a:solidFill>
            <a:prstDash val="solid"/>
            <a:round/>
            <a:headEnd len="med" w="med" type="none"/>
            <a:tailEnd len="med" w="med" type="none"/>
          </a:ln>
        </p:spPr>
      </p:cxnSp>
      <p:sp>
        <p:nvSpPr>
          <p:cNvPr id="191" name="Google Shape;191;p33"/>
          <p:cNvSpPr txBox="1"/>
          <p:nvPr/>
        </p:nvSpPr>
        <p:spPr>
          <a:xfrm>
            <a:off x="2537134" y="4013503"/>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PRINCIPAL PAID YEAR ONE</a:t>
            </a:r>
            <a:endParaRPr sz="700">
              <a:solidFill>
                <a:srgbClr val="434343"/>
              </a:solidFill>
              <a:latin typeface="Open Sans"/>
              <a:ea typeface="Open Sans"/>
              <a:cs typeface="Open Sans"/>
              <a:sym typeface="Open Sans"/>
            </a:endParaRPr>
          </a:p>
        </p:txBody>
      </p:sp>
      <p:sp>
        <p:nvSpPr>
          <p:cNvPr id="192" name="Google Shape;192;p33"/>
          <p:cNvSpPr/>
          <p:nvPr/>
        </p:nvSpPr>
        <p:spPr>
          <a:xfrm>
            <a:off x="4676775" y="2295686"/>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3" name="Google Shape;193;p33"/>
          <p:cNvCxnSpPr/>
          <p:nvPr/>
        </p:nvCxnSpPr>
        <p:spPr>
          <a:xfrm>
            <a:off x="4781550" y="2771936"/>
            <a:ext cx="1409700" cy="0"/>
          </a:xfrm>
          <a:prstGeom prst="straightConnector1">
            <a:avLst/>
          </a:prstGeom>
          <a:noFill/>
          <a:ln cap="flat" cmpd="sng" w="9525">
            <a:solidFill>
              <a:srgbClr val="999999"/>
            </a:solidFill>
            <a:prstDash val="solid"/>
            <a:round/>
            <a:headEnd len="med" w="med" type="none"/>
            <a:tailEnd len="med" w="med" type="none"/>
          </a:ln>
        </p:spPr>
      </p:cxnSp>
      <p:sp>
        <p:nvSpPr>
          <p:cNvPr id="194" name="Google Shape;194;p33"/>
          <p:cNvSpPr txBox="1"/>
          <p:nvPr/>
        </p:nvSpPr>
        <p:spPr>
          <a:xfrm>
            <a:off x="4651684" y="2253753"/>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TOTAL INTEREST PAID FIRST YEAR</a:t>
            </a:r>
            <a:endParaRPr sz="700">
              <a:solidFill>
                <a:srgbClr val="434343"/>
              </a:solidFill>
              <a:latin typeface="Open Sans"/>
              <a:ea typeface="Open Sans"/>
              <a:cs typeface="Open Sans"/>
              <a:sym typeface="Open Sans"/>
            </a:endParaRPr>
          </a:p>
        </p:txBody>
      </p:sp>
      <p:sp>
        <p:nvSpPr>
          <p:cNvPr id="195" name="Google Shape;195;p33"/>
          <p:cNvSpPr/>
          <p:nvPr/>
        </p:nvSpPr>
        <p:spPr>
          <a:xfrm>
            <a:off x="4676775" y="3175561"/>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 name="Google Shape;196;p33"/>
          <p:cNvCxnSpPr/>
          <p:nvPr/>
        </p:nvCxnSpPr>
        <p:spPr>
          <a:xfrm>
            <a:off x="4781550" y="3651811"/>
            <a:ext cx="1409700" cy="0"/>
          </a:xfrm>
          <a:prstGeom prst="straightConnector1">
            <a:avLst/>
          </a:prstGeom>
          <a:noFill/>
          <a:ln cap="flat" cmpd="sng" w="9525">
            <a:solidFill>
              <a:srgbClr val="999999"/>
            </a:solidFill>
            <a:prstDash val="solid"/>
            <a:round/>
            <a:headEnd len="med" w="med" type="none"/>
            <a:tailEnd len="med" w="med" type="none"/>
          </a:ln>
        </p:spPr>
      </p:cxnSp>
      <p:sp>
        <p:nvSpPr>
          <p:cNvPr id="197" name="Google Shape;197;p33"/>
          <p:cNvSpPr txBox="1"/>
          <p:nvPr/>
        </p:nvSpPr>
        <p:spPr>
          <a:xfrm>
            <a:off x="4651684" y="3133628"/>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TAX BRACKET</a:t>
            </a:r>
            <a:endParaRPr sz="700">
              <a:solidFill>
                <a:srgbClr val="434343"/>
              </a:solidFill>
              <a:latin typeface="Open Sans"/>
              <a:ea typeface="Open Sans"/>
              <a:cs typeface="Open Sans"/>
              <a:sym typeface="Open Sans"/>
            </a:endParaRPr>
          </a:p>
        </p:txBody>
      </p:sp>
      <p:sp>
        <p:nvSpPr>
          <p:cNvPr id="198" name="Google Shape;198;p33"/>
          <p:cNvSpPr/>
          <p:nvPr/>
        </p:nvSpPr>
        <p:spPr>
          <a:xfrm>
            <a:off x="4676775" y="4055436"/>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9" name="Google Shape;199;p33"/>
          <p:cNvCxnSpPr/>
          <p:nvPr/>
        </p:nvCxnSpPr>
        <p:spPr>
          <a:xfrm>
            <a:off x="4781550" y="4531686"/>
            <a:ext cx="1409700" cy="0"/>
          </a:xfrm>
          <a:prstGeom prst="straightConnector1">
            <a:avLst/>
          </a:prstGeom>
          <a:noFill/>
          <a:ln cap="flat" cmpd="sng" w="9525">
            <a:solidFill>
              <a:srgbClr val="999999"/>
            </a:solidFill>
            <a:prstDash val="solid"/>
            <a:round/>
            <a:headEnd len="med" w="med" type="none"/>
            <a:tailEnd len="med" w="med" type="none"/>
          </a:ln>
        </p:spPr>
      </p:cxnSp>
      <p:sp>
        <p:nvSpPr>
          <p:cNvPr id="200" name="Google Shape;200;p33"/>
          <p:cNvSpPr txBox="1"/>
          <p:nvPr/>
        </p:nvSpPr>
        <p:spPr>
          <a:xfrm>
            <a:off x="4651684" y="4013503"/>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TAX SAVINGS</a:t>
            </a:r>
            <a:endParaRPr sz="700">
              <a:solidFill>
                <a:srgbClr val="434343"/>
              </a:solidFill>
              <a:latin typeface="Open Sans"/>
              <a:ea typeface="Open Sans"/>
              <a:cs typeface="Open Sans"/>
              <a:sym typeface="Open Sans"/>
            </a:endParaRPr>
          </a:p>
        </p:txBody>
      </p:sp>
      <p:sp>
        <p:nvSpPr>
          <p:cNvPr id="201" name="Google Shape;201;p33"/>
          <p:cNvSpPr/>
          <p:nvPr/>
        </p:nvSpPr>
        <p:spPr>
          <a:xfrm>
            <a:off x="7105650" y="4055436"/>
            <a:ext cx="1619100" cy="590400"/>
          </a:xfrm>
          <a:prstGeom prst="rect">
            <a:avLst/>
          </a:prstGeom>
          <a:solidFill>
            <a:schemeClr val="lt1"/>
          </a:solidFill>
          <a:ln>
            <a:noFill/>
          </a:ln>
          <a:effectLst>
            <a:outerShdw blurRad="57150" rotWithShape="0" algn="bl" dir="282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2" name="Google Shape;202;p33"/>
          <p:cNvCxnSpPr/>
          <p:nvPr/>
        </p:nvCxnSpPr>
        <p:spPr>
          <a:xfrm>
            <a:off x="7210425" y="4531686"/>
            <a:ext cx="1409700" cy="0"/>
          </a:xfrm>
          <a:prstGeom prst="straightConnector1">
            <a:avLst/>
          </a:prstGeom>
          <a:noFill/>
          <a:ln cap="flat" cmpd="sng" w="9525">
            <a:solidFill>
              <a:srgbClr val="999999"/>
            </a:solidFill>
            <a:prstDash val="solid"/>
            <a:round/>
            <a:headEnd len="med" w="med" type="none"/>
            <a:tailEnd len="med" w="med" type="none"/>
          </a:ln>
        </p:spPr>
      </p:cxnSp>
      <p:sp>
        <p:nvSpPr>
          <p:cNvPr id="203" name="Google Shape;203;p33"/>
          <p:cNvSpPr txBox="1"/>
          <p:nvPr/>
        </p:nvSpPr>
        <p:spPr>
          <a:xfrm>
            <a:off x="7086297" y="4013503"/>
            <a:ext cx="18726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TOTAL</a:t>
            </a:r>
            <a:endParaRPr sz="700">
              <a:solidFill>
                <a:srgbClr val="434343"/>
              </a:solidFill>
              <a:latin typeface="Open Sans"/>
              <a:ea typeface="Open Sans"/>
              <a:cs typeface="Open Sans"/>
              <a:sym typeface="Open Sans"/>
            </a:endParaRPr>
          </a:p>
        </p:txBody>
      </p:sp>
      <p:sp>
        <p:nvSpPr>
          <p:cNvPr id="204" name="Google Shape;204;p33"/>
          <p:cNvSpPr txBox="1"/>
          <p:nvPr/>
        </p:nvSpPr>
        <p:spPr>
          <a:xfrm>
            <a:off x="3312334" y="3133636"/>
            <a:ext cx="851400" cy="36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434343"/>
                </a:solidFill>
                <a:latin typeface="Open Sans"/>
                <a:ea typeface="Open Sans"/>
                <a:cs typeface="Open Sans"/>
                <a:sym typeface="Open Sans"/>
              </a:rPr>
              <a:t>TERM (YEARS)</a:t>
            </a:r>
            <a:endParaRPr sz="700">
              <a:solidFill>
                <a:srgbClr val="434343"/>
              </a:solidFill>
              <a:latin typeface="Open Sans"/>
              <a:ea typeface="Open Sans"/>
              <a:cs typeface="Open Sans"/>
              <a:sym typeface="Open Sans"/>
            </a:endParaRPr>
          </a:p>
        </p:txBody>
      </p:sp>
      <p:cxnSp>
        <p:nvCxnSpPr>
          <p:cNvPr id="205" name="Google Shape;205;p33"/>
          <p:cNvCxnSpPr/>
          <p:nvPr/>
        </p:nvCxnSpPr>
        <p:spPr>
          <a:xfrm>
            <a:off x="3444750" y="3651811"/>
            <a:ext cx="666900" cy="0"/>
          </a:xfrm>
          <a:prstGeom prst="straightConnector1">
            <a:avLst/>
          </a:prstGeom>
          <a:noFill/>
          <a:ln cap="flat" cmpd="sng" w="9525">
            <a:solidFill>
              <a:srgbClr val="999999"/>
            </a:solidFill>
            <a:prstDash val="solid"/>
            <a:round/>
            <a:headEnd len="med" w="med" type="none"/>
            <a:tailEnd len="med" w="med" type="none"/>
          </a:ln>
        </p:spPr>
      </p:cxnSp>
      <p:pic>
        <p:nvPicPr>
          <p:cNvPr id="206" name="Google Shape;206;p33"/>
          <p:cNvPicPr preferRelativeResize="0"/>
          <p:nvPr/>
        </p:nvPicPr>
        <p:blipFill>
          <a:blip r:embed="rId4">
            <a:alphaModFix/>
          </a:blip>
          <a:stretch>
            <a:fillRect/>
          </a:stretch>
        </p:blipFill>
        <p:spPr>
          <a:xfrm>
            <a:off x="5420829" y="2965009"/>
            <a:ext cx="130993" cy="131630"/>
          </a:xfrm>
          <a:prstGeom prst="rect">
            <a:avLst/>
          </a:prstGeom>
          <a:noFill/>
          <a:ln>
            <a:noFill/>
          </a:ln>
        </p:spPr>
      </p:pic>
      <p:pic>
        <p:nvPicPr>
          <p:cNvPr id="207" name="Google Shape;207;p33"/>
          <p:cNvPicPr preferRelativeResize="0"/>
          <p:nvPr/>
        </p:nvPicPr>
        <p:blipFill>
          <a:blip r:embed="rId5">
            <a:alphaModFix/>
          </a:blip>
          <a:stretch>
            <a:fillRect/>
          </a:stretch>
        </p:blipFill>
        <p:spPr>
          <a:xfrm>
            <a:off x="6510699" y="4296904"/>
            <a:ext cx="166603" cy="107466"/>
          </a:xfrm>
          <a:prstGeom prst="rect">
            <a:avLst/>
          </a:prstGeom>
          <a:noFill/>
          <a:ln>
            <a:noFill/>
          </a:ln>
        </p:spPr>
      </p:pic>
      <p:pic>
        <p:nvPicPr>
          <p:cNvPr id="208" name="Google Shape;208;p33"/>
          <p:cNvPicPr preferRelativeResize="0"/>
          <p:nvPr/>
        </p:nvPicPr>
        <p:blipFill>
          <a:blip r:embed="rId6">
            <a:alphaModFix/>
          </a:blip>
          <a:stretch>
            <a:fillRect/>
          </a:stretch>
        </p:blipFill>
        <p:spPr>
          <a:xfrm>
            <a:off x="2237876" y="4273999"/>
            <a:ext cx="153249" cy="153250"/>
          </a:xfrm>
          <a:prstGeom prst="rect">
            <a:avLst/>
          </a:prstGeom>
          <a:noFill/>
          <a:ln>
            <a:noFill/>
          </a:ln>
        </p:spPr>
      </p:pic>
      <p:pic>
        <p:nvPicPr>
          <p:cNvPr id="209" name="Google Shape;209;p33"/>
          <p:cNvPicPr preferRelativeResize="0"/>
          <p:nvPr/>
        </p:nvPicPr>
        <p:blipFill>
          <a:blip r:embed="rId6">
            <a:alphaModFix/>
          </a:blip>
          <a:stretch>
            <a:fillRect/>
          </a:stretch>
        </p:blipFill>
        <p:spPr>
          <a:xfrm>
            <a:off x="4352426" y="4273999"/>
            <a:ext cx="153249" cy="153250"/>
          </a:xfrm>
          <a:prstGeom prst="rect">
            <a:avLst/>
          </a:prstGeom>
          <a:noFill/>
          <a:ln>
            <a:noFill/>
          </a:ln>
        </p:spPr>
      </p:pic>
      <p:pic>
        <p:nvPicPr>
          <p:cNvPr id="210" name="Google Shape;210;p33"/>
          <p:cNvPicPr preferRelativeResize="0"/>
          <p:nvPr/>
        </p:nvPicPr>
        <p:blipFill>
          <a:blip r:embed="rId5">
            <a:alphaModFix/>
          </a:blip>
          <a:stretch>
            <a:fillRect/>
          </a:stretch>
        </p:blipFill>
        <p:spPr>
          <a:xfrm>
            <a:off x="5403024" y="3856966"/>
            <a:ext cx="166603" cy="107466"/>
          </a:xfrm>
          <a:prstGeom prst="rect">
            <a:avLst/>
          </a:prstGeom>
          <a:noFill/>
          <a:ln>
            <a:noFill/>
          </a:ln>
        </p:spPr>
      </p:pic>
      <p:pic>
        <p:nvPicPr>
          <p:cNvPr id="211" name="Google Shape;211;p33"/>
          <p:cNvPicPr preferRelativeResize="0"/>
          <p:nvPr/>
        </p:nvPicPr>
        <p:blipFill>
          <a:blip r:embed="rId5">
            <a:alphaModFix/>
          </a:blip>
          <a:stretch>
            <a:fillRect/>
          </a:stretch>
        </p:blipFill>
        <p:spPr>
          <a:xfrm>
            <a:off x="1173924" y="3856966"/>
            <a:ext cx="166603" cy="107466"/>
          </a:xfrm>
          <a:prstGeom prst="rect">
            <a:avLst/>
          </a:prstGeom>
          <a:noFill/>
          <a:ln>
            <a:noFill/>
          </a:ln>
        </p:spPr>
      </p:pic>
      <p:pic>
        <p:nvPicPr>
          <p:cNvPr id="212" name="Google Shape;212;p33"/>
          <p:cNvPicPr preferRelativeResize="0"/>
          <p:nvPr/>
        </p:nvPicPr>
        <p:blipFill>
          <a:blip r:embed="rId4">
            <a:alphaModFix/>
          </a:blip>
          <a:stretch>
            <a:fillRect/>
          </a:stretch>
        </p:blipFill>
        <p:spPr>
          <a:xfrm>
            <a:off x="1191729" y="2965009"/>
            <a:ext cx="130993" cy="131630"/>
          </a:xfrm>
          <a:prstGeom prst="rect">
            <a:avLst/>
          </a:prstGeom>
          <a:noFill/>
          <a:ln>
            <a:noFill/>
          </a:ln>
        </p:spPr>
      </p:pic>
      <p:sp>
        <p:nvSpPr>
          <p:cNvPr id="213" name="Google Shape;213;p33"/>
          <p:cNvSpPr txBox="1"/>
          <p:nvPr/>
        </p:nvSpPr>
        <p:spPr>
          <a:xfrm>
            <a:off x="447675" y="4747114"/>
            <a:ext cx="4292100" cy="28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600">
                <a:solidFill>
                  <a:srgbClr val="434343"/>
                </a:solidFill>
                <a:latin typeface="Open Sans Medium"/>
                <a:ea typeface="Open Sans Medium"/>
                <a:cs typeface="Open Sans Medium"/>
                <a:sym typeface="Open Sans Medium"/>
              </a:rPr>
              <a:t>*Speak to your tax professional or lender for information about your specific scenario</a:t>
            </a:r>
            <a:endParaRPr sz="600">
              <a:solidFill>
                <a:srgbClr val="434343"/>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00000"/>
              </a:lnSpc>
              <a:spcBef>
                <a:spcPts val="0"/>
              </a:spcBef>
              <a:spcAft>
                <a:spcPts val="0"/>
              </a:spcAft>
              <a:buNone/>
            </a:pPr>
            <a:r>
              <a:t/>
            </a:r>
            <a:endParaRPr b="1" sz="950">
              <a:solidFill>
                <a:schemeClr val="dk1"/>
              </a:solidFill>
              <a:latin typeface="Proxima Nova"/>
              <a:ea typeface="Proxima Nova"/>
              <a:cs typeface="Proxima Nova"/>
              <a:sym typeface="Proxima Nova"/>
            </a:endParaRPr>
          </a:p>
        </p:txBody>
      </p:sp>
      <p:pic>
        <p:nvPicPr>
          <p:cNvPr id="214" name="Google Shape;214;p33"/>
          <p:cNvPicPr preferRelativeResize="0"/>
          <p:nvPr/>
        </p:nvPicPr>
        <p:blipFill>
          <a:blip r:embed="rId7">
            <a:alphaModFix/>
          </a:blip>
          <a:stretch>
            <a:fillRect/>
          </a:stretch>
        </p:blipFill>
        <p:spPr>
          <a:xfrm>
            <a:off x="7274224" y="214525"/>
            <a:ext cx="1702151" cy="471900"/>
          </a:xfrm>
          <a:prstGeom prst="rect">
            <a:avLst/>
          </a:prstGeom>
          <a:noFill/>
          <a:ln>
            <a:noFill/>
          </a:ln>
        </p:spPr>
      </p:pic>
      <p:sp>
        <p:nvSpPr>
          <p:cNvPr id="215" name="Google Shape;215;p33"/>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HOMEOWNERSHIP BENEFITS</a:t>
            </a:r>
            <a:endParaRPr b="1" sz="1800">
              <a:solidFill>
                <a:srgbClr val="40404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4"/>
          <p:cNvPicPr preferRelativeResize="0"/>
          <p:nvPr/>
        </p:nvPicPr>
        <p:blipFill rotWithShape="1">
          <a:blip r:embed="rId3">
            <a:alphaModFix amt="10000"/>
          </a:blip>
          <a:srcRect b="28882" l="0" r="16964" t="3095"/>
          <a:stretch/>
        </p:blipFill>
        <p:spPr>
          <a:xfrm flipH="1">
            <a:off x="0" y="930075"/>
            <a:ext cx="9144000" cy="4213426"/>
          </a:xfrm>
          <a:prstGeom prst="rect">
            <a:avLst/>
          </a:prstGeom>
          <a:noFill/>
          <a:ln>
            <a:noFill/>
          </a:ln>
        </p:spPr>
      </p:pic>
      <p:sp>
        <p:nvSpPr>
          <p:cNvPr id="221" name="Google Shape;221;p34"/>
          <p:cNvSpPr txBox="1"/>
          <p:nvPr/>
        </p:nvSpPr>
        <p:spPr>
          <a:xfrm>
            <a:off x="365750" y="1313800"/>
            <a:ext cx="2943000" cy="79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34343"/>
                </a:solidFill>
                <a:latin typeface="Open Sans"/>
                <a:ea typeface="Open Sans"/>
                <a:cs typeface="Open Sans"/>
                <a:sym typeface="Open Sans"/>
              </a:rPr>
              <a:t>We have a few goals and promises we make to every client to whom we make a commitment: </a:t>
            </a:r>
            <a:endParaRPr b="1" sz="1200">
              <a:solidFill>
                <a:srgbClr val="434343"/>
              </a:solidFill>
              <a:latin typeface="Open Sans"/>
              <a:ea typeface="Open Sans"/>
              <a:cs typeface="Open Sans"/>
              <a:sym typeface="Open Sans"/>
            </a:endParaRPr>
          </a:p>
        </p:txBody>
      </p:sp>
      <p:sp>
        <p:nvSpPr>
          <p:cNvPr id="222" name="Google Shape;222;p34"/>
          <p:cNvSpPr txBox="1"/>
          <p:nvPr/>
        </p:nvSpPr>
        <p:spPr>
          <a:xfrm>
            <a:off x="716775" y="2234451"/>
            <a:ext cx="2639100" cy="2350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666666"/>
                </a:solidFill>
                <a:latin typeface="Open Sans Medium"/>
                <a:ea typeface="Open Sans Medium"/>
                <a:cs typeface="Open Sans Medium"/>
                <a:sym typeface="Open Sans Medium"/>
              </a:rPr>
              <a:t>This home buying process will be one of the best d</a:t>
            </a:r>
            <a:r>
              <a:rPr lang="en" sz="1200">
                <a:solidFill>
                  <a:srgbClr val="666666"/>
                </a:solidFill>
                <a:latin typeface="Open Sans Medium"/>
                <a:ea typeface="Open Sans Medium"/>
                <a:cs typeface="Open Sans Medium"/>
                <a:sym typeface="Open Sans Medium"/>
              </a:rPr>
              <a:t>e</a:t>
            </a:r>
            <a:r>
              <a:rPr lang="en" sz="1200">
                <a:solidFill>
                  <a:srgbClr val="666666"/>
                </a:solidFill>
                <a:latin typeface="Open Sans Medium"/>
                <a:ea typeface="Open Sans Medium"/>
                <a:cs typeface="Open Sans Medium"/>
                <a:sym typeface="Open Sans Medium"/>
              </a:rPr>
              <a:t>cisions and purchases of your life.</a:t>
            </a:r>
            <a:endParaRPr sz="1200">
              <a:solidFill>
                <a:srgbClr val="666666"/>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t/>
            </a:r>
            <a:endParaRPr sz="1200">
              <a:solidFill>
                <a:srgbClr val="666666"/>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rPr lang="en" sz="1200">
                <a:solidFill>
                  <a:srgbClr val="666666"/>
                </a:solidFill>
                <a:latin typeface="Open Sans Medium"/>
                <a:ea typeface="Open Sans Medium"/>
                <a:cs typeface="Open Sans Medium"/>
                <a:sym typeface="Open Sans Medium"/>
              </a:rPr>
              <a:t>We will help you find the perfect home for the best price possible.</a:t>
            </a:r>
            <a:endParaRPr sz="1200">
              <a:solidFill>
                <a:srgbClr val="666666"/>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t/>
            </a:r>
            <a:endParaRPr sz="1200">
              <a:solidFill>
                <a:srgbClr val="666666"/>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rPr lang="en" sz="1200">
                <a:solidFill>
                  <a:srgbClr val="666666"/>
                </a:solidFill>
                <a:latin typeface="Open Sans Medium"/>
                <a:ea typeface="Open Sans Medium"/>
                <a:cs typeface="Open Sans Medium"/>
                <a:sym typeface="Open Sans Medium"/>
              </a:rPr>
              <a:t>We will have constant and clear communication throughout the whole process.</a:t>
            </a:r>
            <a:endParaRPr sz="1200">
              <a:solidFill>
                <a:srgbClr val="666666"/>
              </a:solidFill>
              <a:latin typeface="Open Sans Medium"/>
              <a:ea typeface="Open Sans Medium"/>
              <a:cs typeface="Open Sans Medium"/>
              <a:sym typeface="Open Sans Medium"/>
            </a:endParaRPr>
          </a:p>
        </p:txBody>
      </p:sp>
      <p:sp>
        <p:nvSpPr>
          <p:cNvPr id="223" name="Google Shape;223;p34"/>
          <p:cNvSpPr/>
          <p:nvPr/>
        </p:nvSpPr>
        <p:spPr>
          <a:xfrm>
            <a:off x="3515800" y="1208650"/>
            <a:ext cx="5401200" cy="367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4"/>
          <p:cNvSpPr txBox="1"/>
          <p:nvPr/>
        </p:nvSpPr>
        <p:spPr>
          <a:xfrm>
            <a:off x="3713520" y="1411360"/>
            <a:ext cx="4621200" cy="7011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pen Sans"/>
                <a:ea typeface="Open Sans"/>
                <a:cs typeface="Open Sans"/>
                <a:sym typeface="Open Sans"/>
              </a:rPr>
              <a:t>WHAT ARE YOUR GOALS?</a:t>
            </a:r>
            <a:endParaRPr b="1">
              <a:solidFill>
                <a:srgbClr val="434343"/>
              </a:solidFill>
              <a:latin typeface="Open Sans"/>
              <a:ea typeface="Open Sans"/>
              <a:cs typeface="Open Sans"/>
              <a:sym typeface="Open Sans"/>
            </a:endParaRPr>
          </a:p>
          <a:p>
            <a:pPr indent="0" lvl="0" marL="0" rtl="0" algn="l">
              <a:lnSpc>
                <a:spcPct val="150000"/>
              </a:lnSpc>
              <a:spcBef>
                <a:spcPts val="0"/>
              </a:spcBef>
              <a:spcAft>
                <a:spcPts val="0"/>
              </a:spcAft>
              <a:buNone/>
            </a:pPr>
            <a:r>
              <a:rPr lang="en" sz="1000">
                <a:solidFill>
                  <a:srgbClr val="434343"/>
                </a:solidFill>
                <a:latin typeface="Open Sans"/>
                <a:ea typeface="Open Sans"/>
                <a:cs typeface="Open Sans"/>
                <a:sym typeface="Open Sans"/>
              </a:rPr>
              <a:t>Examples may include: What type of neighborhood? What is the age and style of the home? What is the size of home and size of the lot?</a:t>
            </a:r>
            <a:endParaRPr sz="1000">
              <a:solidFill>
                <a:srgbClr val="434343"/>
              </a:solidFill>
              <a:latin typeface="Open Sans"/>
              <a:ea typeface="Open Sans"/>
              <a:cs typeface="Open Sans"/>
              <a:sym typeface="Open Sans"/>
            </a:endParaRPr>
          </a:p>
        </p:txBody>
      </p:sp>
      <p:sp>
        <p:nvSpPr>
          <p:cNvPr id="225" name="Google Shape;225;p34"/>
          <p:cNvSpPr txBox="1"/>
          <p:nvPr/>
        </p:nvSpPr>
        <p:spPr>
          <a:xfrm>
            <a:off x="3727769" y="2279129"/>
            <a:ext cx="253500" cy="336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04040"/>
                </a:solidFill>
                <a:latin typeface="Open Sans"/>
                <a:ea typeface="Open Sans"/>
                <a:cs typeface="Open Sans"/>
                <a:sym typeface="Open Sans"/>
              </a:rPr>
              <a:t>1</a:t>
            </a:r>
            <a:endParaRPr b="1">
              <a:solidFill>
                <a:srgbClr val="404040"/>
              </a:solidFill>
              <a:latin typeface="Open Sans"/>
              <a:ea typeface="Open Sans"/>
              <a:cs typeface="Open Sans"/>
              <a:sym typeface="Open Sans"/>
            </a:endParaRPr>
          </a:p>
        </p:txBody>
      </p:sp>
      <p:sp>
        <p:nvSpPr>
          <p:cNvPr id="226" name="Google Shape;226;p34"/>
          <p:cNvSpPr txBox="1"/>
          <p:nvPr/>
        </p:nvSpPr>
        <p:spPr>
          <a:xfrm>
            <a:off x="3727769" y="2913204"/>
            <a:ext cx="253500" cy="336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04040"/>
                </a:solidFill>
                <a:latin typeface="Open Sans"/>
                <a:ea typeface="Open Sans"/>
                <a:cs typeface="Open Sans"/>
                <a:sym typeface="Open Sans"/>
              </a:rPr>
              <a:t>2</a:t>
            </a:r>
            <a:endParaRPr b="1">
              <a:solidFill>
                <a:srgbClr val="404040"/>
              </a:solidFill>
              <a:latin typeface="Open Sans"/>
              <a:ea typeface="Open Sans"/>
              <a:cs typeface="Open Sans"/>
              <a:sym typeface="Open Sans"/>
            </a:endParaRPr>
          </a:p>
        </p:txBody>
      </p:sp>
      <p:sp>
        <p:nvSpPr>
          <p:cNvPr id="227" name="Google Shape;227;p34"/>
          <p:cNvSpPr txBox="1"/>
          <p:nvPr/>
        </p:nvSpPr>
        <p:spPr>
          <a:xfrm>
            <a:off x="3727769" y="3547279"/>
            <a:ext cx="253500" cy="336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04040"/>
                </a:solidFill>
                <a:latin typeface="Open Sans"/>
                <a:ea typeface="Open Sans"/>
                <a:cs typeface="Open Sans"/>
                <a:sym typeface="Open Sans"/>
              </a:rPr>
              <a:t>3</a:t>
            </a:r>
            <a:endParaRPr b="1">
              <a:solidFill>
                <a:srgbClr val="404040"/>
              </a:solidFill>
              <a:latin typeface="Open Sans"/>
              <a:ea typeface="Open Sans"/>
              <a:cs typeface="Open Sans"/>
              <a:sym typeface="Open Sans"/>
            </a:endParaRPr>
          </a:p>
        </p:txBody>
      </p:sp>
      <p:sp>
        <p:nvSpPr>
          <p:cNvPr id="228" name="Google Shape;228;p34"/>
          <p:cNvSpPr txBox="1"/>
          <p:nvPr/>
        </p:nvSpPr>
        <p:spPr>
          <a:xfrm>
            <a:off x="3727769" y="4181354"/>
            <a:ext cx="253500" cy="3366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04040"/>
                </a:solidFill>
                <a:latin typeface="Open Sans"/>
                <a:ea typeface="Open Sans"/>
                <a:cs typeface="Open Sans"/>
                <a:sym typeface="Open Sans"/>
              </a:rPr>
              <a:t>4</a:t>
            </a:r>
            <a:endParaRPr b="1">
              <a:solidFill>
                <a:srgbClr val="404040"/>
              </a:solidFill>
              <a:latin typeface="Open Sans"/>
              <a:ea typeface="Open Sans"/>
              <a:cs typeface="Open Sans"/>
              <a:sym typeface="Open Sans"/>
            </a:endParaRPr>
          </a:p>
        </p:txBody>
      </p:sp>
      <p:cxnSp>
        <p:nvCxnSpPr>
          <p:cNvPr id="229" name="Google Shape;229;p34"/>
          <p:cNvCxnSpPr/>
          <p:nvPr/>
        </p:nvCxnSpPr>
        <p:spPr>
          <a:xfrm>
            <a:off x="3981269" y="2472229"/>
            <a:ext cx="4659900" cy="0"/>
          </a:xfrm>
          <a:prstGeom prst="straightConnector1">
            <a:avLst/>
          </a:prstGeom>
          <a:noFill/>
          <a:ln cap="flat" cmpd="sng" w="9525">
            <a:solidFill>
              <a:srgbClr val="999999"/>
            </a:solidFill>
            <a:prstDash val="solid"/>
            <a:round/>
            <a:headEnd len="med" w="med" type="none"/>
            <a:tailEnd len="med" w="med" type="none"/>
          </a:ln>
        </p:spPr>
      </p:cxnSp>
      <p:pic>
        <p:nvPicPr>
          <p:cNvPr id="230" name="Google Shape;230;p34"/>
          <p:cNvPicPr preferRelativeResize="0"/>
          <p:nvPr/>
        </p:nvPicPr>
        <p:blipFill>
          <a:blip r:embed="rId4">
            <a:alphaModFix/>
          </a:blip>
          <a:stretch>
            <a:fillRect/>
          </a:stretch>
        </p:blipFill>
        <p:spPr>
          <a:xfrm>
            <a:off x="7274224" y="214525"/>
            <a:ext cx="1702151" cy="471900"/>
          </a:xfrm>
          <a:prstGeom prst="rect">
            <a:avLst/>
          </a:prstGeom>
          <a:noFill/>
          <a:ln>
            <a:noFill/>
          </a:ln>
        </p:spPr>
      </p:pic>
      <p:sp>
        <p:nvSpPr>
          <p:cNvPr id="231" name="Google Shape;231;p34"/>
          <p:cNvSpPr txBox="1"/>
          <p:nvPr/>
        </p:nvSpPr>
        <p:spPr>
          <a:xfrm>
            <a:off x="171525" y="252925"/>
            <a:ext cx="667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04040"/>
                </a:solidFill>
                <a:latin typeface="Open Sans"/>
                <a:ea typeface="Open Sans"/>
                <a:cs typeface="Open Sans"/>
                <a:sym typeface="Open Sans"/>
              </a:rPr>
              <a:t>NEEDS ANALYSIS</a:t>
            </a:r>
            <a:endParaRPr b="1" sz="1800">
              <a:solidFill>
                <a:srgbClr val="404040"/>
              </a:solidFill>
              <a:latin typeface="Open Sans"/>
              <a:ea typeface="Open Sans"/>
              <a:cs typeface="Open Sans"/>
              <a:sym typeface="Open Sans"/>
            </a:endParaRPr>
          </a:p>
        </p:txBody>
      </p:sp>
      <p:pic>
        <p:nvPicPr>
          <p:cNvPr id="232" name="Google Shape;232;p34"/>
          <p:cNvPicPr preferRelativeResize="0"/>
          <p:nvPr/>
        </p:nvPicPr>
        <p:blipFill>
          <a:blip r:embed="rId5">
            <a:alphaModFix/>
          </a:blip>
          <a:stretch>
            <a:fillRect/>
          </a:stretch>
        </p:blipFill>
        <p:spPr>
          <a:xfrm>
            <a:off x="365739" y="2316639"/>
            <a:ext cx="291926" cy="291926"/>
          </a:xfrm>
          <a:prstGeom prst="rect">
            <a:avLst/>
          </a:prstGeom>
          <a:noFill/>
          <a:ln>
            <a:noFill/>
          </a:ln>
        </p:spPr>
      </p:pic>
      <p:pic>
        <p:nvPicPr>
          <p:cNvPr id="233" name="Google Shape;233;p34"/>
          <p:cNvPicPr preferRelativeResize="0"/>
          <p:nvPr/>
        </p:nvPicPr>
        <p:blipFill>
          <a:blip r:embed="rId5">
            <a:alphaModFix/>
          </a:blip>
          <a:stretch>
            <a:fillRect/>
          </a:stretch>
        </p:blipFill>
        <p:spPr>
          <a:xfrm>
            <a:off x="365739" y="3156801"/>
            <a:ext cx="291926" cy="291926"/>
          </a:xfrm>
          <a:prstGeom prst="rect">
            <a:avLst/>
          </a:prstGeom>
          <a:noFill/>
          <a:ln>
            <a:noFill/>
          </a:ln>
        </p:spPr>
      </p:pic>
      <p:pic>
        <p:nvPicPr>
          <p:cNvPr id="234" name="Google Shape;234;p34"/>
          <p:cNvPicPr preferRelativeResize="0"/>
          <p:nvPr/>
        </p:nvPicPr>
        <p:blipFill>
          <a:blip r:embed="rId5">
            <a:alphaModFix/>
          </a:blip>
          <a:stretch>
            <a:fillRect/>
          </a:stretch>
        </p:blipFill>
        <p:spPr>
          <a:xfrm>
            <a:off x="365739" y="3795612"/>
            <a:ext cx="291926" cy="291926"/>
          </a:xfrm>
          <a:prstGeom prst="rect">
            <a:avLst/>
          </a:prstGeom>
          <a:noFill/>
          <a:ln>
            <a:noFill/>
          </a:ln>
        </p:spPr>
      </p:pic>
      <p:cxnSp>
        <p:nvCxnSpPr>
          <p:cNvPr id="235" name="Google Shape;235;p34"/>
          <p:cNvCxnSpPr/>
          <p:nvPr/>
        </p:nvCxnSpPr>
        <p:spPr>
          <a:xfrm>
            <a:off x="3981269" y="2789729"/>
            <a:ext cx="4659900" cy="0"/>
          </a:xfrm>
          <a:prstGeom prst="straightConnector1">
            <a:avLst/>
          </a:prstGeom>
          <a:noFill/>
          <a:ln cap="flat" cmpd="sng" w="9525">
            <a:solidFill>
              <a:srgbClr val="999999"/>
            </a:solidFill>
            <a:prstDash val="solid"/>
            <a:round/>
            <a:headEnd len="med" w="med" type="none"/>
            <a:tailEnd len="med" w="med" type="none"/>
          </a:ln>
        </p:spPr>
      </p:cxnSp>
      <p:cxnSp>
        <p:nvCxnSpPr>
          <p:cNvPr id="236" name="Google Shape;236;p34"/>
          <p:cNvCxnSpPr/>
          <p:nvPr/>
        </p:nvCxnSpPr>
        <p:spPr>
          <a:xfrm>
            <a:off x="3981269" y="3092354"/>
            <a:ext cx="4659900" cy="0"/>
          </a:xfrm>
          <a:prstGeom prst="straightConnector1">
            <a:avLst/>
          </a:prstGeom>
          <a:noFill/>
          <a:ln cap="flat" cmpd="sng" w="9525">
            <a:solidFill>
              <a:srgbClr val="999999"/>
            </a:solidFill>
            <a:prstDash val="solid"/>
            <a:round/>
            <a:headEnd len="med" w="med" type="none"/>
            <a:tailEnd len="med" w="med" type="none"/>
          </a:ln>
        </p:spPr>
      </p:cxnSp>
      <p:cxnSp>
        <p:nvCxnSpPr>
          <p:cNvPr id="237" name="Google Shape;237;p34"/>
          <p:cNvCxnSpPr/>
          <p:nvPr/>
        </p:nvCxnSpPr>
        <p:spPr>
          <a:xfrm>
            <a:off x="3981269" y="3409854"/>
            <a:ext cx="4659900" cy="0"/>
          </a:xfrm>
          <a:prstGeom prst="straightConnector1">
            <a:avLst/>
          </a:prstGeom>
          <a:noFill/>
          <a:ln cap="flat" cmpd="sng" w="9525">
            <a:solidFill>
              <a:srgbClr val="999999"/>
            </a:solidFill>
            <a:prstDash val="solid"/>
            <a:round/>
            <a:headEnd len="med" w="med" type="none"/>
            <a:tailEnd len="med" w="med" type="none"/>
          </a:ln>
        </p:spPr>
      </p:cxnSp>
      <p:cxnSp>
        <p:nvCxnSpPr>
          <p:cNvPr id="238" name="Google Shape;238;p34"/>
          <p:cNvCxnSpPr/>
          <p:nvPr/>
        </p:nvCxnSpPr>
        <p:spPr>
          <a:xfrm>
            <a:off x="3981269" y="3712479"/>
            <a:ext cx="4659900" cy="0"/>
          </a:xfrm>
          <a:prstGeom prst="straightConnector1">
            <a:avLst/>
          </a:prstGeom>
          <a:noFill/>
          <a:ln cap="flat" cmpd="sng" w="9525">
            <a:solidFill>
              <a:srgbClr val="999999"/>
            </a:solidFill>
            <a:prstDash val="solid"/>
            <a:round/>
            <a:headEnd len="med" w="med" type="none"/>
            <a:tailEnd len="med" w="med" type="none"/>
          </a:ln>
        </p:spPr>
      </p:cxnSp>
      <p:cxnSp>
        <p:nvCxnSpPr>
          <p:cNvPr id="239" name="Google Shape;239;p34"/>
          <p:cNvCxnSpPr/>
          <p:nvPr/>
        </p:nvCxnSpPr>
        <p:spPr>
          <a:xfrm>
            <a:off x="3981269" y="4029979"/>
            <a:ext cx="4659900" cy="0"/>
          </a:xfrm>
          <a:prstGeom prst="straightConnector1">
            <a:avLst/>
          </a:prstGeom>
          <a:noFill/>
          <a:ln cap="flat" cmpd="sng" w="9525">
            <a:solidFill>
              <a:srgbClr val="999999"/>
            </a:solidFill>
            <a:prstDash val="solid"/>
            <a:round/>
            <a:headEnd len="med" w="med" type="none"/>
            <a:tailEnd len="med" w="med" type="none"/>
          </a:ln>
        </p:spPr>
      </p:cxnSp>
      <p:cxnSp>
        <p:nvCxnSpPr>
          <p:cNvPr id="240" name="Google Shape;240;p34"/>
          <p:cNvCxnSpPr/>
          <p:nvPr/>
        </p:nvCxnSpPr>
        <p:spPr>
          <a:xfrm>
            <a:off x="3981269" y="4332604"/>
            <a:ext cx="4659900" cy="0"/>
          </a:xfrm>
          <a:prstGeom prst="straightConnector1">
            <a:avLst/>
          </a:prstGeom>
          <a:noFill/>
          <a:ln cap="flat" cmpd="sng" w="9525">
            <a:solidFill>
              <a:srgbClr val="999999"/>
            </a:solidFill>
            <a:prstDash val="solid"/>
            <a:round/>
            <a:headEnd len="med" w="med" type="none"/>
            <a:tailEnd len="med" w="med" type="none"/>
          </a:ln>
        </p:spPr>
      </p:cxnSp>
      <p:cxnSp>
        <p:nvCxnSpPr>
          <p:cNvPr id="241" name="Google Shape;241;p34"/>
          <p:cNvCxnSpPr/>
          <p:nvPr/>
        </p:nvCxnSpPr>
        <p:spPr>
          <a:xfrm>
            <a:off x="3981269" y="4650104"/>
            <a:ext cx="4659900" cy="0"/>
          </a:xfrm>
          <a:prstGeom prst="straightConnector1">
            <a:avLst/>
          </a:prstGeom>
          <a:noFill/>
          <a:ln cap="flat" cmpd="sng" w="9525">
            <a:solidFill>
              <a:srgbClr val="999999"/>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