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9"/>
  </p:notesMasterIdLst>
  <p:sldIdLst>
    <p:sldId id="256" r:id="rId2"/>
    <p:sldId id="258" r:id="rId3"/>
    <p:sldId id="260" r:id="rId4"/>
    <p:sldId id="261" r:id="rId5"/>
    <p:sldId id="263" r:id="rId6"/>
    <p:sldId id="264" r:id="rId7"/>
    <p:sldId id="265" r:id="rId8"/>
    <p:sldId id="266" r:id="rId9"/>
    <p:sldId id="267" r:id="rId10"/>
    <p:sldId id="269" r:id="rId11"/>
    <p:sldId id="348" r:id="rId12"/>
    <p:sldId id="308" r:id="rId13"/>
    <p:sldId id="309" r:id="rId14"/>
    <p:sldId id="270" r:id="rId15"/>
    <p:sldId id="271" r:id="rId16"/>
    <p:sldId id="311" r:id="rId17"/>
    <p:sldId id="354" r:id="rId18"/>
    <p:sldId id="305" r:id="rId19"/>
    <p:sldId id="313" r:id="rId20"/>
    <p:sldId id="304" r:id="rId21"/>
    <p:sldId id="312" r:id="rId22"/>
    <p:sldId id="319" r:id="rId23"/>
    <p:sldId id="314" r:id="rId24"/>
    <p:sldId id="316" r:id="rId25"/>
    <p:sldId id="320" r:id="rId26"/>
    <p:sldId id="321" r:id="rId27"/>
    <p:sldId id="322" r:id="rId28"/>
    <p:sldId id="323" r:id="rId29"/>
    <p:sldId id="324" r:id="rId30"/>
    <p:sldId id="326" r:id="rId31"/>
    <p:sldId id="331" r:id="rId32"/>
    <p:sldId id="330" r:id="rId33"/>
    <p:sldId id="327" r:id="rId34"/>
    <p:sldId id="332" r:id="rId35"/>
    <p:sldId id="333" r:id="rId36"/>
    <p:sldId id="336" r:id="rId37"/>
    <p:sldId id="335" r:id="rId38"/>
    <p:sldId id="338" r:id="rId39"/>
    <p:sldId id="339" r:id="rId40"/>
    <p:sldId id="340" r:id="rId41"/>
    <p:sldId id="341" r:id="rId42"/>
    <p:sldId id="342" r:id="rId43"/>
    <p:sldId id="350" r:id="rId44"/>
    <p:sldId id="351" r:id="rId45"/>
    <p:sldId id="352" r:id="rId46"/>
    <p:sldId id="353" r:id="rId47"/>
    <p:sldId id="347"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Dosis" pitchFamily="2" charset="77"/>
      <p:regular r:id="rId54"/>
      <p:bold r:id="rId55"/>
    </p:embeddedFont>
    <p:embeddedFont>
      <p:font typeface="Tw Cen MT" panose="020B0602020104020603" pitchFamily="34" charset="77"/>
      <p:regular r:id="rId56"/>
      <p:bold r:id="rId57"/>
      <p:italic r:id="rId58"/>
      <p:boldItalic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E"/>
    <a:srgbClr val="EAF4F7"/>
    <a:srgbClr val="D1E5EF"/>
    <a:srgbClr val="EFF7E8"/>
    <a:srgbClr val="249157"/>
    <a:srgbClr val="1767B3"/>
    <a:srgbClr val="FFFFFF"/>
    <a:srgbClr val="007F3D"/>
    <a:srgbClr val="E9F7FA"/>
    <a:srgbClr val="E2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83"/>
    <p:restoredTop sz="90419"/>
  </p:normalViewPr>
  <p:slideViewPr>
    <p:cSldViewPr snapToGrid="0" snapToObjects="1">
      <p:cViewPr varScale="1">
        <p:scale>
          <a:sx n="81" d="100"/>
          <a:sy n="81" d="100"/>
        </p:scale>
        <p:origin x="184" y="1112"/>
      </p:cViewPr>
      <p:guideLst/>
    </p:cSldViewPr>
  </p:slideViewPr>
  <p:outlineViewPr>
    <p:cViewPr>
      <p:scale>
        <a:sx n="33" d="100"/>
        <a:sy n="33" d="100"/>
      </p:scale>
      <p:origin x="0" y="0"/>
    </p:cViewPr>
  </p:outlin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69355-6E4C-C642-BD23-7820A14463F8}"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B70A2E90-8204-9E40-886A-E7DC7BFEEE5F}">
      <dgm:prSet phldrT="[Text]" custT="1"/>
      <dgm:spPr>
        <a:solidFill>
          <a:schemeClr val="accent1"/>
        </a:solidFill>
      </dgm:spPr>
      <dgm:t>
        <a:bodyPr/>
        <a:lstStyle/>
        <a:p>
          <a:r>
            <a:rPr lang="en-US" sz="2800" b="1" dirty="0">
              <a:latin typeface="Dosis" pitchFamily="2" charset="77"/>
            </a:rPr>
            <a:t>Attending School</a:t>
          </a:r>
        </a:p>
      </dgm:t>
    </dgm:pt>
    <dgm:pt modelId="{006C4908-FC26-9745-9115-77635FEA90A5}" type="parTrans" cxnId="{94ED2EC1-C4EB-984A-9A7C-7449235C6206}">
      <dgm:prSet/>
      <dgm:spPr/>
      <dgm:t>
        <a:bodyPr/>
        <a:lstStyle/>
        <a:p>
          <a:endParaRPr lang="en-US"/>
        </a:p>
      </dgm:t>
    </dgm:pt>
    <dgm:pt modelId="{E9A70843-F75F-024B-804E-4661C3561C2B}" type="sibTrans" cxnId="{94ED2EC1-C4EB-984A-9A7C-7449235C6206}">
      <dgm:prSet/>
      <dgm:spPr/>
      <dgm:t>
        <a:bodyPr/>
        <a:lstStyle/>
        <a:p>
          <a:endParaRPr lang="en-US"/>
        </a:p>
      </dgm:t>
    </dgm:pt>
    <dgm:pt modelId="{A63A867E-0136-6A49-BC12-A325BD598768}">
      <dgm:prSet phldrT="[Text]" custT="1"/>
      <dgm:spPr>
        <a:ln w="25400">
          <a:solidFill>
            <a:schemeClr val="accent1"/>
          </a:solidFill>
        </a:ln>
      </dgm:spPr>
      <dgm:t>
        <a:bodyPr/>
        <a:lstStyle/>
        <a:p>
          <a:r>
            <a:rPr lang="en-US" sz="2000" dirty="0">
              <a:solidFill>
                <a:schemeClr val="tx2">
                  <a:lumMod val="75000"/>
                </a:schemeClr>
              </a:solidFill>
            </a:rPr>
            <a:t>Tuition + books costs $60,000</a:t>
          </a:r>
        </a:p>
      </dgm:t>
    </dgm:pt>
    <dgm:pt modelId="{B74FECE6-BD48-9946-B600-34983A18B7B7}" type="parTrans" cxnId="{DB82224B-B81E-B44E-9510-6F761AA32DFB}">
      <dgm:prSet/>
      <dgm:spPr>
        <a:ln w="25400">
          <a:solidFill>
            <a:srgbClr val="3BBEBE"/>
          </a:solidFill>
        </a:ln>
      </dgm:spPr>
      <dgm:t>
        <a:bodyPr/>
        <a:lstStyle/>
        <a:p>
          <a:endParaRPr lang="en-US"/>
        </a:p>
      </dgm:t>
    </dgm:pt>
    <dgm:pt modelId="{E21EB2AA-BDB3-5946-B874-1D5324CFB08A}" type="sibTrans" cxnId="{DB82224B-B81E-B44E-9510-6F761AA32DFB}">
      <dgm:prSet/>
      <dgm:spPr/>
      <dgm:t>
        <a:bodyPr/>
        <a:lstStyle/>
        <a:p>
          <a:endParaRPr lang="en-US"/>
        </a:p>
      </dgm:t>
    </dgm:pt>
    <dgm:pt modelId="{A0B35147-8654-4B49-B466-D582BBF453CB}">
      <dgm:prSet phldrT="[Text]" custT="1"/>
      <dgm:spPr>
        <a:ln w="25400">
          <a:solidFill>
            <a:schemeClr val="accent1"/>
          </a:solidFill>
        </a:ln>
      </dgm:spPr>
      <dgm:t>
        <a:bodyPr/>
        <a:lstStyle/>
        <a:p>
          <a:r>
            <a:rPr lang="en-US" sz="2000" dirty="0">
              <a:solidFill>
                <a:schemeClr val="tx2">
                  <a:lumMod val="75000"/>
                </a:schemeClr>
              </a:solidFill>
            </a:rPr>
            <a:t>You quit your job</a:t>
          </a:r>
        </a:p>
      </dgm:t>
    </dgm:pt>
    <dgm:pt modelId="{93A5924D-C48D-0142-A6F8-DC433C255CA3}" type="parTrans" cxnId="{87F52D67-DA1F-1341-8B56-848F4EF0E824}">
      <dgm:prSet/>
      <dgm:spPr>
        <a:ln w="25400">
          <a:solidFill>
            <a:srgbClr val="3BBEBE"/>
          </a:solidFill>
        </a:ln>
      </dgm:spPr>
      <dgm:t>
        <a:bodyPr/>
        <a:lstStyle/>
        <a:p>
          <a:endParaRPr lang="en-US"/>
        </a:p>
      </dgm:t>
    </dgm:pt>
    <dgm:pt modelId="{FFC6AB9F-B036-F64B-B8A6-9658AE773372}" type="sibTrans" cxnId="{87F52D67-DA1F-1341-8B56-848F4EF0E824}">
      <dgm:prSet/>
      <dgm:spPr/>
      <dgm:t>
        <a:bodyPr/>
        <a:lstStyle/>
        <a:p>
          <a:endParaRPr lang="en-US"/>
        </a:p>
      </dgm:t>
    </dgm:pt>
    <dgm:pt modelId="{AF0995C2-76EC-6E47-8E76-82ED72672BDC}">
      <dgm:prSet phldrT="[Text]" custT="1"/>
      <dgm:spPr>
        <a:solidFill>
          <a:schemeClr val="accent2"/>
        </a:solidFill>
        <a:ln>
          <a:solidFill>
            <a:srgbClr val="EF6E9A"/>
          </a:solidFill>
        </a:ln>
      </dgm:spPr>
      <dgm:t>
        <a:bodyPr/>
        <a:lstStyle/>
        <a:p>
          <a:r>
            <a:rPr lang="en-US" sz="2800" b="1" dirty="0">
              <a:latin typeface="Dosis" pitchFamily="2" charset="77"/>
              <a:cs typeface="DokChampa" panose="020B0604020202020204" pitchFamily="34" charset="0"/>
            </a:rPr>
            <a:t>Working Full Time</a:t>
          </a:r>
        </a:p>
      </dgm:t>
    </dgm:pt>
    <dgm:pt modelId="{1E0989AA-2A79-7E4C-A808-75E3904576F4}" type="parTrans" cxnId="{06DBDC91-94F1-0D4B-B3CB-053B09104237}">
      <dgm:prSet/>
      <dgm:spPr/>
      <dgm:t>
        <a:bodyPr/>
        <a:lstStyle/>
        <a:p>
          <a:endParaRPr lang="en-US"/>
        </a:p>
      </dgm:t>
    </dgm:pt>
    <dgm:pt modelId="{A1D447FE-E3B1-B845-B0FA-C18EBA30F515}" type="sibTrans" cxnId="{06DBDC91-94F1-0D4B-B3CB-053B09104237}">
      <dgm:prSet/>
      <dgm:spPr/>
      <dgm:t>
        <a:bodyPr/>
        <a:lstStyle/>
        <a:p>
          <a:endParaRPr lang="en-US"/>
        </a:p>
      </dgm:t>
    </dgm:pt>
    <dgm:pt modelId="{D9D13E8A-DDA1-6B4F-8BA5-50FB204F10D0}">
      <dgm:prSet phldrT="[Text]" custT="1"/>
      <dgm:spPr>
        <a:ln w="25400">
          <a:solidFill>
            <a:schemeClr val="accent2"/>
          </a:solidFill>
        </a:ln>
      </dgm:spPr>
      <dgm:t>
        <a:bodyPr/>
        <a:lstStyle/>
        <a:p>
          <a:r>
            <a:rPr lang="en-US" sz="2000" dirty="0">
              <a:solidFill>
                <a:schemeClr val="tx2">
                  <a:lumMod val="75000"/>
                </a:schemeClr>
              </a:solidFill>
            </a:rPr>
            <a:t>You do not pay tuition + textbook costs</a:t>
          </a:r>
        </a:p>
      </dgm:t>
    </dgm:pt>
    <dgm:pt modelId="{7F38D4C3-6EB2-154C-8A35-007C33509556}" type="parTrans" cxnId="{148B2EFA-FD2E-584E-B82D-8D1378D55969}">
      <dgm:prSet/>
      <dgm:spPr>
        <a:ln w="25400">
          <a:solidFill>
            <a:schemeClr val="accent2"/>
          </a:solidFill>
        </a:ln>
      </dgm:spPr>
      <dgm:t>
        <a:bodyPr/>
        <a:lstStyle/>
        <a:p>
          <a:endParaRPr lang="en-US"/>
        </a:p>
      </dgm:t>
    </dgm:pt>
    <dgm:pt modelId="{2C01E91E-4223-354F-9A82-8C47F53FF0F8}" type="sibTrans" cxnId="{148B2EFA-FD2E-584E-B82D-8D1378D55969}">
      <dgm:prSet/>
      <dgm:spPr/>
      <dgm:t>
        <a:bodyPr/>
        <a:lstStyle/>
        <a:p>
          <a:endParaRPr lang="en-US"/>
        </a:p>
      </dgm:t>
    </dgm:pt>
    <dgm:pt modelId="{0E78CA78-D117-A146-AE07-923C571E3A7C}">
      <dgm:prSet phldrT="[Text]" custT="1"/>
      <dgm:spPr>
        <a:ln w="25400">
          <a:solidFill>
            <a:schemeClr val="accent2"/>
          </a:solidFill>
        </a:ln>
      </dgm:spPr>
      <dgm:t>
        <a:bodyPr/>
        <a:lstStyle/>
        <a:p>
          <a:r>
            <a:rPr lang="en-US" sz="2000" dirty="0">
              <a:solidFill>
                <a:schemeClr val="tx2">
                  <a:lumMod val="75000"/>
                </a:schemeClr>
              </a:solidFill>
            </a:rPr>
            <a:t>You earn $70,000 from your job</a:t>
          </a:r>
        </a:p>
      </dgm:t>
    </dgm:pt>
    <dgm:pt modelId="{96EFA241-0135-9D4E-9204-8B4104AD127C}" type="parTrans" cxnId="{461CE776-D03D-7E49-A4FA-ED6DFD159035}">
      <dgm:prSet/>
      <dgm:spPr>
        <a:ln w="25400">
          <a:solidFill>
            <a:schemeClr val="accent2"/>
          </a:solidFill>
        </a:ln>
      </dgm:spPr>
      <dgm:t>
        <a:bodyPr/>
        <a:lstStyle/>
        <a:p>
          <a:endParaRPr lang="en-US"/>
        </a:p>
      </dgm:t>
    </dgm:pt>
    <dgm:pt modelId="{ED94A4F4-81EE-2641-BEA1-CFF3C7EB7914}" type="sibTrans" cxnId="{461CE776-D03D-7E49-A4FA-ED6DFD159035}">
      <dgm:prSet/>
      <dgm:spPr/>
      <dgm:t>
        <a:bodyPr/>
        <a:lstStyle/>
        <a:p>
          <a:endParaRPr lang="en-US"/>
        </a:p>
      </dgm:t>
    </dgm:pt>
    <dgm:pt modelId="{211B5194-3B9E-914A-BBD9-32F8C26101CD}">
      <dgm:prSet custT="1"/>
      <dgm:spPr>
        <a:ln w="25400">
          <a:solidFill>
            <a:schemeClr val="accent1"/>
          </a:solidFill>
        </a:ln>
      </dgm:spPr>
      <dgm:t>
        <a:bodyPr/>
        <a:lstStyle/>
        <a:p>
          <a:r>
            <a:rPr lang="en-US" sz="2000" dirty="0">
              <a:solidFill>
                <a:schemeClr val="tx2">
                  <a:lumMod val="75000"/>
                </a:schemeClr>
              </a:solidFill>
            </a:rPr>
            <a:t>Apartment and food cost $24,000</a:t>
          </a:r>
        </a:p>
      </dgm:t>
    </dgm:pt>
    <dgm:pt modelId="{D2D77D4F-12BB-2449-B3FD-2B8E6E96182A}" type="parTrans" cxnId="{8013F44E-2108-0041-A88B-0E70ECEB82CE}">
      <dgm:prSet/>
      <dgm:spPr>
        <a:ln w="25400">
          <a:solidFill>
            <a:srgbClr val="3BBEBE"/>
          </a:solidFill>
        </a:ln>
      </dgm:spPr>
      <dgm:t>
        <a:bodyPr/>
        <a:lstStyle/>
        <a:p>
          <a:endParaRPr lang="en-US"/>
        </a:p>
      </dgm:t>
    </dgm:pt>
    <dgm:pt modelId="{AC076143-0F85-9645-AE81-9838BC249B50}" type="sibTrans" cxnId="{8013F44E-2108-0041-A88B-0E70ECEB82CE}">
      <dgm:prSet/>
      <dgm:spPr/>
      <dgm:t>
        <a:bodyPr/>
        <a:lstStyle/>
        <a:p>
          <a:endParaRPr lang="en-US"/>
        </a:p>
      </dgm:t>
    </dgm:pt>
    <dgm:pt modelId="{CCB98359-BD7C-1146-AA8F-5AB5DC65CBAD}">
      <dgm:prSet custT="1"/>
      <dgm:spPr>
        <a:ln w="25400">
          <a:solidFill>
            <a:schemeClr val="accent1"/>
          </a:solidFill>
        </a:ln>
      </dgm:spPr>
      <dgm:t>
        <a:bodyPr/>
        <a:lstStyle/>
        <a:p>
          <a:r>
            <a:rPr lang="en-US" sz="2000" dirty="0">
              <a:solidFill>
                <a:schemeClr val="tx2">
                  <a:lumMod val="75000"/>
                </a:schemeClr>
              </a:solidFill>
            </a:rPr>
            <a:t>10 hours per day studying</a:t>
          </a:r>
        </a:p>
      </dgm:t>
    </dgm:pt>
    <dgm:pt modelId="{AB26D745-6EB2-2D4A-8D47-EA106AAA960A}" type="parTrans" cxnId="{9D885D9B-A303-5741-BDBA-91A5538FACBC}">
      <dgm:prSet/>
      <dgm:spPr>
        <a:ln w="25400">
          <a:solidFill>
            <a:schemeClr val="accent1"/>
          </a:solidFill>
        </a:ln>
      </dgm:spPr>
      <dgm:t>
        <a:bodyPr/>
        <a:lstStyle/>
        <a:p>
          <a:endParaRPr lang="en-US"/>
        </a:p>
      </dgm:t>
    </dgm:pt>
    <dgm:pt modelId="{4C4C0FBF-77A6-804C-A982-235B79D907B4}" type="sibTrans" cxnId="{9D885D9B-A303-5741-BDBA-91A5538FACBC}">
      <dgm:prSet/>
      <dgm:spPr/>
      <dgm:t>
        <a:bodyPr/>
        <a:lstStyle/>
        <a:p>
          <a:endParaRPr lang="en-US"/>
        </a:p>
      </dgm:t>
    </dgm:pt>
    <dgm:pt modelId="{B49178BA-24B2-274A-AAB7-7B7F69FEBB6A}">
      <dgm:prSet custT="1"/>
      <dgm:spPr>
        <a:ln w="25400">
          <a:solidFill>
            <a:schemeClr val="accent2"/>
          </a:solidFill>
        </a:ln>
      </dgm:spPr>
      <dgm:t>
        <a:bodyPr/>
        <a:lstStyle/>
        <a:p>
          <a:r>
            <a:rPr lang="en-US" sz="2000" dirty="0">
              <a:solidFill>
                <a:schemeClr val="tx2">
                  <a:lumMod val="75000"/>
                </a:schemeClr>
              </a:solidFill>
            </a:rPr>
            <a:t>Apartment and food cost $24,000</a:t>
          </a:r>
        </a:p>
      </dgm:t>
    </dgm:pt>
    <dgm:pt modelId="{36C519A3-D0F6-6042-9205-735CE6707509}" type="parTrans" cxnId="{EA3CF5C7-D623-134A-8965-40078B94C369}">
      <dgm:prSet/>
      <dgm:spPr>
        <a:ln w="25400">
          <a:solidFill>
            <a:schemeClr val="accent2"/>
          </a:solidFill>
        </a:ln>
      </dgm:spPr>
      <dgm:t>
        <a:bodyPr/>
        <a:lstStyle/>
        <a:p>
          <a:endParaRPr lang="en-US"/>
        </a:p>
      </dgm:t>
    </dgm:pt>
    <dgm:pt modelId="{BA80EDFC-502C-D84F-A4E1-65EDD019B20D}" type="sibTrans" cxnId="{EA3CF5C7-D623-134A-8965-40078B94C369}">
      <dgm:prSet/>
      <dgm:spPr/>
      <dgm:t>
        <a:bodyPr/>
        <a:lstStyle/>
        <a:p>
          <a:endParaRPr lang="en-US"/>
        </a:p>
      </dgm:t>
    </dgm:pt>
    <dgm:pt modelId="{DC5D8BE9-4C0D-5E43-9DB5-60190C6B336D}">
      <dgm:prSet custT="1"/>
      <dgm:spPr>
        <a:ln w="25400">
          <a:solidFill>
            <a:schemeClr val="accent2"/>
          </a:solidFill>
        </a:ln>
      </dgm:spPr>
      <dgm:t>
        <a:bodyPr/>
        <a:lstStyle/>
        <a:p>
          <a:r>
            <a:rPr lang="en-US" sz="2000" dirty="0">
              <a:solidFill>
                <a:schemeClr val="tx2">
                  <a:lumMod val="75000"/>
                </a:schemeClr>
              </a:solidFill>
            </a:rPr>
            <a:t>10 hours per day working</a:t>
          </a:r>
        </a:p>
      </dgm:t>
    </dgm:pt>
    <dgm:pt modelId="{F7A24300-7BAC-BE41-9506-B6154E69C831}" type="parTrans" cxnId="{3AB24448-3A4A-E341-A603-9C4EDEF961BB}">
      <dgm:prSet/>
      <dgm:spPr>
        <a:ln w="25400">
          <a:solidFill>
            <a:schemeClr val="accent2"/>
          </a:solidFill>
        </a:ln>
      </dgm:spPr>
      <dgm:t>
        <a:bodyPr/>
        <a:lstStyle/>
        <a:p>
          <a:endParaRPr lang="en-US"/>
        </a:p>
      </dgm:t>
    </dgm:pt>
    <dgm:pt modelId="{294A7935-C5B1-6640-BFC5-28303A302987}" type="sibTrans" cxnId="{3AB24448-3A4A-E341-A603-9C4EDEF961BB}">
      <dgm:prSet/>
      <dgm:spPr/>
      <dgm:t>
        <a:bodyPr/>
        <a:lstStyle/>
        <a:p>
          <a:endParaRPr lang="en-US"/>
        </a:p>
      </dgm:t>
    </dgm:pt>
    <dgm:pt modelId="{4F33E46F-F2B6-FA44-A1FD-E1CE8ADE6BE0}">
      <dgm:prSet phldrT="[Text]" custT="1"/>
      <dgm:spPr>
        <a:solidFill>
          <a:schemeClr val="accent6">
            <a:lumMod val="75000"/>
          </a:schemeClr>
        </a:solidFill>
        <a:ln>
          <a:noFill/>
        </a:ln>
      </dgm:spPr>
      <dgm:t>
        <a:bodyPr/>
        <a:lstStyle/>
        <a:p>
          <a:r>
            <a:rPr lang="en-US" sz="2800" b="1" dirty="0">
              <a:latin typeface="Dosis" pitchFamily="2" charset="77"/>
            </a:rPr>
            <a:t>Opportunity Cost</a:t>
          </a:r>
        </a:p>
      </dgm:t>
    </dgm:pt>
    <dgm:pt modelId="{16B2F773-C050-4C4E-BC7C-B48269768466}" type="parTrans" cxnId="{89B6137F-CDCA-364A-9440-1DC701F15059}">
      <dgm:prSet/>
      <dgm:spPr/>
      <dgm:t>
        <a:bodyPr/>
        <a:lstStyle/>
        <a:p>
          <a:endParaRPr lang="en-US"/>
        </a:p>
      </dgm:t>
    </dgm:pt>
    <dgm:pt modelId="{013B1225-B463-E743-9C1E-6CE52D1C344B}" type="sibTrans" cxnId="{89B6137F-CDCA-364A-9440-1DC701F15059}">
      <dgm:prSet/>
      <dgm:spPr/>
      <dgm:t>
        <a:bodyPr/>
        <a:lstStyle/>
        <a:p>
          <a:endParaRPr lang="en-US"/>
        </a:p>
      </dgm:t>
    </dgm:pt>
    <dgm:pt modelId="{197B5491-9BB0-D241-86EE-32DEA25F6860}">
      <dgm:prSet phldrT="[Text]" custT="1"/>
      <dgm:spPr>
        <a:ln w="25400">
          <a:solidFill>
            <a:schemeClr val="accent6">
              <a:lumMod val="75000"/>
            </a:schemeClr>
          </a:solidFill>
        </a:ln>
      </dgm:spPr>
      <dgm:t>
        <a:bodyPr/>
        <a:lstStyle/>
        <a:p>
          <a:endParaRPr lang="en-US" sz="2200" dirty="0">
            <a:solidFill>
              <a:schemeClr val="tx2">
                <a:lumMod val="75000"/>
              </a:schemeClr>
            </a:solidFill>
          </a:endParaRPr>
        </a:p>
      </dgm:t>
    </dgm:pt>
    <dgm:pt modelId="{9A2E2BD5-877F-C749-9650-7106BA11BB8D}" type="parTrans" cxnId="{2AE88A48-FDCA-5A4B-B710-6DB87DDDE152}">
      <dgm:prSet/>
      <dgm:spPr>
        <a:ln w="25400">
          <a:solidFill>
            <a:schemeClr val="accent6">
              <a:lumMod val="75000"/>
            </a:schemeClr>
          </a:solidFill>
        </a:ln>
      </dgm:spPr>
      <dgm:t>
        <a:bodyPr/>
        <a:lstStyle/>
        <a:p>
          <a:endParaRPr lang="en-US"/>
        </a:p>
      </dgm:t>
    </dgm:pt>
    <dgm:pt modelId="{39B1A1DE-DF63-7045-82B5-EC37ACD4FB81}" type="sibTrans" cxnId="{2AE88A48-FDCA-5A4B-B710-6DB87DDDE152}">
      <dgm:prSet/>
      <dgm:spPr/>
      <dgm:t>
        <a:bodyPr/>
        <a:lstStyle/>
        <a:p>
          <a:endParaRPr lang="en-US"/>
        </a:p>
      </dgm:t>
    </dgm:pt>
    <dgm:pt modelId="{905AA681-2514-0042-A514-23404D5A654A}">
      <dgm:prSet phldrT="[Text]" custT="1"/>
      <dgm:spPr>
        <a:ln w="25400">
          <a:solidFill>
            <a:schemeClr val="accent6">
              <a:lumMod val="75000"/>
            </a:schemeClr>
          </a:solidFill>
        </a:ln>
      </dgm:spPr>
      <dgm:t>
        <a:bodyPr/>
        <a:lstStyle/>
        <a:p>
          <a:endParaRPr lang="en-US" sz="2000" dirty="0">
            <a:solidFill>
              <a:schemeClr val="tx2">
                <a:lumMod val="75000"/>
              </a:schemeClr>
            </a:solidFill>
          </a:endParaRPr>
        </a:p>
      </dgm:t>
    </dgm:pt>
    <dgm:pt modelId="{8B10374F-18C1-5945-892E-26BD53942D3E}" type="parTrans" cxnId="{6FC2164E-146F-694E-8AC2-FDB3F429CB68}">
      <dgm:prSet/>
      <dgm:spPr>
        <a:ln w="25400">
          <a:solidFill>
            <a:schemeClr val="accent6">
              <a:lumMod val="75000"/>
            </a:schemeClr>
          </a:solidFill>
        </a:ln>
      </dgm:spPr>
      <dgm:t>
        <a:bodyPr/>
        <a:lstStyle/>
        <a:p>
          <a:endParaRPr lang="en-US"/>
        </a:p>
      </dgm:t>
    </dgm:pt>
    <dgm:pt modelId="{5A8B563C-AC7F-5F40-874C-024DB37E3CC5}" type="sibTrans" cxnId="{6FC2164E-146F-694E-8AC2-FDB3F429CB68}">
      <dgm:prSet/>
      <dgm:spPr/>
      <dgm:t>
        <a:bodyPr/>
        <a:lstStyle/>
        <a:p>
          <a:endParaRPr lang="en-US"/>
        </a:p>
      </dgm:t>
    </dgm:pt>
    <dgm:pt modelId="{9200899B-86FC-7F4B-A6CC-338E71933339}">
      <dgm:prSet custT="1"/>
      <dgm:spPr>
        <a:ln w="25400">
          <a:solidFill>
            <a:schemeClr val="accent6">
              <a:lumMod val="75000"/>
            </a:schemeClr>
          </a:solidFill>
        </a:ln>
      </dgm:spPr>
      <dgm:t>
        <a:bodyPr/>
        <a:lstStyle/>
        <a:p>
          <a:endParaRPr lang="en-US" sz="2200" dirty="0">
            <a:solidFill>
              <a:schemeClr val="tx2">
                <a:lumMod val="75000"/>
              </a:schemeClr>
            </a:solidFill>
          </a:endParaRPr>
        </a:p>
      </dgm:t>
    </dgm:pt>
    <dgm:pt modelId="{34A85071-639D-A74D-8675-78369C04B0C5}" type="parTrans" cxnId="{5B3BC6F1-A862-B645-9BE0-C1470A946834}">
      <dgm:prSet/>
      <dgm:spPr>
        <a:ln w="25400">
          <a:solidFill>
            <a:schemeClr val="accent6">
              <a:lumMod val="75000"/>
            </a:schemeClr>
          </a:solidFill>
        </a:ln>
      </dgm:spPr>
      <dgm:t>
        <a:bodyPr/>
        <a:lstStyle/>
        <a:p>
          <a:endParaRPr lang="en-US"/>
        </a:p>
      </dgm:t>
    </dgm:pt>
    <dgm:pt modelId="{3A9FA625-2718-B445-A4A3-7350E2D0FD8D}" type="sibTrans" cxnId="{5B3BC6F1-A862-B645-9BE0-C1470A946834}">
      <dgm:prSet/>
      <dgm:spPr/>
      <dgm:t>
        <a:bodyPr/>
        <a:lstStyle/>
        <a:p>
          <a:endParaRPr lang="en-US"/>
        </a:p>
      </dgm:t>
    </dgm:pt>
    <dgm:pt modelId="{FB5D74AA-9039-EB45-AFCB-7EFCD6A0C7E8}">
      <dgm:prSet custT="1"/>
      <dgm:spPr>
        <a:ln w="25400">
          <a:solidFill>
            <a:schemeClr val="accent6">
              <a:lumMod val="75000"/>
            </a:schemeClr>
          </a:solidFill>
        </a:ln>
      </dgm:spPr>
      <dgm:t>
        <a:bodyPr/>
        <a:lstStyle/>
        <a:p>
          <a:endParaRPr lang="en-US" sz="2200" dirty="0">
            <a:solidFill>
              <a:schemeClr val="tx2">
                <a:lumMod val="75000"/>
              </a:schemeClr>
            </a:solidFill>
          </a:endParaRPr>
        </a:p>
      </dgm:t>
    </dgm:pt>
    <dgm:pt modelId="{55A9E95F-A792-524D-B38C-3611387A0C09}" type="parTrans" cxnId="{480D772E-F8F4-D242-AFAC-AC4083365A17}">
      <dgm:prSet/>
      <dgm:spPr>
        <a:ln w="25400">
          <a:solidFill>
            <a:schemeClr val="accent6">
              <a:lumMod val="75000"/>
            </a:schemeClr>
          </a:solidFill>
        </a:ln>
      </dgm:spPr>
      <dgm:t>
        <a:bodyPr/>
        <a:lstStyle/>
        <a:p>
          <a:endParaRPr lang="en-US"/>
        </a:p>
      </dgm:t>
    </dgm:pt>
    <dgm:pt modelId="{450B9EEE-AC0B-4F4F-8BB1-7C7FA349B71C}" type="sibTrans" cxnId="{480D772E-F8F4-D242-AFAC-AC4083365A17}">
      <dgm:prSet/>
      <dgm:spPr/>
      <dgm:t>
        <a:bodyPr/>
        <a:lstStyle/>
        <a:p>
          <a:endParaRPr lang="en-US"/>
        </a:p>
      </dgm:t>
    </dgm:pt>
    <dgm:pt modelId="{607C6D2F-2B36-4045-99EE-42ADE5C03478}">
      <dgm:prSet custT="1"/>
      <dgm:spPr>
        <a:solidFill>
          <a:schemeClr val="accent6">
            <a:lumMod val="60000"/>
            <a:lumOff val="40000"/>
            <a:alpha val="20000"/>
          </a:schemeClr>
        </a:solidFill>
        <a:ln w="25400">
          <a:solidFill>
            <a:schemeClr val="accent6">
              <a:lumMod val="75000"/>
            </a:schemeClr>
          </a:solidFill>
        </a:ln>
      </dgm:spPr>
      <dgm:t>
        <a:bodyPr/>
        <a:lstStyle/>
        <a:p>
          <a:endParaRPr lang="en-US" sz="2000" dirty="0">
            <a:solidFill>
              <a:schemeClr val="tx2">
                <a:lumMod val="75000"/>
              </a:schemeClr>
            </a:solidFill>
          </a:endParaRPr>
        </a:p>
      </dgm:t>
    </dgm:pt>
    <dgm:pt modelId="{7D101D38-50CA-C44A-B8D5-4F6BBA9C8EE4}" type="parTrans" cxnId="{07EDBAC8-F0A8-3F47-8199-405D085D9FEE}">
      <dgm:prSet/>
      <dgm:spPr>
        <a:ln w="25400">
          <a:solidFill>
            <a:schemeClr val="accent6">
              <a:lumMod val="75000"/>
            </a:schemeClr>
          </a:solidFill>
        </a:ln>
      </dgm:spPr>
      <dgm:t>
        <a:bodyPr/>
        <a:lstStyle/>
        <a:p>
          <a:endParaRPr lang="en-US"/>
        </a:p>
      </dgm:t>
    </dgm:pt>
    <dgm:pt modelId="{F7B999E1-B137-2341-8C4D-2763253C435B}" type="sibTrans" cxnId="{07EDBAC8-F0A8-3F47-8199-405D085D9FEE}">
      <dgm:prSet/>
      <dgm:spPr/>
      <dgm:t>
        <a:bodyPr/>
        <a:lstStyle/>
        <a:p>
          <a:endParaRPr lang="en-US"/>
        </a:p>
      </dgm:t>
    </dgm:pt>
    <dgm:pt modelId="{AF467D87-FFDC-E741-9209-FBC9F63D80A2}" type="pres">
      <dgm:prSet presAssocID="{00F69355-6E4C-C642-BD23-7820A14463F8}" presName="diagram" presStyleCnt="0">
        <dgm:presLayoutVars>
          <dgm:chPref val="1"/>
          <dgm:dir/>
          <dgm:animOne val="branch"/>
          <dgm:animLvl val="lvl"/>
          <dgm:resizeHandles/>
        </dgm:presLayoutVars>
      </dgm:prSet>
      <dgm:spPr/>
    </dgm:pt>
    <dgm:pt modelId="{8D92F091-DC4B-2A41-A3A2-DEEF786A2489}" type="pres">
      <dgm:prSet presAssocID="{B70A2E90-8204-9E40-886A-E7DC7BFEEE5F}" presName="root" presStyleCnt="0"/>
      <dgm:spPr/>
    </dgm:pt>
    <dgm:pt modelId="{7DD602E3-CD95-9640-9D02-14E524000717}" type="pres">
      <dgm:prSet presAssocID="{B70A2E90-8204-9E40-886A-E7DC7BFEEE5F}" presName="rootComposite" presStyleCnt="0"/>
      <dgm:spPr/>
    </dgm:pt>
    <dgm:pt modelId="{0AE1056A-14BC-F345-8665-E9ECCBBEADD6}" type="pres">
      <dgm:prSet presAssocID="{B70A2E90-8204-9E40-886A-E7DC7BFEEE5F}" presName="rootText" presStyleLbl="node1" presStyleIdx="0" presStyleCnt="3" custScaleX="252384" custLinFactNeighborX="4524" custLinFactNeighborY="2347"/>
      <dgm:spPr/>
    </dgm:pt>
    <dgm:pt modelId="{5E82B0C7-6165-624B-AE78-3E86B5418F8B}" type="pres">
      <dgm:prSet presAssocID="{B70A2E90-8204-9E40-886A-E7DC7BFEEE5F}" presName="rootConnector" presStyleLbl="node1" presStyleIdx="0" presStyleCnt="3"/>
      <dgm:spPr/>
    </dgm:pt>
    <dgm:pt modelId="{6E941A78-21DB-954D-923C-64BF8E9537E0}" type="pres">
      <dgm:prSet presAssocID="{B70A2E90-8204-9E40-886A-E7DC7BFEEE5F}" presName="childShape" presStyleCnt="0"/>
      <dgm:spPr/>
    </dgm:pt>
    <dgm:pt modelId="{56B9666C-196D-EA4F-ACBD-690C714E99EB}" type="pres">
      <dgm:prSet presAssocID="{B74FECE6-BD48-9946-B600-34983A18B7B7}" presName="Name13" presStyleLbl="parChTrans1D2" presStyleIdx="0" presStyleCnt="13"/>
      <dgm:spPr/>
    </dgm:pt>
    <dgm:pt modelId="{DB311519-FFA6-BE4C-8359-00913272194A}" type="pres">
      <dgm:prSet presAssocID="{A63A867E-0136-6A49-BC12-A325BD598768}" presName="childText" presStyleLbl="bgAcc1" presStyleIdx="0" presStyleCnt="13" custScaleX="253791" custLinFactNeighborX="1269" custLinFactNeighborY="-3564">
        <dgm:presLayoutVars>
          <dgm:bulletEnabled val="1"/>
        </dgm:presLayoutVars>
      </dgm:prSet>
      <dgm:spPr/>
    </dgm:pt>
    <dgm:pt modelId="{3D38A161-1EE6-B64C-9147-79C6523B86F1}" type="pres">
      <dgm:prSet presAssocID="{93A5924D-C48D-0142-A6F8-DC433C255CA3}" presName="Name13" presStyleLbl="parChTrans1D2" presStyleIdx="1" presStyleCnt="13"/>
      <dgm:spPr/>
    </dgm:pt>
    <dgm:pt modelId="{996E23D3-CB43-0B4C-B241-A1B2B8197C7E}" type="pres">
      <dgm:prSet presAssocID="{A0B35147-8654-4B49-B466-D582BBF453CB}" presName="childText" presStyleLbl="bgAcc1" presStyleIdx="1" presStyleCnt="13" custScaleX="253791" custLinFactNeighborX="1269" custLinFactNeighborY="-3564">
        <dgm:presLayoutVars>
          <dgm:bulletEnabled val="1"/>
        </dgm:presLayoutVars>
      </dgm:prSet>
      <dgm:spPr/>
    </dgm:pt>
    <dgm:pt modelId="{49B342AF-FC5D-5343-B939-35F04EDD2936}" type="pres">
      <dgm:prSet presAssocID="{D2D77D4F-12BB-2449-B3FD-2B8E6E96182A}" presName="Name13" presStyleLbl="parChTrans1D2" presStyleIdx="2" presStyleCnt="13"/>
      <dgm:spPr/>
    </dgm:pt>
    <dgm:pt modelId="{9417E45F-CE2A-1F4C-913F-570DF9879E49}" type="pres">
      <dgm:prSet presAssocID="{211B5194-3B9E-914A-BBD9-32F8C26101CD}" presName="childText" presStyleLbl="bgAcc1" presStyleIdx="2" presStyleCnt="13" custScaleX="253791" custLinFactNeighborX="1269" custLinFactNeighborY="-2363">
        <dgm:presLayoutVars>
          <dgm:bulletEnabled val="1"/>
        </dgm:presLayoutVars>
      </dgm:prSet>
      <dgm:spPr/>
    </dgm:pt>
    <dgm:pt modelId="{6D92FE39-11A0-5249-8569-129C4F246D74}" type="pres">
      <dgm:prSet presAssocID="{AB26D745-6EB2-2D4A-8D47-EA106AAA960A}" presName="Name13" presStyleLbl="parChTrans1D2" presStyleIdx="3" presStyleCnt="13"/>
      <dgm:spPr/>
    </dgm:pt>
    <dgm:pt modelId="{C8825F3A-D193-D344-AA9F-A118DA1947A6}" type="pres">
      <dgm:prSet presAssocID="{CCB98359-BD7C-1146-AA8F-5AB5DC65CBAD}" presName="childText" presStyleLbl="bgAcc1" presStyleIdx="3" presStyleCnt="13" custScaleX="253791" custLinFactNeighborX="1269" custLinFactNeighborY="-9373">
        <dgm:presLayoutVars>
          <dgm:bulletEnabled val="1"/>
        </dgm:presLayoutVars>
      </dgm:prSet>
      <dgm:spPr/>
    </dgm:pt>
    <dgm:pt modelId="{31E443AA-4800-C74C-A03F-08C5F50D18BC}" type="pres">
      <dgm:prSet presAssocID="{AF0995C2-76EC-6E47-8E76-82ED72672BDC}" presName="root" presStyleCnt="0"/>
      <dgm:spPr/>
    </dgm:pt>
    <dgm:pt modelId="{E310E253-BB65-0541-91FC-651854690130}" type="pres">
      <dgm:prSet presAssocID="{AF0995C2-76EC-6E47-8E76-82ED72672BDC}" presName="rootComposite" presStyleCnt="0"/>
      <dgm:spPr/>
    </dgm:pt>
    <dgm:pt modelId="{65BA15DE-28FB-2F47-A1A5-27D9D680783E}" type="pres">
      <dgm:prSet presAssocID="{AF0995C2-76EC-6E47-8E76-82ED72672BDC}" presName="rootText" presStyleLbl="node1" presStyleIdx="1" presStyleCnt="3" custScaleX="244611" custScaleY="100029" custLinFactNeighborX="-685"/>
      <dgm:spPr/>
    </dgm:pt>
    <dgm:pt modelId="{8E143A54-AD31-7A42-93B0-CC0016B4CF44}" type="pres">
      <dgm:prSet presAssocID="{AF0995C2-76EC-6E47-8E76-82ED72672BDC}" presName="rootConnector" presStyleLbl="node1" presStyleIdx="1" presStyleCnt="3"/>
      <dgm:spPr/>
    </dgm:pt>
    <dgm:pt modelId="{83406A36-446B-F34B-BD0A-9AEDAEC87497}" type="pres">
      <dgm:prSet presAssocID="{AF0995C2-76EC-6E47-8E76-82ED72672BDC}" presName="childShape" presStyleCnt="0"/>
      <dgm:spPr/>
    </dgm:pt>
    <dgm:pt modelId="{E934B6DF-6F8F-9444-92F3-61BD58153CD4}" type="pres">
      <dgm:prSet presAssocID="{7F38D4C3-6EB2-154C-8A35-007C33509556}" presName="Name13" presStyleLbl="parChTrans1D2" presStyleIdx="4" presStyleCnt="13"/>
      <dgm:spPr/>
    </dgm:pt>
    <dgm:pt modelId="{819810E7-A0FA-3C4F-BC35-3F5D8513DFC0}" type="pres">
      <dgm:prSet presAssocID="{D9D13E8A-DDA1-6B4F-8BA5-50FB204F10D0}" presName="childText" presStyleLbl="bgAcc1" presStyleIdx="4" presStyleCnt="13" custScaleX="246547" custLinFactNeighborX="-3948">
        <dgm:presLayoutVars>
          <dgm:bulletEnabled val="1"/>
        </dgm:presLayoutVars>
      </dgm:prSet>
      <dgm:spPr/>
    </dgm:pt>
    <dgm:pt modelId="{CB7B2C46-B09C-034C-83A5-481185D80FD7}" type="pres">
      <dgm:prSet presAssocID="{96EFA241-0135-9D4E-9204-8B4104AD127C}" presName="Name13" presStyleLbl="parChTrans1D2" presStyleIdx="5" presStyleCnt="13"/>
      <dgm:spPr/>
    </dgm:pt>
    <dgm:pt modelId="{BDA2337E-FC46-1C4D-9D4A-E4E763FB6575}" type="pres">
      <dgm:prSet presAssocID="{0E78CA78-D117-A146-AE07-923C571E3A7C}" presName="childText" presStyleLbl="bgAcc1" presStyleIdx="5" presStyleCnt="13" custScaleX="246547" custLinFactNeighborX="-3948">
        <dgm:presLayoutVars>
          <dgm:bulletEnabled val="1"/>
        </dgm:presLayoutVars>
      </dgm:prSet>
      <dgm:spPr/>
    </dgm:pt>
    <dgm:pt modelId="{7DBAA372-D5C4-564F-B07A-02904B22D714}" type="pres">
      <dgm:prSet presAssocID="{36C519A3-D0F6-6042-9205-735CE6707509}" presName="Name13" presStyleLbl="parChTrans1D2" presStyleIdx="6" presStyleCnt="13"/>
      <dgm:spPr/>
    </dgm:pt>
    <dgm:pt modelId="{60A0D23C-A74E-1942-92A2-D8762859C8F4}" type="pres">
      <dgm:prSet presAssocID="{B49178BA-24B2-274A-AAB7-7B7F69FEBB6A}" presName="childText" presStyleLbl="bgAcc1" presStyleIdx="6" presStyleCnt="13" custScaleX="246547" custLinFactNeighborX="-1649">
        <dgm:presLayoutVars>
          <dgm:bulletEnabled val="1"/>
        </dgm:presLayoutVars>
      </dgm:prSet>
      <dgm:spPr/>
    </dgm:pt>
    <dgm:pt modelId="{F77DC17F-54B0-1740-AACF-00CCD42E8C09}" type="pres">
      <dgm:prSet presAssocID="{F7A24300-7BAC-BE41-9506-B6154E69C831}" presName="Name13" presStyleLbl="parChTrans1D2" presStyleIdx="7" presStyleCnt="13"/>
      <dgm:spPr/>
    </dgm:pt>
    <dgm:pt modelId="{FD5019F1-36B8-FB49-8FB9-21494A491977}" type="pres">
      <dgm:prSet presAssocID="{DC5D8BE9-4C0D-5E43-9DB5-60190C6B336D}" presName="childText" presStyleLbl="bgAcc1" presStyleIdx="7" presStyleCnt="13" custScaleX="246547" custLinFactNeighborX="418" custLinFactNeighborY="15">
        <dgm:presLayoutVars>
          <dgm:bulletEnabled val="1"/>
        </dgm:presLayoutVars>
      </dgm:prSet>
      <dgm:spPr/>
    </dgm:pt>
    <dgm:pt modelId="{0C2229E6-DD44-084F-A26E-297322725B52}" type="pres">
      <dgm:prSet presAssocID="{4F33E46F-F2B6-FA44-A1FD-E1CE8ADE6BE0}" presName="root" presStyleCnt="0"/>
      <dgm:spPr/>
    </dgm:pt>
    <dgm:pt modelId="{138BCAC2-F33D-3D41-B8E9-7C760617035B}" type="pres">
      <dgm:prSet presAssocID="{4F33E46F-F2B6-FA44-A1FD-E1CE8ADE6BE0}" presName="rootComposite" presStyleCnt="0"/>
      <dgm:spPr/>
    </dgm:pt>
    <dgm:pt modelId="{FF83CAA0-79C5-3F41-B4B0-E8B5C056782C}" type="pres">
      <dgm:prSet presAssocID="{4F33E46F-F2B6-FA44-A1FD-E1CE8ADE6BE0}" presName="rootText" presStyleLbl="node1" presStyleIdx="2" presStyleCnt="3" custScaleX="256194" custScaleY="100029" custLinFactNeighborX="-7344"/>
      <dgm:spPr/>
    </dgm:pt>
    <dgm:pt modelId="{AB6AA781-1C67-874E-9492-3636F899721C}" type="pres">
      <dgm:prSet presAssocID="{4F33E46F-F2B6-FA44-A1FD-E1CE8ADE6BE0}" presName="rootConnector" presStyleLbl="node1" presStyleIdx="2" presStyleCnt="3"/>
      <dgm:spPr/>
    </dgm:pt>
    <dgm:pt modelId="{C53D0877-6424-6047-9CCA-0CCD0E779A4B}" type="pres">
      <dgm:prSet presAssocID="{4F33E46F-F2B6-FA44-A1FD-E1CE8ADE6BE0}" presName="childShape" presStyleCnt="0"/>
      <dgm:spPr/>
    </dgm:pt>
    <dgm:pt modelId="{91C80FD8-00AA-5443-8C97-F90E56DCE158}" type="pres">
      <dgm:prSet presAssocID="{9A2E2BD5-877F-C749-9650-7106BA11BB8D}" presName="Name13" presStyleLbl="parChTrans1D2" presStyleIdx="8" presStyleCnt="13"/>
      <dgm:spPr/>
    </dgm:pt>
    <dgm:pt modelId="{3A9A7F48-EE6F-544B-8586-22D6231CE953}" type="pres">
      <dgm:prSet presAssocID="{197B5491-9BB0-D241-86EE-32DEA25F6860}" presName="childText" presStyleLbl="bgAcc1" presStyleIdx="8" presStyleCnt="13" custScaleX="264728" custLinFactNeighborX="-15204">
        <dgm:presLayoutVars>
          <dgm:bulletEnabled val="1"/>
        </dgm:presLayoutVars>
      </dgm:prSet>
      <dgm:spPr/>
    </dgm:pt>
    <dgm:pt modelId="{D4863407-099B-8C40-81FF-A9AE65C34617}" type="pres">
      <dgm:prSet presAssocID="{8B10374F-18C1-5945-892E-26BD53942D3E}" presName="Name13" presStyleLbl="parChTrans1D2" presStyleIdx="9" presStyleCnt="13"/>
      <dgm:spPr/>
    </dgm:pt>
    <dgm:pt modelId="{BB3270EE-B149-2642-8E5D-4C8AC0E2D125}" type="pres">
      <dgm:prSet presAssocID="{905AA681-2514-0042-A514-23404D5A654A}" presName="childText" presStyleLbl="bgAcc1" presStyleIdx="9" presStyleCnt="13" custScaleX="264728" custLinFactNeighborX="-15204">
        <dgm:presLayoutVars>
          <dgm:bulletEnabled val="1"/>
        </dgm:presLayoutVars>
      </dgm:prSet>
      <dgm:spPr/>
    </dgm:pt>
    <dgm:pt modelId="{0E847DDE-141E-C945-8AC8-56A30BE1D350}" type="pres">
      <dgm:prSet presAssocID="{34A85071-639D-A74D-8675-78369C04B0C5}" presName="Name13" presStyleLbl="parChTrans1D2" presStyleIdx="10" presStyleCnt="13"/>
      <dgm:spPr/>
    </dgm:pt>
    <dgm:pt modelId="{CD7B591F-8BD1-F64E-9CAB-8CD28164899F}" type="pres">
      <dgm:prSet presAssocID="{9200899B-86FC-7F4B-A6CC-338E71933339}" presName="childText" presStyleLbl="bgAcc1" presStyleIdx="10" presStyleCnt="13" custScaleX="264728" custLinFactNeighborX="-15204">
        <dgm:presLayoutVars>
          <dgm:bulletEnabled val="1"/>
        </dgm:presLayoutVars>
      </dgm:prSet>
      <dgm:spPr/>
    </dgm:pt>
    <dgm:pt modelId="{AA41EA59-78EA-A244-AB83-30E2982B2CF2}" type="pres">
      <dgm:prSet presAssocID="{55A9E95F-A792-524D-B38C-3611387A0C09}" presName="Name13" presStyleLbl="parChTrans1D2" presStyleIdx="11" presStyleCnt="13"/>
      <dgm:spPr/>
    </dgm:pt>
    <dgm:pt modelId="{A08B93FA-47EB-D44C-B223-A4EB4139D5E5}" type="pres">
      <dgm:prSet presAssocID="{FB5D74AA-9039-EB45-AFCB-7EFCD6A0C7E8}" presName="childText" presStyleLbl="bgAcc1" presStyleIdx="11" presStyleCnt="13" custScaleX="264728" custLinFactNeighborX="-15204" custLinFactNeighborY="15">
        <dgm:presLayoutVars>
          <dgm:bulletEnabled val="1"/>
        </dgm:presLayoutVars>
      </dgm:prSet>
      <dgm:spPr/>
    </dgm:pt>
    <dgm:pt modelId="{CE559318-4A96-0F4B-ACF9-E9B4AB3C6673}" type="pres">
      <dgm:prSet presAssocID="{7D101D38-50CA-C44A-B8D5-4F6BBA9C8EE4}" presName="Name13" presStyleLbl="parChTrans1D2" presStyleIdx="12" presStyleCnt="13"/>
      <dgm:spPr/>
    </dgm:pt>
    <dgm:pt modelId="{AB5AF4A4-3E65-344D-8DA8-5A58D99775C6}" type="pres">
      <dgm:prSet presAssocID="{607C6D2F-2B36-4045-99EE-42ADE5C03478}" presName="childText" presStyleLbl="bgAcc1" presStyleIdx="12" presStyleCnt="13" custScaleX="260011" custLinFactNeighborX="-11920">
        <dgm:presLayoutVars>
          <dgm:bulletEnabled val="1"/>
        </dgm:presLayoutVars>
      </dgm:prSet>
      <dgm:spPr/>
    </dgm:pt>
  </dgm:ptLst>
  <dgm:cxnLst>
    <dgm:cxn modelId="{E19D820D-B5AB-6045-95EA-954770607624}" type="presOf" srcId="{905AA681-2514-0042-A514-23404D5A654A}" destId="{BB3270EE-B149-2642-8E5D-4C8AC0E2D125}" srcOrd="0" destOrd="0" presId="urn:microsoft.com/office/officeart/2005/8/layout/hierarchy3"/>
    <dgm:cxn modelId="{A62A0216-EA4E-7946-9182-E72FE903340D}" type="presOf" srcId="{34A85071-639D-A74D-8675-78369C04B0C5}" destId="{0E847DDE-141E-C945-8AC8-56A30BE1D350}" srcOrd="0" destOrd="0" presId="urn:microsoft.com/office/officeart/2005/8/layout/hierarchy3"/>
    <dgm:cxn modelId="{62A3BD20-24C1-7049-96B5-170E302D512A}" type="presOf" srcId="{7D101D38-50CA-C44A-B8D5-4F6BBA9C8EE4}" destId="{CE559318-4A96-0F4B-ACF9-E9B4AB3C6673}" srcOrd="0" destOrd="0" presId="urn:microsoft.com/office/officeart/2005/8/layout/hierarchy3"/>
    <dgm:cxn modelId="{EE4CA423-2502-0949-BB85-5CEFDB5FBF23}" type="presOf" srcId="{0E78CA78-D117-A146-AE07-923C571E3A7C}" destId="{BDA2337E-FC46-1C4D-9D4A-E4E763FB6575}" srcOrd="0" destOrd="0" presId="urn:microsoft.com/office/officeart/2005/8/layout/hierarchy3"/>
    <dgm:cxn modelId="{B6A6B923-61BF-CC45-8D7D-A4487A22142C}" type="presOf" srcId="{D2D77D4F-12BB-2449-B3FD-2B8E6E96182A}" destId="{49B342AF-FC5D-5343-B939-35F04EDD2936}" srcOrd="0" destOrd="0" presId="urn:microsoft.com/office/officeart/2005/8/layout/hierarchy3"/>
    <dgm:cxn modelId="{62D57827-4290-ED46-A214-995E61771D5F}" type="presOf" srcId="{D9D13E8A-DDA1-6B4F-8BA5-50FB204F10D0}" destId="{819810E7-A0FA-3C4F-BC35-3F5D8513DFC0}" srcOrd="0" destOrd="0" presId="urn:microsoft.com/office/officeart/2005/8/layout/hierarchy3"/>
    <dgm:cxn modelId="{480D772E-F8F4-D242-AFAC-AC4083365A17}" srcId="{4F33E46F-F2B6-FA44-A1FD-E1CE8ADE6BE0}" destId="{FB5D74AA-9039-EB45-AFCB-7EFCD6A0C7E8}" srcOrd="3" destOrd="0" parTransId="{55A9E95F-A792-524D-B38C-3611387A0C09}" sibTransId="{450B9EEE-AC0B-4F4F-8BB1-7C7FA349B71C}"/>
    <dgm:cxn modelId="{26BA1E31-30F4-BA4F-9D57-C8D7F9273A5E}" type="presOf" srcId="{8B10374F-18C1-5945-892E-26BD53942D3E}" destId="{D4863407-099B-8C40-81FF-A9AE65C34617}" srcOrd="0" destOrd="0" presId="urn:microsoft.com/office/officeart/2005/8/layout/hierarchy3"/>
    <dgm:cxn modelId="{CCD0623C-17BD-744C-9F96-F948F704EACA}" type="presOf" srcId="{B70A2E90-8204-9E40-886A-E7DC7BFEEE5F}" destId="{5E82B0C7-6165-624B-AE78-3E86B5418F8B}" srcOrd="1" destOrd="0" presId="urn:microsoft.com/office/officeart/2005/8/layout/hierarchy3"/>
    <dgm:cxn modelId="{3AB24448-3A4A-E341-A603-9C4EDEF961BB}" srcId="{AF0995C2-76EC-6E47-8E76-82ED72672BDC}" destId="{DC5D8BE9-4C0D-5E43-9DB5-60190C6B336D}" srcOrd="3" destOrd="0" parTransId="{F7A24300-7BAC-BE41-9506-B6154E69C831}" sibTransId="{294A7935-C5B1-6640-BFC5-28303A302987}"/>
    <dgm:cxn modelId="{2AE88A48-FDCA-5A4B-B710-6DB87DDDE152}" srcId="{4F33E46F-F2B6-FA44-A1FD-E1CE8ADE6BE0}" destId="{197B5491-9BB0-D241-86EE-32DEA25F6860}" srcOrd="0" destOrd="0" parTransId="{9A2E2BD5-877F-C749-9650-7106BA11BB8D}" sibTransId="{39B1A1DE-DF63-7045-82B5-EC37ACD4FB81}"/>
    <dgm:cxn modelId="{2B9CF848-B55C-6349-AC1C-0DA125E6B05E}" type="presOf" srcId="{AF0995C2-76EC-6E47-8E76-82ED72672BDC}" destId="{65BA15DE-28FB-2F47-A1A5-27D9D680783E}" srcOrd="0" destOrd="0" presId="urn:microsoft.com/office/officeart/2005/8/layout/hierarchy3"/>
    <dgm:cxn modelId="{7722FA49-6E5E-0B4D-A399-1DFAAFE0B010}" type="presOf" srcId="{A0B35147-8654-4B49-B466-D582BBF453CB}" destId="{996E23D3-CB43-0B4C-B241-A1B2B8197C7E}" srcOrd="0" destOrd="0" presId="urn:microsoft.com/office/officeart/2005/8/layout/hierarchy3"/>
    <dgm:cxn modelId="{DB82224B-B81E-B44E-9510-6F761AA32DFB}" srcId="{B70A2E90-8204-9E40-886A-E7DC7BFEEE5F}" destId="{A63A867E-0136-6A49-BC12-A325BD598768}" srcOrd="0" destOrd="0" parTransId="{B74FECE6-BD48-9946-B600-34983A18B7B7}" sibTransId="{E21EB2AA-BDB3-5946-B874-1D5324CFB08A}"/>
    <dgm:cxn modelId="{05EEF94C-628E-824C-A2E1-08599505BCB6}" type="presOf" srcId="{4F33E46F-F2B6-FA44-A1FD-E1CE8ADE6BE0}" destId="{FF83CAA0-79C5-3F41-B4B0-E8B5C056782C}" srcOrd="0" destOrd="0" presId="urn:microsoft.com/office/officeart/2005/8/layout/hierarchy3"/>
    <dgm:cxn modelId="{6FC2164E-146F-694E-8AC2-FDB3F429CB68}" srcId="{4F33E46F-F2B6-FA44-A1FD-E1CE8ADE6BE0}" destId="{905AA681-2514-0042-A514-23404D5A654A}" srcOrd="1" destOrd="0" parTransId="{8B10374F-18C1-5945-892E-26BD53942D3E}" sibTransId="{5A8B563C-AC7F-5F40-874C-024DB37E3CC5}"/>
    <dgm:cxn modelId="{3E484C4E-C136-9340-9806-724DCFEC4126}" type="presOf" srcId="{7F38D4C3-6EB2-154C-8A35-007C33509556}" destId="{E934B6DF-6F8F-9444-92F3-61BD58153CD4}" srcOrd="0" destOrd="0" presId="urn:microsoft.com/office/officeart/2005/8/layout/hierarchy3"/>
    <dgm:cxn modelId="{8013F44E-2108-0041-A88B-0E70ECEB82CE}" srcId="{B70A2E90-8204-9E40-886A-E7DC7BFEEE5F}" destId="{211B5194-3B9E-914A-BBD9-32F8C26101CD}" srcOrd="2" destOrd="0" parTransId="{D2D77D4F-12BB-2449-B3FD-2B8E6E96182A}" sibTransId="{AC076143-0F85-9645-AE81-9838BC249B50}"/>
    <dgm:cxn modelId="{35523D50-00ED-7840-9ED7-1A05FDE5C2A8}" type="presOf" srcId="{9A2E2BD5-877F-C749-9650-7106BA11BB8D}" destId="{91C80FD8-00AA-5443-8C97-F90E56DCE158}" srcOrd="0" destOrd="0" presId="urn:microsoft.com/office/officeart/2005/8/layout/hierarchy3"/>
    <dgm:cxn modelId="{2F4A695A-3B2F-A345-B189-D4D94A3323B9}" type="presOf" srcId="{B70A2E90-8204-9E40-886A-E7DC7BFEEE5F}" destId="{0AE1056A-14BC-F345-8665-E9ECCBBEADD6}" srcOrd="0" destOrd="0" presId="urn:microsoft.com/office/officeart/2005/8/layout/hierarchy3"/>
    <dgm:cxn modelId="{867F6C5C-6D78-B744-B0CD-0B1A37E58EBB}" type="presOf" srcId="{4F33E46F-F2B6-FA44-A1FD-E1CE8ADE6BE0}" destId="{AB6AA781-1C67-874E-9492-3636F899721C}" srcOrd="1" destOrd="0" presId="urn:microsoft.com/office/officeart/2005/8/layout/hierarchy3"/>
    <dgm:cxn modelId="{D0618C62-2B29-644F-B22B-6637AAD73B59}" type="presOf" srcId="{211B5194-3B9E-914A-BBD9-32F8C26101CD}" destId="{9417E45F-CE2A-1F4C-913F-570DF9879E49}" srcOrd="0" destOrd="0" presId="urn:microsoft.com/office/officeart/2005/8/layout/hierarchy3"/>
    <dgm:cxn modelId="{87F52D67-DA1F-1341-8B56-848F4EF0E824}" srcId="{B70A2E90-8204-9E40-886A-E7DC7BFEEE5F}" destId="{A0B35147-8654-4B49-B466-D582BBF453CB}" srcOrd="1" destOrd="0" parTransId="{93A5924D-C48D-0142-A6F8-DC433C255CA3}" sibTransId="{FFC6AB9F-B036-F64B-B8A6-9658AE773372}"/>
    <dgm:cxn modelId="{6CD81E6F-339D-8A41-BF78-2294457A686D}" type="presOf" srcId="{607C6D2F-2B36-4045-99EE-42ADE5C03478}" destId="{AB5AF4A4-3E65-344D-8DA8-5A58D99775C6}" srcOrd="0" destOrd="0" presId="urn:microsoft.com/office/officeart/2005/8/layout/hierarchy3"/>
    <dgm:cxn modelId="{721D6B76-9990-E240-8702-576D024B18E1}" type="presOf" srcId="{AF0995C2-76EC-6E47-8E76-82ED72672BDC}" destId="{8E143A54-AD31-7A42-93B0-CC0016B4CF44}" srcOrd="1" destOrd="0" presId="urn:microsoft.com/office/officeart/2005/8/layout/hierarchy3"/>
    <dgm:cxn modelId="{461CE776-D03D-7E49-A4FA-ED6DFD159035}" srcId="{AF0995C2-76EC-6E47-8E76-82ED72672BDC}" destId="{0E78CA78-D117-A146-AE07-923C571E3A7C}" srcOrd="1" destOrd="0" parTransId="{96EFA241-0135-9D4E-9204-8B4104AD127C}" sibTransId="{ED94A4F4-81EE-2641-BEA1-CFF3C7EB7914}"/>
    <dgm:cxn modelId="{89B6137F-CDCA-364A-9440-1DC701F15059}" srcId="{00F69355-6E4C-C642-BD23-7820A14463F8}" destId="{4F33E46F-F2B6-FA44-A1FD-E1CE8ADE6BE0}" srcOrd="2" destOrd="0" parTransId="{16B2F773-C050-4C4E-BC7C-B48269768466}" sibTransId="{013B1225-B463-E743-9C1E-6CE52D1C344B}"/>
    <dgm:cxn modelId="{8EEE9189-E84F-8045-A414-B8DB6DB7B1C1}" type="presOf" srcId="{B74FECE6-BD48-9946-B600-34983A18B7B7}" destId="{56B9666C-196D-EA4F-ACBD-690C714E99EB}" srcOrd="0" destOrd="0" presId="urn:microsoft.com/office/officeart/2005/8/layout/hierarchy3"/>
    <dgm:cxn modelId="{1045248A-DEC2-4342-AB40-60A19163A72B}" type="presOf" srcId="{A63A867E-0136-6A49-BC12-A325BD598768}" destId="{DB311519-FFA6-BE4C-8359-00913272194A}" srcOrd="0" destOrd="0" presId="urn:microsoft.com/office/officeart/2005/8/layout/hierarchy3"/>
    <dgm:cxn modelId="{C1AAFC8D-628E-5947-B869-03A5A118E0E7}" type="presOf" srcId="{96EFA241-0135-9D4E-9204-8B4104AD127C}" destId="{CB7B2C46-B09C-034C-83A5-481185D80FD7}" srcOrd="0" destOrd="0" presId="urn:microsoft.com/office/officeart/2005/8/layout/hierarchy3"/>
    <dgm:cxn modelId="{06DBDC91-94F1-0D4B-B3CB-053B09104237}" srcId="{00F69355-6E4C-C642-BD23-7820A14463F8}" destId="{AF0995C2-76EC-6E47-8E76-82ED72672BDC}" srcOrd="1" destOrd="0" parTransId="{1E0989AA-2A79-7E4C-A808-75E3904576F4}" sibTransId="{A1D447FE-E3B1-B845-B0FA-C18EBA30F515}"/>
    <dgm:cxn modelId="{9D885D9B-A303-5741-BDBA-91A5538FACBC}" srcId="{B70A2E90-8204-9E40-886A-E7DC7BFEEE5F}" destId="{CCB98359-BD7C-1146-AA8F-5AB5DC65CBAD}" srcOrd="3" destOrd="0" parTransId="{AB26D745-6EB2-2D4A-8D47-EA106AAA960A}" sibTransId="{4C4C0FBF-77A6-804C-A982-235B79D907B4}"/>
    <dgm:cxn modelId="{32883BA5-19B0-BD41-9D59-01300079B110}" type="presOf" srcId="{197B5491-9BB0-D241-86EE-32DEA25F6860}" destId="{3A9A7F48-EE6F-544B-8586-22D6231CE953}" srcOrd="0" destOrd="0" presId="urn:microsoft.com/office/officeart/2005/8/layout/hierarchy3"/>
    <dgm:cxn modelId="{FD57A6A5-5010-6447-8272-DBF7A78AC573}" type="presOf" srcId="{B49178BA-24B2-274A-AAB7-7B7F69FEBB6A}" destId="{60A0D23C-A74E-1942-92A2-D8762859C8F4}" srcOrd="0" destOrd="0" presId="urn:microsoft.com/office/officeart/2005/8/layout/hierarchy3"/>
    <dgm:cxn modelId="{C70FE6AF-65EC-5147-A69D-BC56DC5F2AAD}" type="presOf" srcId="{F7A24300-7BAC-BE41-9506-B6154E69C831}" destId="{F77DC17F-54B0-1740-AACF-00CCD42E8C09}" srcOrd="0" destOrd="0" presId="urn:microsoft.com/office/officeart/2005/8/layout/hierarchy3"/>
    <dgm:cxn modelId="{AD200DBD-99BA-9041-A29C-9456E26921F5}" type="presOf" srcId="{36C519A3-D0F6-6042-9205-735CE6707509}" destId="{7DBAA372-D5C4-564F-B07A-02904B22D714}" srcOrd="0" destOrd="0" presId="urn:microsoft.com/office/officeart/2005/8/layout/hierarchy3"/>
    <dgm:cxn modelId="{94ED2EC1-C4EB-984A-9A7C-7449235C6206}" srcId="{00F69355-6E4C-C642-BD23-7820A14463F8}" destId="{B70A2E90-8204-9E40-886A-E7DC7BFEEE5F}" srcOrd="0" destOrd="0" parTransId="{006C4908-FC26-9745-9115-77635FEA90A5}" sibTransId="{E9A70843-F75F-024B-804E-4661C3561C2B}"/>
    <dgm:cxn modelId="{01704DC2-4016-5043-9051-74EC438FEFBA}" type="presOf" srcId="{55A9E95F-A792-524D-B38C-3611387A0C09}" destId="{AA41EA59-78EA-A244-AB83-30E2982B2CF2}" srcOrd="0" destOrd="0" presId="urn:microsoft.com/office/officeart/2005/8/layout/hierarchy3"/>
    <dgm:cxn modelId="{5A3D10C5-C689-A04B-B196-FDE7C1EA2231}" type="presOf" srcId="{93A5924D-C48D-0142-A6F8-DC433C255CA3}" destId="{3D38A161-1EE6-B64C-9147-79C6523B86F1}" srcOrd="0" destOrd="0" presId="urn:microsoft.com/office/officeart/2005/8/layout/hierarchy3"/>
    <dgm:cxn modelId="{EA3CF5C7-D623-134A-8965-40078B94C369}" srcId="{AF0995C2-76EC-6E47-8E76-82ED72672BDC}" destId="{B49178BA-24B2-274A-AAB7-7B7F69FEBB6A}" srcOrd="2" destOrd="0" parTransId="{36C519A3-D0F6-6042-9205-735CE6707509}" sibTransId="{BA80EDFC-502C-D84F-A4E1-65EDD019B20D}"/>
    <dgm:cxn modelId="{ED505DC8-ABF3-AB44-9975-6460C4903025}" type="presOf" srcId="{CCB98359-BD7C-1146-AA8F-5AB5DC65CBAD}" destId="{C8825F3A-D193-D344-AA9F-A118DA1947A6}" srcOrd="0" destOrd="0" presId="urn:microsoft.com/office/officeart/2005/8/layout/hierarchy3"/>
    <dgm:cxn modelId="{07EDBAC8-F0A8-3F47-8199-405D085D9FEE}" srcId="{4F33E46F-F2B6-FA44-A1FD-E1CE8ADE6BE0}" destId="{607C6D2F-2B36-4045-99EE-42ADE5C03478}" srcOrd="4" destOrd="0" parTransId="{7D101D38-50CA-C44A-B8D5-4F6BBA9C8EE4}" sibTransId="{F7B999E1-B137-2341-8C4D-2763253C435B}"/>
    <dgm:cxn modelId="{1E6787D8-117D-0342-BBFA-C6B696EE7BF5}" type="presOf" srcId="{FB5D74AA-9039-EB45-AFCB-7EFCD6A0C7E8}" destId="{A08B93FA-47EB-D44C-B223-A4EB4139D5E5}" srcOrd="0" destOrd="0" presId="urn:microsoft.com/office/officeart/2005/8/layout/hierarchy3"/>
    <dgm:cxn modelId="{CB4ED0DD-3DE5-924C-AEF0-764ED0DB2919}" type="presOf" srcId="{DC5D8BE9-4C0D-5E43-9DB5-60190C6B336D}" destId="{FD5019F1-36B8-FB49-8FB9-21494A491977}" srcOrd="0" destOrd="0" presId="urn:microsoft.com/office/officeart/2005/8/layout/hierarchy3"/>
    <dgm:cxn modelId="{98AC10F1-07BC-A841-895D-C01AFB2BCEE0}" type="presOf" srcId="{AB26D745-6EB2-2D4A-8D47-EA106AAA960A}" destId="{6D92FE39-11A0-5249-8569-129C4F246D74}" srcOrd="0" destOrd="0" presId="urn:microsoft.com/office/officeart/2005/8/layout/hierarchy3"/>
    <dgm:cxn modelId="{55EBBEF1-F6F1-0448-B595-8581DED3F1C3}" type="presOf" srcId="{00F69355-6E4C-C642-BD23-7820A14463F8}" destId="{AF467D87-FFDC-E741-9209-FBC9F63D80A2}" srcOrd="0" destOrd="0" presId="urn:microsoft.com/office/officeart/2005/8/layout/hierarchy3"/>
    <dgm:cxn modelId="{5B3BC6F1-A862-B645-9BE0-C1470A946834}" srcId="{4F33E46F-F2B6-FA44-A1FD-E1CE8ADE6BE0}" destId="{9200899B-86FC-7F4B-A6CC-338E71933339}" srcOrd="2" destOrd="0" parTransId="{34A85071-639D-A74D-8675-78369C04B0C5}" sibTransId="{3A9FA625-2718-B445-A4A3-7350E2D0FD8D}"/>
    <dgm:cxn modelId="{89BA0FFA-8837-0846-9621-6047987DD1A6}" type="presOf" srcId="{9200899B-86FC-7F4B-A6CC-338E71933339}" destId="{CD7B591F-8BD1-F64E-9CAB-8CD28164899F}" srcOrd="0" destOrd="0" presId="urn:microsoft.com/office/officeart/2005/8/layout/hierarchy3"/>
    <dgm:cxn modelId="{148B2EFA-FD2E-584E-B82D-8D1378D55969}" srcId="{AF0995C2-76EC-6E47-8E76-82ED72672BDC}" destId="{D9D13E8A-DDA1-6B4F-8BA5-50FB204F10D0}" srcOrd="0" destOrd="0" parTransId="{7F38D4C3-6EB2-154C-8A35-007C33509556}" sibTransId="{2C01E91E-4223-354F-9A82-8C47F53FF0F8}"/>
    <dgm:cxn modelId="{FB6384D7-D3E3-4840-8A47-6AF547F62443}" type="presParOf" srcId="{AF467D87-FFDC-E741-9209-FBC9F63D80A2}" destId="{8D92F091-DC4B-2A41-A3A2-DEEF786A2489}" srcOrd="0" destOrd="0" presId="urn:microsoft.com/office/officeart/2005/8/layout/hierarchy3"/>
    <dgm:cxn modelId="{2BA317A5-E444-7D45-9F93-CF982F774735}" type="presParOf" srcId="{8D92F091-DC4B-2A41-A3A2-DEEF786A2489}" destId="{7DD602E3-CD95-9640-9D02-14E524000717}" srcOrd="0" destOrd="0" presId="urn:microsoft.com/office/officeart/2005/8/layout/hierarchy3"/>
    <dgm:cxn modelId="{C6F4CF89-CE9F-6E42-8A7D-6D987C585947}" type="presParOf" srcId="{7DD602E3-CD95-9640-9D02-14E524000717}" destId="{0AE1056A-14BC-F345-8665-E9ECCBBEADD6}" srcOrd="0" destOrd="0" presId="urn:microsoft.com/office/officeart/2005/8/layout/hierarchy3"/>
    <dgm:cxn modelId="{8302BE21-CD1E-6B43-B4B3-5BFA5A8B9CB9}" type="presParOf" srcId="{7DD602E3-CD95-9640-9D02-14E524000717}" destId="{5E82B0C7-6165-624B-AE78-3E86B5418F8B}" srcOrd="1" destOrd="0" presId="urn:microsoft.com/office/officeart/2005/8/layout/hierarchy3"/>
    <dgm:cxn modelId="{B43CB947-EADC-0C4D-AE4A-5CC8ACA0C166}" type="presParOf" srcId="{8D92F091-DC4B-2A41-A3A2-DEEF786A2489}" destId="{6E941A78-21DB-954D-923C-64BF8E9537E0}" srcOrd="1" destOrd="0" presId="urn:microsoft.com/office/officeart/2005/8/layout/hierarchy3"/>
    <dgm:cxn modelId="{F2944F2D-4BD4-6F45-9E82-B2C3B971DA89}" type="presParOf" srcId="{6E941A78-21DB-954D-923C-64BF8E9537E0}" destId="{56B9666C-196D-EA4F-ACBD-690C714E99EB}" srcOrd="0" destOrd="0" presId="urn:microsoft.com/office/officeart/2005/8/layout/hierarchy3"/>
    <dgm:cxn modelId="{058BC2E5-3DAB-C84A-BC05-51B3928B8952}" type="presParOf" srcId="{6E941A78-21DB-954D-923C-64BF8E9537E0}" destId="{DB311519-FFA6-BE4C-8359-00913272194A}" srcOrd="1" destOrd="0" presId="urn:microsoft.com/office/officeart/2005/8/layout/hierarchy3"/>
    <dgm:cxn modelId="{BEF503B4-F248-CA44-ADDE-F967E00A1DCE}" type="presParOf" srcId="{6E941A78-21DB-954D-923C-64BF8E9537E0}" destId="{3D38A161-1EE6-B64C-9147-79C6523B86F1}" srcOrd="2" destOrd="0" presId="urn:microsoft.com/office/officeart/2005/8/layout/hierarchy3"/>
    <dgm:cxn modelId="{56CD44A3-8DF7-FE45-B7D7-5EA0F42B1796}" type="presParOf" srcId="{6E941A78-21DB-954D-923C-64BF8E9537E0}" destId="{996E23D3-CB43-0B4C-B241-A1B2B8197C7E}" srcOrd="3" destOrd="0" presId="urn:microsoft.com/office/officeart/2005/8/layout/hierarchy3"/>
    <dgm:cxn modelId="{72E4AF39-B8B1-E24A-BBCF-E2BD4BB28B1F}" type="presParOf" srcId="{6E941A78-21DB-954D-923C-64BF8E9537E0}" destId="{49B342AF-FC5D-5343-B939-35F04EDD2936}" srcOrd="4" destOrd="0" presId="urn:microsoft.com/office/officeart/2005/8/layout/hierarchy3"/>
    <dgm:cxn modelId="{239BC091-51BF-EC46-978C-E9DA2FB4A54B}" type="presParOf" srcId="{6E941A78-21DB-954D-923C-64BF8E9537E0}" destId="{9417E45F-CE2A-1F4C-913F-570DF9879E49}" srcOrd="5" destOrd="0" presId="urn:microsoft.com/office/officeart/2005/8/layout/hierarchy3"/>
    <dgm:cxn modelId="{710B86A4-9A5D-4447-9F9B-47AD08C907D3}" type="presParOf" srcId="{6E941A78-21DB-954D-923C-64BF8E9537E0}" destId="{6D92FE39-11A0-5249-8569-129C4F246D74}" srcOrd="6" destOrd="0" presId="urn:microsoft.com/office/officeart/2005/8/layout/hierarchy3"/>
    <dgm:cxn modelId="{C7EC314B-B237-5147-B8D8-F75A390890B0}" type="presParOf" srcId="{6E941A78-21DB-954D-923C-64BF8E9537E0}" destId="{C8825F3A-D193-D344-AA9F-A118DA1947A6}" srcOrd="7" destOrd="0" presId="urn:microsoft.com/office/officeart/2005/8/layout/hierarchy3"/>
    <dgm:cxn modelId="{71B93487-4A03-4F43-B649-FC7AD24C9E5C}" type="presParOf" srcId="{AF467D87-FFDC-E741-9209-FBC9F63D80A2}" destId="{31E443AA-4800-C74C-A03F-08C5F50D18BC}" srcOrd="1" destOrd="0" presId="urn:microsoft.com/office/officeart/2005/8/layout/hierarchy3"/>
    <dgm:cxn modelId="{4534B244-733B-864D-8550-0157FAF249A8}" type="presParOf" srcId="{31E443AA-4800-C74C-A03F-08C5F50D18BC}" destId="{E310E253-BB65-0541-91FC-651854690130}" srcOrd="0" destOrd="0" presId="urn:microsoft.com/office/officeart/2005/8/layout/hierarchy3"/>
    <dgm:cxn modelId="{2574F214-D097-AF4B-8F8E-99D2DDCBAAC2}" type="presParOf" srcId="{E310E253-BB65-0541-91FC-651854690130}" destId="{65BA15DE-28FB-2F47-A1A5-27D9D680783E}" srcOrd="0" destOrd="0" presId="urn:microsoft.com/office/officeart/2005/8/layout/hierarchy3"/>
    <dgm:cxn modelId="{45DA5705-3EF4-7B4C-AC9E-01D472130E0A}" type="presParOf" srcId="{E310E253-BB65-0541-91FC-651854690130}" destId="{8E143A54-AD31-7A42-93B0-CC0016B4CF44}" srcOrd="1" destOrd="0" presId="urn:microsoft.com/office/officeart/2005/8/layout/hierarchy3"/>
    <dgm:cxn modelId="{17C53B43-55D5-A249-BA52-90FC65A6E3C0}" type="presParOf" srcId="{31E443AA-4800-C74C-A03F-08C5F50D18BC}" destId="{83406A36-446B-F34B-BD0A-9AEDAEC87497}" srcOrd="1" destOrd="0" presId="urn:microsoft.com/office/officeart/2005/8/layout/hierarchy3"/>
    <dgm:cxn modelId="{0E1DD973-085C-394D-96AF-383E7CE7882A}" type="presParOf" srcId="{83406A36-446B-F34B-BD0A-9AEDAEC87497}" destId="{E934B6DF-6F8F-9444-92F3-61BD58153CD4}" srcOrd="0" destOrd="0" presId="urn:microsoft.com/office/officeart/2005/8/layout/hierarchy3"/>
    <dgm:cxn modelId="{DB3AF860-0FEB-7541-8D36-442006B6AA6D}" type="presParOf" srcId="{83406A36-446B-F34B-BD0A-9AEDAEC87497}" destId="{819810E7-A0FA-3C4F-BC35-3F5D8513DFC0}" srcOrd="1" destOrd="0" presId="urn:microsoft.com/office/officeart/2005/8/layout/hierarchy3"/>
    <dgm:cxn modelId="{12B0442C-E54F-6B4E-98E0-575CA1582921}" type="presParOf" srcId="{83406A36-446B-F34B-BD0A-9AEDAEC87497}" destId="{CB7B2C46-B09C-034C-83A5-481185D80FD7}" srcOrd="2" destOrd="0" presId="urn:microsoft.com/office/officeart/2005/8/layout/hierarchy3"/>
    <dgm:cxn modelId="{33A25E9B-203A-F04E-865F-22CC6F101001}" type="presParOf" srcId="{83406A36-446B-F34B-BD0A-9AEDAEC87497}" destId="{BDA2337E-FC46-1C4D-9D4A-E4E763FB6575}" srcOrd="3" destOrd="0" presId="urn:microsoft.com/office/officeart/2005/8/layout/hierarchy3"/>
    <dgm:cxn modelId="{4C13465A-60A7-8448-979E-3028D9400D3B}" type="presParOf" srcId="{83406A36-446B-F34B-BD0A-9AEDAEC87497}" destId="{7DBAA372-D5C4-564F-B07A-02904B22D714}" srcOrd="4" destOrd="0" presId="urn:microsoft.com/office/officeart/2005/8/layout/hierarchy3"/>
    <dgm:cxn modelId="{AAEC0BCB-6861-CE45-A08D-D1A1DC7A5326}" type="presParOf" srcId="{83406A36-446B-F34B-BD0A-9AEDAEC87497}" destId="{60A0D23C-A74E-1942-92A2-D8762859C8F4}" srcOrd="5" destOrd="0" presId="urn:microsoft.com/office/officeart/2005/8/layout/hierarchy3"/>
    <dgm:cxn modelId="{A679C405-18F9-8944-ACF6-476664824EEF}" type="presParOf" srcId="{83406A36-446B-F34B-BD0A-9AEDAEC87497}" destId="{F77DC17F-54B0-1740-AACF-00CCD42E8C09}" srcOrd="6" destOrd="0" presId="urn:microsoft.com/office/officeart/2005/8/layout/hierarchy3"/>
    <dgm:cxn modelId="{447D78BC-F8AA-6A4F-9C74-C648BBEB6CE6}" type="presParOf" srcId="{83406A36-446B-F34B-BD0A-9AEDAEC87497}" destId="{FD5019F1-36B8-FB49-8FB9-21494A491977}" srcOrd="7" destOrd="0" presId="urn:microsoft.com/office/officeart/2005/8/layout/hierarchy3"/>
    <dgm:cxn modelId="{F5D5FCB5-EF33-F746-8ABA-9B2309D54857}" type="presParOf" srcId="{AF467D87-FFDC-E741-9209-FBC9F63D80A2}" destId="{0C2229E6-DD44-084F-A26E-297322725B52}" srcOrd="2" destOrd="0" presId="urn:microsoft.com/office/officeart/2005/8/layout/hierarchy3"/>
    <dgm:cxn modelId="{6AE1E659-4C3E-DE40-A3AE-49D6481EBD7B}" type="presParOf" srcId="{0C2229E6-DD44-084F-A26E-297322725B52}" destId="{138BCAC2-F33D-3D41-B8E9-7C760617035B}" srcOrd="0" destOrd="0" presId="urn:microsoft.com/office/officeart/2005/8/layout/hierarchy3"/>
    <dgm:cxn modelId="{06FA62CE-B0C0-1344-B4DB-13DB88DF6B5C}" type="presParOf" srcId="{138BCAC2-F33D-3D41-B8E9-7C760617035B}" destId="{FF83CAA0-79C5-3F41-B4B0-E8B5C056782C}" srcOrd="0" destOrd="0" presId="urn:microsoft.com/office/officeart/2005/8/layout/hierarchy3"/>
    <dgm:cxn modelId="{22F61955-A8E2-3D41-9DAE-B911A575E3D2}" type="presParOf" srcId="{138BCAC2-F33D-3D41-B8E9-7C760617035B}" destId="{AB6AA781-1C67-874E-9492-3636F899721C}" srcOrd="1" destOrd="0" presId="urn:microsoft.com/office/officeart/2005/8/layout/hierarchy3"/>
    <dgm:cxn modelId="{906828B4-7A8F-2846-B791-02339EB8A127}" type="presParOf" srcId="{0C2229E6-DD44-084F-A26E-297322725B52}" destId="{C53D0877-6424-6047-9CCA-0CCD0E779A4B}" srcOrd="1" destOrd="0" presId="urn:microsoft.com/office/officeart/2005/8/layout/hierarchy3"/>
    <dgm:cxn modelId="{1584226F-D3D7-4144-A432-65FD808CA91D}" type="presParOf" srcId="{C53D0877-6424-6047-9CCA-0CCD0E779A4B}" destId="{91C80FD8-00AA-5443-8C97-F90E56DCE158}" srcOrd="0" destOrd="0" presId="urn:microsoft.com/office/officeart/2005/8/layout/hierarchy3"/>
    <dgm:cxn modelId="{5FE6CBBF-6232-984D-BB9F-0CB9BC606043}" type="presParOf" srcId="{C53D0877-6424-6047-9CCA-0CCD0E779A4B}" destId="{3A9A7F48-EE6F-544B-8586-22D6231CE953}" srcOrd="1" destOrd="0" presId="urn:microsoft.com/office/officeart/2005/8/layout/hierarchy3"/>
    <dgm:cxn modelId="{08DA2F36-CF87-3844-97E1-03E21A6CA09B}" type="presParOf" srcId="{C53D0877-6424-6047-9CCA-0CCD0E779A4B}" destId="{D4863407-099B-8C40-81FF-A9AE65C34617}" srcOrd="2" destOrd="0" presId="urn:microsoft.com/office/officeart/2005/8/layout/hierarchy3"/>
    <dgm:cxn modelId="{9AC4C6C9-5D4F-EC46-B2FB-32C5F9680E4C}" type="presParOf" srcId="{C53D0877-6424-6047-9CCA-0CCD0E779A4B}" destId="{BB3270EE-B149-2642-8E5D-4C8AC0E2D125}" srcOrd="3" destOrd="0" presId="urn:microsoft.com/office/officeart/2005/8/layout/hierarchy3"/>
    <dgm:cxn modelId="{F16ED121-8B79-4E48-B654-C12A2568C0EC}" type="presParOf" srcId="{C53D0877-6424-6047-9CCA-0CCD0E779A4B}" destId="{0E847DDE-141E-C945-8AC8-56A30BE1D350}" srcOrd="4" destOrd="0" presId="urn:microsoft.com/office/officeart/2005/8/layout/hierarchy3"/>
    <dgm:cxn modelId="{1C61C056-2AF5-B542-AD69-A3C654579F39}" type="presParOf" srcId="{C53D0877-6424-6047-9CCA-0CCD0E779A4B}" destId="{CD7B591F-8BD1-F64E-9CAB-8CD28164899F}" srcOrd="5" destOrd="0" presId="urn:microsoft.com/office/officeart/2005/8/layout/hierarchy3"/>
    <dgm:cxn modelId="{F6FB8FC3-050C-CC40-A140-9539FB15971E}" type="presParOf" srcId="{C53D0877-6424-6047-9CCA-0CCD0E779A4B}" destId="{AA41EA59-78EA-A244-AB83-30E2982B2CF2}" srcOrd="6" destOrd="0" presId="urn:microsoft.com/office/officeart/2005/8/layout/hierarchy3"/>
    <dgm:cxn modelId="{90C67701-AADC-E849-8DCB-E29D3E4C32CE}" type="presParOf" srcId="{C53D0877-6424-6047-9CCA-0CCD0E779A4B}" destId="{A08B93FA-47EB-D44C-B223-A4EB4139D5E5}" srcOrd="7" destOrd="0" presId="urn:microsoft.com/office/officeart/2005/8/layout/hierarchy3"/>
    <dgm:cxn modelId="{045CAA6A-347C-8B4E-9477-98E489C2A32E}" type="presParOf" srcId="{C53D0877-6424-6047-9CCA-0CCD0E779A4B}" destId="{CE559318-4A96-0F4B-ACF9-E9B4AB3C6673}" srcOrd="8" destOrd="0" presId="urn:microsoft.com/office/officeart/2005/8/layout/hierarchy3"/>
    <dgm:cxn modelId="{7D68C24E-D5B1-6E46-A79A-61C1ED1118AC}" type="presParOf" srcId="{C53D0877-6424-6047-9CCA-0CCD0E779A4B}" destId="{AB5AF4A4-3E65-344D-8DA8-5A58D99775C6}"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69355-6E4C-C642-BD23-7820A14463F8}"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B70A2E90-8204-9E40-886A-E7DC7BFEEE5F}">
      <dgm:prSet phldrT="[Text]" custT="1"/>
      <dgm:spPr>
        <a:solidFill>
          <a:schemeClr val="accent1"/>
        </a:solidFill>
      </dgm:spPr>
      <dgm:t>
        <a:bodyPr/>
        <a:lstStyle/>
        <a:p>
          <a:r>
            <a:rPr lang="en-US" sz="2800" b="1" dirty="0">
              <a:latin typeface="Dosis" pitchFamily="2" charset="77"/>
            </a:rPr>
            <a:t>Attending School</a:t>
          </a:r>
        </a:p>
      </dgm:t>
    </dgm:pt>
    <dgm:pt modelId="{006C4908-FC26-9745-9115-77635FEA90A5}" type="parTrans" cxnId="{94ED2EC1-C4EB-984A-9A7C-7449235C6206}">
      <dgm:prSet/>
      <dgm:spPr/>
      <dgm:t>
        <a:bodyPr/>
        <a:lstStyle/>
        <a:p>
          <a:endParaRPr lang="en-US"/>
        </a:p>
      </dgm:t>
    </dgm:pt>
    <dgm:pt modelId="{E9A70843-F75F-024B-804E-4661C3561C2B}" type="sibTrans" cxnId="{94ED2EC1-C4EB-984A-9A7C-7449235C6206}">
      <dgm:prSet/>
      <dgm:spPr/>
      <dgm:t>
        <a:bodyPr/>
        <a:lstStyle/>
        <a:p>
          <a:endParaRPr lang="en-US"/>
        </a:p>
      </dgm:t>
    </dgm:pt>
    <dgm:pt modelId="{A63A867E-0136-6A49-BC12-A325BD598768}">
      <dgm:prSet phldrT="[Text]" custT="1"/>
      <dgm:spPr>
        <a:ln w="25400">
          <a:solidFill>
            <a:schemeClr val="accent1"/>
          </a:solidFill>
        </a:ln>
      </dgm:spPr>
      <dgm:t>
        <a:bodyPr/>
        <a:lstStyle/>
        <a:p>
          <a:r>
            <a:rPr lang="en-US" sz="2000" dirty="0">
              <a:solidFill>
                <a:schemeClr val="tx2">
                  <a:lumMod val="75000"/>
                </a:schemeClr>
              </a:solidFill>
            </a:rPr>
            <a:t>Tuition + books costs $60,000</a:t>
          </a:r>
        </a:p>
      </dgm:t>
    </dgm:pt>
    <dgm:pt modelId="{B74FECE6-BD48-9946-B600-34983A18B7B7}" type="parTrans" cxnId="{DB82224B-B81E-B44E-9510-6F761AA32DFB}">
      <dgm:prSet/>
      <dgm:spPr>
        <a:ln w="25400">
          <a:solidFill>
            <a:srgbClr val="3BBEBE"/>
          </a:solidFill>
        </a:ln>
      </dgm:spPr>
      <dgm:t>
        <a:bodyPr/>
        <a:lstStyle/>
        <a:p>
          <a:endParaRPr lang="en-US"/>
        </a:p>
      </dgm:t>
    </dgm:pt>
    <dgm:pt modelId="{E21EB2AA-BDB3-5946-B874-1D5324CFB08A}" type="sibTrans" cxnId="{DB82224B-B81E-B44E-9510-6F761AA32DFB}">
      <dgm:prSet/>
      <dgm:spPr/>
      <dgm:t>
        <a:bodyPr/>
        <a:lstStyle/>
        <a:p>
          <a:endParaRPr lang="en-US"/>
        </a:p>
      </dgm:t>
    </dgm:pt>
    <dgm:pt modelId="{A0B35147-8654-4B49-B466-D582BBF453CB}">
      <dgm:prSet phldrT="[Text]" custT="1"/>
      <dgm:spPr>
        <a:ln w="25400">
          <a:solidFill>
            <a:schemeClr val="accent1"/>
          </a:solidFill>
        </a:ln>
      </dgm:spPr>
      <dgm:t>
        <a:bodyPr/>
        <a:lstStyle/>
        <a:p>
          <a:r>
            <a:rPr lang="en-US" sz="2000" dirty="0">
              <a:solidFill>
                <a:schemeClr val="tx2">
                  <a:lumMod val="75000"/>
                </a:schemeClr>
              </a:solidFill>
            </a:rPr>
            <a:t>You quit your job</a:t>
          </a:r>
        </a:p>
      </dgm:t>
    </dgm:pt>
    <dgm:pt modelId="{93A5924D-C48D-0142-A6F8-DC433C255CA3}" type="parTrans" cxnId="{87F52D67-DA1F-1341-8B56-848F4EF0E824}">
      <dgm:prSet/>
      <dgm:spPr>
        <a:ln w="25400">
          <a:solidFill>
            <a:srgbClr val="3BBEBE"/>
          </a:solidFill>
        </a:ln>
      </dgm:spPr>
      <dgm:t>
        <a:bodyPr/>
        <a:lstStyle/>
        <a:p>
          <a:endParaRPr lang="en-US"/>
        </a:p>
      </dgm:t>
    </dgm:pt>
    <dgm:pt modelId="{FFC6AB9F-B036-F64B-B8A6-9658AE773372}" type="sibTrans" cxnId="{87F52D67-DA1F-1341-8B56-848F4EF0E824}">
      <dgm:prSet/>
      <dgm:spPr/>
      <dgm:t>
        <a:bodyPr/>
        <a:lstStyle/>
        <a:p>
          <a:endParaRPr lang="en-US"/>
        </a:p>
      </dgm:t>
    </dgm:pt>
    <dgm:pt modelId="{AF0995C2-76EC-6E47-8E76-82ED72672BDC}">
      <dgm:prSet phldrT="[Text]" custT="1"/>
      <dgm:spPr>
        <a:solidFill>
          <a:schemeClr val="accent2"/>
        </a:solidFill>
        <a:ln>
          <a:solidFill>
            <a:srgbClr val="EF6E9A"/>
          </a:solidFill>
        </a:ln>
      </dgm:spPr>
      <dgm:t>
        <a:bodyPr/>
        <a:lstStyle/>
        <a:p>
          <a:r>
            <a:rPr lang="en-US" sz="2800" b="1" dirty="0">
              <a:latin typeface="Dosis" pitchFamily="2" charset="77"/>
              <a:cs typeface="DokChampa" panose="020B0604020202020204" pitchFamily="34" charset="0"/>
            </a:rPr>
            <a:t>Working Full Time</a:t>
          </a:r>
        </a:p>
      </dgm:t>
    </dgm:pt>
    <dgm:pt modelId="{1E0989AA-2A79-7E4C-A808-75E3904576F4}" type="parTrans" cxnId="{06DBDC91-94F1-0D4B-B3CB-053B09104237}">
      <dgm:prSet/>
      <dgm:spPr/>
      <dgm:t>
        <a:bodyPr/>
        <a:lstStyle/>
        <a:p>
          <a:endParaRPr lang="en-US"/>
        </a:p>
      </dgm:t>
    </dgm:pt>
    <dgm:pt modelId="{A1D447FE-E3B1-B845-B0FA-C18EBA30F515}" type="sibTrans" cxnId="{06DBDC91-94F1-0D4B-B3CB-053B09104237}">
      <dgm:prSet/>
      <dgm:spPr/>
      <dgm:t>
        <a:bodyPr/>
        <a:lstStyle/>
        <a:p>
          <a:endParaRPr lang="en-US"/>
        </a:p>
      </dgm:t>
    </dgm:pt>
    <dgm:pt modelId="{D9D13E8A-DDA1-6B4F-8BA5-50FB204F10D0}">
      <dgm:prSet phldrT="[Text]" custT="1"/>
      <dgm:spPr>
        <a:ln w="25400">
          <a:solidFill>
            <a:schemeClr val="accent2"/>
          </a:solidFill>
        </a:ln>
      </dgm:spPr>
      <dgm:t>
        <a:bodyPr/>
        <a:lstStyle/>
        <a:p>
          <a:r>
            <a:rPr lang="en-US" sz="2000" dirty="0">
              <a:solidFill>
                <a:schemeClr val="tx2">
                  <a:lumMod val="75000"/>
                </a:schemeClr>
              </a:solidFill>
            </a:rPr>
            <a:t>You do not pay tuition + textbook costs</a:t>
          </a:r>
        </a:p>
      </dgm:t>
    </dgm:pt>
    <dgm:pt modelId="{7F38D4C3-6EB2-154C-8A35-007C33509556}" type="parTrans" cxnId="{148B2EFA-FD2E-584E-B82D-8D1378D55969}">
      <dgm:prSet/>
      <dgm:spPr>
        <a:ln w="25400">
          <a:solidFill>
            <a:schemeClr val="accent2"/>
          </a:solidFill>
        </a:ln>
      </dgm:spPr>
      <dgm:t>
        <a:bodyPr/>
        <a:lstStyle/>
        <a:p>
          <a:endParaRPr lang="en-US"/>
        </a:p>
      </dgm:t>
    </dgm:pt>
    <dgm:pt modelId="{2C01E91E-4223-354F-9A82-8C47F53FF0F8}" type="sibTrans" cxnId="{148B2EFA-FD2E-584E-B82D-8D1378D55969}">
      <dgm:prSet/>
      <dgm:spPr/>
      <dgm:t>
        <a:bodyPr/>
        <a:lstStyle/>
        <a:p>
          <a:endParaRPr lang="en-US"/>
        </a:p>
      </dgm:t>
    </dgm:pt>
    <dgm:pt modelId="{0E78CA78-D117-A146-AE07-923C571E3A7C}">
      <dgm:prSet phldrT="[Text]" custT="1"/>
      <dgm:spPr>
        <a:ln w="25400">
          <a:solidFill>
            <a:schemeClr val="accent2"/>
          </a:solidFill>
        </a:ln>
      </dgm:spPr>
      <dgm:t>
        <a:bodyPr/>
        <a:lstStyle/>
        <a:p>
          <a:r>
            <a:rPr lang="en-US" sz="2000" dirty="0">
              <a:solidFill>
                <a:schemeClr val="tx2">
                  <a:lumMod val="75000"/>
                </a:schemeClr>
              </a:solidFill>
            </a:rPr>
            <a:t>You earn $70,000 from your job</a:t>
          </a:r>
        </a:p>
      </dgm:t>
    </dgm:pt>
    <dgm:pt modelId="{96EFA241-0135-9D4E-9204-8B4104AD127C}" type="parTrans" cxnId="{461CE776-D03D-7E49-A4FA-ED6DFD159035}">
      <dgm:prSet/>
      <dgm:spPr>
        <a:ln w="25400">
          <a:solidFill>
            <a:schemeClr val="accent2"/>
          </a:solidFill>
        </a:ln>
      </dgm:spPr>
      <dgm:t>
        <a:bodyPr/>
        <a:lstStyle/>
        <a:p>
          <a:endParaRPr lang="en-US"/>
        </a:p>
      </dgm:t>
    </dgm:pt>
    <dgm:pt modelId="{ED94A4F4-81EE-2641-BEA1-CFF3C7EB7914}" type="sibTrans" cxnId="{461CE776-D03D-7E49-A4FA-ED6DFD159035}">
      <dgm:prSet/>
      <dgm:spPr/>
      <dgm:t>
        <a:bodyPr/>
        <a:lstStyle/>
        <a:p>
          <a:endParaRPr lang="en-US"/>
        </a:p>
      </dgm:t>
    </dgm:pt>
    <dgm:pt modelId="{211B5194-3B9E-914A-BBD9-32F8C26101CD}">
      <dgm:prSet custT="1"/>
      <dgm:spPr>
        <a:ln w="25400">
          <a:solidFill>
            <a:schemeClr val="accent1"/>
          </a:solidFill>
        </a:ln>
      </dgm:spPr>
      <dgm:t>
        <a:bodyPr/>
        <a:lstStyle/>
        <a:p>
          <a:r>
            <a:rPr lang="en-US" sz="2000" dirty="0">
              <a:solidFill>
                <a:schemeClr val="tx2">
                  <a:lumMod val="75000"/>
                </a:schemeClr>
              </a:solidFill>
            </a:rPr>
            <a:t>Apartment and food cost $24,000</a:t>
          </a:r>
        </a:p>
      </dgm:t>
    </dgm:pt>
    <dgm:pt modelId="{D2D77D4F-12BB-2449-B3FD-2B8E6E96182A}" type="parTrans" cxnId="{8013F44E-2108-0041-A88B-0E70ECEB82CE}">
      <dgm:prSet/>
      <dgm:spPr>
        <a:ln w="25400">
          <a:solidFill>
            <a:srgbClr val="3BBEBE"/>
          </a:solidFill>
        </a:ln>
      </dgm:spPr>
      <dgm:t>
        <a:bodyPr/>
        <a:lstStyle/>
        <a:p>
          <a:endParaRPr lang="en-US"/>
        </a:p>
      </dgm:t>
    </dgm:pt>
    <dgm:pt modelId="{AC076143-0F85-9645-AE81-9838BC249B50}" type="sibTrans" cxnId="{8013F44E-2108-0041-A88B-0E70ECEB82CE}">
      <dgm:prSet/>
      <dgm:spPr/>
      <dgm:t>
        <a:bodyPr/>
        <a:lstStyle/>
        <a:p>
          <a:endParaRPr lang="en-US"/>
        </a:p>
      </dgm:t>
    </dgm:pt>
    <dgm:pt modelId="{CCB98359-BD7C-1146-AA8F-5AB5DC65CBAD}">
      <dgm:prSet custT="1"/>
      <dgm:spPr>
        <a:ln w="25400">
          <a:solidFill>
            <a:schemeClr val="accent1"/>
          </a:solidFill>
        </a:ln>
      </dgm:spPr>
      <dgm:t>
        <a:bodyPr/>
        <a:lstStyle/>
        <a:p>
          <a:r>
            <a:rPr lang="en-US" sz="2000" dirty="0">
              <a:solidFill>
                <a:schemeClr val="tx2">
                  <a:lumMod val="75000"/>
                </a:schemeClr>
              </a:solidFill>
            </a:rPr>
            <a:t>10 hours per day studying</a:t>
          </a:r>
        </a:p>
      </dgm:t>
    </dgm:pt>
    <dgm:pt modelId="{AB26D745-6EB2-2D4A-8D47-EA106AAA960A}" type="parTrans" cxnId="{9D885D9B-A303-5741-BDBA-91A5538FACBC}">
      <dgm:prSet/>
      <dgm:spPr>
        <a:ln w="25400">
          <a:solidFill>
            <a:schemeClr val="accent1"/>
          </a:solidFill>
        </a:ln>
      </dgm:spPr>
      <dgm:t>
        <a:bodyPr/>
        <a:lstStyle/>
        <a:p>
          <a:endParaRPr lang="en-US"/>
        </a:p>
      </dgm:t>
    </dgm:pt>
    <dgm:pt modelId="{4C4C0FBF-77A6-804C-A982-235B79D907B4}" type="sibTrans" cxnId="{9D885D9B-A303-5741-BDBA-91A5538FACBC}">
      <dgm:prSet/>
      <dgm:spPr/>
      <dgm:t>
        <a:bodyPr/>
        <a:lstStyle/>
        <a:p>
          <a:endParaRPr lang="en-US"/>
        </a:p>
      </dgm:t>
    </dgm:pt>
    <dgm:pt modelId="{B49178BA-24B2-274A-AAB7-7B7F69FEBB6A}">
      <dgm:prSet custT="1"/>
      <dgm:spPr>
        <a:ln w="25400">
          <a:solidFill>
            <a:schemeClr val="accent2"/>
          </a:solidFill>
        </a:ln>
      </dgm:spPr>
      <dgm:t>
        <a:bodyPr/>
        <a:lstStyle/>
        <a:p>
          <a:r>
            <a:rPr lang="en-US" sz="2000" dirty="0">
              <a:solidFill>
                <a:schemeClr val="tx2">
                  <a:lumMod val="75000"/>
                </a:schemeClr>
              </a:solidFill>
            </a:rPr>
            <a:t>Apartment and food cost $24,000</a:t>
          </a:r>
        </a:p>
      </dgm:t>
    </dgm:pt>
    <dgm:pt modelId="{36C519A3-D0F6-6042-9205-735CE6707509}" type="parTrans" cxnId="{EA3CF5C7-D623-134A-8965-40078B94C369}">
      <dgm:prSet/>
      <dgm:spPr>
        <a:ln w="25400">
          <a:solidFill>
            <a:schemeClr val="accent2"/>
          </a:solidFill>
        </a:ln>
      </dgm:spPr>
      <dgm:t>
        <a:bodyPr/>
        <a:lstStyle/>
        <a:p>
          <a:endParaRPr lang="en-US"/>
        </a:p>
      </dgm:t>
    </dgm:pt>
    <dgm:pt modelId="{BA80EDFC-502C-D84F-A4E1-65EDD019B20D}" type="sibTrans" cxnId="{EA3CF5C7-D623-134A-8965-40078B94C369}">
      <dgm:prSet/>
      <dgm:spPr/>
      <dgm:t>
        <a:bodyPr/>
        <a:lstStyle/>
        <a:p>
          <a:endParaRPr lang="en-US"/>
        </a:p>
      </dgm:t>
    </dgm:pt>
    <dgm:pt modelId="{DC5D8BE9-4C0D-5E43-9DB5-60190C6B336D}">
      <dgm:prSet custT="1"/>
      <dgm:spPr>
        <a:ln w="25400">
          <a:solidFill>
            <a:schemeClr val="accent2"/>
          </a:solidFill>
        </a:ln>
      </dgm:spPr>
      <dgm:t>
        <a:bodyPr/>
        <a:lstStyle/>
        <a:p>
          <a:r>
            <a:rPr lang="en-US" sz="2000" dirty="0">
              <a:solidFill>
                <a:schemeClr val="tx2">
                  <a:lumMod val="75000"/>
                </a:schemeClr>
              </a:solidFill>
            </a:rPr>
            <a:t>10 hours per day working</a:t>
          </a:r>
        </a:p>
      </dgm:t>
    </dgm:pt>
    <dgm:pt modelId="{F7A24300-7BAC-BE41-9506-B6154E69C831}" type="parTrans" cxnId="{3AB24448-3A4A-E341-A603-9C4EDEF961BB}">
      <dgm:prSet/>
      <dgm:spPr>
        <a:ln w="25400">
          <a:solidFill>
            <a:schemeClr val="accent2"/>
          </a:solidFill>
        </a:ln>
      </dgm:spPr>
      <dgm:t>
        <a:bodyPr/>
        <a:lstStyle/>
        <a:p>
          <a:endParaRPr lang="en-US"/>
        </a:p>
      </dgm:t>
    </dgm:pt>
    <dgm:pt modelId="{294A7935-C5B1-6640-BFC5-28303A302987}" type="sibTrans" cxnId="{3AB24448-3A4A-E341-A603-9C4EDEF961BB}">
      <dgm:prSet/>
      <dgm:spPr/>
      <dgm:t>
        <a:bodyPr/>
        <a:lstStyle/>
        <a:p>
          <a:endParaRPr lang="en-US"/>
        </a:p>
      </dgm:t>
    </dgm:pt>
    <dgm:pt modelId="{4F33E46F-F2B6-FA44-A1FD-E1CE8ADE6BE0}">
      <dgm:prSet phldrT="[Text]" custT="1"/>
      <dgm:spPr>
        <a:solidFill>
          <a:schemeClr val="accent6">
            <a:lumMod val="75000"/>
          </a:schemeClr>
        </a:solidFill>
        <a:ln>
          <a:noFill/>
        </a:ln>
      </dgm:spPr>
      <dgm:t>
        <a:bodyPr/>
        <a:lstStyle/>
        <a:p>
          <a:r>
            <a:rPr lang="en-US" sz="2800" b="1" dirty="0">
              <a:latin typeface="Dosis" pitchFamily="2" charset="77"/>
            </a:rPr>
            <a:t>Opportunity Cost</a:t>
          </a:r>
        </a:p>
      </dgm:t>
    </dgm:pt>
    <dgm:pt modelId="{16B2F773-C050-4C4E-BC7C-B48269768466}" type="parTrans" cxnId="{89B6137F-CDCA-364A-9440-1DC701F15059}">
      <dgm:prSet/>
      <dgm:spPr/>
      <dgm:t>
        <a:bodyPr/>
        <a:lstStyle/>
        <a:p>
          <a:endParaRPr lang="en-US"/>
        </a:p>
      </dgm:t>
    </dgm:pt>
    <dgm:pt modelId="{013B1225-B463-E743-9C1E-6CE52D1C344B}" type="sibTrans" cxnId="{89B6137F-CDCA-364A-9440-1DC701F15059}">
      <dgm:prSet/>
      <dgm:spPr/>
      <dgm:t>
        <a:bodyPr/>
        <a:lstStyle/>
        <a:p>
          <a:endParaRPr lang="en-US"/>
        </a:p>
      </dgm:t>
    </dgm:pt>
    <dgm:pt modelId="{197B5491-9BB0-D241-86EE-32DEA25F6860}">
      <dgm:prSet phldrT="[Text]" custT="1"/>
      <dgm:spPr>
        <a:ln w="25400">
          <a:solidFill>
            <a:schemeClr val="accent6">
              <a:lumMod val="75000"/>
            </a:schemeClr>
          </a:solidFill>
        </a:ln>
      </dgm:spPr>
      <dgm:t>
        <a:bodyPr/>
        <a:lstStyle/>
        <a:p>
          <a:r>
            <a:rPr lang="en-US" sz="2200" dirty="0">
              <a:solidFill>
                <a:schemeClr val="tx2">
                  <a:lumMod val="75000"/>
                </a:schemeClr>
              </a:solidFill>
            </a:rPr>
            <a:t>$60,000 tuition</a:t>
          </a:r>
        </a:p>
      </dgm:t>
    </dgm:pt>
    <dgm:pt modelId="{9A2E2BD5-877F-C749-9650-7106BA11BB8D}" type="parTrans" cxnId="{2AE88A48-FDCA-5A4B-B710-6DB87DDDE152}">
      <dgm:prSet/>
      <dgm:spPr>
        <a:ln w="25400">
          <a:solidFill>
            <a:schemeClr val="accent6">
              <a:lumMod val="75000"/>
            </a:schemeClr>
          </a:solidFill>
        </a:ln>
      </dgm:spPr>
      <dgm:t>
        <a:bodyPr/>
        <a:lstStyle/>
        <a:p>
          <a:endParaRPr lang="en-US"/>
        </a:p>
      </dgm:t>
    </dgm:pt>
    <dgm:pt modelId="{39B1A1DE-DF63-7045-82B5-EC37ACD4FB81}" type="sibTrans" cxnId="{2AE88A48-FDCA-5A4B-B710-6DB87DDDE152}">
      <dgm:prSet/>
      <dgm:spPr/>
      <dgm:t>
        <a:bodyPr/>
        <a:lstStyle/>
        <a:p>
          <a:endParaRPr lang="en-US"/>
        </a:p>
      </dgm:t>
    </dgm:pt>
    <dgm:pt modelId="{905AA681-2514-0042-A514-23404D5A654A}">
      <dgm:prSet phldrT="[Text]" custT="1"/>
      <dgm:spPr>
        <a:ln w="25400">
          <a:solidFill>
            <a:schemeClr val="accent6">
              <a:lumMod val="75000"/>
            </a:schemeClr>
          </a:solidFill>
        </a:ln>
      </dgm:spPr>
      <dgm:t>
        <a:bodyPr/>
        <a:lstStyle/>
        <a:p>
          <a:r>
            <a:rPr lang="en-US" sz="2000" dirty="0">
              <a:solidFill>
                <a:schemeClr val="tx2">
                  <a:lumMod val="75000"/>
                </a:schemeClr>
              </a:solidFill>
            </a:rPr>
            <a:t>$70,000 forgone income</a:t>
          </a:r>
        </a:p>
      </dgm:t>
    </dgm:pt>
    <dgm:pt modelId="{8B10374F-18C1-5945-892E-26BD53942D3E}" type="parTrans" cxnId="{6FC2164E-146F-694E-8AC2-FDB3F429CB68}">
      <dgm:prSet/>
      <dgm:spPr>
        <a:ln w="25400">
          <a:solidFill>
            <a:schemeClr val="accent6">
              <a:lumMod val="75000"/>
            </a:schemeClr>
          </a:solidFill>
        </a:ln>
      </dgm:spPr>
      <dgm:t>
        <a:bodyPr/>
        <a:lstStyle/>
        <a:p>
          <a:endParaRPr lang="en-US"/>
        </a:p>
      </dgm:t>
    </dgm:pt>
    <dgm:pt modelId="{5A8B563C-AC7F-5F40-874C-024DB37E3CC5}" type="sibTrans" cxnId="{6FC2164E-146F-694E-8AC2-FDB3F429CB68}">
      <dgm:prSet/>
      <dgm:spPr/>
      <dgm:t>
        <a:bodyPr/>
        <a:lstStyle/>
        <a:p>
          <a:endParaRPr lang="en-US"/>
        </a:p>
      </dgm:t>
    </dgm:pt>
    <dgm:pt modelId="{9200899B-86FC-7F4B-A6CC-338E71933339}">
      <dgm:prSet custT="1"/>
      <dgm:spPr>
        <a:ln w="25400">
          <a:solidFill>
            <a:schemeClr val="accent6">
              <a:lumMod val="75000"/>
            </a:schemeClr>
          </a:solidFill>
        </a:ln>
      </dgm:spPr>
      <dgm:t>
        <a:bodyPr/>
        <a:lstStyle/>
        <a:p>
          <a:r>
            <a:rPr lang="en-US" sz="2200" dirty="0">
              <a:solidFill>
                <a:schemeClr val="tx2">
                  <a:lumMod val="75000"/>
                </a:schemeClr>
              </a:solidFill>
            </a:rPr>
            <a:t>No opportunity cost</a:t>
          </a:r>
        </a:p>
      </dgm:t>
    </dgm:pt>
    <dgm:pt modelId="{34A85071-639D-A74D-8675-78369C04B0C5}" type="parTrans" cxnId="{5B3BC6F1-A862-B645-9BE0-C1470A946834}">
      <dgm:prSet/>
      <dgm:spPr>
        <a:ln w="25400">
          <a:solidFill>
            <a:schemeClr val="accent6">
              <a:lumMod val="75000"/>
            </a:schemeClr>
          </a:solidFill>
        </a:ln>
      </dgm:spPr>
      <dgm:t>
        <a:bodyPr/>
        <a:lstStyle/>
        <a:p>
          <a:endParaRPr lang="en-US"/>
        </a:p>
      </dgm:t>
    </dgm:pt>
    <dgm:pt modelId="{3A9FA625-2718-B445-A4A3-7350E2D0FD8D}" type="sibTrans" cxnId="{5B3BC6F1-A862-B645-9BE0-C1470A946834}">
      <dgm:prSet/>
      <dgm:spPr/>
      <dgm:t>
        <a:bodyPr/>
        <a:lstStyle/>
        <a:p>
          <a:endParaRPr lang="en-US"/>
        </a:p>
      </dgm:t>
    </dgm:pt>
    <dgm:pt modelId="{FB5D74AA-9039-EB45-AFCB-7EFCD6A0C7E8}">
      <dgm:prSet custT="1"/>
      <dgm:spPr>
        <a:ln w="25400">
          <a:solidFill>
            <a:schemeClr val="accent6">
              <a:lumMod val="75000"/>
            </a:schemeClr>
          </a:solidFill>
        </a:ln>
      </dgm:spPr>
      <dgm:t>
        <a:bodyPr/>
        <a:lstStyle/>
        <a:p>
          <a:r>
            <a:rPr lang="en-US" sz="2200" dirty="0">
              <a:solidFill>
                <a:schemeClr val="tx2">
                  <a:lumMod val="75000"/>
                </a:schemeClr>
              </a:solidFill>
            </a:rPr>
            <a:t>No opportunity cost</a:t>
          </a:r>
        </a:p>
      </dgm:t>
    </dgm:pt>
    <dgm:pt modelId="{55A9E95F-A792-524D-B38C-3611387A0C09}" type="parTrans" cxnId="{480D772E-F8F4-D242-AFAC-AC4083365A17}">
      <dgm:prSet/>
      <dgm:spPr>
        <a:ln w="25400">
          <a:solidFill>
            <a:schemeClr val="accent6">
              <a:lumMod val="75000"/>
            </a:schemeClr>
          </a:solidFill>
        </a:ln>
      </dgm:spPr>
      <dgm:t>
        <a:bodyPr/>
        <a:lstStyle/>
        <a:p>
          <a:endParaRPr lang="en-US"/>
        </a:p>
      </dgm:t>
    </dgm:pt>
    <dgm:pt modelId="{450B9EEE-AC0B-4F4F-8BB1-7C7FA349B71C}" type="sibTrans" cxnId="{480D772E-F8F4-D242-AFAC-AC4083365A17}">
      <dgm:prSet/>
      <dgm:spPr/>
      <dgm:t>
        <a:bodyPr/>
        <a:lstStyle/>
        <a:p>
          <a:endParaRPr lang="en-US"/>
        </a:p>
      </dgm:t>
    </dgm:pt>
    <dgm:pt modelId="{607C6D2F-2B36-4045-99EE-42ADE5C03478}">
      <dgm:prSet custT="1"/>
      <dgm:spPr>
        <a:solidFill>
          <a:schemeClr val="accent6">
            <a:lumMod val="60000"/>
            <a:lumOff val="40000"/>
            <a:alpha val="20000"/>
          </a:schemeClr>
        </a:solidFill>
        <a:ln w="25400">
          <a:solidFill>
            <a:schemeClr val="accent6">
              <a:lumMod val="75000"/>
            </a:schemeClr>
          </a:solidFill>
        </a:ln>
      </dgm:spPr>
      <dgm:t>
        <a:bodyPr/>
        <a:lstStyle/>
        <a:p>
          <a:r>
            <a:rPr lang="en-US" sz="2000" dirty="0">
              <a:solidFill>
                <a:schemeClr val="tx2">
                  <a:lumMod val="75000"/>
                </a:schemeClr>
              </a:solidFill>
            </a:rPr>
            <a:t>$130,000 per year in total opportunity cost</a:t>
          </a:r>
        </a:p>
      </dgm:t>
    </dgm:pt>
    <dgm:pt modelId="{7D101D38-50CA-C44A-B8D5-4F6BBA9C8EE4}" type="parTrans" cxnId="{07EDBAC8-F0A8-3F47-8199-405D085D9FEE}">
      <dgm:prSet/>
      <dgm:spPr>
        <a:ln w="25400">
          <a:solidFill>
            <a:schemeClr val="accent6">
              <a:lumMod val="75000"/>
            </a:schemeClr>
          </a:solidFill>
        </a:ln>
      </dgm:spPr>
      <dgm:t>
        <a:bodyPr/>
        <a:lstStyle/>
        <a:p>
          <a:endParaRPr lang="en-US"/>
        </a:p>
      </dgm:t>
    </dgm:pt>
    <dgm:pt modelId="{F7B999E1-B137-2341-8C4D-2763253C435B}" type="sibTrans" cxnId="{07EDBAC8-F0A8-3F47-8199-405D085D9FEE}">
      <dgm:prSet/>
      <dgm:spPr/>
      <dgm:t>
        <a:bodyPr/>
        <a:lstStyle/>
        <a:p>
          <a:endParaRPr lang="en-US"/>
        </a:p>
      </dgm:t>
    </dgm:pt>
    <dgm:pt modelId="{AF467D87-FFDC-E741-9209-FBC9F63D80A2}" type="pres">
      <dgm:prSet presAssocID="{00F69355-6E4C-C642-BD23-7820A14463F8}" presName="diagram" presStyleCnt="0">
        <dgm:presLayoutVars>
          <dgm:chPref val="1"/>
          <dgm:dir/>
          <dgm:animOne val="branch"/>
          <dgm:animLvl val="lvl"/>
          <dgm:resizeHandles/>
        </dgm:presLayoutVars>
      </dgm:prSet>
      <dgm:spPr/>
    </dgm:pt>
    <dgm:pt modelId="{8D92F091-DC4B-2A41-A3A2-DEEF786A2489}" type="pres">
      <dgm:prSet presAssocID="{B70A2E90-8204-9E40-886A-E7DC7BFEEE5F}" presName="root" presStyleCnt="0"/>
      <dgm:spPr/>
    </dgm:pt>
    <dgm:pt modelId="{7DD602E3-CD95-9640-9D02-14E524000717}" type="pres">
      <dgm:prSet presAssocID="{B70A2E90-8204-9E40-886A-E7DC7BFEEE5F}" presName="rootComposite" presStyleCnt="0"/>
      <dgm:spPr/>
    </dgm:pt>
    <dgm:pt modelId="{0AE1056A-14BC-F345-8665-E9ECCBBEADD6}" type="pres">
      <dgm:prSet presAssocID="{B70A2E90-8204-9E40-886A-E7DC7BFEEE5F}" presName="rootText" presStyleLbl="node1" presStyleIdx="0" presStyleCnt="3" custScaleX="252384" custLinFactNeighborX="4524" custLinFactNeighborY="2347"/>
      <dgm:spPr/>
    </dgm:pt>
    <dgm:pt modelId="{5E82B0C7-6165-624B-AE78-3E86B5418F8B}" type="pres">
      <dgm:prSet presAssocID="{B70A2E90-8204-9E40-886A-E7DC7BFEEE5F}" presName="rootConnector" presStyleLbl="node1" presStyleIdx="0" presStyleCnt="3"/>
      <dgm:spPr/>
    </dgm:pt>
    <dgm:pt modelId="{6E941A78-21DB-954D-923C-64BF8E9537E0}" type="pres">
      <dgm:prSet presAssocID="{B70A2E90-8204-9E40-886A-E7DC7BFEEE5F}" presName="childShape" presStyleCnt="0"/>
      <dgm:spPr/>
    </dgm:pt>
    <dgm:pt modelId="{56B9666C-196D-EA4F-ACBD-690C714E99EB}" type="pres">
      <dgm:prSet presAssocID="{B74FECE6-BD48-9946-B600-34983A18B7B7}" presName="Name13" presStyleLbl="parChTrans1D2" presStyleIdx="0" presStyleCnt="13"/>
      <dgm:spPr/>
    </dgm:pt>
    <dgm:pt modelId="{DB311519-FFA6-BE4C-8359-00913272194A}" type="pres">
      <dgm:prSet presAssocID="{A63A867E-0136-6A49-BC12-A325BD598768}" presName="childText" presStyleLbl="bgAcc1" presStyleIdx="0" presStyleCnt="13" custScaleX="253791" custLinFactNeighborX="1269" custLinFactNeighborY="-3564">
        <dgm:presLayoutVars>
          <dgm:bulletEnabled val="1"/>
        </dgm:presLayoutVars>
      </dgm:prSet>
      <dgm:spPr/>
    </dgm:pt>
    <dgm:pt modelId="{3D38A161-1EE6-B64C-9147-79C6523B86F1}" type="pres">
      <dgm:prSet presAssocID="{93A5924D-C48D-0142-A6F8-DC433C255CA3}" presName="Name13" presStyleLbl="parChTrans1D2" presStyleIdx="1" presStyleCnt="13"/>
      <dgm:spPr/>
    </dgm:pt>
    <dgm:pt modelId="{996E23D3-CB43-0B4C-B241-A1B2B8197C7E}" type="pres">
      <dgm:prSet presAssocID="{A0B35147-8654-4B49-B466-D582BBF453CB}" presName="childText" presStyleLbl="bgAcc1" presStyleIdx="1" presStyleCnt="13" custScaleX="253791" custLinFactNeighborX="1269" custLinFactNeighborY="-3564">
        <dgm:presLayoutVars>
          <dgm:bulletEnabled val="1"/>
        </dgm:presLayoutVars>
      </dgm:prSet>
      <dgm:spPr/>
    </dgm:pt>
    <dgm:pt modelId="{49B342AF-FC5D-5343-B939-35F04EDD2936}" type="pres">
      <dgm:prSet presAssocID="{D2D77D4F-12BB-2449-B3FD-2B8E6E96182A}" presName="Name13" presStyleLbl="parChTrans1D2" presStyleIdx="2" presStyleCnt="13"/>
      <dgm:spPr/>
    </dgm:pt>
    <dgm:pt modelId="{9417E45F-CE2A-1F4C-913F-570DF9879E49}" type="pres">
      <dgm:prSet presAssocID="{211B5194-3B9E-914A-BBD9-32F8C26101CD}" presName="childText" presStyleLbl="bgAcc1" presStyleIdx="2" presStyleCnt="13" custScaleX="253791" custLinFactNeighborX="1269" custLinFactNeighborY="-2363">
        <dgm:presLayoutVars>
          <dgm:bulletEnabled val="1"/>
        </dgm:presLayoutVars>
      </dgm:prSet>
      <dgm:spPr/>
    </dgm:pt>
    <dgm:pt modelId="{6D92FE39-11A0-5249-8569-129C4F246D74}" type="pres">
      <dgm:prSet presAssocID="{AB26D745-6EB2-2D4A-8D47-EA106AAA960A}" presName="Name13" presStyleLbl="parChTrans1D2" presStyleIdx="3" presStyleCnt="13"/>
      <dgm:spPr/>
    </dgm:pt>
    <dgm:pt modelId="{C8825F3A-D193-D344-AA9F-A118DA1947A6}" type="pres">
      <dgm:prSet presAssocID="{CCB98359-BD7C-1146-AA8F-5AB5DC65CBAD}" presName="childText" presStyleLbl="bgAcc1" presStyleIdx="3" presStyleCnt="13" custScaleX="253791" custLinFactNeighborX="1269" custLinFactNeighborY="-9373">
        <dgm:presLayoutVars>
          <dgm:bulletEnabled val="1"/>
        </dgm:presLayoutVars>
      </dgm:prSet>
      <dgm:spPr/>
    </dgm:pt>
    <dgm:pt modelId="{31E443AA-4800-C74C-A03F-08C5F50D18BC}" type="pres">
      <dgm:prSet presAssocID="{AF0995C2-76EC-6E47-8E76-82ED72672BDC}" presName="root" presStyleCnt="0"/>
      <dgm:spPr/>
    </dgm:pt>
    <dgm:pt modelId="{E310E253-BB65-0541-91FC-651854690130}" type="pres">
      <dgm:prSet presAssocID="{AF0995C2-76EC-6E47-8E76-82ED72672BDC}" presName="rootComposite" presStyleCnt="0"/>
      <dgm:spPr/>
    </dgm:pt>
    <dgm:pt modelId="{65BA15DE-28FB-2F47-A1A5-27D9D680783E}" type="pres">
      <dgm:prSet presAssocID="{AF0995C2-76EC-6E47-8E76-82ED72672BDC}" presName="rootText" presStyleLbl="node1" presStyleIdx="1" presStyleCnt="3" custScaleX="244611" custScaleY="100029" custLinFactNeighborX="-685"/>
      <dgm:spPr/>
    </dgm:pt>
    <dgm:pt modelId="{8E143A54-AD31-7A42-93B0-CC0016B4CF44}" type="pres">
      <dgm:prSet presAssocID="{AF0995C2-76EC-6E47-8E76-82ED72672BDC}" presName="rootConnector" presStyleLbl="node1" presStyleIdx="1" presStyleCnt="3"/>
      <dgm:spPr/>
    </dgm:pt>
    <dgm:pt modelId="{83406A36-446B-F34B-BD0A-9AEDAEC87497}" type="pres">
      <dgm:prSet presAssocID="{AF0995C2-76EC-6E47-8E76-82ED72672BDC}" presName="childShape" presStyleCnt="0"/>
      <dgm:spPr/>
    </dgm:pt>
    <dgm:pt modelId="{E934B6DF-6F8F-9444-92F3-61BD58153CD4}" type="pres">
      <dgm:prSet presAssocID="{7F38D4C3-6EB2-154C-8A35-007C33509556}" presName="Name13" presStyleLbl="parChTrans1D2" presStyleIdx="4" presStyleCnt="13"/>
      <dgm:spPr/>
    </dgm:pt>
    <dgm:pt modelId="{819810E7-A0FA-3C4F-BC35-3F5D8513DFC0}" type="pres">
      <dgm:prSet presAssocID="{D9D13E8A-DDA1-6B4F-8BA5-50FB204F10D0}" presName="childText" presStyleLbl="bgAcc1" presStyleIdx="4" presStyleCnt="13" custScaleX="246547" custLinFactNeighborX="-3948">
        <dgm:presLayoutVars>
          <dgm:bulletEnabled val="1"/>
        </dgm:presLayoutVars>
      </dgm:prSet>
      <dgm:spPr/>
    </dgm:pt>
    <dgm:pt modelId="{CB7B2C46-B09C-034C-83A5-481185D80FD7}" type="pres">
      <dgm:prSet presAssocID="{96EFA241-0135-9D4E-9204-8B4104AD127C}" presName="Name13" presStyleLbl="parChTrans1D2" presStyleIdx="5" presStyleCnt="13"/>
      <dgm:spPr/>
    </dgm:pt>
    <dgm:pt modelId="{BDA2337E-FC46-1C4D-9D4A-E4E763FB6575}" type="pres">
      <dgm:prSet presAssocID="{0E78CA78-D117-A146-AE07-923C571E3A7C}" presName="childText" presStyleLbl="bgAcc1" presStyleIdx="5" presStyleCnt="13" custScaleX="246547" custLinFactNeighborX="-3948">
        <dgm:presLayoutVars>
          <dgm:bulletEnabled val="1"/>
        </dgm:presLayoutVars>
      </dgm:prSet>
      <dgm:spPr/>
    </dgm:pt>
    <dgm:pt modelId="{7DBAA372-D5C4-564F-B07A-02904B22D714}" type="pres">
      <dgm:prSet presAssocID="{36C519A3-D0F6-6042-9205-735CE6707509}" presName="Name13" presStyleLbl="parChTrans1D2" presStyleIdx="6" presStyleCnt="13"/>
      <dgm:spPr/>
    </dgm:pt>
    <dgm:pt modelId="{60A0D23C-A74E-1942-92A2-D8762859C8F4}" type="pres">
      <dgm:prSet presAssocID="{B49178BA-24B2-274A-AAB7-7B7F69FEBB6A}" presName="childText" presStyleLbl="bgAcc1" presStyleIdx="6" presStyleCnt="13" custScaleX="246547" custLinFactNeighborX="-1649">
        <dgm:presLayoutVars>
          <dgm:bulletEnabled val="1"/>
        </dgm:presLayoutVars>
      </dgm:prSet>
      <dgm:spPr/>
    </dgm:pt>
    <dgm:pt modelId="{F77DC17F-54B0-1740-AACF-00CCD42E8C09}" type="pres">
      <dgm:prSet presAssocID="{F7A24300-7BAC-BE41-9506-B6154E69C831}" presName="Name13" presStyleLbl="parChTrans1D2" presStyleIdx="7" presStyleCnt="13"/>
      <dgm:spPr/>
    </dgm:pt>
    <dgm:pt modelId="{FD5019F1-36B8-FB49-8FB9-21494A491977}" type="pres">
      <dgm:prSet presAssocID="{DC5D8BE9-4C0D-5E43-9DB5-60190C6B336D}" presName="childText" presStyleLbl="bgAcc1" presStyleIdx="7" presStyleCnt="13" custScaleX="246547" custLinFactNeighborX="418" custLinFactNeighborY="15">
        <dgm:presLayoutVars>
          <dgm:bulletEnabled val="1"/>
        </dgm:presLayoutVars>
      </dgm:prSet>
      <dgm:spPr/>
    </dgm:pt>
    <dgm:pt modelId="{0C2229E6-DD44-084F-A26E-297322725B52}" type="pres">
      <dgm:prSet presAssocID="{4F33E46F-F2B6-FA44-A1FD-E1CE8ADE6BE0}" presName="root" presStyleCnt="0"/>
      <dgm:spPr/>
    </dgm:pt>
    <dgm:pt modelId="{138BCAC2-F33D-3D41-B8E9-7C760617035B}" type="pres">
      <dgm:prSet presAssocID="{4F33E46F-F2B6-FA44-A1FD-E1CE8ADE6BE0}" presName="rootComposite" presStyleCnt="0"/>
      <dgm:spPr/>
    </dgm:pt>
    <dgm:pt modelId="{FF83CAA0-79C5-3F41-B4B0-E8B5C056782C}" type="pres">
      <dgm:prSet presAssocID="{4F33E46F-F2B6-FA44-A1FD-E1CE8ADE6BE0}" presName="rootText" presStyleLbl="node1" presStyleIdx="2" presStyleCnt="3" custScaleX="256194" custScaleY="100029" custLinFactNeighborX="-7344"/>
      <dgm:spPr/>
    </dgm:pt>
    <dgm:pt modelId="{AB6AA781-1C67-874E-9492-3636F899721C}" type="pres">
      <dgm:prSet presAssocID="{4F33E46F-F2B6-FA44-A1FD-E1CE8ADE6BE0}" presName="rootConnector" presStyleLbl="node1" presStyleIdx="2" presStyleCnt="3"/>
      <dgm:spPr/>
    </dgm:pt>
    <dgm:pt modelId="{C53D0877-6424-6047-9CCA-0CCD0E779A4B}" type="pres">
      <dgm:prSet presAssocID="{4F33E46F-F2B6-FA44-A1FD-E1CE8ADE6BE0}" presName="childShape" presStyleCnt="0"/>
      <dgm:spPr/>
    </dgm:pt>
    <dgm:pt modelId="{91C80FD8-00AA-5443-8C97-F90E56DCE158}" type="pres">
      <dgm:prSet presAssocID="{9A2E2BD5-877F-C749-9650-7106BA11BB8D}" presName="Name13" presStyleLbl="parChTrans1D2" presStyleIdx="8" presStyleCnt="13"/>
      <dgm:spPr/>
    </dgm:pt>
    <dgm:pt modelId="{3A9A7F48-EE6F-544B-8586-22D6231CE953}" type="pres">
      <dgm:prSet presAssocID="{197B5491-9BB0-D241-86EE-32DEA25F6860}" presName="childText" presStyleLbl="bgAcc1" presStyleIdx="8" presStyleCnt="13" custScaleX="264728" custLinFactNeighborX="-15204">
        <dgm:presLayoutVars>
          <dgm:bulletEnabled val="1"/>
        </dgm:presLayoutVars>
      </dgm:prSet>
      <dgm:spPr/>
    </dgm:pt>
    <dgm:pt modelId="{D4863407-099B-8C40-81FF-A9AE65C34617}" type="pres">
      <dgm:prSet presAssocID="{8B10374F-18C1-5945-892E-26BD53942D3E}" presName="Name13" presStyleLbl="parChTrans1D2" presStyleIdx="9" presStyleCnt="13"/>
      <dgm:spPr/>
    </dgm:pt>
    <dgm:pt modelId="{BB3270EE-B149-2642-8E5D-4C8AC0E2D125}" type="pres">
      <dgm:prSet presAssocID="{905AA681-2514-0042-A514-23404D5A654A}" presName="childText" presStyleLbl="bgAcc1" presStyleIdx="9" presStyleCnt="13" custScaleX="264728" custLinFactNeighborX="-15204">
        <dgm:presLayoutVars>
          <dgm:bulletEnabled val="1"/>
        </dgm:presLayoutVars>
      </dgm:prSet>
      <dgm:spPr/>
    </dgm:pt>
    <dgm:pt modelId="{0E847DDE-141E-C945-8AC8-56A30BE1D350}" type="pres">
      <dgm:prSet presAssocID="{34A85071-639D-A74D-8675-78369C04B0C5}" presName="Name13" presStyleLbl="parChTrans1D2" presStyleIdx="10" presStyleCnt="13"/>
      <dgm:spPr/>
    </dgm:pt>
    <dgm:pt modelId="{CD7B591F-8BD1-F64E-9CAB-8CD28164899F}" type="pres">
      <dgm:prSet presAssocID="{9200899B-86FC-7F4B-A6CC-338E71933339}" presName="childText" presStyleLbl="bgAcc1" presStyleIdx="10" presStyleCnt="13" custScaleX="264728" custLinFactNeighborX="-15204">
        <dgm:presLayoutVars>
          <dgm:bulletEnabled val="1"/>
        </dgm:presLayoutVars>
      </dgm:prSet>
      <dgm:spPr/>
    </dgm:pt>
    <dgm:pt modelId="{AA41EA59-78EA-A244-AB83-30E2982B2CF2}" type="pres">
      <dgm:prSet presAssocID="{55A9E95F-A792-524D-B38C-3611387A0C09}" presName="Name13" presStyleLbl="parChTrans1D2" presStyleIdx="11" presStyleCnt="13"/>
      <dgm:spPr/>
    </dgm:pt>
    <dgm:pt modelId="{A08B93FA-47EB-D44C-B223-A4EB4139D5E5}" type="pres">
      <dgm:prSet presAssocID="{FB5D74AA-9039-EB45-AFCB-7EFCD6A0C7E8}" presName="childText" presStyleLbl="bgAcc1" presStyleIdx="11" presStyleCnt="13" custScaleX="264728" custLinFactNeighborX="-15204" custLinFactNeighborY="15">
        <dgm:presLayoutVars>
          <dgm:bulletEnabled val="1"/>
        </dgm:presLayoutVars>
      </dgm:prSet>
      <dgm:spPr/>
    </dgm:pt>
    <dgm:pt modelId="{CE559318-4A96-0F4B-ACF9-E9B4AB3C6673}" type="pres">
      <dgm:prSet presAssocID="{7D101D38-50CA-C44A-B8D5-4F6BBA9C8EE4}" presName="Name13" presStyleLbl="parChTrans1D2" presStyleIdx="12" presStyleCnt="13"/>
      <dgm:spPr/>
    </dgm:pt>
    <dgm:pt modelId="{AB5AF4A4-3E65-344D-8DA8-5A58D99775C6}" type="pres">
      <dgm:prSet presAssocID="{607C6D2F-2B36-4045-99EE-42ADE5C03478}" presName="childText" presStyleLbl="bgAcc1" presStyleIdx="12" presStyleCnt="13" custScaleX="260011" custLinFactNeighborX="-11920">
        <dgm:presLayoutVars>
          <dgm:bulletEnabled val="1"/>
        </dgm:presLayoutVars>
      </dgm:prSet>
      <dgm:spPr/>
    </dgm:pt>
  </dgm:ptLst>
  <dgm:cxnLst>
    <dgm:cxn modelId="{E19D820D-B5AB-6045-95EA-954770607624}" type="presOf" srcId="{905AA681-2514-0042-A514-23404D5A654A}" destId="{BB3270EE-B149-2642-8E5D-4C8AC0E2D125}" srcOrd="0" destOrd="0" presId="urn:microsoft.com/office/officeart/2005/8/layout/hierarchy3"/>
    <dgm:cxn modelId="{A62A0216-EA4E-7946-9182-E72FE903340D}" type="presOf" srcId="{34A85071-639D-A74D-8675-78369C04B0C5}" destId="{0E847DDE-141E-C945-8AC8-56A30BE1D350}" srcOrd="0" destOrd="0" presId="urn:microsoft.com/office/officeart/2005/8/layout/hierarchy3"/>
    <dgm:cxn modelId="{62A3BD20-24C1-7049-96B5-170E302D512A}" type="presOf" srcId="{7D101D38-50CA-C44A-B8D5-4F6BBA9C8EE4}" destId="{CE559318-4A96-0F4B-ACF9-E9B4AB3C6673}" srcOrd="0" destOrd="0" presId="urn:microsoft.com/office/officeart/2005/8/layout/hierarchy3"/>
    <dgm:cxn modelId="{EE4CA423-2502-0949-BB85-5CEFDB5FBF23}" type="presOf" srcId="{0E78CA78-D117-A146-AE07-923C571E3A7C}" destId="{BDA2337E-FC46-1C4D-9D4A-E4E763FB6575}" srcOrd="0" destOrd="0" presId="urn:microsoft.com/office/officeart/2005/8/layout/hierarchy3"/>
    <dgm:cxn modelId="{B6A6B923-61BF-CC45-8D7D-A4487A22142C}" type="presOf" srcId="{D2D77D4F-12BB-2449-B3FD-2B8E6E96182A}" destId="{49B342AF-FC5D-5343-B939-35F04EDD2936}" srcOrd="0" destOrd="0" presId="urn:microsoft.com/office/officeart/2005/8/layout/hierarchy3"/>
    <dgm:cxn modelId="{62D57827-4290-ED46-A214-995E61771D5F}" type="presOf" srcId="{D9D13E8A-DDA1-6B4F-8BA5-50FB204F10D0}" destId="{819810E7-A0FA-3C4F-BC35-3F5D8513DFC0}" srcOrd="0" destOrd="0" presId="urn:microsoft.com/office/officeart/2005/8/layout/hierarchy3"/>
    <dgm:cxn modelId="{480D772E-F8F4-D242-AFAC-AC4083365A17}" srcId="{4F33E46F-F2B6-FA44-A1FD-E1CE8ADE6BE0}" destId="{FB5D74AA-9039-EB45-AFCB-7EFCD6A0C7E8}" srcOrd="3" destOrd="0" parTransId="{55A9E95F-A792-524D-B38C-3611387A0C09}" sibTransId="{450B9EEE-AC0B-4F4F-8BB1-7C7FA349B71C}"/>
    <dgm:cxn modelId="{26BA1E31-30F4-BA4F-9D57-C8D7F9273A5E}" type="presOf" srcId="{8B10374F-18C1-5945-892E-26BD53942D3E}" destId="{D4863407-099B-8C40-81FF-A9AE65C34617}" srcOrd="0" destOrd="0" presId="urn:microsoft.com/office/officeart/2005/8/layout/hierarchy3"/>
    <dgm:cxn modelId="{CCD0623C-17BD-744C-9F96-F948F704EACA}" type="presOf" srcId="{B70A2E90-8204-9E40-886A-E7DC7BFEEE5F}" destId="{5E82B0C7-6165-624B-AE78-3E86B5418F8B}" srcOrd="1" destOrd="0" presId="urn:microsoft.com/office/officeart/2005/8/layout/hierarchy3"/>
    <dgm:cxn modelId="{3AB24448-3A4A-E341-A603-9C4EDEF961BB}" srcId="{AF0995C2-76EC-6E47-8E76-82ED72672BDC}" destId="{DC5D8BE9-4C0D-5E43-9DB5-60190C6B336D}" srcOrd="3" destOrd="0" parTransId="{F7A24300-7BAC-BE41-9506-B6154E69C831}" sibTransId="{294A7935-C5B1-6640-BFC5-28303A302987}"/>
    <dgm:cxn modelId="{2AE88A48-FDCA-5A4B-B710-6DB87DDDE152}" srcId="{4F33E46F-F2B6-FA44-A1FD-E1CE8ADE6BE0}" destId="{197B5491-9BB0-D241-86EE-32DEA25F6860}" srcOrd="0" destOrd="0" parTransId="{9A2E2BD5-877F-C749-9650-7106BA11BB8D}" sibTransId="{39B1A1DE-DF63-7045-82B5-EC37ACD4FB81}"/>
    <dgm:cxn modelId="{2B9CF848-B55C-6349-AC1C-0DA125E6B05E}" type="presOf" srcId="{AF0995C2-76EC-6E47-8E76-82ED72672BDC}" destId="{65BA15DE-28FB-2F47-A1A5-27D9D680783E}" srcOrd="0" destOrd="0" presId="urn:microsoft.com/office/officeart/2005/8/layout/hierarchy3"/>
    <dgm:cxn modelId="{7722FA49-6E5E-0B4D-A399-1DFAAFE0B010}" type="presOf" srcId="{A0B35147-8654-4B49-B466-D582BBF453CB}" destId="{996E23D3-CB43-0B4C-B241-A1B2B8197C7E}" srcOrd="0" destOrd="0" presId="urn:microsoft.com/office/officeart/2005/8/layout/hierarchy3"/>
    <dgm:cxn modelId="{DB82224B-B81E-B44E-9510-6F761AA32DFB}" srcId="{B70A2E90-8204-9E40-886A-E7DC7BFEEE5F}" destId="{A63A867E-0136-6A49-BC12-A325BD598768}" srcOrd="0" destOrd="0" parTransId="{B74FECE6-BD48-9946-B600-34983A18B7B7}" sibTransId="{E21EB2AA-BDB3-5946-B874-1D5324CFB08A}"/>
    <dgm:cxn modelId="{05EEF94C-628E-824C-A2E1-08599505BCB6}" type="presOf" srcId="{4F33E46F-F2B6-FA44-A1FD-E1CE8ADE6BE0}" destId="{FF83CAA0-79C5-3F41-B4B0-E8B5C056782C}" srcOrd="0" destOrd="0" presId="urn:microsoft.com/office/officeart/2005/8/layout/hierarchy3"/>
    <dgm:cxn modelId="{6FC2164E-146F-694E-8AC2-FDB3F429CB68}" srcId="{4F33E46F-F2B6-FA44-A1FD-E1CE8ADE6BE0}" destId="{905AA681-2514-0042-A514-23404D5A654A}" srcOrd="1" destOrd="0" parTransId="{8B10374F-18C1-5945-892E-26BD53942D3E}" sibTransId="{5A8B563C-AC7F-5F40-874C-024DB37E3CC5}"/>
    <dgm:cxn modelId="{3E484C4E-C136-9340-9806-724DCFEC4126}" type="presOf" srcId="{7F38D4C3-6EB2-154C-8A35-007C33509556}" destId="{E934B6DF-6F8F-9444-92F3-61BD58153CD4}" srcOrd="0" destOrd="0" presId="urn:microsoft.com/office/officeart/2005/8/layout/hierarchy3"/>
    <dgm:cxn modelId="{8013F44E-2108-0041-A88B-0E70ECEB82CE}" srcId="{B70A2E90-8204-9E40-886A-E7DC7BFEEE5F}" destId="{211B5194-3B9E-914A-BBD9-32F8C26101CD}" srcOrd="2" destOrd="0" parTransId="{D2D77D4F-12BB-2449-B3FD-2B8E6E96182A}" sibTransId="{AC076143-0F85-9645-AE81-9838BC249B50}"/>
    <dgm:cxn modelId="{35523D50-00ED-7840-9ED7-1A05FDE5C2A8}" type="presOf" srcId="{9A2E2BD5-877F-C749-9650-7106BA11BB8D}" destId="{91C80FD8-00AA-5443-8C97-F90E56DCE158}" srcOrd="0" destOrd="0" presId="urn:microsoft.com/office/officeart/2005/8/layout/hierarchy3"/>
    <dgm:cxn modelId="{2F4A695A-3B2F-A345-B189-D4D94A3323B9}" type="presOf" srcId="{B70A2E90-8204-9E40-886A-E7DC7BFEEE5F}" destId="{0AE1056A-14BC-F345-8665-E9ECCBBEADD6}" srcOrd="0" destOrd="0" presId="urn:microsoft.com/office/officeart/2005/8/layout/hierarchy3"/>
    <dgm:cxn modelId="{867F6C5C-6D78-B744-B0CD-0B1A37E58EBB}" type="presOf" srcId="{4F33E46F-F2B6-FA44-A1FD-E1CE8ADE6BE0}" destId="{AB6AA781-1C67-874E-9492-3636F899721C}" srcOrd="1" destOrd="0" presId="urn:microsoft.com/office/officeart/2005/8/layout/hierarchy3"/>
    <dgm:cxn modelId="{D0618C62-2B29-644F-B22B-6637AAD73B59}" type="presOf" srcId="{211B5194-3B9E-914A-BBD9-32F8C26101CD}" destId="{9417E45F-CE2A-1F4C-913F-570DF9879E49}" srcOrd="0" destOrd="0" presId="urn:microsoft.com/office/officeart/2005/8/layout/hierarchy3"/>
    <dgm:cxn modelId="{87F52D67-DA1F-1341-8B56-848F4EF0E824}" srcId="{B70A2E90-8204-9E40-886A-E7DC7BFEEE5F}" destId="{A0B35147-8654-4B49-B466-D582BBF453CB}" srcOrd="1" destOrd="0" parTransId="{93A5924D-C48D-0142-A6F8-DC433C255CA3}" sibTransId="{FFC6AB9F-B036-F64B-B8A6-9658AE773372}"/>
    <dgm:cxn modelId="{6CD81E6F-339D-8A41-BF78-2294457A686D}" type="presOf" srcId="{607C6D2F-2B36-4045-99EE-42ADE5C03478}" destId="{AB5AF4A4-3E65-344D-8DA8-5A58D99775C6}" srcOrd="0" destOrd="0" presId="urn:microsoft.com/office/officeart/2005/8/layout/hierarchy3"/>
    <dgm:cxn modelId="{721D6B76-9990-E240-8702-576D024B18E1}" type="presOf" srcId="{AF0995C2-76EC-6E47-8E76-82ED72672BDC}" destId="{8E143A54-AD31-7A42-93B0-CC0016B4CF44}" srcOrd="1" destOrd="0" presId="urn:microsoft.com/office/officeart/2005/8/layout/hierarchy3"/>
    <dgm:cxn modelId="{461CE776-D03D-7E49-A4FA-ED6DFD159035}" srcId="{AF0995C2-76EC-6E47-8E76-82ED72672BDC}" destId="{0E78CA78-D117-A146-AE07-923C571E3A7C}" srcOrd="1" destOrd="0" parTransId="{96EFA241-0135-9D4E-9204-8B4104AD127C}" sibTransId="{ED94A4F4-81EE-2641-BEA1-CFF3C7EB7914}"/>
    <dgm:cxn modelId="{89B6137F-CDCA-364A-9440-1DC701F15059}" srcId="{00F69355-6E4C-C642-BD23-7820A14463F8}" destId="{4F33E46F-F2B6-FA44-A1FD-E1CE8ADE6BE0}" srcOrd="2" destOrd="0" parTransId="{16B2F773-C050-4C4E-BC7C-B48269768466}" sibTransId="{013B1225-B463-E743-9C1E-6CE52D1C344B}"/>
    <dgm:cxn modelId="{8EEE9189-E84F-8045-A414-B8DB6DB7B1C1}" type="presOf" srcId="{B74FECE6-BD48-9946-B600-34983A18B7B7}" destId="{56B9666C-196D-EA4F-ACBD-690C714E99EB}" srcOrd="0" destOrd="0" presId="urn:microsoft.com/office/officeart/2005/8/layout/hierarchy3"/>
    <dgm:cxn modelId="{1045248A-DEC2-4342-AB40-60A19163A72B}" type="presOf" srcId="{A63A867E-0136-6A49-BC12-A325BD598768}" destId="{DB311519-FFA6-BE4C-8359-00913272194A}" srcOrd="0" destOrd="0" presId="urn:microsoft.com/office/officeart/2005/8/layout/hierarchy3"/>
    <dgm:cxn modelId="{C1AAFC8D-628E-5947-B869-03A5A118E0E7}" type="presOf" srcId="{96EFA241-0135-9D4E-9204-8B4104AD127C}" destId="{CB7B2C46-B09C-034C-83A5-481185D80FD7}" srcOrd="0" destOrd="0" presId="urn:microsoft.com/office/officeart/2005/8/layout/hierarchy3"/>
    <dgm:cxn modelId="{06DBDC91-94F1-0D4B-B3CB-053B09104237}" srcId="{00F69355-6E4C-C642-BD23-7820A14463F8}" destId="{AF0995C2-76EC-6E47-8E76-82ED72672BDC}" srcOrd="1" destOrd="0" parTransId="{1E0989AA-2A79-7E4C-A808-75E3904576F4}" sibTransId="{A1D447FE-E3B1-B845-B0FA-C18EBA30F515}"/>
    <dgm:cxn modelId="{9D885D9B-A303-5741-BDBA-91A5538FACBC}" srcId="{B70A2E90-8204-9E40-886A-E7DC7BFEEE5F}" destId="{CCB98359-BD7C-1146-AA8F-5AB5DC65CBAD}" srcOrd="3" destOrd="0" parTransId="{AB26D745-6EB2-2D4A-8D47-EA106AAA960A}" sibTransId="{4C4C0FBF-77A6-804C-A982-235B79D907B4}"/>
    <dgm:cxn modelId="{32883BA5-19B0-BD41-9D59-01300079B110}" type="presOf" srcId="{197B5491-9BB0-D241-86EE-32DEA25F6860}" destId="{3A9A7F48-EE6F-544B-8586-22D6231CE953}" srcOrd="0" destOrd="0" presId="urn:microsoft.com/office/officeart/2005/8/layout/hierarchy3"/>
    <dgm:cxn modelId="{FD57A6A5-5010-6447-8272-DBF7A78AC573}" type="presOf" srcId="{B49178BA-24B2-274A-AAB7-7B7F69FEBB6A}" destId="{60A0D23C-A74E-1942-92A2-D8762859C8F4}" srcOrd="0" destOrd="0" presId="urn:microsoft.com/office/officeart/2005/8/layout/hierarchy3"/>
    <dgm:cxn modelId="{C70FE6AF-65EC-5147-A69D-BC56DC5F2AAD}" type="presOf" srcId="{F7A24300-7BAC-BE41-9506-B6154E69C831}" destId="{F77DC17F-54B0-1740-AACF-00CCD42E8C09}" srcOrd="0" destOrd="0" presId="urn:microsoft.com/office/officeart/2005/8/layout/hierarchy3"/>
    <dgm:cxn modelId="{AD200DBD-99BA-9041-A29C-9456E26921F5}" type="presOf" srcId="{36C519A3-D0F6-6042-9205-735CE6707509}" destId="{7DBAA372-D5C4-564F-B07A-02904B22D714}" srcOrd="0" destOrd="0" presId="urn:microsoft.com/office/officeart/2005/8/layout/hierarchy3"/>
    <dgm:cxn modelId="{94ED2EC1-C4EB-984A-9A7C-7449235C6206}" srcId="{00F69355-6E4C-C642-BD23-7820A14463F8}" destId="{B70A2E90-8204-9E40-886A-E7DC7BFEEE5F}" srcOrd="0" destOrd="0" parTransId="{006C4908-FC26-9745-9115-77635FEA90A5}" sibTransId="{E9A70843-F75F-024B-804E-4661C3561C2B}"/>
    <dgm:cxn modelId="{01704DC2-4016-5043-9051-74EC438FEFBA}" type="presOf" srcId="{55A9E95F-A792-524D-B38C-3611387A0C09}" destId="{AA41EA59-78EA-A244-AB83-30E2982B2CF2}" srcOrd="0" destOrd="0" presId="urn:microsoft.com/office/officeart/2005/8/layout/hierarchy3"/>
    <dgm:cxn modelId="{5A3D10C5-C689-A04B-B196-FDE7C1EA2231}" type="presOf" srcId="{93A5924D-C48D-0142-A6F8-DC433C255CA3}" destId="{3D38A161-1EE6-B64C-9147-79C6523B86F1}" srcOrd="0" destOrd="0" presId="urn:microsoft.com/office/officeart/2005/8/layout/hierarchy3"/>
    <dgm:cxn modelId="{EA3CF5C7-D623-134A-8965-40078B94C369}" srcId="{AF0995C2-76EC-6E47-8E76-82ED72672BDC}" destId="{B49178BA-24B2-274A-AAB7-7B7F69FEBB6A}" srcOrd="2" destOrd="0" parTransId="{36C519A3-D0F6-6042-9205-735CE6707509}" sibTransId="{BA80EDFC-502C-D84F-A4E1-65EDD019B20D}"/>
    <dgm:cxn modelId="{ED505DC8-ABF3-AB44-9975-6460C4903025}" type="presOf" srcId="{CCB98359-BD7C-1146-AA8F-5AB5DC65CBAD}" destId="{C8825F3A-D193-D344-AA9F-A118DA1947A6}" srcOrd="0" destOrd="0" presId="urn:microsoft.com/office/officeart/2005/8/layout/hierarchy3"/>
    <dgm:cxn modelId="{07EDBAC8-F0A8-3F47-8199-405D085D9FEE}" srcId="{4F33E46F-F2B6-FA44-A1FD-E1CE8ADE6BE0}" destId="{607C6D2F-2B36-4045-99EE-42ADE5C03478}" srcOrd="4" destOrd="0" parTransId="{7D101D38-50CA-C44A-B8D5-4F6BBA9C8EE4}" sibTransId="{F7B999E1-B137-2341-8C4D-2763253C435B}"/>
    <dgm:cxn modelId="{1E6787D8-117D-0342-BBFA-C6B696EE7BF5}" type="presOf" srcId="{FB5D74AA-9039-EB45-AFCB-7EFCD6A0C7E8}" destId="{A08B93FA-47EB-D44C-B223-A4EB4139D5E5}" srcOrd="0" destOrd="0" presId="urn:microsoft.com/office/officeart/2005/8/layout/hierarchy3"/>
    <dgm:cxn modelId="{CB4ED0DD-3DE5-924C-AEF0-764ED0DB2919}" type="presOf" srcId="{DC5D8BE9-4C0D-5E43-9DB5-60190C6B336D}" destId="{FD5019F1-36B8-FB49-8FB9-21494A491977}" srcOrd="0" destOrd="0" presId="urn:microsoft.com/office/officeart/2005/8/layout/hierarchy3"/>
    <dgm:cxn modelId="{98AC10F1-07BC-A841-895D-C01AFB2BCEE0}" type="presOf" srcId="{AB26D745-6EB2-2D4A-8D47-EA106AAA960A}" destId="{6D92FE39-11A0-5249-8569-129C4F246D74}" srcOrd="0" destOrd="0" presId="urn:microsoft.com/office/officeart/2005/8/layout/hierarchy3"/>
    <dgm:cxn modelId="{55EBBEF1-F6F1-0448-B595-8581DED3F1C3}" type="presOf" srcId="{00F69355-6E4C-C642-BD23-7820A14463F8}" destId="{AF467D87-FFDC-E741-9209-FBC9F63D80A2}" srcOrd="0" destOrd="0" presId="urn:microsoft.com/office/officeart/2005/8/layout/hierarchy3"/>
    <dgm:cxn modelId="{5B3BC6F1-A862-B645-9BE0-C1470A946834}" srcId="{4F33E46F-F2B6-FA44-A1FD-E1CE8ADE6BE0}" destId="{9200899B-86FC-7F4B-A6CC-338E71933339}" srcOrd="2" destOrd="0" parTransId="{34A85071-639D-A74D-8675-78369C04B0C5}" sibTransId="{3A9FA625-2718-B445-A4A3-7350E2D0FD8D}"/>
    <dgm:cxn modelId="{89BA0FFA-8837-0846-9621-6047987DD1A6}" type="presOf" srcId="{9200899B-86FC-7F4B-A6CC-338E71933339}" destId="{CD7B591F-8BD1-F64E-9CAB-8CD28164899F}" srcOrd="0" destOrd="0" presId="urn:microsoft.com/office/officeart/2005/8/layout/hierarchy3"/>
    <dgm:cxn modelId="{148B2EFA-FD2E-584E-B82D-8D1378D55969}" srcId="{AF0995C2-76EC-6E47-8E76-82ED72672BDC}" destId="{D9D13E8A-DDA1-6B4F-8BA5-50FB204F10D0}" srcOrd="0" destOrd="0" parTransId="{7F38D4C3-6EB2-154C-8A35-007C33509556}" sibTransId="{2C01E91E-4223-354F-9A82-8C47F53FF0F8}"/>
    <dgm:cxn modelId="{FB6384D7-D3E3-4840-8A47-6AF547F62443}" type="presParOf" srcId="{AF467D87-FFDC-E741-9209-FBC9F63D80A2}" destId="{8D92F091-DC4B-2A41-A3A2-DEEF786A2489}" srcOrd="0" destOrd="0" presId="urn:microsoft.com/office/officeart/2005/8/layout/hierarchy3"/>
    <dgm:cxn modelId="{2BA317A5-E444-7D45-9F93-CF982F774735}" type="presParOf" srcId="{8D92F091-DC4B-2A41-A3A2-DEEF786A2489}" destId="{7DD602E3-CD95-9640-9D02-14E524000717}" srcOrd="0" destOrd="0" presId="urn:microsoft.com/office/officeart/2005/8/layout/hierarchy3"/>
    <dgm:cxn modelId="{C6F4CF89-CE9F-6E42-8A7D-6D987C585947}" type="presParOf" srcId="{7DD602E3-CD95-9640-9D02-14E524000717}" destId="{0AE1056A-14BC-F345-8665-E9ECCBBEADD6}" srcOrd="0" destOrd="0" presId="urn:microsoft.com/office/officeart/2005/8/layout/hierarchy3"/>
    <dgm:cxn modelId="{8302BE21-CD1E-6B43-B4B3-5BFA5A8B9CB9}" type="presParOf" srcId="{7DD602E3-CD95-9640-9D02-14E524000717}" destId="{5E82B0C7-6165-624B-AE78-3E86B5418F8B}" srcOrd="1" destOrd="0" presId="urn:microsoft.com/office/officeart/2005/8/layout/hierarchy3"/>
    <dgm:cxn modelId="{B43CB947-EADC-0C4D-AE4A-5CC8ACA0C166}" type="presParOf" srcId="{8D92F091-DC4B-2A41-A3A2-DEEF786A2489}" destId="{6E941A78-21DB-954D-923C-64BF8E9537E0}" srcOrd="1" destOrd="0" presId="urn:microsoft.com/office/officeart/2005/8/layout/hierarchy3"/>
    <dgm:cxn modelId="{F2944F2D-4BD4-6F45-9E82-B2C3B971DA89}" type="presParOf" srcId="{6E941A78-21DB-954D-923C-64BF8E9537E0}" destId="{56B9666C-196D-EA4F-ACBD-690C714E99EB}" srcOrd="0" destOrd="0" presId="urn:microsoft.com/office/officeart/2005/8/layout/hierarchy3"/>
    <dgm:cxn modelId="{058BC2E5-3DAB-C84A-BC05-51B3928B8952}" type="presParOf" srcId="{6E941A78-21DB-954D-923C-64BF8E9537E0}" destId="{DB311519-FFA6-BE4C-8359-00913272194A}" srcOrd="1" destOrd="0" presId="urn:microsoft.com/office/officeart/2005/8/layout/hierarchy3"/>
    <dgm:cxn modelId="{BEF503B4-F248-CA44-ADDE-F967E00A1DCE}" type="presParOf" srcId="{6E941A78-21DB-954D-923C-64BF8E9537E0}" destId="{3D38A161-1EE6-B64C-9147-79C6523B86F1}" srcOrd="2" destOrd="0" presId="urn:microsoft.com/office/officeart/2005/8/layout/hierarchy3"/>
    <dgm:cxn modelId="{56CD44A3-8DF7-FE45-B7D7-5EA0F42B1796}" type="presParOf" srcId="{6E941A78-21DB-954D-923C-64BF8E9537E0}" destId="{996E23D3-CB43-0B4C-B241-A1B2B8197C7E}" srcOrd="3" destOrd="0" presId="urn:microsoft.com/office/officeart/2005/8/layout/hierarchy3"/>
    <dgm:cxn modelId="{72E4AF39-B8B1-E24A-BBCF-E2BD4BB28B1F}" type="presParOf" srcId="{6E941A78-21DB-954D-923C-64BF8E9537E0}" destId="{49B342AF-FC5D-5343-B939-35F04EDD2936}" srcOrd="4" destOrd="0" presId="urn:microsoft.com/office/officeart/2005/8/layout/hierarchy3"/>
    <dgm:cxn modelId="{239BC091-51BF-EC46-978C-E9DA2FB4A54B}" type="presParOf" srcId="{6E941A78-21DB-954D-923C-64BF8E9537E0}" destId="{9417E45F-CE2A-1F4C-913F-570DF9879E49}" srcOrd="5" destOrd="0" presId="urn:microsoft.com/office/officeart/2005/8/layout/hierarchy3"/>
    <dgm:cxn modelId="{710B86A4-9A5D-4447-9F9B-47AD08C907D3}" type="presParOf" srcId="{6E941A78-21DB-954D-923C-64BF8E9537E0}" destId="{6D92FE39-11A0-5249-8569-129C4F246D74}" srcOrd="6" destOrd="0" presId="urn:microsoft.com/office/officeart/2005/8/layout/hierarchy3"/>
    <dgm:cxn modelId="{C7EC314B-B237-5147-B8D8-F75A390890B0}" type="presParOf" srcId="{6E941A78-21DB-954D-923C-64BF8E9537E0}" destId="{C8825F3A-D193-D344-AA9F-A118DA1947A6}" srcOrd="7" destOrd="0" presId="urn:microsoft.com/office/officeart/2005/8/layout/hierarchy3"/>
    <dgm:cxn modelId="{71B93487-4A03-4F43-B649-FC7AD24C9E5C}" type="presParOf" srcId="{AF467D87-FFDC-E741-9209-FBC9F63D80A2}" destId="{31E443AA-4800-C74C-A03F-08C5F50D18BC}" srcOrd="1" destOrd="0" presId="urn:microsoft.com/office/officeart/2005/8/layout/hierarchy3"/>
    <dgm:cxn modelId="{4534B244-733B-864D-8550-0157FAF249A8}" type="presParOf" srcId="{31E443AA-4800-C74C-A03F-08C5F50D18BC}" destId="{E310E253-BB65-0541-91FC-651854690130}" srcOrd="0" destOrd="0" presId="urn:microsoft.com/office/officeart/2005/8/layout/hierarchy3"/>
    <dgm:cxn modelId="{2574F214-D097-AF4B-8F8E-99D2DDCBAAC2}" type="presParOf" srcId="{E310E253-BB65-0541-91FC-651854690130}" destId="{65BA15DE-28FB-2F47-A1A5-27D9D680783E}" srcOrd="0" destOrd="0" presId="urn:microsoft.com/office/officeart/2005/8/layout/hierarchy3"/>
    <dgm:cxn modelId="{45DA5705-3EF4-7B4C-AC9E-01D472130E0A}" type="presParOf" srcId="{E310E253-BB65-0541-91FC-651854690130}" destId="{8E143A54-AD31-7A42-93B0-CC0016B4CF44}" srcOrd="1" destOrd="0" presId="urn:microsoft.com/office/officeart/2005/8/layout/hierarchy3"/>
    <dgm:cxn modelId="{17C53B43-55D5-A249-BA52-90FC65A6E3C0}" type="presParOf" srcId="{31E443AA-4800-C74C-A03F-08C5F50D18BC}" destId="{83406A36-446B-F34B-BD0A-9AEDAEC87497}" srcOrd="1" destOrd="0" presId="urn:microsoft.com/office/officeart/2005/8/layout/hierarchy3"/>
    <dgm:cxn modelId="{0E1DD973-085C-394D-96AF-383E7CE7882A}" type="presParOf" srcId="{83406A36-446B-F34B-BD0A-9AEDAEC87497}" destId="{E934B6DF-6F8F-9444-92F3-61BD58153CD4}" srcOrd="0" destOrd="0" presId="urn:microsoft.com/office/officeart/2005/8/layout/hierarchy3"/>
    <dgm:cxn modelId="{DB3AF860-0FEB-7541-8D36-442006B6AA6D}" type="presParOf" srcId="{83406A36-446B-F34B-BD0A-9AEDAEC87497}" destId="{819810E7-A0FA-3C4F-BC35-3F5D8513DFC0}" srcOrd="1" destOrd="0" presId="urn:microsoft.com/office/officeart/2005/8/layout/hierarchy3"/>
    <dgm:cxn modelId="{12B0442C-E54F-6B4E-98E0-575CA1582921}" type="presParOf" srcId="{83406A36-446B-F34B-BD0A-9AEDAEC87497}" destId="{CB7B2C46-B09C-034C-83A5-481185D80FD7}" srcOrd="2" destOrd="0" presId="urn:microsoft.com/office/officeart/2005/8/layout/hierarchy3"/>
    <dgm:cxn modelId="{33A25E9B-203A-F04E-865F-22CC6F101001}" type="presParOf" srcId="{83406A36-446B-F34B-BD0A-9AEDAEC87497}" destId="{BDA2337E-FC46-1C4D-9D4A-E4E763FB6575}" srcOrd="3" destOrd="0" presId="urn:microsoft.com/office/officeart/2005/8/layout/hierarchy3"/>
    <dgm:cxn modelId="{4C13465A-60A7-8448-979E-3028D9400D3B}" type="presParOf" srcId="{83406A36-446B-F34B-BD0A-9AEDAEC87497}" destId="{7DBAA372-D5C4-564F-B07A-02904B22D714}" srcOrd="4" destOrd="0" presId="urn:microsoft.com/office/officeart/2005/8/layout/hierarchy3"/>
    <dgm:cxn modelId="{AAEC0BCB-6861-CE45-A08D-D1A1DC7A5326}" type="presParOf" srcId="{83406A36-446B-F34B-BD0A-9AEDAEC87497}" destId="{60A0D23C-A74E-1942-92A2-D8762859C8F4}" srcOrd="5" destOrd="0" presId="urn:microsoft.com/office/officeart/2005/8/layout/hierarchy3"/>
    <dgm:cxn modelId="{A679C405-18F9-8944-ACF6-476664824EEF}" type="presParOf" srcId="{83406A36-446B-F34B-BD0A-9AEDAEC87497}" destId="{F77DC17F-54B0-1740-AACF-00CCD42E8C09}" srcOrd="6" destOrd="0" presId="urn:microsoft.com/office/officeart/2005/8/layout/hierarchy3"/>
    <dgm:cxn modelId="{447D78BC-F8AA-6A4F-9C74-C648BBEB6CE6}" type="presParOf" srcId="{83406A36-446B-F34B-BD0A-9AEDAEC87497}" destId="{FD5019F1-36B8-FB49-8FB9-21494A491977}" srcOrd="7" destOrd="0" presId="urn:microsoft.com/office/officeart/2005/8/layout/hierarchy3"/>
    <dgm:cxn modelId="{F5D5FCB5-EF33-F746-8ABA-9B2309D54857}" type="presParOf" srcId="{AF467D87-FFDC-E741-9209-FBC9F63D80A2}" destId="{0C2229E6-DD44-084F-A26E-297322725B52}" srcOrd="2" destOrd="0" presId="urn:microsoft.com/office/officeart/2005/8/layout/hierarchy3"/>
    <dgm:cxn modelId="{6AE1E659-4C3E-DE40-A3AE-49D6481EBD7B}" type="presParOf" srcId="{0C2229E6-DD44-084F-A26E-297322725B52}" destId="{138BCAC2-F33D-3D41-B8E9-7C760617035B}" srcOrd="0" destOrd="0" presId="urn:microsoft.com/office/officeart/2005/8/layout/hierarchy3"/>
    <dgm:cxn modelId="{06FA62CE-B0C0-1344-B4DB-13DB88DF6B5C}" type="presParOf" srcId="{138BCAC2-F33D-3D41-B8E9-7C760617035B}" destId="{FF83CAA0-79C5-3F41-B4B0-E8B5C056782C}" srcOrd="0" destOrd="0" presId="urn:microsoft.com/office/officeart/2005/8/layout/hierarchy3"/>
    <dgm:cxn modelId="{22F61955-A8E2-3D41-9DAE-B911A575E3D2}" type="presParOf" srcId="{138BCAC2-F33D-3D41-B8E9-7C760617035B}" destId="{AB6AA781-1C67-874E-9492-3636F899721C}" srcOrd="1" destOrd="0" presId="urn:microsoft.com/office/officeart/2005/8/layout/hierarchy3"/>
    <dgm:cxn modelId="{906828B4-7A8F-2846-B791-02339EB8A127}" type="presParOf" srcId="{0C2229E6-DD44-084F-A26E-297322725B52}" destId="{C53D0877-6424-6047-9CCA-0CCD0E779A4B}" srcOrd="1" destOrd="0" presId="urn:microsoft.com/office/officeart/2005/8/layout/hierarchy3"/>
    <dgm:cxn modelId="{1584226F-D3D7-4144-A432-65FD808CA91D}" type="presParOf" srcId="{C53D0877-6424-6047-9CCA-0CCD0E779A4B}" destId="{91C80FD8-00AA-5443-8C97-F90E56DCE158}" srcOrd="0" destOrd="0" presId="urn:microsoft.com/office/officeart/2005/8/layout/hierarchy3"/>
    <dgm:cxn modelId="{5FE6CBBF-6232-984D-BB9F-0CB9BC606043}" type="presParOf" srcId="{C53D0877-6424-6047-9CCA-0CCD0E779A4B}" destId="{3A9A7F48-EE6F-544B-8586-22D6231CE953}" srcOrd="1" destOrd="0" presId="urn:microsoft.com/office/officeart/2005/8/layout/hierarchy3"/>
    <dgm:cxn modelId="{08DA2F36-CF87-3844-97E1-03E21A6CA09B}" type="presParOf" srcId="{C53D0877-6424-6047-9CCA-0CCD0E779A4B}" destId="{D4863407-099B-8C40-81FF-A9AE65C34617}" srcOrd="2" destOrd="0" presId="urn:microsoft.com/office/officeart/2005/8/layout/hierarchy3"/>
    <dgm:cxn modelId="{9AC4C6C9-5D4F-EC46-B2FB-32C5F9680E4C}" type="presParOf" srcId="{C53D0877-6424-6047-9CCA-0CCD0E779A4B}" destId="{BB3270EE-B149-2642-8E5D-4C8AC0E2D125}" srcOrd="3" destOrd="0" presId="urn:microsoft.com/office/officeart/2005/8/layout/hierarchy3"/>
    <dgm:cxn modelId="{F16ED121-8B79-4E48-B654-C12A2568C0EC}" type="presParOf" srcId="{C53D0877-6424-6047-9CCA-0CCD0E779A4B}" destId="{0E847DDE-141E-C945-8AC8-56A30BE1D350}" srcOrd="4" destOrd="0" presId="urn:microsoft.com/office/officeart/2005/8/layout/hierarchy3"/>
    <dgm:cxn modelId="{1C61C056-2AF5-B542-AD69-A3C654579F39}" type="presParOf" srcId="{C53D0877-6424-6047-9CCA-0CCD0E779A4B}" destId="{CD7B591F-8BD1-F64E-9CAB-8CD28164899F}" srcOrd="5" destOrd="0" presId="urn:microsoft.com/office/officeart/2005/8/layout/hierarchy3"/>
    <dgm:cxn modelId="{F6FB8FC3-050C-CC40-A140-9539FB15971E}" type="presParOf" srcId="{C53D0877-6424-6047-9CCA-0CCD0E779A4B}" destId="{AA41EA59-78EA-A244-AB83-30E2982B2CF2}" srcOrd="6" destOrd="0" presId="urn:microsoft.com/office/officeart/2005/8/layout/hierarchy3"/>
    <dgm:cxn modelId="{90C67701-AADC-E849-8DCB-E29D3E4C32CE}" type="presParOf" srcId="{C53D0877-6424-6047-9CCA-0CCD0E779A4B}" destId="{A08B93FA-47EB-D44C-B223-A4EB4139D5E5}" srcOrd="7" destOrd="0" presId="urn:microsoft.com/office/officeart/2005/8/layout/hierarchy3"/>
    <dgm:cxn modelId="{045CAA6A-347C-8B4E-9477-98E489C2A32E}" type="presParOf" srcId="{C53D0877-6424-6047-9CCA-0CCD0E779A4B}" destId="{CE559318-4A96-0F4B-ACF9-E9B4AB3C6673}" srcOrd="8" destOrd="0" presId="urn:microsoft.com/office/officeart/2005/8/layout/hierarchy3"/>
    <dgm:cxn modelId="{7D68C24E-D5B1-6E46-A79A-61C1ED1118AC}" type="presParOf" srcId="{C53D0877-6424-6047-9CCA-0CCD0E779A4B}" destId="{AB5AF4A4-3E65-344D-8DA8-5A58D99775C6}"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1056A-14BC-F345-8665-E9ECCBBEADD6}">
      <dsp:nvSpPr>
        <dsp:cNvPr id="0" name=""/>
        <dsp:cNvSpPr/>
      </dsp:nvSpPr>
      <dsp:spPr>
        <a:xfrm>
          <a:off x="399051" y="16507"/>
          <a:ext cx="3143419" cy="62274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rPr>
            <a:t>Attending School</a:t>
          </a:r>
        </a:p>
      </dsp:txBody>
      <dsp:txXfrm>
        <a:off x="417291" y="34747"/>
        <a:ext cx="3106939" cy="586265"/>
      </dsp:txXfrm>
    </dsp:sp>
    <dsp:sp modelId="{56B9666C-196D-EA4F-ACBD-690C714E99EB}">
      <dsp:nvSpPr>
        <dsp:cNvPr id="0" name=""/>
        <dsp:cNvSpPr/>
      </dsp:nvSpPr>
      <dsp:spPr>
        <a:xfrm>
          <a:off x="713393" y="639252"/>
          <a:ext cx="270640" cy="430248"/>
        </a:xfrm>
        <a:custGeom>
          <a:avLst/>
          <a:gdLst/>
          <a:ahLst/>
          <a:cxnLst/>
          <a:rect l="0" t="0" r="0" b="0"/>
          <a:pathLst>
            <a:path>
              <a:moveTo>
                <a:pt x="0" y="0"/>
              </a:moveTo>
              <a:lnTo>
                <a:pt x="0" y="430248"/>
              </a:lnTo>
              <a:lnTo>
                <a:pt x="270640" y="430248"/>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DB311519-FFA6-BE4C-8359-00913272194A}">
      <dsp:nvSpPr>
        <dsp:cNvPr id="0" name=""/>
        <dsp:cNvSpPr/>
      </dsp:nvSpPr>
      <dsp:spPr>
        <a:xfrm>
          <a:off x="984033" y="758128"/>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Tuition + books costs $60,000</a:t>
          </a:r>
        </a:p>
      </dsp:txBody>
      <dsp:txXfrm>
        <a:off x="1002273" y="776368"/>
        <a:ext cx="2492275" cy="586265"/>
      </dsp:txXfrm>
    </dsp:sp>
    <dsp:sp modelId="{3D38A161-1EE6-B64C-9147-79C6523B86F1}">
      <dsp:nvSpPr>
        <dsp:cNvPr id="0" name=""/>
        <dsp:cNvSpPr/>
      </dsp:nvSpPr>
      <dsp:spPr>
        <a:xfrm>
          <a:off x="713393" y="639252"/>
          <a:ext cx="270640" cy="1208680"/>
        </a:xfrm>
        <a:custGeom>
          <a:avLst/>
          <a:gdLst/>
          <a:ahLst/>
          <a:cxnLst/>
          <a:rect l="0" t="0" r="0" b="0"/>
          <a:pathLst>
            <a:path>
              <a:moveTo>
                <a:pt x="0" y="0"/>
              </a:moveTo>
              <a:lnTo>
                <a:pt x="0" y="1208680"/>
              </a:lnTo>
              <a:lnTo>
                <a:pt x="270640" y="1208680"/>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996E23D3-CB43-0B4C-B241-A1B2B8197C7E}">
      <dsp:nvSpPr>
        <dsp:cNvPr id="0" name=""/>
        <dsp:cNvSpPr/>
      </dsp:nvSpPr>
      <dsp:spPr>
        <a:xfrm>
          <a:off x="984033" y="1536560"/>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quit your job</a:t>
          </a:r>
        </a:p>
      </dsp:txBody>
      <dsp:txXfrm>
        <a:off x="1002273" y="1554800"/>
        <a:ext cx="2492275" cy="586265"/>
      </dsp:txXfrm>
    </dsp:sp>
    <dsp:sp modelId="{49B342AF-FC5D-5343-B939-35F04EDD2936}">
      <dsp:nvSpPr>
        <dsp:cNvPr id="0" name=""/>
        <dsp:cNvSpPr/>
      </dsp:nvSpPr>
      <dsp:spPr>
        <a:xfrm>
          <a:off x="713393" y="639252"/>
          <a:ext cx="270640" cy="1994591"/>
        </a:xfrm>
        <a:custGeom>
          <a:avLst/>
          <a:gdLst/>
          <a:ahLst/>
          <a:cxnLst/>
          <a:rect l="0" t="0" r="0" b="0"/>
          <a:pathLst>
            <a:path>
              <a:moveTo>
                <a:pt x="0" y="0"/>
              </a:moveTo>
              <a:lnTo>
                <a:pt x="0" y="1994591"/>
              </a:lnTo>
              <a:lnTo>
                <a:pt x="270640" y="1994591"/>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9417E45F-CE2A-1F4C-913F-570DF9879E49}">
      <dsp:nvSpPr>
        <dsp:cNvPr id="0" name=""/>
        <dsp:cNvSpPr/>
      </dsp:nvSpPr>
      <dsp:spPr>
        <a:xfrm>
          <a:off x="984033" y="2322471"/>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Apartment and food cost $24,000</a:t>
          </a:r>
        </a:p>
      </dsp:txBody>
      <dsp:txXfrm>
        <a:off x="1002273" y="2340711"/>
        <a:ext cx="2492275" cy="586265"/>
      </dsp:txXfrm>
    </dsp:sp>
    <dsp:sp modelId="{6D92FE39-11A0-5249-8569-129C4F246D74}">
      <dsp:nvSpPr>
        <dsp:cNvPr id="0" name=""/>
        <dsp:cNvSpPr/>
      </dsp:nvSpPr>
      <dsp:spPr>
        <a:xfrm>
          <a:off x="713393" y="639252"/>
          <a:ext cx="270640" cy="2729368"/>
        </a:xfrm>
        <a:custGeom>
          <a:avLst/>
          <a:gdLst/>
          <a:ahLst/>
          <a:cxnLst/>
          <a:rect l="0" t="0" r="0" b="0"/>
          <a:pathLst>
            <a:path>
              <a:moveTo>
                <a:pt x="0" y="0"/>
              </a:moveTo>
              <a:lnTo>
                <a:pt x="0" y="2729368"/>
              </a:lnTo>
              <a:lnTo>
                <a:pt x="270640" y="2729368"/>
              </a:lnTo>
            </a:path>
          </a:pathLst>
        </a:custGeom>
        <a:noFill/>
        <a:ln w="254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8825F3A-D193-D344-AA9F-A118DA1947A6}">
      <dsp:nvSpPr>
        <dsp:cNvPr id="0" name=""/>
        <dsp:cNvSpPr/>
      </dsp:nvSpPr>
      <dsp:spPr>
        <a:xfrm>
          <a:off x="984033" y="3057248"/>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10 hours per day studying</a:t>
          </a:r>
        </a:p>
      </dsp:txBody>
      <dsp:txXfrm>
        <a:off x="1002273" y="3075488"/>
        <a:ext cx="2492275" cy="586265"/>
      </dsp:txXfrm>
    </dsp:sp>
    <dsp:sp modelId="{65BA15DE-28FB-2F47-A1A5-27D9D680783E}">
      <dsp:nvSpPr>
        <dsp:cNvPr id="0" name=""/>
        <dsp:cNvSpPr/>
      </dsp:nvSpPr>
      <dsp:spPr>
        <a:xfrm>
          <a:off x="3788965" y="1891"/>
          <a:ext cx="3046607" cy="622926"/>
        </a:xfrm>
        <a:prstGeom prst="roundRect">
          <a:avLst>
            <a:gd name="adj" fmla="val 10000"/>
          </a:avLst>
        </a:prstGeom>
        <a:solidFill>
          <a:schemeClr val="accent2"/>
        </a:solidFill>
        <a:ln w="12700" cap="flat" cmpd="sng" algn="ctr">
          <a:solidFill>
            <a:srgbClr val="EF6E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cs typeface="DokChampa" panose="020B0604020202020204" pitchFamily="34" charset="0"/>
            </a:rPr>
            <a:t>Working Full Time</a:t>
          </a:r>
        </a:p>
      </dsp:txBody>
      <dsp:txXfrm>
        <a:off x="3807210" y="20136"/>
        <a:ext cx="3010117" cy="586436"/>
      </dsp:txXfrm>
    </dsp:sp>
    <dsp:sp modelId="{E934B6DF-6F8F-9444-92F3-61BD58153CD4}">
      <dsp:nvSpPr>
        <dsp:cNvPr id="0" name=""/>
        <dsp:cNvSpPr/>
      </dsp:nvSpPr>
      <dsp:spPr>
        <a:xfrm>
          <a:off x="4093626" y="624817"/>
          <a:ext cx="273854" cy="467059"/>
        </a:xfrm>
        <a:custGeom>
          <a:avLst/>
          <a:gdLst/>
          <a:ahLst/>
          <a:cxnLst/>
          <a:rect l="0" t="0" r="0" b="0"/>
          <a:pathLst>
            <a:path>
              <a:moveTo>
                <a:pt x="0" y="0"/>
              </a:moveTo>
              <a:lnTo>
                <a:pt x="0" y="467059"/>
              </a:lnTo>
              <a:lnTo>
                <a:pt x="273854" y="467059"/>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819810E7-A0FA-3C4F-BC35-3F5D8513DFC0}">
      <dsp:nvSpPr>
        <dsp:cNvPr id="0" name=""/>
        <dsp:cNvSpPr/>
      </dsp:nvSpPr>
      <dsp:spPr>
        <a:xfrm>
          <a:off x="4367481" y="780503"/>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do not pay tuition + textbook costs</a:t>
          </a:r>
        </a:p>
      </dsp:txBody>
      <dsp:txXfrm>
        <a:off x="4385721" y="798743"/>
        <a:ext cx="2420096" cy="586265"/>
      </dsp:txXfrm>
    </dsp:sp>
    <dsp:sp modelId="{CB7B2C46-B09C-034C-83A5-481185D80FD7}">
      <dsp:nvSpPr>
        <dsp:cNvPr id="0" name=""/>
        <dsp:cNvSpPr/>
      </dsp:nvSpPr>
      <dsp:spPr>
        <a:xfrm>
          <a:off x="4093626" y="624817"/>
          <a:ext cx="273854" cy="1245490"/>
        </a:xfrm>
        <a:custGeom>
          <a:avLst/>
          <a:gdLst/>
          <a:ahLst/>
          <a:cxnLst/>
          <a:rect l="0" t="0" r="0" b="0"/>
          <a:pathLst>
            <a:path>
              <a:moveTo>
                <a:pt x="0" y="0"/>
              </a:moveTo>
              <a:lnTo>
                <a:pt x="0" y="1245490"/>
              </a:lnTo>
              <a:lnTo>
                <a:pt x="273854" y="1245490"/>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BDA2337E-FC46-1C4D-9D4A-E4E763FB6575}">
      <dsp:nvSpPr>
        <dsp:cNvPr id="0" name=""/>
        <dsp:cNvSpPr/>
      </dsp:nvSpPr>
      <dsp:spPr>
        <a:xfrm>
          <a:off x="4367481" y="1558935"/>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earn $70,000 from your job</a:t>
          </a:r>
        </a:p>
      </dsp:txBody>
      <dsp:txXfrm>
        <a:off x="4385721" y="1577175"/>
        <a:ext cx="2420096" cy="586265"/>
      </dsp:txXfrm>
    </dsp:sp>
    <dsp:sp modelId="{7DBAA372-D5C4-564F-B07A-02904B22D714}">
      <dsp:nvSpPr>
        <dsp:cNvPr id="0" name=""/>
        <dsp:cNvSpPr/>
      </dsp:nvSpPr>
      <dsp:spPr>
        <a:xfrm>
          <a:off x="4093626" y="624817"/>
          <a:ext cx="296761" cy="2023922"/>
        </a:xfrm>
        <a:custGeom>
          <a:avLst/>
          <a:gdLst/>
          <a:ahLst/>
          <a:cxnLst/>
          <a:rect l="0" t="0" r="0" b="0"/>
          <a:pathLst>
            <a:path>
              <a:moveTo>
                <a:pt x="0" y="0"/>
              </a:moveTo>
              <a:lnTo>
                <a:pt x="0" y="2023922"/>
              </a:lnTo>
              <a:lnTo>
                <a:pt x="296761" y="2023922"/>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0A0D23C-A74E-1942-92A2-D8762859C8F4}">
      <dsp:nvSpPr>
        <dsp:cNvPr id="0" name=""/>
        <dsp:cNvSpPr/>
      </dsp:nvSpPr>
      <dsp:spPr>
        <a:xfrm>
          <a:off x="4390388" y="2337367"/>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Apartment and food cost $24,000</a:t>
          </a:r>
        </a:p>
      </dsp:txBody>
      <dsp:txXfrm>
        <a:off x="4408628" y="2355607"/>
        <a:ext cx="2420096" cy="586265"/>
      </dsp:txXfrm>
    </dsp:sp>
    <dsp:sp modelId="{F77DC17F-54B0-1740-AACF-00CCD42E8C09}">
      <dsp:nvSpPr>
        <dsp:cNvPr id="0" name=""/>
        <dsp:cNvSpPr/>
      </dsp:nvSpPr>
      <dsp:spPr>
        <a:xfrm>
          <a:off x="4093626" y="624817"/>
          <a:ext cx="317357" cy="2802447"/>
        </a:xfrm>
        <a:custGeom>
          <a:avLst/>
          <a:gdLst/>
          <a:ahLst/>
          <a:cxnLst/>
          <a:rect l="0" t="0" r="0" b="0"/>
          <a:pathLst>
            <a:path>
              <a:moveTo>
                <a:pt x="0" y="0"/>
              </a:moveTo>
              <a:lnTo>
                <a:pt x="0" y="2802447"/>
              </a:lnTo>
              <a:lnTo>
                <a:pt x="317357" y="2802447"/>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FD5019F1-36B8-FB49-8FB9-21494A491977}">
      <dsp:nvSpPr>
        <dsp:cNvPr id="0" name=""/>
        <dsp:cNvSpPr/>
      </dsp:nvSpPr>
      <dsp:spPr>
        <a:xfrm>
          <a:off x="4410983" y="3115892"/>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10 hours per day working</a:t>
          </a:r>
        </a:p>
      </dsp:txBody>
      <dsp:txXfrm>
        <a:off x="4429223" y="3134132"/>
        <a:ext cx="2420096" cy="586265"/>
      </dsp:txXfrm>
    </dsp:sp>
    <dsp:sp modelId="{FF83CAA0-79C5-3F41-B4B0-E8B5C056782C}">
      <dsp:nvSpPr>
        <dsp:cNvPr id="0" name=""/>
        <dsp:cNvSpPr/>
      </dsp:nvSpPr>
      <dsp:spPr>
        <a:xfrm>
          <a:off x="7064009" y="1891"/>
          <a:ext cx="3190872" cy="622926"/>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rPr>
            <a:t>Opportunity Cost</a:t>
          </a:r>
        </a:p>
      </dsp:txBody>
      <dsp:txXfrm>
        <a:off x="7082254" y="20136"/>
        <a:ext cx="3154382" cy="586436"/>
      </dsp:txXfrm>
    </dsp:sp>
    <dsp:sp modelId="{91C80FD8-00AA-5443-8C97-F90E56DCE158}">
      <dsp:nvSpPr>
        <dsp:cNvPr id="0" name=""/>
        <dsp:cNvSpPr/>
      </dsp:nvSpPr>
      <dsp:spPr>
        <a:xfrm>
          <a:off x="7383096" y="624817"/>
          <a:ext cx="259064" cy="467059"/>
        </a:xfrm>
        <a:custGeom>
          <a:avLst/>
          <a:gdLst/>
          <a:ahLst/>
          <a:cxnLst/>
          <a:rect l="0" t="0" r="0" b="0"/>
          <a:pathLst>
            <a:path>
              <a:moveTo>
                <a:pt x="0" y="0"/>
              </a:moveTo>
              <a:lnTo>
                <a:pt x="0" y="467059"/>
              </a:lnTo>
              <a:lnTo>
                <a:pt x="259064" y="467059"/>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A9A7F48-EE6F-544B-8586-22D6231CE953}">
      <dsp:nvSpPr>
        <dsp:cNvPr id="0" name=""/>
        <dsp:cNvSpPr/>
      </dsp:nvSpPr>
      <dsp:spPr>
        <a:xfrm>
          <a:off x="7642160" y="780503"/>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tx2">
                <a:lumMod val="75000"/>
              </a:schemeClr>
            </a:solidFill>
          </a:endParaRPr>
        </a:p>
      </dsp:txBody>
      <dsp:txXfrm>
        <a:off x="7660400" y="798743"/>
        <a:ext cx="2601250" cy="586265"/>
      </dsp:txXfrm>
    </dsp:sp>
    <dsp:sp modelId="{D4863407-099B-8C40-81FF-A9AE65C34617}">
      <dsp:nvSpPr>
        <dsp:cNvPr id="0" name=""/>
        <dsp:cNvSpPr/>
      </dsp:nvSpPr>
      <dsp:spPr>
        <a:xfrm>
          <a:off x="7383096" y="624817"/>
          <a:ext cx="259064" cy="1245490"/>
        </a:xfrm>
        <a:custGeom>
          <a:avLst/>
          <a:gdLst/>
          <a:ahLst/>
          <a:cxnLst/>
          <a:rect l="0" t="0" r="0" b="0"/>
          <a:pathLst>
            <a:path>
              <a:moveTo>
                <a:pt x="0" y="0"/>
              </a:moveTo>
              <a:lnTo>
                <a:pt x="0" y="1245490"/>
              </a:lnTo>
              <a:lnTo>
                <a:pt x="259064" y="1245490"/>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B3270EE-B149-2642-8E5D-4C8AC0E2D125}">
      <dsp:nvSpPr>
        <dsp:cNvPr id="0" name=""/>
        <dsp:cNvSpPr/>
      </dsp:nvSpPr>
      <dsp:spPr>
        <a:xfrm>
          <a:off x="7642160" y="1558935"/>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2">
                <a:lumMod val="75000"/>
              </a:schemeClr>
            </a:solidFill>
          </a:endParaRPr>
        </a:p>
      </dsp:txBody>
      <dsp:txXfrm>
        <a:off x="7660400" y="1577175"/>
        <a:ext cx="2601250" cy="586265"/>
      </dsp:txXfrm>
    </dsp:sp>
    <dsp:sp modelId="{0E847DDE-141E-C945-8AC8-56A30BE1D350}">
      <dsp:nvSpPr>
        <dsp:cNvPr id="0" name=""/>
        <dsp:cNvSpPr/>
      </dsp:nvSpPr>
      <dsp:spPr>
        <a:xfrm>
          <a:off x="7383096" y="624817"/>
          <a:ext cx="259064" cy="2023922"/>
        </a:xfrm>
        <a:custGeom>
          <a:avLst/>
          <a:gdLst/>
          <a:ahLst/>
          <a:cxnLst/>
          <a:rect l="0" t="0" r="0" b="0"/>
          <a:pathLst>
            <a:path>
              <a:moveTo>
                <a:pt x="0" y="0"/>
              </a:moveTo>
              <a:lnTo>
                <a:pt x="0" y="2023922"/>
              </a:lnTo>
              <a:lnTo>
                <a:pt x="259064" y="2023922"/>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D7B591F-8BD1-F64E-9CAB-8CD28164899F}">
      <dsp:nvSpPr>
        <dsp:cNvPr id="0" name=""/>
        <dsp:cNvSpPr/>
      </dsp:nvSpPr>
      <dsp:spPr>
        <a:xfrm>
          <a:off x="7642160" y="2337367"/>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tx2">
                <a:lumMod val="75000"/>
              </a:schemeClr>
            </a:solidFill>
          </a:endParaRPr>
        </a:p>
      </dsp:txBody>
      <dsp:txXfrm>
        <a:off x="7660400" y="2355607"/>
        <a:ext cx="2601250" cy="586265"/>
      </dsp:txXfrm>
    </dsp:sp>
    <dsp:sp modelId="{AA41EA59-78EA-A244-AB83-30E2982B2CF2}">
      <dsp:nvSpPr>
        <dsp:cNvPr id="0" name=""/>
        <dsp:cNvSpPr/>
      </dsp:nvSpPr>
      <dsp:spPr>
        <a:xfrm>
          <a:off x="7383096" y="624817"/>
          <a:ext cx="259064" cy="2802447"/>
        </a:xfrm>
        <a:custGeom>
          <a:avLst/>
          <a:gdLst/>
          <a:ahLst/>
          <a:cxnLst/>
          <a:rect l="0" t="0" r="0" b="0"/>
          <a:pathLst>
            <a:path>
              <a:moveTo>
                <a:pt x="0" y="0"/>
              </a:moveTo>
              <a:lnTo>
                <a:pt x="0" y="2802447"/>
              </a:lnTo>
              <a:lnTo>
                <a:pt x="259064" y="2802447"/>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08B93FA-47EB-D44C-B223-A4EB4139D5E5}">
      <dsp:nvSpPr>
        <dsp:cNvPr id="0" name=""/>
        <dsp:cNvSpPr/>
      </dsp:nvSpPr>
      <dsp:spPr>
        <a:xfrm>
          <a:off x="7642160" y="3115892"/>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tx2">
                <a:lumMod val="75000"/>
              </a:schemeClr>
            </a:solidFill>
          </a:endParaRPr>
        </a:p>
      </dsp:txBody>
      <dsp:txXfrm>
        <a:off x="7660400" y="3134132"/>
        <a:ext cx="2601250" cy="586265"/>
      </dsp:txXfrm>
    </dsp:sp>
    <dsp:sp modelId="{CE559318-4A96-0F4B-ACF9-E9B4AB3C6673}">
      <dsp:nvSpPr>
        <dsp:cNvPr id="0" name=""/>
        <dsp:cNvSpPr/>
      </dsp:nvSpPr>
      <dsp:spPr>
        <a:xfrm>
          <a:off x="7383096" y="624817"/>
          <a:ext cx="291786" cy="3580786"/>
        </a:xfrm>
        <a:custGeom>
          <a:avLst/>
          <a:gdLst/>
          <a:ahLst/>
          <a:cxnLst/>
          <a:rect l="0" t="0" r="0" b="0"/>
          <a:pathLst>
            <a:path>
              <a:moveTo>
                <a:pt x="0" y="0"/>
              </a:moveTo>
              <a:lnTo>
                <a:pt x="0" y="3580786"/>
              </a:lnTo>
              <a:lnTo>
                <a:pt x="291786" y="3580786"/>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B5AF4A4-3E65-344D-8DA8-5A58D99775C6}">
      <dsp:nvSpPr>
        <dsp:cNvPr id="0" name=""/>
        <dsp:cNvSpPr/>
      </dsp:nvSpPr>
      <dsp:spPr>
        <a:xfrm>
          <a:off x="7674882" y="3894231"/>
          <a:ext cx="2590730" cy="622745"/>
        </a:xfrm>
        <a:prstGeom prst="roundRect">
          <a:avLst>
            <a:gd name="adj" fmla="val 10000"/>
          </a:avLst>
        </a:prstGeom>
        <a:solidFill>
          <a:schemeClr val="accent6">
            <a:lumMod val="60000"/>
            <a:lumOff val="40000"/>
            <a:alpha val="2000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2">
                <a:lumMod val="75000"/>
              </a:schemeClr>
            </a:solidFill>
          </a:endParaRPr>
        </a:p>
      </dsp:txBody>
      <dsp:txXfrm>
        <a:off x="7693122" y="3912471"/>
        <a:ext cx="2554250" cy="586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1056A-14BC-F345-8665-E9ECCBBEADD6}">
      <dsp:nvSpPr>
        <dsp:cNvPr id="0" name=""/>
        <dsp:cNvSpPr/>
      </dsp:nvSpPr>
      <dsp:spPr>
        <a:xfrm>
          <a:off x="399051" y="16507"/>
          <a:ext cx="3143419" cy="62274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rPr>
            <a:t>Attending School</a:t>
          </a:r>
        </a:p>
      </dsp:txBody>
      <dsp:txXfrm>
        <a:off x="417291" y="34747"/>
        <a:ext cx="3106939" cy="586265"/>
      </dsp:txXfrm>
    </dsp:sp>
    <dsp:sp modelId="{56B9666C-196D-EA4F-ACBD-690C714E99EB}">
      <dsp:nvSpPr>
        <dsp:cNvPr id="0" name=""/>
        <dsp:cNvSpPr/>
      </dsp:nvSpPr>
      <dsp:spPr>
        <a:xfrm>
          <a:off x="713393" y="639252"/>
          <a:ext cx="270640" cy="430248"/>
        </a:xfrm>
        <a:custGeom>
          <a:avLst/>
          <a:gdLst/>
          <a:ahLst/>
          <a:cxnLst/>
          <a:rect l="0" t="0" r="0" b="0"/>
          <a:pathLst>
            <a:path>
              <a:moveTo>
                <a:pt x="0" y="0"/>
              </a:moveTo>
              <a:lnTo>
                <a:pt x="0" y="430248"/>
              </a:lnTo>
              <a:lnTo>
                <a:pt x="270640" y="430248"/>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DB311519-FFA6-BE4C-8359-00913272194A}">
      <dsp:nvSpPr>
        <dsp:cNvPr id="0" name=""/>
        <dsp:cNvSpPr/>
      </dsp:nvSpPr>
      <dsp:spPr>
        <a:xfrm>
          <a:off x="984033" y="758128"/>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Tuition + books costs $60,000</a:t>
          </a:r>
        </a:p>
      </dsp:txBody>
      <dsp:txXfrm>
        <a:off x="1002273" y="776368"/>
        <a:ext cx="2492275" cy="586265"/>
      </dsp:txXfrm>
    </dsp:sp>
    <dsp:sp modelId="{3D38A161-1EE6-B64C-9147-79C6523B86F1}">
      <dsp:nvSpPr>
        <dsp:cNvPr id="0" name=""/>
        <dsp:cNvSpPr/>
      </dsp:nvSpPr>
      <dsp:spPr>
        <a:xfrm>
          <a:off x="713393" y="639252"/>
          <a:ext cx="270640" cy="1208680"/>
        </a:xfrm>
        <a:custGeom>
          <a:avLst/>
          <a:gdLst/>
          <a:ahLst/>
          <a:cxnLst/>
          <a:rect l="0" t="0" r="0" b="0"/>
          <a:pathLst>
            <a:path>
              <a:moveTo>
                <a:pt x="0" y="0"/>
              </a:moveTo>
              <a:lnTo>
                <a:pt x="0" y="1208680"/>
              </a:lnTo>
              <a:lnTo>
                <a:pt x="270640" y="1208680"/>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996E23D3-CB43-0B4C-B241-A1B2B8197C7E}">
      <dsp:nvSpPr>
        <dsp:cNvPr id="0" name=""/>
        <dsp:cNvSpPr/>
      </dsp:nvSpPr>
      <dsp:spPr>
        <a:xfrm>
          <a:off x="984033" y="1536560"/>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quit your job</a:t>
          </a:r>
        </a:p>
      </dsp:txBody>
      <dsp:txXfrm>
        <a:off x="1002273" y="1554800"/>
        <a:ext cx="2492275" cy="586265"/>
      </dsp:txXfrm>
    </dsp:sp>
    <dsp:sp modelId="{49B342AF-FC5D-5343-B939-35F04EDD2936}">
      <dsp:nvSpPr>
        <dsp:cNvPr id="0" name=""/>
        <dsp:cNvSpPr/>
      </dsp:nvSpPr>
      <dsp:spPr>
        <a:xfrm>
          <a:off x="713393" y="639252"/>
          <a:ext cx="270640" cy="1994591"/>
        </a:xfrm>
        <a:custGeom>
          <a:avLst/>
          <a:gdLst/>
          <a:ahLst/>
          <a:cxnLst/>
          <a:rect l="0" t="0" r="0" b="0"/>
          <a:pathLst>
            <a:path>
              <a:moveTo>
                <a:pt x="0" y="0"/>
              </a:moveTo>
              <a:lnTo>
                <a:pt x="0" y="1994591"/>
              </a:lnTo>
              <a:lnTo>
                <a:pt x="270640" y="1994591"/>
              </a:lnTo>
            </a:path>
          </a:pathLst>
        </a:custGeom>
        <a:noFill/>
        <a:ln w="25400" cap="flat" cmpd="sng" algn="ctr">
          <a:solidFill>
            <a:srgbClr val="3BBEBE"/>
          </a:solidFill>
          <a:prstDash val="solid"/>
          <a:miter lim="800000"/>
        </a:ln>
        <a:effectLst/>
      </dsp:spPr>
      <dsp:style>
        <a:lnRef idx="2">
          <a:scrgbClr r="0" g="0" b="0"/>
        </a:lnRef>
        <a:fillRef idx="0">
          <a:scrgbClr r="0" g="0" b="0"/>
        </a:fillRef>
        <a:effectRef idx="0">
          <a:scrgbClr r="0" g="0" b="0"/>
        </a:effectRef>
        <a:fontRef idx="minor"/>
      </dsp:style>
    </dsp:sp>
    <dsp:sp modelId="{9417E45F-CE2A-1F4C-913F-570DF9879E49}">
      <dsp:nvSpPr>
        <dsp:cNvPr id="0" name=""/>
        <dsp:cNvSpPr/>
      </dsp:nvSpPr>
      <dsp:spPr>
        <a:xfrm>
          <a:off x="984033" y="2322471"/>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Apartment and food cost $24,000</a:t>
          </a:r>
        </a:p>
      </dsp:txBody>
      <dsp:txXfrm>
        <a:off x="1002273" y="2340711"/>
        <a:ext cx="2492275" cy="586265"/>
      </dsp:txXfrm>
    </dsp:sp>
    <dsp:sp modelId="{6D92FE39-11A0-5249-8569-129C4F246D74}">
      <dsp:nvSpPr>
        <dsp:cNvPr id="0" name=""/>
        <dsp:cNvSpPr/>
      </dsp:nvSpPr>
      <dsp:spPr>
        <a:xfrm>
          <a:off x="713393" y="639252"/>
          <a:ext cx="270640" cy="2729368"/>
        </a:xfrm>
        <a:custGeom>
          <a:avLst/>
          <a:gdLst/>
          <a:ahLst/>
          <a:cxnLst/>
          <a:rect l="0" t="0" r="0" b="0"/>
          <a:pathLst>
            <a:path>
              <a:moveTo>
                <a:pt x="0" y="0"/>
              </a:moveTo>
              <a:lnTo>
                <a:pt x="0" y="2729368"/>
              </a:lnTo>
              <a:lnTo>
                <a:pt x="270640" y="2729368"/>
              </a:lnTo>
            </a:path>
          </a:pathLst>
        </a:custGeom>
        <a:noFill/>
        <a:ln w="254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8825F3A-D193-D344-AA9F-A118DA1947A6}">
      <dsp:nvSpPr>
        <dsp:cNvPr id="0" name=""/>
        <dsp:cNvSpPr/>
      </dsp:nvSpPr>
      <dsp:spPr>
        <a:xfrm>
          <a:off x="984033" y="3057248"/>
          <a:ext cx="2528755" cy="6227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10 hours per day studying</a:t>
          </a:r>
        </a:p>
      </dsp:txBody>
      <dsp:txXfrm>
        <a:off x="1002273" y="3075488"/>
        <a:ext cx="2492275" cy="586265"/>
      </dsp:txXfrm>
    </dsp:sp>
    <dsp:sp modelId="{65BA15DE-28FB-2F47-A1A5-27D9D680783E}">
      <dsp:nvSpPr>
        <dsp:cNvPr id="0" name=""/>
        <dsp:cNvSpPr/>
      </dsp:nvSpPr>
      <dsp:spPr>
        <a:xfrm>
          <a:off x="3788965" y="1891"/>
          <a:ext cx="3046607" cy="622926"/>
        </a:xfrm>
        <a:prstGeom prst="roundRect">
          <a:avLst>
            <a:gd name="adj" fmla="val 10000"/>
          </a:avLst>
        </a:prstGeom>
        <a:solidFill>
          <a:schemeClr val="accent2"/>
        </a:solidFill>
        <a:ln w="12700" cap="flat" cmpd="sng" algn="ctr">
          <a:solidFill>
            <a:srgbClr val="EF6E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cs typeface="DokChampa" panose="020B0604020202020204" pitchFamily="34" charset="0"/>
            </a:rPr>
            <a:t>Working Full Time</a:t>
          </a:r>
        </a:p>
      </dsp:txBody>
      <dsp:txXfrm>
        <a:off x="3807210" y="20136"/>
        <a:ext cx="3010117" cy="586436"/>
      </dsp:txXfrm>
    </dsp:sp>
    <dsp:sp modelId="{E934B6DF-6F8F-9444-92F3-61BD58153CD4}">
      <dsp:nvSpPr>
        <dsp:cNvPr id="0" name=""/>
        <dsp:cNvSpPr/>
      </dsp:nvSpPr>
      <dsp:spPr>
        <a:xfrm>
          <a:off x="4093626" y="624817"/>
          <a:ext cx="273854" cy="467059"/>
        </a:xfrm>
        <a:custGeom>
          <a:avLst/>
          <a:gdLst/>
          <a:ahLst/>
          <a:cxnLst/>
          <a:rect l="0" t="0" r="0" b="0"/>
          <a:pathLst>
            <a:path>
              <a:moveTo>
                <a:pt x="0" y="0"/>
              </a:moveTo>
              <a:lnTo>
                <a:pt x="0" y="467059"/>
              </a:lnTo>
              <a:lnTo>
                <a:pt x="273854" y="467059"/>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819810E7-A0FA-3C4F-BC35-3F5D8513DFC0}">
      <dsp:nvSpPr>
        <dsp:cNvPr id="0" name=""/>
        <dsp:cNvSpPr/>
      </dsp:nvSpPr>
      <dsp:spPr>
        <a:xfrm>
          <a:off x="4367481" y="780503"/>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do not pay tuition + textbook costs</a:t>
          </a:r>
        </a:p>
      </dsp:txBody>
      <dsp:txXfrm>
        <a:off x="4385721" y="798743"/>
        <a:ext cx="2420096" cy="586265"/>
      </dsp:txXfrm>
    </dsp:sp>
    <dsp:sp modelId="{CB7B2C46-B09C-034C-83A5-481185D80FD7}">
      <dsp:nvSpPr>
        <dsp:cNvPr id="0" name=""/>
        <dsp:cNvSpPr/>
      </dsp:nvSpPr>
      <dsp:spPr>
        <a:xfrm>
          <a:off x="4093626" y="624817"/>
          <a:ext cx="273854" cy="1245490"/>
        </a:xfrm>
        <a:custGeom>
          <a:avLst/>
          <a:gdLst/>
          <a:ahLst/>
          <a:cxnLst/>
          <a:rect l="0" t="0" r="0" b="0"/>
          <a:pathLst>
            <a:path>
              <a:moveTo>
                <a:pt x="0" y="0"/>
              </a:moveTo>
              <a:lnTo>
                <a:pt x="0" y="1245490"/>
              </a:lnTo>
              <a:lnTo>
                <a:pt x="273854" y="1245490"/>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BDA2337E-FC46-1C4D-9D4A-E4E763FB6575}">
      <dsp:nvSpPr>
        <dsp:cNvPr id="0" name=""/>
        <dsp:cNvSpPr/>
      </dsp:nvSpPr>
      <dsp:spPr>
        <a:xfrm>
          <a:off x="4367481" y="1558935"/>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You earn $70,000 from your job</a:t>
          </a:r>
        </a:p>
      </dsp:txBody>
      <dsp:txXfrm>
        <a:off x="4385721" y="1577175"/>
        <a:ext cx="2420096" cy="586265"/>
      </dsp:txXfrm>
    </dsp:sp>
    <dsp:sp modelId="{7DBAA372-D5C4-564F-B07A-02904B22D714}">
      <dsp:nvSpPr>
        <dsp:cNvPr id="0" name=""/>
        <dsp:cNvSpPr/>
      </dsp:nvSpPr>
      <dsp:spPr>
        <a:xfrm>
          <a:off x="4093626" y="624817"/>
          <a:ext cx="296761" cy="2023922"/>
        </a:xfrm>
        <a:custGeom>
          <a:avLst/>
          <a:gdLst/>
          <a:ahLst/>
          <a:cxnLst/>
          <a:rect l="0" t="0" r="0" b="0"/>
          <a:pathLst>
            <a:path>
              <a:moveTo>
                <a:pt x="0" y="0"/>
              </a:moveTo>
              <a:lnTo>
                <a:pt x="0" y="2023922"/>
              </a:lnTo>
              <a:lnTo>
                <a:pt x="296761" y="2023922"/>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0A0D23C-A74E-1942-92A2-D8762859C8F4}">
      <dsp:nvSpPr>
        <dsp:cNvPr id="0" name=""/>
        <dsp:cNvSpPr/>
      </dsp:nvSpPr>
      <dsp:spPr>
        <a:xfrm>
          <a:off x="4390388" y="2337367"/>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Apartment and food cost $24,000</a:t>
          </a:r>
        </a:p>
      </dsp:txBody>
      <dsp:txXfrm>
        <a:off x="4408628" y="2355607"/>
        <a:ext cx="2420096" cy="586265"/>
      </dsp:txXfrm>
    </dsp:sp>
    <dsp:sp modelId="{F77DC17F-54B0-1740-AACF-00CCD42E8C09}">
      <dsp:nvSpPr>
        <dsp:cNvPr id="0" name=""/>
        <dsp:cNvSpPr/>
      </dsp:nvSpPr>
      <dsp:spPr>
        <a:xfrm>
          <a:off x="4093626" y="624817"/>
          <a:ext cx="317357" cy="2802447"/>
        </a:xfrm>
        <a:custGeom>
          <a:avLst/>
          <a:gdLst/>
          <a:ahLst/>
          <a:cxnLst/>
          <a:rect l="0" t="0" r="0" b="0"/>
          <a:pathLst>
            <a:path>
              <a:moveTo>
                <a:pt x="0" y="0"/>
              </a:moveTo>
              <a:lnTo>
                <a:pt x="0" y="2802447"/>
              </a:lnTo>
              <a:lnTo>
                <a:pt x="317357" y="2802447"/>
              </a:lnTo>
            </a:path>
          </a:pathLst>
        </a:custGeom>
        <a:noFill/>
        <a:ln w="254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FD5019F1-36B8-FB49-8FB9-21494A491977}">
      <dsp:nvSpPr>
        <dsp:cNvPr id="0" name=""/>
        <dsp:cNvSpPr/>
      </dsp:nvSpPr>
      <dsp:spPr>
        <a:xfrm>
          <a:off x="4410983" y="3115892"/>
          <a:ext cx="2456576" cy="6227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10 hours per day working</a:t>
          </a:r>
        </a:p>
      </dsp:txBody>
      <dsp:txXfrm>
        <a:off x="4429223" y="3134132"/>
        <a:ext cx="2420096" cy="586265"/>
      </dsp:txXfrm>
    </dsp:sp>
    <dsp:sp modelId="{FF83CAA0-79C5-3F41-B4B0-E8B5C056782C}">
      <dsp:nvSpPr>
        <dsp:cNvPr id="0" name=""/>
        <dsp:cNvSpPr/>
      </dsp:nvSpPr>
      <dsp:spPr>
        <a:xfrm>
          <a:off x="7064009" y="1891"/>
          <a:ext cx="3190872" cy="622926"/>
        </a:xfrm>
        <a:prstGeom prst="roundRect">
          <a:avLst>
            <a:gd name="adj" fmla="val 10000"/>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Dosis" pitchFamily="2" charset="77"/>
            </a:rPr>
            <a:t>Opportunity Cost</a:t>
          </a:r>
        </a:p>
      </dsp:txBody>
      <dsp:txXfrm>
        <a:off x="7082254" y="20136"/>
        <a:ext cx="3154382" cy="586436"/>
      </dsp:txXfrm>
    </dsp:sp>
    <dsp:sp modelId="{91C80FD8-00AA-5443-8C97-F90E56DCE158}">
      <dsp:nvSpPr>
        <dsp:cNvPr id="0" name=""/>
        <dsp:cNvSpPr/>
      </dsp:nvSpPr>
      <dsp:spPr>
        <a:xfrm>
          <a:off x="7383096" y="624817"/>
          <a:ext cx="259064" cy="467059"/>
        </a:xfrm>
        <a:custGeom>
          <a:avLst/>
          <a:gdLst/>
          <a:ahLst/>
          <a:cxnLst/>
          <a:rect l="0" t="0" r="0" b="0"/>
          <a:pathLst>
            <a:path>
              <a:moveTo>
                <a:pt x="0" y="0"/>
              </a:moveTo>
              <a:lnTo>
                <a:pt x="0" y="467059"/>
              </a:lnTo>
              <a:lnTo>
                <a:pt x="259064" y="467059"/>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A9A7F48-EE6F-544B-8586-22D6231CE953}">
      <dsp:nvSpPr>
        <dsp:cNvPr id="0" name=""/>
        <dsp:cNvSpPr/>
      </dsp:nvSpPr>
      <dsp:spPr>
        <a:xfrm>
          <a:off x="7642160" y="780503"/>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$60,000 tuition</a:t>
          </a:r>
        </a:p>
      </dsp:txBody>
      <dsp:txXfrm>
        <a:off x="7660400" y="798743"/>
        <a:ext cx="2601250" cy="586265"/>
      </dsp:txXfrm>
    </dsp:sp>
    <dsp:sp modelId="{D4863407-099B-8C40-81FF-A9AE65C34617}">
      <dsp:nvSpPr>
        <dsp:cNvPr id="0" name=""/>
        <dsp:cNvSpPr/>
      </dsp:nvSpPr>
      <dsp:spPr>
        <a:xfrm>
          <a:off x="7383096" y="624817"/>
          <a:ext cx="259064" cy="1245490"/>
        </a:xfrm>
        <a:custGeom>
          <a:avLst/>
          <a:gdLst/>
          <a:ahLst/>
          <a:cxnLst/>
          <a:rect l="0" t="0" r="0" b="0"/>
          <a:pathLst>
            <a:path>
              <a:moveTo>
                <a:pt x="0" y="0"/>
              </a:moveTo>
              <a:lnTo>
                <a:pt x="0" y="1245490"/>
              </a:lnTo>
              <a:lnTo>
                <a:pt x="259064" y="1245490"/>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B3270EE-B149-2642-8E5D-4C8AC0E2D125}">
      <dsp:nvSpPr>
        <dsp:cNvPr id="0" name=""/>
        <dsp:cNvSpPr/>
      </dsp:nvSpPr>
      <dsp:spPr>
        <a:xfrm>
          <a:off x="7642160" y="1558935"/>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$70,000 forgone income</a:t>
          </a:r>
        </a:p>
      </dsp:txBody>
      <dsp:txXfrm>
        <a:off x="7660400" y="1577175"/>
        <a:ext cx="2601250" cy="586265"/>
      </dsp:txXfrm>
    </dsp:sp>
    <dsp:sp modelId="{0E847DDE-141E-C945-8AC8-56A30BE1D350}">
      <dsp:nvSpPr>
        <dsp:cNvPr id="0" name=""/>
        <dsp:cNvSpPr/>
      </dsp:nvSpPr>
      <dsp:spPr>
        <a:xfrm>
          <a:off x="7383096" y="624817"/>
          <a:ext cx="259064" cy="2023922"/>
        </a:xfrm>
        <a:custGeom>
          <a:avLst/>
          <a:gdLst/>
          <a:ahLst/>
          <a:cxnLst/>
          <a:rect l="0" t="0" r="0" b="0"/>
          <a:pathLst>
            <a:path>
              <a:moveTo>
                <a:pt x="0" y="0"/>
              </a:moveTo>
              <a:lnTo>
                <a:pt x="0" y="2023922"/>
              </a:lnTo>
              <a:lnTo>
                <a:pt x="259064" y="2023922"/>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D7B591F-8BD1-F64E-9CAB-8CD28164899F}">
      <dsp:nvSpPr>
        <dsp:cNvPr id="0" name=""/>
        <dsp:cNvSpPr/>
      </dsp:nvSpPr>
      <dsp:spPr>
        <a:xfrm>
          <a:off x="7642160" y="2337367"/>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No opportunity cost</a:t>
          </a:r>
        </a:p>
      </dsp:txBody>
      <dsp:txXfrm>
        <a:off x="7660400" y="2355607"/>
        <a:ext cx="2601250" cy="586265"/>
      </dsp:txXfrm>
    </dsp:sp>
    <dsp:sp modelId="{AA41EA59-78EA-A244-AB83-30E2982B2CF2}">
      <dsp:nvSpPr>
        <dsp:cNvPr id="0" name=""/>
        <dsp:cNvSpPr/>
      </dsp:nvSpPr>
      <dsp:spPr>
        <a:xfrm>
          <a:off x="7383096" y="624817"/>
          <a:ext cx="259064" cy="2802447"/>
        </a:xfrm>
        <a:custGeom>
          <a:avLst/>
          <a:gdLst/>
          <a:ahLst/>
          <a:cxnLst/>
          <a:rect l="0" t="0" r="0" b="0"/>
          <a:pathLst>
            <a:path>
              <a:moveTo>
                <a:pt x="0" y="0"/>
              </a:moveTo>
              <a:lnTo>
                <a:pt x="0" y="2802447"/>
              </a:lnTo>
              <a:lnTo>
                <a:pt x="259064" y="2802447"/>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08B93FA-47EB-D44C-B223-A4EB4139D5E5}">
      <dsp:nvSpPr>
        <dsp:cNvPr id="0" name=""/>
        <dsp:cNvSpPr/>
      </dsp:nvSpPr>
      <dsp:spPr>
        <a:xfrm>
          <a:off x="7642160" y="3115892"/>
          <a:ext cx="2637730" cy="62274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No opportunity cost</a:t>
          </a:r>
        </a:p>
      </dsp:txBody>
      <dsp:txXfrm>
        <a:off x="7660400" y="3134132"/>
        <a:ext cx="2601250" cy="586265"/>
      </dsp:txXfrm>
    </dsp:sp>
    <dsp:sp modelId="{CE559318-4A96-0F4B-ACF9-E9B4AB3C6673}">
      <dsp:nvSpPr>
        <dsp:cNvPr id="0" name=""/>
        <dsp:cNvSpPr/>
      </dsp:nvSpPr>
      <dsp:spPr>
        <a:xfrm>
          <a:off x="7383096" y="624817"/>
          <a:ext cx="291786" cy="3580786"/>
        </a:xfrm>
        <a:custGeom>
          <a:avLst/>
          <a:gdLst/>
          <a:ahLst/>
          <a:cxnLst/>
          <a:rect l="0" t="0" r="0" b="0"/>
          <a:pathLst>
            <a:path>
              <a:moveTo>
                <a:pt x="0" y="0"/>
              </a:moveTo>
              <a:lnTo>
                <a:pt x="0" y="3580786"/>
              </a:lnTo>
              <a:lnTo>
                <a:pt x="291786" y="3580786"/>
              </a:lnTo>
            </a:path>
          </a:pathLst>
        </a:custGeom>
        <a:noFill/>
        <a:ln w="254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B5AF4A4-3E65-344D-8DA8-5A58D99775C6}">
      <dsp:nvSpPr>
        <dsp:cNvPr id="0" name=""/>
        <dsp:cNvSpPr/>
      </dsp:nvSpPr>
      <dsp:spPr>
        <a:xfrm>
          <a:off x="7674882" y="3894231"/>
          <a:ext cx="2590730" cy="622745"/>
        </a:xfrm>
        <a:prstGeom prst="roundRect">
          <a:avLst>
            <a:gd name="adj" fmla="val 10000"/>
          </a:avLst>
        </a:prstGeom>
        <a:solidFill>
          <a:schemeClr val="accent6">
            <a:lumMod val="60000"/>
            <a:lumOff val="40000"/>
            <a:alpha val="20000"/>
          </a:schemeClr>
        </a:solidFill>
        <a:ln w="254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$130,000 per year in total opportunity cost</a:t>
          </a:r>
        </a:p>
      </dsp:txBody>
      <dsp:txXfrm>
        <a:off x="7693122" y="3912471"/>
        <a:ext cx="2554250" cy="5862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8305F-46CB-2B4D-871B-7343E8E84C1D}"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592F6-D715-4743-B767-D8DAB8F04BC6}" type="slidenum">
              <a:rPr lang="en-US" smtClean="0"/>
              <a:t>‹#›</a:t>
            </a:fld>
            <a:endParaRPr lang="en-US"/>
          </a:p>
        </p:txBody>
      </p:sp>
    </p:spTree>
    <p:extLst>
      <p:ext uri="{BB962C8B-B14F-4D97-AF65-F5344CB8AC3E}">
        <p14:creationId xmlns:p14="http://schemas.microsoft.com/office/powerpoint/2010/main" val="130669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a:t>
            </a:fld>
            <a:endParaRPr lang="en-US"/>
          </a:p>
        </p:txBody>
      </p:sp>
    </p:spTree>
    <p:extLst>
      <p:ext uri="{BB962C8B-B14F-4D97-AF65-F5344CB8AC3E}">
        <p14:creationId xmlns:p14="http://schemas.microsoft.com/office/powerpoint/2010/main" val="235045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you </a:t>
            </a:r>
            <a:r>
              <a:rPr lang="en-US" b="1" dirty="0"/>
              <a:t>post for students </a:t>
            </a:r>
            <a:r>
              <a:rPr lang="en-US" dirty="0"/>
              <a:t>to print, so they can fill in the blanks during lecture.</a:t>
            </a:r>
          </a:p>
          <a:p>
            <a:r>
              <a:rPr lang="en-US" dirty="0"/>
              <a:t>Have the student try to fill out the opportunity cost for each row’s element before revealing the answers in class. </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18</a:t>
            </a:fld>
            <a:endParaRPr lang="en-US"/>
          </a:p>
        </p:txBody>
      </p:sp>
    </p:spTree>
    <p:extLst>
      <p:ext uri="{BB962C8B-B14F-4D97-AF65-F5344CB8AC3E}">
        <p14:creationId xmlns:p14="http://schemas.microsoft.com/office/powerpoint/2010/main" val="14930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you as the </a:t>
            </a:r>
            <a:r>
              <a:rPr lang="en-US" b="1" dirty="0"/>
              <a:t>teacher use in class </a:t>
            </a:r>
            <a:r>
              <a:rPr lang="en-US" dirty="0"/>
              <a:t>during lecture (to reveal the answers).</a:t>
            </a:r>
          </a:p>
          <a:p>
            <a:r>
              <a:rPr lang="en-US" dirty="0"/>
              <a:t>Have the student try to fill out the opportunity cost for each row’s element before revealing the answers in class. </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19</a:t>
            </a:fld>
            <a:endParaRPr lang="en-US"/>
          </a:p>
        </p:txBody>
      </p:sp>
    </p:spTree>
    <p:extLst>
      <p:ext uri="{BB962C8B-B14F-4D97-AF65-F5344CB8AC3E}">
        <p14:creationId xmlns:p14="http://schemas.microsoft.com/office/powerpoint/2010/main" val="283920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20</a:t>
            </a:fld>
            <a:endParaRPr lang="en-US"/>
          </a:p>
        </p:txBody>
      </p:sp>
    </p:spTree>
    <p:extLst>
      <p:ext uri="{BB962C8B-B14F-4D97-AF65-F5344CB8AC3E}">
        <p14:creationId xmlns:p14="http://schemas.microsoft.com/office/powerpoint/2010/main" val="85122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21</a:t>
            </a:fld>
            <a:endParaRPr lang="en-US"/>
          </a:p>
        </p:txBody>
      </p:sp>
    </p:spTree>
    <p:extLst>
      <p:ext uri="{BB962C8B-B14F-4D97-AF65-F5344CB8AC3E}">
        <p14:creationId xmlns:p14="http://schemas.microsoft.com/office/powerpoint/2010/main" val="18015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Joshua:</a:t>
            </a:r>
          </a:p>
          <a:p>
            <a:r>
              <a:rPr lang="en-US" dirty="0"/>
              <a:t>You had said I can have a 2-3 pictures per slide deck. This is one of the slides for which I would like to have a picture. </a:t>
            </a:r>
          </a:p>
          <a:p>
            <a:r>
              <a:rPr lang="en-US" dirty="0"/>
              <a:t>Here is the website where I grabbed the photo from: https://</a:t>
            </a:r>
            <a:r>
              <a:rPr lang="en-US" dirty="0" err="1"/>
              <a:t>towardsdatascience.com</a:t>
            </a:r>
            <a:r>
              <a:rPr lang="en-US" dirty="0"/>
              <a:t>/pricing-optimization-for-online-streaming-services-acbce206afbd</a:t>
            </a:r>
          </a:p>
          <a:p>
            <a:r>
              <a:rPr lang="en-US" b="1" dirty="0"/>
              <a:t>If you need to swap out the image for something else, I understand – ideally the new photo will still feature streaming app options </a:t>
            </a:r>
          </a:p>
        </p:txBody>
      </p:sp>
      <p:sp>
        <p:nvSpPr>
          <p:cNvPr id="4" name="Slide Number Placeholder 3"/>
          <p:cNvSpPr>
            <a:spLocks noGrp="1"/>
          </p:cNvSpPr>
          <p:nvPr>
            <p:ph type="sldNum" sz="quarter" idx="5"/>
          </p:nvPr>
        </p:nvSpPr>
        <p:spPr/>
        <p:txBody>
          <a:bodyPr/>
          <a:lstStyle/>
          <a:p>
            <a:fld id="{DC1592F6-D715-4743-B767-D8DAB8F04BC6}" type="slidenum">
              <a:rPr lang="en-US" smtClean="0"/>
              <a:t>22</a:t>
            </a:fld>
            <a:endParaRPr lang="en-US"/>
          </a:p>
        </p:txBody>
      </p:sp>
    </p:spTree>
    <p:extLst>
      <p:ext uri="{BB962C8B-B14F-4D97-AF65-F5344CB8AC3E}">
        <p14:creationId xmlns:p14="http://schemas.microsoft.com/office/powerpoint/2010/main" val="36545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23</a:t>
            </a:fld>
            <a:endParaRPr lang="en-US"/>
          </a:p>
        </p:txBody>
      </p:sp>
    </p:spTree>
    <p:extLst>
      <p:ext uri="{BB962C8B-B14F-4D97-AF65-F5344CB8AC3E}">
        <p14:creationId xmlns:p14="http://schemas.microsoft.com/office/powerpoint/2010/main" val="41363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24</a:t>
            </a:fld>
            <a:endParaRPr lang="en-US"/>
          </a:p>
        </p:txBody>
      </p:sp>
    </p:spTree>
    <p:extLst>
      <p:ext uri="{BB962C8B-B14F-4D97-AF65-F5344CB8AC3E}">
        <p14:creationId xmlns:p14="http://schemas.microsoft.com/office/powerpoint/2010/main" val="382809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Teacher Tip: </a:t>
            </a:r>
          </a:p>
          <a:p>
            <a:r>
              <a:rPr lang="en-US" sz="1400" dirty="0"/>
              <a:t>Tell students where the “F” in “PPF” comes from: We call this a frontier because it describes the most you can produce given your current circumstances</a:t>
            </a:r>
          </a:p>
        </p:txBody>
      </p:sp>
      <p:sp>
        <p:nvSpPr>
          <p:cNvPr id="4" name="Slide Number Placeholder 3"/>
          <p:cNvSpPr>
            <a:spLocks noGrp="1"/>
          </p:cNvSpPr>
          <p:nvPr>
            <p:ph type="sldNum" sz="quarter" idx="5"/>
          </p:nvPr>
        </p:nvSpPr>
        <p:spPr/>
        <p:txBody>
          <a:bodyPr/>
          <a:lstStyle/>
          <a:p>
            <a:fld id="{DC1592F6-D715-4743-B767-D8DAB8F04BC6}" type="slidenum">
              <a:rPr lang="en-US" smtClean="0"/>
              <a:t>25</a:t>
            </a:fld>
            <a:endParaRPr lang="en-US"/>
          </a:p>
        </p:txBody>
      </p:sp>
    </p:spTree>
    <p:extLst>
      <p:ext uri="{BB962C8B-B14F-4D97-AF65-F5344CB8AC3E}">
        <p14:creationId xmlns:p14="http://schemas.microsoft.com/office/powerpoint/2010/main" val="266934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26</a:t>
            </a:fld>
            <a:endParaRPr lang="en-US"/>
          </a:p>
        </p:txBody>
      </p:sp>
    </p:spTree>
    <p:extLst>
      <p:ext uri="{BB962C8B-B14F-4D97-AF65-F5344CB8AC3E}">
        <p14:creationId xmlns:p14="http://schemas.microsoft.com/office/powerpoint/2010/main" val="329050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27</a:t>
            </a:fld>
            <a:endParaRPr lang="en-US"/>
          </a:p>
        </p:txBody>
      </p:sp>
    </p:spTree>
    <p:extLst>
      <p:ext uri="{BB962C8B-B14F-4D97-AF65-F5344CB8AC3E}">
        <p14:creationId xmlns:p14="http://schemas.microsoft.com/office/powerpoint/2010/main" val="124125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5</a:t>
            </a:fld>
            <a:endParaRPr lang="en-US"/>
          </a:p>
        </p:txBody>
      </p:sp>
    </p:spTree>
    <p:extLst>
      <p:ext uri="{BB962C8B-B14F-4D97-AF65-F5344CB8AC3E}">
        <p14:creationId xmlns:p14="http://schemas.microsoft.com/office/powerpoint/2010/main" val="226140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you </a:t>
            </a:r>
            <a:r>
              <a:rPr lang="en-US" b="1" dirty="0"/>
              <a:t>post for students </a:t>
            </a:r>
            <a:r>
              <a:rPr lang="en-US" dirty="0"/>
              <a:t>to print, so they can fill in the blanks during lecture.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the student try to identify each question as either marginal or not marginal before revealing the answers in class. </a:t>
            </a:r>
          </a:p>
        </p:txBody>
      </p:sp>
      <p:sp>
        <p:nvSpPr>
          <p:cNvPr id="4" name="Slide Number Placeholder 3"/>
          <p:cNvSpPr>
            <a:spLocks noGrp="1"/>
          </p:cNvSpPr>
          <p:nvPr>
            <p:ph type="sldNum" sz="quarter" idx="5"/>
          </p:nvPr>
        </p:nvSpPr>
        <p:spPr/>
        <p:txBody>
          <a:bodyPr/>
          <a:lstStyle/>
          <a:p>
            <a:fld id="{DC1592F6-D715-4743-B767-D8DAB8F04BC6}" type="slidenum">
              <a:rPr lang="en-US" smtClean="0"/>
              <a:t>31</a:t>
            </a:fld>
            <a:endParaRPr lang="en-US"/>
          </a:p>
        </p:txBody>
      </p:sp>
    </p:spTree>
    <p:extLst>
      <p:ext uri="{BB962C8B-B14F-4D97-AF65-F5344CB8AC3E}">
        <p14:creationId xmlns:p14="http://schemas.microsoft.com/office/powerpoint/2010/main" val="89038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you as the </a:t>
            </a:r>
            <a:r>
              <a:rPr lang="en-US" b="1" dirty="0"/>
              <a:t>teacher use in class </a:t>
            </a:r>
            <a:r>
              <a:rPr lang="en-US" dirty="0"/>
              <a:t>during lecture (to reveal the answers).</a:t>
            </a:r>
          </a:p>
          <a:p>
            <a:r>
              <a:rPr lang="en-US" dirty="0"/>
              <a:t>Have the student try to identify each question as either marginal or not marginal before revealing the answers in class. </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32</a:t>
            </a:fld>
            <a:endParaRPr lang="en-US"/>
          </a:p>
        </p:txBody>
      </p:sp>
    </p:spTree>
    <p:extLst>
      <p:ext uri="{BB962C8B-B14F-4D97-AF65-F5344CB8AC3E}">
        <p14:creationId xmlns:p14="http://schemas.microsoft.com/office/powerpoint/2010/main" val="1975205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follow the marginal principle, then every unit you end up buying will be ‘worth it’  </a:t>
            </a:r>
            <a:r>
              <a:rPr lang="en-US" sz="1200" dirty="0"/>
              <a:t>(worth it, in the sense that the additional benefits will have exceeded the additional costs.)</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34</a:t>
            </a:fld>
            <a:endParaRPr lang="en-US"/>
          </a:p>
        </p:txBody>
      </p:sp>
    </p:spTree>
    <p:extLst>
      <p:ext uri="{BB962C8B-B14F-4D97-AF65-F5344CB8AC3E}">
        <p14:creationId xmlns:p14="http://schemas.microsoft.com/office/powerpoint/2010/main" val="85801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r>
              <a:rPr lang="en-US" dirty="0"/>
              <a:t>This is the slide you as the teacher </a:t>
            </a:r>
            <a:r>
              <a:rPr lang="en-US" b="1" dirty="0"/>
              <a:t>post for students to print</a:t>
            </a:r>
            <a:r>
              <a:rPr lang="en-US" dirty="0"/>
              <a:t>. Then students fill out the rest of the table in class</a:t>
            </a:r>
          </a:p>
          <a:p>
            <a:r>
              <a:rPr lang="en-US" dirty="0"/>
              <a:t>First, talk through how the total benefits and total cost values were arrived at in each row.</a:t>
            </a:r>
          </a:p>
        </p:txBody>
      </p:sp>
      <p:sp>
        <p:nvSpPr>
          <p:cNvPr id="4" name="Slide Number Placeholder 3"/>
          <p:cNvSpPr>
            <a:spLocks noGrp="1"/>
          </p:cNvSpPr>
          <p:nvPr>
            <p:ph type="sldNum" sz="quarter" idx="5"/>
          </p:nvPr>
        </p:nvSpPr>
        <p:spPr/>
        <p:txBody>
          <a:bodyPr/>
          <a:lstStyle/>
          <a:p>
            <a:fld id="{DC1592F6-D715-4743-B767-D8DAB8F04BC6}" type="slidenum">
              <a:rPr lang="en-US" smtClean="0"/>
              <a:t>36</a:t>
            </a:fld>
            <a:endParaRPr lang="en-US"/>
          </a:p>
        </p:txBody>
      </p:sp>
    </p:spTree>
    <p:extLst>
      <p:ext uri="{BB962C8B-B14F-4D97-AF65-F5344CB8AC3E}">
        <p14:creationId xmlns:p14="http://schemas.microsoft.com/office/powerpoint/2010/main" val="38692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r>
              <a:rPr lang="en-US" dirty="0"/>
              <a:t>This is one of the slides you use in class when presenting the answers. </a:t>
            </a:r>
          </a:p>
          <a:p>
            <a:r>
              <a:rPr lang="en-US" dirty="0"/>
              <a:t>Second, have students calculate the marginal benefit (and then you can reveal the answer)</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37</a:t>
            </a:fld>
            <a:endParaRPr lang="en-US"/>
          </a:p>
        </p:txBody>
      </p:sp>
    </p:spTree>
    <p:extLst>
      <p:ext uri="{BB962C8B-B14F-4D97-AF65-F5344CB8AC3E}">
        <p14:creationId xmlns:p14="http://schemas.microsoft.com/office/powerpoint/2010/main" val="411777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r>
              <a:rPr lang="en-US" dirty="0"/>
              <a:t>This is one of the slides you use in class when presenting the answers. </a:t>
            </a:r>
          </a:p>
          <a:p>
            <a:r>
              <a:rPr lang="en-US" dirty="0"/>
              <a:t>Third, have students calculate the marginal cost column values (and then you can reveal the answer)</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38</a:t>
            </a:fld>
            <a:endParaRPr lang="en-US"/>
          </a:p>
        </p:txBody>
      </p:sp>
    </p:spTree>
    <p:extLst>
      <p:ext uri="{BB962C8B-B14F-4D97-AF65-F5344CB8AC3E}">
        <p14:creationId xmlns:p14="http://schemas.microsoft.com/office/powerpoint/2010/main" val="458802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r>
              <a:rPr lang="en-US" dirty="0"/>
              <a:t>This is one of the slides you use in class when presenting the answers. </a:t>
            </a:r>
          </a:p>
          <a:p>
            <a:r>
              <a:rPr lang="en-US" dirty="0"/>
              <a:t>Fourth, show students that profit (economic surplus) is maximized where MB = MC.</a:t>
            </a:r>
          </a:p>
          <a:p>
            <a:r>
              <a:rPr lang="en-US" dirty="0"/>
              <a:t>Note, that hiring the 6</a:t>
            </a:r>
            <a:r>
              <a:rPr lang="en-US" baseline="30000" dirty="0"/>
              <a:t>th</a:t>
            </a:r>
            <a:r>
              <a:rPr lang="en-US" dirty="0"/>
              <a:t> worker neither raised nor lower profit because the MB of the 6</a:t>
            </a:r>
            <a:r>
              <a:rPr lang="en-US" baseline="30000" dirty="0"/>
              <a:t>th</a:t>
            </a:r>
            <a:r>
              <a:rPr lang="en-US" dirty="0"/>
              <a:t> worker was exactly equal to their MC. </a:t>
            </a:r>
          </a:p>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39</a:t>
            </a:fld>
            <a:endParaRPr lang="en-US"/>
          </a:p>
        </p:txBody>
      </p:sp>
    </p:spTree>
    <p:extLst>
      <p:ext uri="{BB962C8B-B14F-4D97-AF65-F5344CB8AC3E}">
        <p14:creationId xmlns:p14="http://schemas.microsoft.com/office/powerpoint/2010/main" val="247239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41</a:t>
            </a:fld>
            <a:endParaRPr lang="en-US"/>
          </a:p>
        </p:txBody>
      </p:sp>
    </p:spTree>
    <p:extLst>
      <p:ext uri="{BB962C8B-B14F-4D97-AF65-F5344CB8AC3E}">
        <p14:creationId xmlns:p14="http://schemas.microsoft.com/office/powerpoint/2010/main" val="2351720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man is an island” </a:t>
            </a:r>
            <a:r>
              <a:rPr lang="en-US" dirty="0">
                <a:sym typeface="Wingdings" pitchFamily="2" charset="2"/>
              </a:rPr>
              <a:t> No decisions is made in compete isolation from other people or other markets.</a:t>
            </a:r>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42</a:t>
            </a:fld>
            <a:endParaRPr lang="en-US"/>
          </a:p>
        </p:txBody>
      </p:sp>
    </p:spTree>
    <p:extLst>
      <p:ext uri="{BB962C8B-B14F-4D97-AF65-F5344CB8AC3E}">
        <p14:creationId xmlns:p14="http://schemas.microsoft.com/office/powerpoint/2010/main" val="128927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6</a:t>
            </a:fld>
            <a:endParaRPr lang="en-US"/>
          </a:p>
        </p:txBody>
      </p:sp>
    </p:spTree>
    <p:extLst>
      <p:ext uri="{BB962C8B-B14F-4D97-AF65-F5344CB8AC3E}">
        <p14:creationId xmlns:p14="http://schemas.microsoft.com/office/powerpoint/2010/main" val="418485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a:t>
            </a:r>
          </a:p>
          <a:p>
            <a:r>
              <a:rPr lang="en-US" b="1" dirty="0"/>
              <a:t>Class discussion opportunity: </a:t>
            </a:r>
            <a:r>
              <a:rPr lang="en-US" dirty="0"/>
              <a:t>Ask the class if they can figure out a scenario in which a supplier get’s economic surplus from a transaction. </a:t>
            </a:r>
          </a:p>
          <a:p>
            <a:pPr marL="171450" indent="-171450">
              <a:buFont typeface="Arial" panose="020B0604020202020204" pitchFamily="34" charset="0"/>
              <a:buChar char="•"/>
            </a:pPr>
            <a:r>
              <a:rPr lang="en-US" dirty="0"/>
              <a:t>For example, say it only cost $1.50 to make the granola bar. This means (in our scenario) the supplier exchanged something worth $1.50 for something worth $2 – this exchange generated $0.50 of economic surplus for the supplier!</a:t>
            </a:r>
          </a:p>
        </p:txBody>
      </p:sp>
      <p:sp>
        <p:nvSpPr>
          <p:cNvPr id="4" name="Slide Number Placeholder 3"/>
          <p:cNvSpPr>
            <a:spLocks noGrp="1"/>
          </p:cNvSpPr>
          <p:nvPr>
            <p:ph type="sldNum" sz="quarter" idx="5"/>
          </p:nvPr>
        </p:nvSpPr>
        <p:spPr/>
        <p:txBody>
          <a:bodyPr/>
          <a:lstStyle/>
          <a:p>
            <a:fld id="{DC1592F6-D715-4743-B767-D8DAB8F04BC6}" type="slidenum">
              <a:rPr lang="en-US" smtClean="0"/>
              <a:t>8</a:t>
            </a:fld>
            <a:endParaRPr lang="en-US"/>
          </a:p>
        </p:txBody>
      </p:sp>
    </p:spTree>
    <p:extLst>
      <p:ext uri="{BB962C8B-B14F-4D97-AF65-F5344CB8AC3E}">
        <p14:creationId xmlns:p14="http://schemas.microsoft.com/office/powerpoint/2010/main" val="390248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 </a:t>
            </a:r>
          </a:p>
          <a:p>
            <a:r>
              <a:rPr lang="en-US" dirty="0"/>
              <a:t>In-class activity: have the class vote on which plan they would choose (A vs B), and then again with (1 vs 2). At the end, reveal that the options are in fact the same, but have merely been framed differently. </a:t>
            </a:r>
          </a:p>
        </p:txBody>
      </p:sp>
      <p:sp>
        <p:nvSpPr>
          <p:cNvPr id="4" name="Slide Number Placeholder 3"/>
          <p:cNvSpPr>
            <a:spLocks noGrp="1"/>
          </p:cNvSpPr>
          <p:nvPr>
            <p:ph type="sldNum" sz="quarter" idx="5"/>
          </p:nvPr>
        </p:nvSpPr>
        <p:spPr/>
        <p:txBody>
          <a:bodyPr/>
          <a:lstStyle/>
          <a:p>
            <a:fld id="{DC1592F6-D715-4743-B767-D8DAB8F04BC6}" type="slidenum">
              <a:rPr lang="en-US" smtClean="0"/>
              <a:t>10</a:t>
            </a:fld>
            <a:endParaRPr lang="en-US"/>
          </a:p>
        </p:txBody>
      </p:sp>
    </p:spTree>
    <p:extLst>
      <p:ext uri="{BB962C8B-B14F-4D97-AF65-F5344CB8AC3E}">
        <p14:creationId xmlns:p14="http://schemas.microsoft.com/office/powerpoint/2010/main" val="358927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 </a:t>
            </a:r>
          </a:p>
          <a:p>
            <a:r>
              <a:rPr lang="en-US" dirty="0"/>
              <a:t>In-class activity: have the class vote on which plan they would choose (A vs B), and then again with (1 vs 2). At the end, reveal that the options are in fact the same, but have merely been framed differently. </a:t>
            </a:r>
          </a:p>
        </p:txBody>
      </p:sp>
      <p:sp>
        <p:nvSpPr>
          <p:cNvPr id="4" name="Slide Number Placeholder 3"/>
          <p:cNvSpPr>
            <a:spLocks noGrp="1"/>
          </p:cNvSpPr>
          <p:nvPr>
            <p:ph type="sldNum" sz="quarter" idx="5"/>
          </p:nvPr>
        </p:nvSpPr>
        <p:spPr/>
        <p:txBody>
          <a:bodyPr/>
          <a:lstStyle/>
          <a:p>
            <a:fld id="{DC1592F6-D715-4743-B767-D8DAB8F04BC6}" type="slidenum">
              <a:rPr lang="en-US" smtClean="0"/>
              <a:t>11</a:t>
            </a:fld>
            <a:endParaRPr lang="en-US"/>
          </a:p>
        </p:txBody>
      </p:sp>
    </p:spTree>
    <p:extLst>
      <p:ext uri="{BB962C8B-B14F-4D97-AF65-F5344CB8AC3E}">
        <p14:creationId xmlns:p14="http://schemas.microsoft.com/office/powerpoint/2010/main" val="206349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Tip: </a:t>
            </a:r>
          </a:p>
          <a:p>
            <a:r>
              <a:rPr lang="en-US" dirty="0"/>
              <a:t>In-class activity: have the class vote on which plan they would choose (A vs B), and then again with (1 vs 2). At the end, reveal that the options are in fact the same, but have merely been framed differently. </a:t>
            </a:r>
          </a:p>
        </p:txBody>
      </p:sp>
      <p:sp>
        <p:nvSpPr>
          <p:cNvPr id="4" name="Slide Number Placeholder 3"/>
          <p:cNvSpPr>
            <a:spLocks noGrp="1"/>
          </p:cNvSpPr>
          <p:nvPr>
            <p:ph type="sldNum" sz="quarter" idx="5"/>
          </p:nvPr>
        </p:nvSpPr>
        <p:spPr/>
        <p:txBody>
          <a:bodyPr/>
          <a:lstStyle/>
          <a:p>
            <a:fld id="{DC1592F6-D715-4743-B767-D8DAB8F04BC6}" type="slidenum">
              <a:rPr lang="en-US" smtClean="0"/>
              <a:t>12</a:t>
            </a:fld>
            <a:endParaRPr lang="en-US"/>
          </a:p>
        </p:txBody>
      </p:sp>
    </p:spTree>
    <p:extLst>
      <p:ext uri="{BB962C8B-B14F-4D97-AF65-F5344CB8AC3E}">
        <p14:creationId xmlns:p14="http://schemas.microsoft.com/office/powerpoint/2010/main" val="13622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16</a:t>
            </a:fld>
            <a:endParaRPr lang="en-US"/>
          </a:p>
        </p:txBody>
      </p:sp>
    </p:spTree>
    <p:extLst>
      <p:ext uri="{BB962C8B-B14F-4D97-AF65-F5344CB8AC3E}">
        <p14:creationId xmlns:p14="http://schemas.microsoft.com/office/powerpoint/2010/main" val="296511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592F6-D715-4743-B767-D8DAB8F04BC6}" type="slidenum">
              <a:rPr lang="en-US" smtClean="0"/>
              <a:t>17</a:t>
            </a:fld>
            <a:endParaRPr lang="en-US"/>
          </a:p>
        </p:txBody>
      </p:sp>
    </p:spTree>
    <p:extLst>
      <p:ext uri="{BB962C8B-B14F-4D97-AF65-F5344CB8AC3E}">
        <p14:creationId xmlns:p14="http://schemas.microsoft.com/office/powerpoint/2010/main" val="1830882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72F-A5AD-E74A-9FF2-98DE88A5B517}"/>
              </a:ext>
            </a:extLst>
          </p:cNvPr>
          <p:cNvSpPr>
            <a:spLocks noGrp="1"/>
          </p:cNvSpPr>
          <p:nvPr>
            <p:ph type="title"/>
          </p:nvPr>
        </p:nvSpPr>
        <p:spPr>
          <a:xfrm>
            <a:off x="0" y="365125"/>
            <a:ext cx="12192000" cy="1325563"/>
          </a:xfrm>
          <a:noFill/>
        </p:spPr>
        <p:txBody>
          <a:bodyPr/>
          <a:lstStyle>
            <a:lvl1pPr>
              <a:defRPr baseline="0">
                <a:latin typeface="Dosis"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0BF62D3-343B-C04C-8016-B61B08AB31C0}"/>
              </a:ext>
            </a:extLst>
          </p:cNvPr>
          <p:cNvSpPr>
            <a:spLocks noGrp="1"/>
          </p:cNvSpPr>
          <p:nvPr>
            <p:ph idx="1"/>
          </p:nvPr>
        </p:nvSpPr>
        <p:spPr>
          <a:xfrm>
            <a:off x="360947" y="1825625"/>
            <a:ext cx="11550316" cy="4351338"/>
          </a:xfrm>
        </p:spPr>
        <p:txBody>
          <a:bodyPr/>
          <a:lstStyle>
            <a:lvl1pPr marL="457200" indent="-457200">
              <a:buFont typeface="Arial" panose="020B0604020202020204" pitchFamily="34" charset="0"/>
              <a:buChar char="•"/>
              <a:defRPr baseline="0">
                <a:latin typeface="Dosis" pitchFamily="2" charset="77"/>
                <a:cs typeface="Arial" panose="020B0604020202020204" pitchFamily="34" charset="0"/>
              </a:defRPr>
            </a:lvl1pPr>
            <a:lvl2pPr>
              <a:defRPr baseline="0">
                <a:latin typeface="Dosis" pitchFamily="2" charset="77"/>
                <a:cs typeface="Arial" panose="020B0604020202020204" pitchFamily="34" charset="0"/>
              </a:defRPr>
            </a:lvl2pPr>
            <a:lvl3pPr>
              <a:defRPr baseline="0">
                <a:latin typeface="Dosis" pitchFamily="2" charset="77"/>
                <a:cs typeface="Arial" panose="020B0604020202020204" pitchFamily="34" charset="0"/>
              </a:defRPr>
            </a:lvl3pPr>
            <a:lvl4pPr>
              <a:defRPr baseline="0">
                <a:latin typeface="Dosis" pitchFamily="2" charset="77"/>
                <a:cs typeface="Arial" panose="020B0604020202020204" pitchFamily="34" charset="0"/>
              </a:defRPr>
            </a:lvl4pPr>
            <a:lvl5pPr>
              <a:defRPr baseline="0">
                <a:latin typeface="Dosis"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FB6D001-5C03-5449-AF8C-BEE0E1A6C0FC}"/>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15247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336A-F2C2-5844-A723-F08BC5682927}"/>
              </a:ext>
            </a:extLst>
          </p:cNvPr>
          <p:cNvSpPr>
            <a:spLocks noGrp="1"/>
          </p:cNvSpPr>
          <p:nvPr>
            <p:ph type="title"/>
          </p:nvPr>
        </p:nvSpPr>
        <p:spPr>
          <a:xfrm>
            <a:off x="243840" y="457200"/>
            <a:ext cx="4724400" cy="1600200"/>
          </a:xfrm>
          <a:solidFill>
            <a:schemeClr val="tx2"/>
          </a:solidFill>
        </p:spPr>
        <p:txBody>
          <a:bodyPr anchor="b">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2F84B0-F8B7-CD49-BD3C-0BAD94C56E43}"/>
              </a:ext>
            </a:extLst>
          </p:cNvPr>
          <p:cNvSpPr>
            <a:spLocks noGrp="1"/>
          </p:cNvSpPr>
          <p:nvPr>
            <p:ph idx="1"/>
          </p:nvPr>
        </p:nvSpPr>
        <p:spPr>
          <a:xfrm>
            <a:off x="5183188" y="987425"/>
            <a:ext cx="6636278" cy="4873625"/>
          </a:xfrm>
          <a:ln w="76200">
            <a:solidFill>
              <a:schemeClr val="tx2"/>
            </a:solidFill>
          </a:ln>
        </p:spPr>
        <p:txBody>
          <a:bodyPr/>
          <a:lstStyle>
            <a:lvl1pPr marL="457200" indent="-457200">
              <a:buFont typeface="Arial" panose="020B0604020202020204" pitchFamily="34" charset="0"/>
              <a:buChar char="•"/>
              <a:defRPr sz="2600">
                <a:latin typeface="Dosis" pitchFamily="2" charset="77"/>
              </a:defRPr>
            </a:lvl1pPr>
            <a:lvl2pPr marL="1028700" indent="-571500">
              <a:buFont typeface="Courier New" panose="02070309020205020404" pitchFamily="49" charset="0"/>
              <a:buChar char="o"/>
              <a:defRPr sz="2500">
                <a:latin typeface="Dosis" pitchFamily="2" charset="77"/>
              </a:defRPr>
            </a:lvl2pPr>
            <a:lvl3pPr marL="1371600" indent="-457200">
              <a:buFont typeface="Wingdings" pitchFamily="2" charset="2"/>
              <a:buChar char="§"/>
              <a:defRPr sz="2200">
                <a:latin typeface="Dosis" pitchFamily="2" charset="77"/>
              </a:defRPr>
            </a:lvl3pPr>
            <a:lvl4pPr marL="1714500" indent="-342900">
              <a:buFont typeface="Wingdings" pitchFamily="2" charset="2"/>
              <a:buChar char="q"/>
              <a:defRPr sz="2000">
                <a:latin typeface="Dosis" pitchFamily="2" charset="77"/>
              </a:defRPr>
            </a:lvl4pPr>
            <a:lvl5pPr marL="2171700" indent="-342900">
              <a:buFont typeface="Arial" panose="020B0604020202020204" pitchFamily="34" charset="0"/>
              <a:buChar char="•"/>
              <a:defRPr sz="1800">
                <a:latin typeface="Dosis"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A4639DE-A06B-5941-9340-E727AC914A83}"/>
              </a:ext>
            </a:extLst>
          </p:cNvPr>
          <p:cNvSpPr>
            <a:spLocks noGrp="1"/>
          </p:cNvSpPr>
          <p:nvPr>
            <p:ph type="body" sz="half" idx="2"/>
          </p:nvPr>
        </p:nvSpPr>
        <p:spPr>
          <a:xfrm>
            <a:off x="243840" y="2057399"/>
            <a:ext cx="4724400" cy="4098925"/>
          </a:xfrm>
        </p:spPr>
        <p:txBody>
          <a:bodyPr>
            <a:normAutofit/>
          </a:bodyPr>
          <a:lstStyle>
            <a:lvl1pPr marL="0" indent="0">
              <a:buNone/>
              <a:defRPr sz="2600">
                <a:latin typeface="Dosi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a:extLst>
              <a:ext uri="{FF2B5EF4-FFF2-40B4-BE49-F238E27FC236}">
                <a16:creationId xmlns:a16="http://schemas.microsoft.com/office/drawing/2014/main" id="{3307BA61-CF2B-8840-9865-54B88AF9361E}"/>
              </a:ext>
            </a:extLst>
          </p:cNvPr>
          <p:cNvSpPr>
            <a:spLocks noGrp="1"/>
          </p:cNvSpPr>
          <p:nvPr>
            <p:ph type="body" sz="quarter" idx="13" hasCustomPrompt="1"/>
          </p:nvPr>
        </p:nvSpPr>
        <p:spPr>
          <a:xfrm>
            <a:off x="5183188" y="5868988"/>
            <a:ext cx="6635750" cy="287337"/>
          </a:xfrm>
        </p:spPr>
        <p:txBody>
          <a:bodyPr/>
          <a:lstStyle>
            <a:lvl2pPr marL="457200" indent="0" algn="r">
              <a:buNone/>
              <a:defRPr sz="1200" i="1">
                <a:solidFill>
                  <a:schemeClr val="bg1">
                    <a:lumMod val="50000"/>
                  </a:schemeClr>
                </a:solidFill>
              </a:defRPr>
            </a:lvl2pPr>
          </a:lstStyle>
          <a:p>
            <a:pPr lvl="1"/>
            <a:r>
              <a:rPr lang="en-US" dirty="0"/>
              <a:t>Insert media credit line</a:t>
            </a:r>
          </a:p>
        </p:txBody>
      </p:sp>
      <p:sp>
        <p:nvSpPr>
          <p:cNvPr id="7" name="Slide Number Placeholder 5">
            <a:extLst>
              <a:ext uri="{FF2B5EF4-FFF2-40B4-BE49-F238E27FC236}">
                <a16:creationId xmlns:a16="http://schemas.microsoft.com/office/drawing/2014/main" id="{59810C4A-AB51-284C-9CB4-234C95D1FDE0}"/>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341782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336A-F2C2-5844-A723-F08BC5682927}"/>
              </a:ext>
            </a:extLst>
          </p:cNvPr>
          <p:cNvSpPr>
            <a:spLocks noGrp="1"/>
          </p:cNvSpPr>
          <p:nvPr>
            <p:ph type="title"/>
          </p:nvPr>
        </p:nvSpPr>
        <p:spPr>
          <a:xfrm>
            <a:off x="243840" y="457200"/>
            <a:ext cx="4724400" cy="1600200"/>
          </a:xfrm>
          <a:solidFill>
            <a:schemeClr val="accent2">
              <a:lumMod val="75000"/>
            </a:schemeClr>
          </a:solidFill>
        </p:spPr>
        <p:txBody>
          <a:bodyPr anchor="b">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2F84B0-F8B7-CD49-BD3C-0BAD94C56E43}"/>
              </a:ext>
            </a:extLst>
          </p:cNvPr>
          <p:cNvSpPr>
            <a:spLocks noGrp="1"/>
          </p:cNvSpPr>
          <p:nvPr>
            <p:ph idx="1"/>
          </p:nvPr>
        </p:nvSpPr>
        <p:spPr>
          <a:xfrm>
            <a:off x="5183188" y="987425"/>
            <a:ext cx="6636278" cy="4873625"/>
          </a:xfrm>
          <a:ln w="76200">
            <a:solidFill>
              <a:schemeClr val="accent2"/>
            </a:solidFill>
          </a:ln>
        </p:spPr>
        <p:txBody>
          <a:bodyPr/>
          <a:lstStyle>
            <a:lvl1pPr marL="457200" indent="-457200">
              <a:buFont typeface="Arial" panose="020B0604020202020204" pitchFamily="34" charset="0"/>
              <a:buChar char="•"/>
              <a:defRPr sz="2600">
                <a:latin typeface="Dosis" pitchFamily="2" charset="77"/>
              </a:defRPr>
            </a:lvl1pPr>
            <a:lvl2pPr marL="1028700" indent="-571500">
              <a:buFont typeface="Courier New" panose="02070309020205020404" pitchFamily="49" charset="0"/>
              <a:buChar char="o"/>
              <a:defRPr sz="2500">
                <a:latin typeface="Dosis" pitchFamily="2" charset="77"/>
              </a:defRPr>
            </a:lvl2pPr>
            <a:lvl3pPr marL="1371600" indent="-457200">
              <a:buFont typeface="Wingdings" pitchFamily="2" charset="2"/>
              <a:buChar char="§"/>
              <a:defRPr sz="2200">
                <a:latin typeface="Dosis" pitchFamily="2" charset="77"/>
              </a:defRPr>
            </a:lvl3pPr>
            <a:lvl4pPr marL="1714500" indent="-342900">
              <a:buFont typeface="Wingdings" pitchFamily="2" charset="2"/>
              <a:buChar char="q"/>
              <a:defRPr sz="2000">
                <a:latin typeface="Dosis" pitchFamily="2" charset="77"/>
              </a:defRPr>
            </a:lvl4pPr>
            <a:lvl5pPr marL="2171700" indent="-342900">
              <a:buFont typeface="Arial" panose="020B0604020202020204" pitchFamily="34" charset="0"/>
              <a:buChar char="•"/>
              <a:defRPr sz="1800">
                <a:latin typeface="Dosis"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A4639DE-A06B-5941-9340-E727AC914A83}"/>
              </a:ext>
            </a:extLst>
          </p:cNvPr>
          <p:cNvSpPr>
            <a:spLocks noGrp="1"/>
          </p:cNvSpPr>
          <p:nvPr>
            <p:ph type="body" sz="half" idx="2"/>
          </p:nvPr>
        </p:nvSpPr>
        <p:spPr>
          <a:xfrm>
            <a:off x="243840" y="2057399"/>
            <a:ext cx="4724400" cy="4098925"/>
          </a:xfrm>
        </p:spPr>
        <p:txBody>
          <a:bodyPr>
            <a:normAutofit/>
          </a:bodyPr>
          <a:lstStyle>
            <a:lvl1pPr marL="0" indent="0">
              <a:buNone/>
              <a:defRPr sz="2600">
                <a:latin typeface="Dosi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a:extLst>
              <a:ext uri="{FF2B5EF4-FFF2-40B4-BE49-F238E27FC236}">
                <a16:creationId xmlns:a16="http://schemas.microsoft.com/office/drawing/2014/main" id="{3307BA61-CF2B-8840-9865-54B88AF9361E}"/>
              </a:ext>
            </a:extLst>
          </p:cNvPr>
          <p:cNvSpPr>
            <a:spLocks noGrp="1"/>
          </p:cNvSpPr>
          <p:nvPr>
            <p:ph type="body" sz="quarter" idx="13" hasCustomPrompt="1"/>
          </p:nvPr>
        </p:nvSpPr>
        <p:spPr>
          <a:xfrm>
            <a:off x="5183188" y="5868988"/>
            <a:ext cx="6635750" cy="287337"/>
          </a:xfrm>
        </p:spPr>
        <p:txBody>
          <a:bodyPr/>
          <a:lstStyle>
            <a:lvl2pPr marL="457200" indent="0" algn="r">
              <a:buNone/>
              <a:defRPr sz="1200" i="1">
                <a:solidFill>
                  <a:schemeClr val="bg1">
                    <a:lumMod val="50000"/>
                  </a:schemeClr>
                </a:solidFill>
              </a:defRPr>
            </a:lvl2pPr>
          </a:lstStyle>
          <a:p>
            <a:pPr lvl="1"/>
            <a:r>
              <a:rPr lang="en-US" dirty="0"/>
              <a:t>Insert media credit line</a:t>
            </a:r>
          </a:p>
        </p:txBody>
      </p:sp>
      <p:sp>
        <p:nvSpPr>
          <p:cNvPr id="7" name="Slide Number Placeholder 5">
            <a:extLst>
              <a:ext uri="{FF2B5EF4-FFF2-40B4-BE49-F238E27FC236}">
                <a16:creationId xmlns:a16="http://schemas.microsoft.com/office/drawing/2014/main" id="{0DF87405-CA19-3D49-B0E6-0CD977095E26}"/>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340018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336A-F2C2-5844-A723-F08BC5682927}"/>
              </a:ext>
            </a:extLst>
          </p:cNvPr>
          <p:cNvSpPr>
            <a:spLocks noGrp="1"/>
          </p:cNvSpPr>
          <p:nvPr>
            <p:ph type="title"/>
          </p:nvPr>
        </p:nvSpPr>
        <p:spPr>
          <a:xfrm>
            <a:off x="243840" y="457200"/>
            <a:ext cx="4724400" cy="1600200"/>
          </a:xfrm>
          <a:solidFill>
            <a:schemeClr val="accent1">
              <a:lumMod val="75000"/>
            </a:schemeClr>
          </a:solidFill>
        </p:spPr>
        <p:txBody>
          <a:bodyPr anchor="b">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2F84B0-F8B7-CD49-BD3C-0BAD94C56E43}"/>
              </a:ext>
            </a:extLst>
          </p:cNvPr>
          <p:cNvSpPr>
            <a:spLocks noGrp="1"/>
          </p:cNvSpPr>
          <p:nvPr>
            <p:ph idx="1"/>
          </p:nvPr>
        </p:nvSpPr>
        <p:spPr>
          <a:xfrm>
            <a:off x="5183188" y="987425"/>
            <a:ext cx="6636278" cy="4873625"/>
          </a:xfrm>
          <a:ln w="76200">
            <a:solidFill>
              <a:schemeClr val="accent1"/>
            </a:solidFill>
          </a:ln>
        </p:spPr>
        <p:txBody>
          <a:bodyPr/>
          <a:lstStyle>
            <a:lvl1pPr marL="457200" indent="-457200">
              <a:buFont typeface="Arial" panose="020B0604020202020204" pitchFamily="34" charset="0"/>
              <a:buChar char="•"/>
              <a:defRPr sz="2600">
                <a:latin typeface="Dosis" pitchFamily="2" charset="77"/>
              </a:defRPr>
            </a:lvl1pPr>
            <a:lvl2pPr marL="1028700" indent="-571500">
              <a:buFont typeface="Courier New" panose="02070309020205020404" pitchFamily="49" charset="0"/>
              <a:buChar char="o"/>
              <a:defRPr sz="2500">
                <a:latin typeface="Dosis" pitchFamily="2" charset="77"/>
              </a:defRPr>
            </a:lvl2pPr>
            <a:lvl3pPr marL="1371600" indent="-457200">
              <a:buFont typeface="Wingdings" pitchFamily="2" charset="2"/>
              <a:buChar char="§"/>
              <a:defRPr sz="2200">
                <a:latin typeface="Dosis" pitchFamily="2" charset="77"/>
              </a:defRPr>
            </a:lvl3pPr>
            <a:lvl4pPr marL="1714500" indent="-342900">
              <a:buFont typeface="Wingdings" pitchFamily="2" charset="2"/>
              <a:buChar char="q"/>
              <a:defRPr sz="2000">
                <a:latin typeface="Dosis" pitchFamily="2" charset="77"/>
              </a:defRPr>
            </a:lvl4pPr>
            <a:lvl5pPr marL="2171700" indent="-342900">
              <a:buFont typeface="Arial" panose="020B0604020202020204" pitchFamily="34" charset="0"/>
              <a:buChar char="•"/>
              <a:defRPr sz="1800">
                <a:latin typeface="Dosis"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A4639DE-A06B-5941-9340-E727AC914A83}"/>
              </a:ext>
            </a:extLst>
          </p:cNvPr>
          <p:cNvSpPr>
            <a:spLocks noGrp="1"/>
          </p:cNvSpPr>
          <p:nvPr>
            <p:ph type="body" sz="half" idx="2"/>
          </p:nvPr>
        </p:nvSpPr>
        <p:spPr>
          <a:xfrm>
            <a:off x="243840" y="2057399"/>
            <a:ext cx="4724400" cy="4098925"/>
          </a:xfrm>
        </p:spPr>
        <p:txBody>
          <a:bodyPr>
            <a:normAutofit/>
          </a:bodyPr>
          <a:lstStyle>
            <a:lvl1pPr marL="0" indent="0">
              <a:buNone/>
              <a:defRPr sz="2600">
                <a:latin typeface="Dosi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a:extLst>
              <a:ext uri="{FF2B5EF4-FFF2-40B4-BE49-F238E27FC236}">
                <a16:creationId xmlns:a16="http://schemas.microsoft.com/office/drawing/2014/main" id="{3307BA61-CF2B-8840-9865-54B88AF9361E}"/>
              </a:ext>
            </a:extLst>
          </p:cNvPr>
          <p:cNvSpPr>
            <a:spLocks noGrp="1"/>
          </p:cNvSpPr>
          <p:nvPr>
            <p:ph type="body" sz="quarter" idx="13" hasCustomPrompt="1"/>
          </p:nvPr>
        </p:nvSpPr>
        <p:spPr>
          <a:xfrm>
            <a:off x="5183188" y="5868988"/>
            <a:ext cx="6635750" cy="287337"/>
          </a:xfrm>
        </p:spPr>
        <p:txBody>
          <a:bodyPr/>
          <a:lstStyle>
            <a:lvl2pPr marL="457200" indent="0" algn="r">
              <a:buNone/>
              <a:defRPr sz="1200" i="1">
                <a:solidFill>
                  <a:schemeClr val="bg1">
                    <a:lumMod val="50000"/>
                  </a:schemeClr>
                </a:solidFill>
              </a:defRPr>
            </a:lvl2pPr>
          </a:lstStyle>
          <a:p>
            <a:pPr lvl="1"/>
            <a:r>
              <a:rPr lang="en-US" dirty="0"/>
              <a:t>Insert media credit line</a:t>
            </a:r>
          </a:p>
        </p:txBody>
      </p:sp>
      <p:sp>
        <p:nvSpPr>
          <p:cNvPr id="7" name="Slide Number Placeholder 5">
            <a:extLst>
              <a:ext uri="{FF2B5EF4-FFF2-40B4-BE49-F238E27FC236}">
                <a16:creationId xmlns:a16="http://schemas.microsoft.com/office/drawing/2014/main" id="{F005241C-BACB-F54A-BD59-5540A996EDDE}"/>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53043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336A-F2C2-5844-A723-F08BC5682927}"/>
              </a:ext>
            </a:extLst>
          </p:cNvPr>
          <p:cNvSpPr>
            <a:spLocks noGrp="1"/>
          </p:cNvSpPr>
          <p:nvPr>
            <p:ph type="title"/>
          </p:nvPr>
        </p:nvSpPr>
        <p:spPr>
          <a:xfrm>
            <a:off x="243840" y="457200"/>
            <a:ext cx="4724400" cy="1600200"/>
          </a:xfrm>
          <a:solidFill>
            <a:srgbClr val="007F3D"/>
          </a:solidFill>
        </p:spPr>
        <p:txBody>
          <a:bodyPr anchor="b">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2F84B0-F8B7-CD49-BD3C-0BAD94C56E43}"/>
              </a:ext>
            </a:extLst>
          </p:cNvPr>
          <p:cNvSpPr>
            <a:spLocks noGrp="1"/>
          </p:cNvSpPr>
          <p:nvPr>
            <p:ph idx="1"/>
          </p:nvPr>
        </p:nvSpPr>
        <p:spPr>
          <a:xfrm>
            <a:off x="5183188" y="987425"/>
            <a:ext cx="6636278" cy="4873625"/>
          </a:xfrm>
          <a:ln w="76200">
            <a:solidFill>
              <a:srgbClr val="00B050"/>
            </a:solidFill>
          </a:ln>
        </p:spPr>
        <p:txBody>
          <a:bodyPr/>
          <a:lstStyle>
            <a:lvl1pPr marL="457200" indent="-457200">
              <a:buFont typeface="Arial" panose="020B0604020202020204" pitchFamily="34" charset="0"/>
              <a:buChar char="•"/>
              <a:defRPr sz="2600">
                <a:latin typeface="Dosis" pitchFamily="2" charset="77"/>
              </a:defRPr>
            </a:lvl1pPr>
            <a:lvl2pPr marL="1028700" indent="-571500">
              <a:buFont typeface="Courier New" panose="02070309020205020404" pitchFamily="49" charset="0"/>
              <a:buChar char="o"/>
              <a:defRPr sz="2500">
                <a:latin typeface="Dosis" pitchFamily="2" charset="77"/>
              </a:defRPr>
            </a:lvl2pPr>
            <a:lvl3pPr marL="1371600" indent="-457200">
              <a:buFont typeface="Wingdings" pitchFamily="2" charset="2"/>
              <a:buChar char="§"/>
              <a:defRPr sz="2200">
                <a:latin typeface="Dosis" pitchFamily="2" charset="77"/>
              </a:defRPr>
            </a:lvl3pPr>
            <a:lvl4pPr marL="1714500" indent="-342900">
              <a:buFont typeface="Wingdings" pitchFamily="2" charset="2"/>
              <a:buChar char="q"/>
              <a:defRPr sz="2000">
                <a:latin typeface="Dosis" pitchFamily="2" charset="77"/>
              </a:defRPr>
            </a:lvl4pPr>
            <a:lvl5pPr marL="2171700" indent="-342900">
              <a:buFont typeface="Arial" panose="020B0604020202020204" pitchFamily="34" charset="0"/>
              <a:buChar char="•"/>
              <a:defRPr sz="1800">
                <a:latin typeface="Dosis"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A4639DE-A06B-5941-9340-E727AC914A83}"/>
              </a:ext>
            </a:extLst>
          </p:cNvPr>
          <p:cNvSpPr>
            <a:spLocks noGrp="1"/>
          </p:cNvSpPr>
          <p:nvPr>
            <p:ph type="body" sz="half" idx="2"/>
          </p:nvPr>
        </p:nvSpPr>
        <p:spPr>
          <a:xfrm>
            <a:off x="243840" y="2057399"/>
            <a:ext cx="4724400" cy="4098925"/>
          </a:xfrm>
        </p:spPr>
        <p:txBody>
          <a:bodyPr>
            <a:normAutofit/>
          </a:bodyPr>
          <a:lstStyle>
            <a:lvl1pPr marL="0" indent="0">
              <a:buNone/>
              <a:defRPr sz="2600">
                <a:latin typeface="Dosi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5">
            <a:extLst>
              <a:ext uri="{FF2B5EF4-FFF2-40B4-BE49-F238E27FC236}">
                <a16:creationId xmlns:a16="http://schemas.microsoft.com/office/drawing/2014/main" id="{3307BA61-CF2B-8840-9865-54B88AF9361E}"/>
              </a:ext>
            </a:extLst>
          </p:cNvPr>
          <p:cNvSpPr>
            <a:spLocks noGrp="1"/>
          </p:cNvSpPr>
          <p:nvPr>
            <p:ph type="body" sz="quarter" idx="13" hasCustomPrompt="1"/>
          </p:nvPr>
        </p:nvSpPr>
        <p:spPr>
          <a:xfrm>
            <a:off x="5183188" y="5868988"/>
            <a:ext cx="6635750" cy="287337"/>
          </a:xfrm>
        </p:spPr>
        <p:txBody>
          <a:bodyPr/>
          <a:lstStyle>
            <a:lvl2pPr marL="457200" indent="0" algn="r">
              <a:buNone/>
              <a:defRPr sz="1200" i="1">
                <a:solidFill>
                  <a:schemeClr val="bg1">
                    <a:lumMod val="50000"/>
                  </a:schemeClr>
                </a:solidFill>
              </a:defRPr>
            </a:lvl2pPr>
          </a:lstStyle>
          <a:p>
            <a:pPr lvl="1"/>
            <a:r>
              <a:rPr lang="en-US" dirty="0"/>
              <a:t>Insert media credit line</a:t>
            </a:r>
          </a:p>
        </p:txBody>
      </p:sp>
      <p:sp>
        <p:nvSpPr>
          <p:cNvPr id="7" name="Slide Number Placeholder 5">
            <a:extLst>
              <a:ext uri="{FF2B5EF4-FFF2-40B4-BE49-F238E27FC236}">
                <a16:creationId xmlns:a16="http://schemas.microsoft.com/office/drawing/2014/main" id="{19018595-8B68-6844-81D7-B1B6C98BDF9B}"/>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62377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3C57-C0A1-2043-9234-69B4DA5E1DBA}"/>
              </a:ext>
            </a:extLst>
          </p:cNvPr>
          <p:cNvSpPr>
            <a:spLocks noGrp="1"/>
          </p:cNvSpPr>
          <p:nvPr>
            <p:ph type="title"/>
          </p:nvPr>
        </p:nvSpPr>
        <p:spPr>
          <a:xfrm>
            <a:off x="441958" y="365125"/>
            <a:ext cx="11308084" cy="1325563"/>
          </a:xfrm>
          <a:solidFill>
            <a:schemeClr val="bg1"/>
          </a:solidFill>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77A21AA-6A38-6848-A679-83839319E808}"/>
              </a:ext>
            </a:extLst>
          </p:cNvPr>
          <p:cNvSpPr>
            <a:spLocks noGrp="1"/>
          </p:cNvSpPr>
          <p:nvPr>
            <p:ph type="body" idx="1"/>
          </p:nvPr>
        </p:nvSpPr>
        <p:spPr>
          <a:xfrm>
            <a:off x="441958" y="1681163"/>
            <a:ext cx="5555617" cy="823912"/>
          </a:xfrm>
          <a:solidFill>
            <a:schemeClr val="tx2"/>
          </a:solidFill>
        </p:spPr>
        <p:txBody>
          <a:bodyPr anchor="b">
            <a:noAutofit/>
          </a:bodyPr>
          <a:lstStyle>
            <a:lvl1pPr marL="0" indent="0">
              <a:buNone/>
              <a:defRPr sz="2800" b="1" baseline="0">
                <a:solidFill>
                  <a:schemeClr val="bg1"/>
                </a:solidFill>
                <a:latin typeface="Dosi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76EA4AC-A528-C14D-BBE2-974F9F2D9847}"/>
              </a:ext>
            </a:extLst>
          </p:cNvPr>
          <p:cNvSpPr>
            <a:spLocks noGrp="1"/>
          </p:cNvSpPr>
          <p:nvPr>
            <p:ph sz="half" idx="2"/>
          </p:nvPr>
        </p:nvSpPr>
        <p:spPr>
          <a:xfrm>
            <a:off x="441958" y="2505075"/>
            <a:ext cx="5555617" cy="3684588"/>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81F9945-2698-ED47-9BE3-EEAB06F32007}"/>
              </a:ext>
            </a:extLst>
          </p:cNvPr>
          <p:cNvSpPr>
            <a:spLocks noGrp="1"/>
          </p:cNvSpPr>
          <p:nvPr>
            <p:ph type="body" sz="quarter" idx="3"/>
          </p:nvPr>
        </p:nvSpPr>
        <p:spPr>
          <a:xfrm>
            <a:off x="6172200" y="1681163"/>
            <a:ext cx="5577842" cy="823912"/>
          </a:xfrm>
          <a:solidFill>
            <a:schemeClr val="tx2"/>
          </a:solidFill>
        </p:spPr>
        <p:txBody>
          <a:bodyPr anchor="b">
            <a:noAutofit/>
          </a:bodyPr>
          <a:lstStyle>
            <a:lvl1pPr marL="0" indent="0">
              <a:buNone/>
              <a:defRPr sz="2800" b="1" baseline="0">
                <a:solidFill>
                  <a:schemeClr val="bg1"/>
                </a:solidFill>
                <a:latin typeface="Dosi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4807B30-C3AA-DE4C-951E-81271C5ACC6E}"/>
              </a:ext>
            </a:extLst>
          </p:cNvPr>
          <p:cNvSpPr>
            <a:spLocks noGrp="1"/>
          </p:cNvSpPr>
          <p:nvPr>
            <p:ph sz="quarter" idx="4"/>
          </p:nvPr>
        </p:nvSpPr>
        <p:spPr>
          <a:xfrm>
            <a:off x="6172200" y="2505075"/>
            <a:ext cx="5577842" cy="3684588"/>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7DA3DB6B-6AF3-2241-AF2D-6AB724A53EBD}"/>
              </a:ext>
            </a:extLst>
          </p:cNvPr>
          <p:cNvSpPr>
            <a:spLocks noGrp="1"/>
          </p:cNvSpPr>
          <p:nvPr>
            <p:ph type="body" sz="quarter" idx="13" hasCustomPrompt="1"/>
          </p:nvPr>
        </p:nvSpPr>
        <p:spPr>
          <a:xfrm rot="16200000">
            <a:off x="9097838" y="3124200"/>
            <a:ext cx="5824538" cy="306387"/>
          </a:xfrm>
        </p:spPr>
        <p:txBody>
          <a:bodyPr/>
          <a:lstStyle>
            <a:lvl2pPr marL="0" indent="0" algn="l">
              <a:buNone/>
              <a:defRPr sz="1200" i="1">
                <a:solidFill>
                  <a:schemeClr val="bg1">
                    <a:lumMod val="50000"/>
                  </a:schemeClr>
                </a:solidFill>
              </a:defRPr>
            </a:lvl2pPr>
          </a:lstStyle>
          <a:p>
            <a:pPr lvl="1"/>
            <a:r>
              <a:rPr lang="en-US" dirty="0"/>
              <a:t>Insert media credit lines</a:t>
            </a:r>
          </a:p>
        </p:txBody>
      </p:sp>
      <p:sp>
        <p:nvSpPr>
          <p:cNvPr id="9" name="Slide Number Placeholder 5">
            <a:extLst>
              <a:ext uri="{FF2B5EF4-FFF2-40B4-BE49-F238E27FC236}">
                <a16:creationId xmlns:a16="http://schemas.microsoft.com/office/drawing/2014/main" id="{FA552475-9D39-734A-9BF3-854BC2EEC5FB}"/>
              </a:ext>
            </a:extLst>
          </p:cNvPr>
          <p:cNvSpPr>
            <a:spLocks noGrp="1"/>
          </p:cNvSpPr>
          <p:nvPr>
            <p:ph type="sldNum" sz="quarter" idx="1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25246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17A7E3-DA0A-9E44-867A-6CDB48223E30}"/>
              </a:ext>
              <a:ext uri="{C183D7F6-B498-43B3-948B-1728B52AA6E4}">
                <adec:decorative xmlns:adec="http://schemas.microsoft.com/office/drawing/2017/decorative" val="1"/>
              </a:ext>
            </a:extLst>
          </p:cNvPr>
          <p:cNvSpPr/>
          <p:nvPr userDrawn="1"/>
        </p:nvSpPr>
        <p:spPr>
          <a:xfrm>
            <a:off x="0" y="1"/>
            <a:ext cx="6096000" cy="6384924"/>
          </a:xfrm>
          <a:prstGeom prst="rect">
            <a:avLst/>
          </a:prstGeom>
          <a:solidFill>
            <a:schemeClr val="accent2">
              <a:lumMod val="20000"/>
              <a:lumOff val="80000"/>
              <a:alpha val="291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036;p41">
            <a:extLst>
              <a:ext uri="{FF2B5EF4-FFF2-40B4-BE49-F238E27FC236}">
                <a16:creationId xmlns:a16="http://schemas.microsoft.com/office/drawing/2014/main" id="{654C668B-CACB-5748-B706-6872EC995E67}"/>
              </a:ext>
            </a:extLst>
          </p:cNvPr>
          <p:cNvSpPr/>
          <p:nvPr userDrawn="1"/>
        </p:nvSpPr>
        <p:spPr>
          <a:xfrm rot="5400000" flipH="1">
            <a:off x="4143164" y="-3778040"/>
            <a:ext cx="1281113" cy="9567442"/>
          </a:xfrm>
          <a:prstGeom prst="round2SameRect">
            <a:avLst>
              <a:gd name="adj1" fmla="val 50000"/>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2" name="Title 1">
            <a:extLst>
              <a:ext uri="{FF2B5EF4-FFF2-40B4-BE49-F238E27FC236}">
                <a16:creationId xmlns:a16="http://schemas.microsoft.com/office/drawing/2014/main" id="{EF027692-BFD1-464A-B6B6-34429E8C445B}"/>
              </a:ext>
            </a:extLst>
          </p:cNvPr>
          <p:cNvSpPr>
            <a:spLocks noGrp="1"/>
          </p:cNvSpPr>
          <p:nvPr>
            <p:ph type="title"/>
          </p:nvPr>
        </p:nvSpPr>
        <p:spPr>
          <a:xfrm>
            <a:off x="421105" y="365125"/>
            <a:ext cx="9146337" cy="1325563"/>
          </a:xfrm>
        </p:spPr>
        <p:txBody>
          <a:bodyPr/>
          <a:lstStyle>
            <a:lvl1pPr algn="l">
              <a:defRPr baseline="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D3BB2-F06B-5042-A50B-8DF902096B3D}"/>
              </a:ext>
            </a:extLst>
          </p:cNvPr>
          <p:cNvSpPr>
            <a:spLocks noGrp="1"/>
          </p:cNvSpPr>
          <p:nvPr>
            <p:ph sz="half" idx="1"/>
          </p:nvPr>
        </p:nvSpPr>
        <p:spPr>
          <a:xfrm>
            <a:off x="421105" y="1825625"/>
            <a:ext cx="5598695"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475065F-3B63-BB44-A6BF-03A5C3BB2AAC}"/>
              </a:ext>
            </a:extLst>
          </p:cNvPr>
          <p:cNvSpPr>
            <a:spLocks noGrp="1"/>
          </p:cNvSpPr>
          <p:nvPr>
            <p:ph sz="half" idx="2"/>
          </p:nvPr>
        </p:nvSpPr>
        <p:spPr>
          <a:xfrm>
            <a:off x="6172199" y="1847850"/>
            <a:ext cx="5598695"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A0C96C5D-2169-B947-BC39-225F13B417F1}"/>
              </a:ext>
            </a:extLst>
          </p:cNvPr>
          <p:cNvSpPr>
            <a:spLocks noGrp="1"/>
          </p:cNvSpPr>
          <p:nvPr>
            <p:ph type="body" sz="quarter" idx="13" hasCustomPrompt="1"/>
          </p:nvPr>
        </p:nvSpPr>
        <p:spPr>
          <a:xfrm rot="16200000">
            <a:off x="9088019" y="3133725"/>
            <a:ext cx="5824538" cy="306387"/>
          </a:xfrm>
        </p:spPr>
        <p:txBody>
          <a:bodyPr/>
          <a:lstStyle>
            <a:lvl2pPr marL="0" indent="0" algn="l">
              <a:buNone/>
              <a:defRPr sz="1200" i="1">
                <a:solidFill>
                  <a:schemeClr val="bg1">
                    <a:lumMod val="50000"/>
                  </a:schemeClr>
                </a:solidFill>
              </a:defRPr>
            </a:lvl2pPr>
          </a:lstStyle>
          <a:p>
            <a:pPr lvl="1"/>
            <a:r>
              <a:rPr lang="en-US" dirty="0"/>
              <a:t>Insert media credit lines</a:t>
            </a:r>
          </a:p>
        </p:txBody>
      </p:sp>
      <p:sp>
        <p:nvSpPr>
          <p:cNvPr id="13" name="Slide Number Placeholder 5">
            <a:extLst>
              <a:ext uri="{FF2B5EF4-FFF2-40B4-BE49-F238E27FC236}">
                <a16:creationId xmlns:a16="http://schemas.microsoft.com/office/drawing/2014/main" id="{A31A3902-FD9D-614B-B97F-F471DABADAD2}"/>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45873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28B889-71E0-D046-85D3-516422A539B7}"/>
              </a:ext>
              <a:ext uri="{C183D7F6-B498-43B3-948B-1728B52AA6E4}">
                <adec:decorative xmlns:adec="http://schemas.microsoft.com/office/drawing/2017/decorative" val="1"/>
              </a:ext>
            </a:extLst>
          </p:cNvPr>
          <p:cNvSpPr/>
          <p:nvPr userDrawn="1"/>
        </p:nvSpPr>
        <p:spPr>
          <a:xfrm>
            <a:off x="0" y="1"/>
            <a:ext cx="6096000" cy="6384924"/>
          </a:xfrm>
          <a:prstGeom prst="rect">
            <a:avLst/>
          </a:prstGeom>
          <a:solidFill>
            <a:schemeClr val="accent1">
              <a:lumMod val="40000"/>
              <a:lumOff val="60000"/>
              <a:alpha val="291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1036;p41">
            <a:extLst>
              <a:ext uri="{FF2B5EF4-FFF2-40B4-BE49-F238E27FC236}">
                <a16:creationId xmlns:a16="http://schemas.microsoft.com/office/drawing/2014/main" id="{654C668B-CACB-5748-B706-6872EC995E67}"/>
              </a:ext>
            </a:extLst>
          </p:cNvPr>
          <p:cNvSpPr/>
          <p:nvPr userDrawn="1"/>
        </p:nvSpPr>
        <p:spPr>
          <a:xfrm rot="5400000" flipH="1">
            <a:off x="4143164" y="-3778040"/>
            <a:ext cx="1281113" cy="9567442"/>
          </a:xfrm>
          <a:prstGeom prst="round2SameRect">
            <a:avLst>
              <a:gd name="adj1" fmla="val 50000"/>
              <a:gd name="adj2" fmla="val 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2" name="Title 1">
            <a:extLst>
              <a:ext uri="{FF2B5EF4-FFF2-40B4-BE49-F238E27FC236}">
                <a16:creationId xmlns:a16="http://schemas.microsoft.com/office/drawing/2014/main" id="{EF027692-BFD1-464A-B6B6-34429E8C445B}"/>
              </a:ext>
            </a:extLst>
          </p:cNvPr>
          <p:cNvSpPr>
            <a:spLocks noGrp="1"/>
          </p:cNvSpPr>
          <p:nvPr>
            <p:ph type="title"/>
          </p:nvPr>
        </p:nvSpPr>
        <p:spPr>
          <a:xfrm>
            <a:off x="481264" y="365125"/>
            <a:ext cx="9086178" cy="1325563"/>
          </a:xfrm>
        </p:spPr>
        <p:txBody>
          <a:bodyPr/>
          <a:lstStyle>
            <a:lvl1pPr algn="l">
              <a:defRPr baseline="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D3BB2-F06B-5042-A50B-8DF902096B3D}"/>
              </a:ext>
            </a:extLst>
          </p:cNvPr>
          <p:cNvSpPr>
            <a:spLocks noGrp="1"/>
          </p:cNvSpPr>
          <p:nvPr>
            <p:ph sz="half" idx="1"/>
          </p:nvPr>
        </p:nvSpPr>
        <p:spPr>
          <a:xfrm>
            <a:off x="481264" y="1825625"/>
            <a:ext cx="5538536"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475065F-3B63-BB44-A6BF-03A5C3BB2AAC}"/>
              </a:ext>
            </a:extLst>
          </p:cNvPr>
          <p:cNvSpPr>
            <a:spLocks noGrp="1"/>
          </p:cNvSpPr>
          <p:nvPr>
            <p:ph sz="half" idx="2"/>
          </p:nvPr>
        </p:nvSpPr>
        <p:spPr>
          <a:xfrm>
            <a:off x="6172201" y="1825625"/>
            <a:ext cx="5538536"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66886767-0915-794B-BBD9-DC575306DD05}"/>
              </a:ext>
            </a:extLst>
          </p:cNvPr>
          <p:cNvSpPr>
            <a:spLocks noGrp="1"/>
          </p:cNvSpPr>
          <p:nvPr>
            <p:ph type="body" sz="quarter" idx="13" hasCustomPrompt="1"/>
          </p:nvPr>
        </p:nvSpPr>
        <p:spPr>
          <a:xfrm rot="16200000">
            <a:off x="9003800" y="3124199"/>
            <a:ext cx="5824538" cy="306387"/>
          </a:xfrm>
        </p:spPr>
        <p:txBody>
          <a:bodyPr/>
          <a:lstStyle>
            <a:lvl2pPr marL="0" indent="0" algn="l">
              <a:buNone/>
              <a:defRPr sz="1200" i="1">
                <a:solidFill>
                  <a:schemeClr val="bg1">
                    <a:lumMod val="50000"/>
                  </a:schemeClr>
                </a:solidFill>
              </a:defRPr>
            </a:lvl2pPr>
          </a:lstStyle>
          <a:p>
            <a:pPr lvl="1"/>
            <a:r>
              <a:rPr lang="en-US" dirty="0"/>
              <a:t>Insert media credit lines</a:t>
            </a:r>
          </a:p>
        </p:txBody>
      </p:sp>
      <p:sp>
        <p:nvSpPr>
          <p:cNvPr id="11" name="Slide Number Placeholder 5">
            <a:extLst>
              <a:ext uri="{FF2B5EF4-FFF2-40B4-BE49-F238E27FC236}">
                <a16:creationId xmlns:a16="http://schemas.microsoft.com/office/drawing/2014/main" id="{7D070855-EFF2-724B-B50F-5553669517A7}"/>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352253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75EEC-95C9-6445-B0DB-72F59EB1001E}"/>
              </a:ext>
            </a:extLst>
          </p:cNvPr>
          <p:cNvSpPr/>
          <p:nvPr userDrawn="1"/>
        </p:nvSpPr>
        <p:spPr>
          <a:xfrm>
            <a:off x="0" y="0"/>
            <a:ext cx="6096000" cy="6384924"/>
          </a:xfrm>
          <a:prstGeom prst="rect">
            <a:avLst/>
          </a:prstGeom>
          <a:solidFill>
            <a:srgbClr val="92D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Google Shape;1036;p41">
            <a:extLst>
              <a:ext uri="{FF2B5EF4-FFF2-40B4-BE49-F238E27FC236}">
                <a16:creationId xmlns:a16="http://schemas.microsoft.com/office/drawing/2014/main" id="{654C668B-CACB-5748-B706-6872EC995E67}"/>
              </a:ext>
            </a:extLst>
          </p:cNvPr>
          <p:cNvSpPr/>
          <p:nvPr userDrawn="1"/>
        </p:nvSpPr>
        <p:spPr>
          <a:xfrm rot="5400000" flipH="1">
            <a:off x="4143164" y="-3778040"/>
            <a:ext cx="1281113" cy="9567442"/>
          </a:xfrm>
          <a:prstGeom prst="round2SameRect">
            <a:avLst>
              <a:gd name="adj1" fmla="val 50000"/>
              <a:gd name="adj2" fmla="val 0"/>
            </a:avLst>
          </a:prstGeom>
          <a:solidFill>
            <a:srgbClr val="00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2" name="Title 1">
            <a:extLst>
              <a:ext uri="{FF2B5EF4-FFF2-40B4-BE49-F238E27FC236}">
                <a16:creationId xmlns:a16="http://schemas.microsoft.com/office/drawing/2014/main" id="{EF027692-BFD1-464A-B6B6-34429E8C445B}"/>
              </a:ext>
            </a:extLst>
          </p:cNvPr>
          <p:cNvSpPr>
            <a:spLocks noGrp="1"/>
          </p:cNvSpPr>
          <p:nvPr>
            <p:ph type="title"/>
          </p:nvPr>
        </p:nvSpPr>
        <p:spPr>
          <a:xfrm>
            <a:off x="409074" y="365125"/>
            <a:ext cx="9158368" cy="1325563"/>
          </a:xfrm>
        </p:spPr>
        <p:txBody>
          <a:bodyPr/>
          <a:lstStyle>
            <a:lvl1pPr algn="l">
              <a:defRPr baseline="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D3BB2-F06B-5042-A50B-8DF902096B3D}"/>
              </a:ext>
            </a:extLst>
          </p:cNvPr>
          <p:cNvSpPr>
            <a:spLocks noGrp="1"/>
          </p:cNvSpPr>
          <p:nvPr>
            <p:ph sz="half" idx="1"/>
          </p:nvPr>
        </p:nvSpPr>
        <p:spPr>
          <a:xfrm>
            <a:off x="409074" y="1825625"/>
            <a:ext cx="5610726"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475065F-3B63-BB44-A6BF-03A5C3BB2AAC}"/>
              </a:ext>
            </a:extLst>
          </p:cNvPr>
          <p:cNvSpPr>
            <a:spLocks noGrp="1"/>
          </p:cNvSpPr>
          <p:nvPr>
            <p:ph sz="half" idx="2"/>
          </p:nvPr>
        </p:nvSpPr>
        <p:spPr>
          <a:xfrm>
            <a:off x="6172202" y="1825625"/>
            <a:ext cx="5610724" cy="4351338"/>
          </a:xfrm>
          <a:ln w="76200">
            <a:noFill/>
          </a:ln>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B3D70A08-6209-3F4F-8085-5CDC9BD2ED92}"/>
              </a:ext>
            </a:extLst>
          </p:cNvPr>
          <p:cNvSpPr>
            <a:spLocks noGrp="1"/>
          </p:cNvSpPr>
          <p:nvPr>
            <p:ph type="body" sz="quarter" idx="13" hasCustomPrompt="1"/>
          </p:nvPr>
        </p:nvSpPr>
        <p:spPr>
          <a:xfrm rot="16200000">
            <a:off x="9100054" y="3124199"/>
            <a:ext cx="5824538" cy="306387"/>
          </a:xfrm>
        </p:spPr>
        <p:txBody>
          <a:bodyPr/>
          <a:lstStyle>
            <a:lvl2pPr marL="0" indent="0" algn="l">
              <a:buNone/>
              <a:defRPr sz="1200" i="1">
                <a:solidFill>
                  <a:schemeClr val="bg1">
                    <a:lumMod val="50000"/>
                  </a:schemeClr>
                </a:solidFill>
              </a:defRPr>
            </a:lvl2pPr>
          </a:lstStyle>
          <a:p>
            <a:pPr lvl="1"/>
            <a:r>
              <a:rPr lang="en-US" dirty="0"/>
              <a:t>Insert media credit lines</a:t>
            </a:r>
          </a:p>
        </p:txBody>
      </p:sp>
      <p:sp>
        <p:nvSpPr>
          <p:cNvPr id="12" name="Slide Number Placeholder 5">
            <a:extLst>
              <a:ext uri="{FF2B5EF4-FFF2-40B4-BE49-F238E27FC236}">
                <a16:creationId xmlns:a16="http://schemas.microsoft.com/office/drawing/2014/main" id="{56D8AA1A-9A7B-0B4A-A96B-8F4653AABB19}"/>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369549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696A60-A509-2F45-9684-FEFE03D0DA8C}"/>
              </a:ext>
            </a:extLst>
          </p:cNvPr>
          <p:cNvSpPr/>
          <p:nvPr userDrawn="1"/>
        </p:nvSpPr>
        <p:spPr>
          <a:xfrm>
            <a:off x="495946" y="1892104"/>
            <a:ext cx="4463512" cy="3471622"/>
          </a:xfrm>
          <a:prstGeom prst="rect">
            <a:avLst/>
          </a:prstGeom>
          <a:solidFill>
            <a:schemeClr val="accent2">
              <a:lumMod val="20000"/>
              <a:lumOff val="80000"/>
            </a:schemeClr>
          </a:solidFill>
          <a:ln w="1270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036;p41">
            <a:extLst>
              <a:ext uri="{FF2B5EF4-FFF2-40B4-BE49-F238E27FC236}">
                <a16:creationId xmlns:a16="http://schemas.microsoft.com/office/drawing/2014/main" id="{1F79AABD-1F6C-3441-93B7-CA89B4195AC0}"/>
              </a:ext>
            </a:extLst>
          </p:cNvPr>
          <p:cNvSpPr/>
          <p:nvPr userDrawn="1"/>
        </p:nvSpPr>
        <p:spPr>
          <a:xfrm rot="5400000" flipH="1">
            <a:off x="2331293" y="-1638133"/>
            <a:ext cx="975914" cy="5638500"/>
          </a:xfrm>
          <a:prstGeom prst="round2SameRect">
            <a:avLst>
              <a:gd name="adj1" fmla="val 50000"/>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
        <p:nvSpPr>
          <p:cNvPr id="3" name="Subtitle 2">
            <a:extLst>
              <a:ext uri="{FF2B5EF4-FFF2-40B4-BE49-F238E27FC236}">
                <a16:creationId xmlns:a16="http://schemas.microsoft.com/office/drawing/2014/main" id="{F10DD669-F60A-E545-B698-CFE17561CD2E}"/>
              </a:ext>
            </a:extLst>
          </p:cNvPr>
          <p:cNvSpPr>
            <a:spLocks noGrp="1"/>
          </p:cNvSpPr>
          <p:nvPr>
            <p:ph type="subTitle" idx="1" hasCustomPrompt="1"/>
          </p:nvPr>
        </p:nvSpPr>
        <p:spPr>
          <a:xfrm>
            <a:off x="495946" y="1892105"/>
            <a:ext cx="4463512" cy="3471621"/>
          </a:xfrm>
        </p:spPr>
        <p:txBody>
          <a:bodyPr>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baseline="0">
                <a:latin typeface="Dosi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Equilibrium: Where Supply </a:t>
            </a:r>
          </a:p>
          <a:p>
            <a:r>
              <a:rPr lang="en-US" dirty="0"/>
              <a:t>Meets Demand</a:t>
            </a:r>
          </a:p>
        </p:txBody>
      </p:sp>
      <p:sp>
        <p:nvSpPr>
          <p:cNvPr id="2" name="Title 1">
            <a:extLst>
              <a:ext uri="{FF2B5EF4-FFF2-40B4-BE49-F238E27FC236}">
                <a16:creationId xmlns:a16="http://schemas.microsoft.com/office/drawing/2014/main" id="{F5C2FB1A-34EB-E642-8626-4F59606491CD}"/>
              </a:ext>
            </a:extLst>
          </p:cNvPr>
          <p:cNvSpPr>
            <a:spLocks noGrp="1"/>
          </p:cNvSpPr>
          <p:nvPr>
            <p:ph type="ctrTitle" hasCustomPrompt="1"/>
          </p:nvPr>
        </p:nvSpPr>
        <p:spPr>
          <a:xfrm>
            <a:off x="495946" y="691832"/>
            <a:ext cx="5142554" cy="975916"/>
          </a:xfrm>
        </p:spPr>
        <p:txBody>
          <a:bodyPr anchor="b"/>
          <a:lstStyle>
            <a:lvl1pPr algn="l">
              <a:defRPr sz="6000" baseline="0">
                <a:solidFill>
                  <a:schemeClr val="bg1"/>
                </a:solidFill>
                <a:latin typeface="Dosis" pitchFamily="2" charset="77"/>
              </a:defRPr>
            </a:lvl1pPr>
          </a:lstStyle>
          <a:p>
            <a:r>
              <a:rPr lang="en-US" dirty="0"/>
              <a:t>Chapter 4</a:t>
            </a:r>
          </a:p>
        </p:txBody>
      </p:sp>
      <p:sp>
        <p:nvSpPr>
          <p:cNvPr id="9" name="Content Placeholder 8">
            <a:extLst>
              <a:ext uri="{FF2B5EF4-FFF2-40B4-BE49-F238E27FC236}">
                <a16:creationId xmlns:a16="http://schemas.microsoft.com/office/drawing/2014/main" id="{1C59AB57-F3B4-4F4E-AC0B-E883905A03BC}"/>
              </a:ext>
            </a:extLst>
          </p:cNvPr>
          <p:cNvSpPr>
            <a:spLocks noGrp="1"/>
          </p:cNvSpPr>
          <p:nvPr>
            <p:ph sz="quarter" idx="10" hasCustomPrompt="1"/>
          </p:nvPr>
        </p:nvSpPr>
        <p:spPr>
          <a:xfrm>
            <a:off x="6281538" y="343694"/>
            <a:ext cx="5783263" cy="6170612"/>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
        <p:nvSpPr>
          <p:cNvPr id="10" name="Slide Number Placeholder 5">
            <a:extLst>
              <a:ext uri="{FF2B5EF4-FFF2-40B4-BE49-F238E27FC236}">
                <a16:creationId xmlns:a16="http://schemas.microsoft.com/office/drawing/2014/main" id="{91E88689-0549-BA4F-82A5-598FAFE0D435}"/>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288928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Content Placeholder 8">
            <a:extLst>
              <a:ext uri="{FF2B5EF4-FFF2-40B4-BE49-F238E27FC236}">
                <a16:creationId xmlns:a16="http://schemas.microsoft.com/office/drawing/2014/main" id="{B18169FC-35F1-4D22-B95B-85DCA4780CB0}"/>
              </a:ext>
            </a:extLst>
          </p:cNvPr>
          <p:cNvSpPr>
            <a:spLocks noGrp="1"/>
          </p:cNvSpPr>
          <p:nvPr>
            <p:ph sz="quarter" idx="10" hasCustomPrompt="1"/>
          </p:nvPr>
        </p:nvSpPr>
        <p:spPr>
          <a:xfrm>
            <a:off x="6281538" y="343694"/>
            <a:ext cx="5783263" cy="6170612"/>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
        <p:nvSpPr>
          <p:cNvPr id="7" name="Rectangle 6">
            <a:extLst>
              <a:ext uri="{FF2B5EF4-FFF2-40B4-BE49-F238E27FC236}">
                <a16:creationId xmlns:a16="http://schemas.microsoft.com/office/drawing/2014/main" id="{E7696A60-A509-2F45-9684-FEFE03D0DA8C}"/>
              </a:ext>
            </a:extLst>
          </p:cNvPr>
          <p:cNvSpPr/>
          <p:nvPr userDrawn="1"/>
        </p:nvSpPr>
        <p:spPr>
          <a:xfrm>
            <a:off x="495946" y="1892104"/>
            <a:ext cx="4463512" cy="3471622"/>
          </a:xfrm>
          <a:prstGeom prst="rect">
            <a:avLst/>
          </a:prstGeom>
          <a:solidFill>
            <a:schemeClr val="accent1">
              <a:lumMod val="20000"/>
              <a:lumOff val="80000"/>
            </a:schemeClr>
          </a:solidFill>
          <a:ln w="1270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036;p41">
            <a:extLst>
              <a:ext uri="{FF2B5EF4-FFF2-40B4-BE49-F238E27FC236}">
                <a16:creationId xmlns:a16="http://schemas.microsoft.com/office/drawing/2014/main" id="{1F79AABD-1F6C-3441-93B7-CA89B4195AC0}"/>
              </a:ext>
            </a:extLst>
          </p:cNvPr>
          <p:cNvSpPr/>
          <p:nvPr userDrawn="1"/>
        </p:nvSpPr>
        <p:spPr>
          <a:xfrm rot="5400000" flipH="1">
            <a:off x="2331293" y="-1638133"/>
            <a:ext cx="975914" cy="5638500"/>
          </a:xfrm>
          <a:prstGeom prst="round2SameRect">
            <a:avLst>
              <a:gd name="adj1" fmla="val 50000"/>
              <a:gd name="adj2" fmla="val 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
        <p:nvSpPr>
          <p:cNvPr id="3" name="Subtitle 2">
            <a:extLst>
              <a:ext uri="{FF2B5EF4-FFF2-40B4-BE49-F238E27FC236}">
                <a16:creationId xmlns:a16="http://schemas.microsoft.com/office/drawing/2014/main" id="{F10DD669-F60A-E545-B698-CFE17561CD2E}"/>
              </a:ext>
            </a:extLst>
          </p:cNvPr>
          <p:cNvSpPr>
            <a:spLocks noGrp="1"/>
          </p:cNvSpPr>
          <p:nvPr>
            <p:ph type="subTitle" idx="1" hasCustomPrompt="1"/>
          </p:nvPr>
        </p:nvSpPr>
        <p:spPr>
          <a:xfrm>
            <a:off x="495946" y="1892105"/>
            <a:ext cx="4463512" cy="3471621"/>
          </a:xfrm>
        </p:spPr>
        <p:txBody>
          <a:bodyPr>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baseline="0">
                <a:latin typeface="Dosi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Equilibrium: Where Supply </a:t>
            </a:r>
          </a:p>
          <a:p>
            <a:r>
              <a:rPr lang="en-US" dirty="0"/>
              <a:t>Meets Demand</a:t>
            </a:r>
          </a:p>
        </p:txBody>
      </p:sp>
      <p:sp>
        <p:nvSpPr>
          <p:cNvPr id="2" name="Title 1">
            <a:extLst>
              <a:ext uri="{FF2B5EF4-FFF2-40B4-BE49-F238E27FC236}">
                <a16:creationId xmlns:a16="http://schemas.microsoft.com/office/drawing/2014/main" id="{F5C2FB1A-34EB-E642-8626-4F59606491CD}"/>
              </a:ext>
            </a:extLst>
          </p:cNvPr>
          <p:cNvSpPr>
            <a:spLocks noGrp="1"/>
          </p:cNvSpPr>
          <p:nvPr>
            <p:ph type="ctrTitle" hasCustomPrompt="1"/>
          </p:nvPr>
        </p:nvSpPr>
        <p:spPr>
          <a:xfrm>
            <a:off x="495946" y="691832"/>
            <a:ext cx="5142554" cy="975916"/>
          </a:xfrm>
          <a:ln>
            <a:noFill/>
          </a:ln>
        </p:spPr>
        <p:txBody>
          <a:bodyPr anchor="b"/>
          <a:lstStyle>
            <a:lvl1pPr algn="l">
              <a:defRPr sz="6000" baseline="0">
                <a:solidFill>
                  <a:schemeClr val="bg1"/>
                </a:solidFill>
                <a:latin typeface="Dosis" pitchFamily="2" charset="77"/>
              </a:defRPr>
            </a:lvl1pPr>
          </a:lstStyle>
          <a:p>
            <a:r>
              <a:rPr lang="en-US" dirty="0"/>
              <a:t>Chapter 4</a:t>
            </a:r>
          </a:p>
        </p:txBody>
      </p:sp>
      <p:sp>
        <p:nvSpPr>
          <p:cNvPr id="9" name="Slide Number Placeholder 5">
            <a:extLst>
              <a:ext uri="{FF2B5EF4-FFF2-40B4-BE49-F238E27FC236}">
                <a16:creationId xmlns:a16="http://schemas.microsoft.com/office/drawing/2014/main" id="{9333E453-27EF-C048-8363-9E32CC81787C}"/>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66737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B181B-AD31-364B-A195-BBCC3A1A2913}"/>
              </a:ext>
            </a:extLst>
          </p:cNvPr>
          <p:cNvSpPr/>
          <p:nvPr userDrawn="1"/>
        </p:nvSpPr>
        <p:spPr>
          <a:xfrm>
            <a:off x="0" y="0"/>
            <a:ext cx="6096000" cy="6851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17621-DE01-9E4A-ABB3-A8B3283235E5}"/>
              </a:ext>
            </a:extLst>
          </p:cNvPr>
          <p:cNvSpPr>
            <a:spLocks noGrp="1"/>
          </p:cNvSpPr>
          <p:nvPr>
            <p:ph type="title" hasCustomPrompt="1"/>
          </p:nvPr>
        </p:nvSpPr>
        <p:spPr>
          <a:xfrm>
            <a:off x="838200" y="587547"/>
            <a:ext cx="4611130" cy="1325563"/>
          </a:xfrm>
        </p:spPr>
        <p:txBody>
          <a:bodyPr>
            <a:normAutofit/>
          </a:bodyPr>
          <a:lstStyle>
            <a:lvl1pPr algn="l">
              <a:defRPr sz="3500"/>
            </a:lvl1pPr>
          </a:lstStyle>
          <a:p>
            <a:r>
              <a:rPr lang="en-US" dirty="0"/>
              <a:t>Add a title for the left-hand side</a:t>
            </a:r>
          </a:p>
        </p:txBody>
      </p:sp>
      <p:sp>
        <p:nvSpPr>
          <p:cNvPr id="3" name="Slide Number Placeholder 2">
            <a:extLst>
              <a:ext uri="{FF2B5EF4-FFF2-40B4-BE49-F238E27FC236}">
                <a16:creationId xmlns:a16="http://schemas.microsoft.com/office/drawing/2014/main" id="{3C3080E8-D130-FC4F-ABA4-D675F41A79DA}"/>
              </a:ext>
            </a:extLst>
          </p:cNvPr>
          <p:cNvSpPr>
            <a:spLocks noGrp="1"/>
          </p:cNvSpPr>
          <p:nvPr>
            <p:ph type="sldNum" sz="quarter" idx="10"/>
          </p:nvPr>
        </p:nvSpPr>
        <p:spPr/>
        <p:txBody>
          <a:bodyPr/>
          <a:lstStyle/>
          <a:p>
            <a:fld id="{A5A0B60D-8A11-3D4C-B081-FD9F66CC3D26}" type="slidenum">
              <a:rPr lang="en-US" smtClean="0"/>
              <a:pPr/>
              <a:t>‹#›</a:t>
            </a:fld>
            <a:endParaRPr lang="en-US" dirty="0"/>
          </a:p>
        </p:txBody>
      </p:sp>
      <p:sp>
        <p:nvSpPr>
          <p:cNvPr id="10" name="Text Placeholder 9">
            <a:extLst>
              <a:ext uri="{FF2B5EF4-FFF2-40B4-BE49-F238E27FC236}">
                <a16:creationId xmlns:a16="http://schemas.microsoft.com/office/drawing/2014/main" id="{A71B404E-A06C-8D40-8228-14CB4823E5BE}"/>
              </a:ext>
            </a:extLst>
          </p:cNvPr>
          <p:cNvSpPr>
            <a:spLocks noGrp="1"/>
          </p:cNvSpPr>
          <p:nvPr>
            <p:ph type="body" sz="quarter" idx="11"/>
          </p:nvPr>
        </p:nvSpPr>
        <p:spPr>
          <a:xfrm>
            <a:off x="838201" y="2412785"/>
            <a:ext cx="4512276" cy="3679096"/>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EC56761-30BB-E74A-B7C2-4A13401DCC5E}"/>
              </a:ext>
            </a:extLst>
          </p:cNvPr>
          <p:cNvSpPr>
            <a:spLocks noGrp="1"/>
          </p:cNvSpPr>
          <p:nvPr>
            <p:ph type="body" sz="quarter" idx="12" hasCustomPrompt="1"/>
          </p:nvPr>
        </p:nvSpPr>
        <p:spPr>
          <a:xfrm>
            <a:off x="6981824" y="679450"/>
            <a:ext cx="4806521" cy="1233488"/>
          </a:xfrm>
        </p:spPr>
        <p:txBody>
          <a:bodyPr>
            <a:noAutofit/>
          </a:bodyPr>
          <a:lstStyle>
            <a:lvl1pPr marL="0" indent="0">
              <a:buNone/>
              <a:defRPr sz="3500" b="1">
                <a:latin typeface="Dosis" pitchFamily="2" charset="77"/>
              </a:defRPr>
            </a:lvl1pPr>
            <a:lvl2pPr marL="457200" indent="0">
              <a:buNone/>
              <a:defRPr/>
            </a:lvl2pPr>
          </a:lstStyle>
          <a:p>
            <a:pPr lvl="0"/>
            <a:r>
              <a:rPr lang="en-US" dirty="0"/>
              <a:t>Add a secondary title for the right-hand side</a:t>
            </a:r>
          </a:p>
        </p:txBody>
      </p:sp>
    </p:spTree>
    <p:extLst>
      <p:ext uri="{BB962C8B-B14F-4D97-AF65-F5344CB8AC3E}">
        <p14:creationId xmlns:p14="http://schemas.microsoft.com/office/powerpoint/2010/main" val="3161895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696A60-A509-2F45-9684-FEFE03D0DA8C}"/>
              </a:ext>
            </a:extLst>
          </p:cNvPr>
          <p:cNvSpPr/>
          <p:nvPr userDrawn="1"/>
        </p:nvSpPr>
        <p:spPr>
          <a:xfrm>
            <a:off x="495946" y="1892104"/>
            <a:ext cx="4463512" cy="3471622"/>
          </a:xfrm>
          <a:prstGeom prst="rect">
            <a:avLst/>
          </a:prstGeom>
          <a:solidFill>
            <a:schemeClr val="accent1">
              <a:lumMod val="20000"/>
              <a:lumOff val="80000"/>
            </a:schemeClr>
          </a:solidFill>
          <a:ln w="1270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036;p41">
            <a:extLst>
              <a:ext uri="{FF2B5EF4-FFF2-40B4-BE49-F238E27FC236}">
                <a16:creationId xmlns:a16="http://schemas.microsoft.com/office/drawing/2014/main" id="{1F79AABD-1F6C-3441-93B7-CA89B4195AC0}"/>
              </a:ext>
            </a:extLst>
          </p:cNvPr>
          <p:cNvSpPr/>
          <p:nvPr userDrawn="1"/>
        </p:nvSpPr>
        <p:spPr>
          <a:xfrm rot="5400000" flipH="1">
            <a:off x="2331293" y="-1638133"/>
            <a:ext cx="975914" cy="5638500"/>
          </a:xfrm>
          <a:prstGeom prst="round2SameRect">
            <a:avLst>
              <a:gd name="adj1" fmla="val 50000"/>
              <a:gd name="adj2" fmla="val 0"/>
            </a:avLst>
          </a:prstGeom>
          <a:solidFill>
            <a:srgbClr val="007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
        <p:nvSpPr>
          <p:cNvPr id="3" name="Subtitle 2">
            <a:extLst>
              <a:ext uri="{FF2B5EF4-FFF2-40B4-BE49-F238E27FC236}">
                <a16:creationId xmlns:a16="http://schemas.microsoft.com/office/drawing/2014/main" id="{F10DD669-F60A-E545-B698-CFE17561CD2E}"/>
              </a:ext>
            </a:extLst>
          </p:cNvPr>
          <p:cNvSpPr>
            <a:spLocks noGrp="1"/>
          </p:cNvSpPr>
          <p:nvPr>
            <p:ph type="subTitle" idx="1" hasCustomPrompt="1"/>
          </p:nvPr>
        </p:nvSpPr>
        <p:spPr>
          <a:xfrm>
            <a:off x="495946" y="1892105"/>
            <a:ext cx="4463512" cy="3471621"/>
          </a:xfrm>
          <a:solidFill>
            <a:schemeClr val="accent6">
              <a:lumMod val="20000"/>
              <a:lumOff val="80000"/>
            </a:schemeClr>
          </a:solidFill>
        </p:spPr>
        <p:txBody>
          <a:bodyPr>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baseline="0">
                <a:latin typeface="Dosi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Equilibrium: Where Supply </a:t>
            </a:r>
          </a:p>
          <a:p>
            <a:r>
              <a:rPr lang="en-US" dirty="0"/>
              <a:t>Meets Demand</a:t>
            </a:r>
          </a:p>
        </p:txBody>
      </p:sp>
      <p:sp>
        <p:nvSpPr>
          <p:cNvPr id="2" name="Title 1">
            <a:extLst>
              <a:ext uri="{FF2B5EF4-FFF2-40B4-BE49-F238E27FC236}">
                <a16:creationId xmlns:a16="http://schemas.microsoft.com/office/drawing/2014/main" id="{F5C2FB1A-34EB-E642-8626-4F59606491CD}"/>
              </a:ext>
            </a:extLst>
          </p:cNvPr>
          <p:cNvSpPr>
            <a:spLocks noGrp="1"/>
          </p:cNvSpPr>
          <p:nvPr>
            <p:ph type="ctrTitle" hasCustomPrompt="1"/>
          </p:nvPr>
        </p:nvSpPr>
        <p:spPr>
          <a:xfrm>
            <a:off x="495946" y="691832"/>
            <a:ext cx="5142554" cy="975916"/>
          </a:xfrm>
          <a:ln>
            <a:noFill/>
          </a:ln>
        </p:spPr>
        <p:txBody>
          <a:bodyPr anchor="b"/>
          <a:lstStyle>
            <a:lvl1pPr algn="l">
              <a:defRPr sz="6000" baseline="0">
                <a:solidFill>
                  <a:schemeClr val="bg1"/>
                </a:solidFill>
                <a:latin typeface="Dosis" pitchFamily="2" charset="77"/>
              </a:defRPr>
            </a:lvl1pPr>
          </a:lstStyle>
          <a:p>
            <a:r>
              <a:rPr lang="en-US" dirty="0"/>
              <a:t>Chapter 4</a:t>
            </a:r>
          </a:p>
        </p:txBody>
      </p:sp>
      <p:sp>
        <p:nvSpPr>
          <p:cNvPr id="14" name="Content Placeholder 8">
            <a:extLst>
              <a:ext uri="{FF2B5EF4-FFF2-40B4-BE49-F238E27FC236}">
                <a16:creationId xmlns:a16="http://schemas.microsoft.com/office/drawing/2014/main" id="{CDBDE716-E626-43D8-9055-DFF4D37B0994}"/>
              </a:ext>
            </a:extLst>
          </p:cNvPr>
          <p:cNvSpPr>
            <a:spLocks noGrp="1"/>
          </p:cNvSpPr>
          <p:nvPr>
            <p:ph sz="quarter" idx="10" hasCustomPrompt="1"/>
          </p:nvPr>
        </p:nvSpPr>
        <p:spPr>
          <a:xfrm>
            <a:off x="6281538" y="343694"/>
            <a:ext cx="5783263" cy="6170612"/>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
        <p:nvSpPr>
          <p:cNvPr id="9" name="Slide Number Placeholder 5">
            <a:extLst>
              <a:ext uri="{FF2B5EF4-FFF2-40B4-BE49-F238E27FC236}">
                <a16:creationId xmlns:a16="http://schemas.microsoft.com/office/drawing/2014/main" id="{F81246DC-EEA9-8646-98A1-FCCB1E0DF1E6}"/>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3877969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3C400F-D2D4-4E2F-AF21-700559008747}"/>
              </a:ext>
            </a:extLst>
          </p:cNvPr>
          <p:cNvSpPr/>
          <p:nvPr userDrawn="1"/>
        </p:nvSpPr>
        <p:spPr>
          <a:xfrm>
            <a:off x="0" y="0"/>
            <a:ext cx="6096000" cy="6858000"/>
          </a:xfrm>
          <a:prstGeom prst="rect">
            <a:avLst/>
          </a:pr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E6F3391-E8C2-4CDF-9CBD-ADB68A10DFB6}"/>
              </a:ext>
            </a:extLst>
          </p:cNvPr>
          <p:cNvCxnSpPr>
            <a:cxnSpLocks/>
          </p:cNvCxnSpPr>
          <p:nvPr userDrawn="1"/>
        </p:nvCxnSpPr>
        <p:spPr>
          <a:xfrm>
            <a:off x="0" y="1320805"/>
            <a:ext cx="4652802" cy="0"/>
          </a:xfrm>
          <a:prstGeom prst="line">
            <a:avLst/>
          </a:prstGeom>
          <a:ln w="7620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2322C6-E3DC-4D05-9821-83998C1B53F0}"/>
              </a:ext>
            </a:extLst>
          </p:cNvPr>
          <p:cNvCxnSpPr>
            <a:cxnSpLocks/>
          </p:cNvCxnSpPr>
          <p:nvPr userDrawn="1"/>
        </p:nvCxnSpPr>
        <p:spPr>
          <a:xfrm>
            <a:off x="16934" y="1524003"/>
            <a:ext cx="3359893" cy="0"/>
          </a:xfrm>
          <a:prstGeom prst="line">
            <a:avLst/>
          </a:prstGeom>
          <a:ln w="7620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7701F6-B4CB-43E1-ACCD-9EBB81B1D241}"/>
              </a:ext>
            </a:extLst>
          </p:cNvPr>
          <p:cNvSpPr>
            <a:spLocks noGrp="1"/>
          </p:cNvSpPr>
          <p:nvPr>
            <p:ph type="title"/>
          </p:nvPr>
        </p:nvSpPr>
        <p:spPr>
          <a:xfrm>
            <a:off x="44653" y="96841"/>
            <a:ext cx="10515600" cy="1325563"/>
          </a:xfrm>
        </p:spPr>
        <p:txBody>
          <a:bodyPr>
            <a:normAutofit/>
          </a:bodyPr>
          <a:lstStyle>
            <a:lvl1pPr algn="l">
              <a:defRPr sz="4000"/>
            </a:lvl1pPr>
          </a:lstStyle>
          <a:p>
            <a:r>
              <a:rPr lang="en-US" dirty="0"/>
              <a:t>Click to edit Master title style</a:t>
            </a:r>
          </a:p>
        </p:txBody>
      </p:sp>
      <p:sp>
        <p:nvSpPr>
          <p:cNvPr id="12" name="Google Shape;1036;p41">
            <a:extLst>
              <a:ext uri="{FF2B5EF4-FFF2-40B4-BE49-F238E27FC236}">
                <a16:creationId xmlns:a16="http://schemas.microsoft.com/office/drawing/2014/main" id="{87E74458-56F0-47F7-BA14-DF0B3E7DB74F}"/>
              </a:ext>
            </a:extLst>
          </p:cNvPr>
          <p:cNvSpPr/>
          <p:nvPr userDrawn="1"/>
        </p:nvSpPr>
        <p:spPr>
          <a:xfrm rot="16200000">
            <a:off x="8825567" y="-1847964"/>
            <a:ext cx="975914" cy="5768019"/>
          </a:xfrm>
          <a:prstGeom prst="round2SameRect">
            <a:avLst>
              <a:gd name="adj1" fmla="val 50000"/>
              <a:gd name="adj2" fmla="val 0"/>
            </a:avLst>
          </a:prstGeom>
          <a:solidFill>
            <a:schemeClr val="accent3">
              <a:lumMod val="20000"/>
              <a:lumOff val="80000"/>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14" name="Text Placeholder 13">
            <a:extLst>
              <a:ext uri="{FF2B5EF4-FFF2-40B4-BE49-F238E27FC236}">
                <a16:creationId xmlns:a16="http://schemas.microsoft.com/office/drawing/2014/main" id="{3FE6FAC0-185D-475F-ADA0-471F21DE7FD8}"/>
              </a:ext>
            </a:extLst>
          </p:cNvPr>
          <p:cNvSpPr>
            <a:spLocks noGrp="1"/>
          </p:cNvSpPr>
          <p:nvPr>
            <p:ph type="body" sz="quarter" idx="10" hasCustomPrompt="1"/>
          </p:nvPr>
        </p:nvSpPr>
        <p:spPr>
          <a:xfrm>
            <a:off x="6788150" y="608013"/>
            <a:ext cx="5256213" cy="911225"/>
          </a:xfrm>
        </p:spPr>
        <p:txBody>
          <a:bodyPr>
            <a:normAutofit/>
          </a:bodyPr>
          <a:lstStyle>
            <a:lvl1pPr marL="0" indent="0" algn="l" defTabSz="914400" rtl="0" eaLnBrk="1" latinLnBrk="0" hangingPunct="1">
              <a:lnSpc>
                <a:spcPct val="90000"/>
              </a:lnSpc>
              <a:spcBef>
                <a:spcPct val="0"/>
              </a:spcBef>
              <a:buNone/>
              <a:defRPr lang="en-US" sz="4000" b="1" kern="1200" baseline="0" dirty="0">
                <a:solidFill>
                  <a:schemeClr val="tx1"/>
                </a:solidFill>
                <a:latin typeface="Dosis" pitchFamily="2" charset="77"/>
                <a:ea typeface="+mj-ea"/>
                <a:cs typeface="+mj-cs"/>
              </a:defRPr>
            </a:lvl1pPr>
          </a:lstStyle>
          <a:p>
            <a:pPr lvl="0"/>
            <a:r>
              <a:rPr lang="en-US" dirty="0"/>
              <a:t>Subtitle</a:t>
            </a:r>
          </a:p>
        </p:txBody>
      </p:sp>
      <p:sp>
        <p:nvSpPr>
          <p:cNvPr id="10" name="Slide Number Placeholder 5">
            <a:extLst>
              <a:ext uri="{FF2B5EF4-FFF2-40B4-BE49-F238E27FC236}">
                <a16:creationId xmlns:a16="http://schemas.microsoft.com/office/drawing/2014/main" id="{5B312B2C-B91D-654B-A8E4-2DE1593BA11E}"/>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B8D6CA86-E703-E69E-0453-111144266088}"/>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258141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3C400F-D2D4-4E2F-AF21-700559008747}"/>
              </a:ext>
            </a:extLst>
          </p:cNvPr>
          <p:cNvSpPr/>
          <p:nvPr userDrawn="1"/>
        </p:nvSpPr>
        <p:spPr>
          <a:xfrm>
            <a:off x="0" y="0"/>
            <a:ext cx="6096000" cy="6858000"/>
          </a:xfrm>
          <a:prstGeom prst="rect">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E6F3391-E8C2-4CDF-9CBD-ADB68A10DFB6}"/>
              </a:ext>
            </a:extLst>
          </p:cNvPr>
          <p:cNvCxnSpPr>
            <a:cxnSpLocks/>
          </p:cNvCxnSpPr>
          <p:nvPr userDrawn="1"/>
        </p:nvCxnSpPr>
        <p:spPr>
          <a:xfrm>
            <a:off x="0" y="1320805"/>
            <a:ext cx="4652802" cy="0"/>
          </a:xfrm>
          <a:prstGeom prst="line">
            <a:avLst/>
          </a:prstGeom>
          <a:ln w="762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2322C6-E3DC-4D05-9821-83998C1B53F0}"/>
              </a:ext>
            </a:extLst>
          </p:cNvPr>
          <p:cNvCxnSpPr>
            <a:cxnSpLocks/>
          </p:cNvCxnSpPr>
          <p:nvPr userDrawn="1"/>
        </p:nvCxnSpPr>
        <p:spPr>
          <a:xfrm>
            <a:off x="16934" y="1524003"/>
            <a:ext cx="3359893" cy="0"/>
          </a:xfrm>
          <a:prstGeom prst="line">
            <a:avLst/>
          </a:prstGeom>
          <a:ln w="762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7701F6-B4CB-43E1-ACCD-9EBB81B1D241}"/>
              </a:ext>
            </a:extLst>
          </p:cNvPr>
          <p:cNvSpPr>
            <a:spLocks noGrp="1"/>
          </p:cNvSpPr>
          <p:nvPr>
            <p:ph type="title"/>
          </p:nvPr>
        </p:nvSpPr>
        <p:spPr>
          <a:xfrm>
            <a:off x="44653" y="96841"/>
            <a:ext cx="10515600" cy="1325563"/>
          </a:xfrm>
        </p:spPr>
        <p:txBody>
          <a:bodyPr>
            <a:normAutofit/>
          </a:bodyPr>
          <a:lstStyle>
            <a:lvl1pPr algn="l">
              <a:defRPr sz="4000"/>
            </a:lvl1pPr>
          </a:lstStyle>
          <a:p>
            <a:r>
              <a:rPr lang="en-US" dirty="0"/>
              <a:t>Click to edit Master title style</a:t>
            </a:r>
          </a:p>
        </p:txBody>
      </p:sp>
      <p:sp>
        <p:nvSpPr>
          <p:cNvPr id="12" name="Google Shape;1036;p41">
            <a:extLst>
              <a:ext uri="{FF2B5EF4-FFF2-40B4-BE49-F238E27FC236}">
                <a16:creationId xmlns:a16="http://schemas.microsoft.com/office/drawing/2014/main" id="{87E74458-56F0-47F7-BA14-DF0B3E7DB74F}"/>
              </a:ext>
            </a:extLst>
          </p:cNvPr>
          <p:cNvSpPr/>
          <p:nvPr userDrawn="1"/>
        </p:nvSpPr>
        <p:spPr>
          <a:xfrm rot="16200000">
            <a:off x="8825567" y="-1847964"/>
            <a:ext cx="975914" cy="5768019"/>
          </a:xfrm>
          <a:prstGeom prst="round2SameRect">
            <a:avLst>
              <a:gd name="adj1" fmla="val 50000"/>
              <a:gd name="adj2" fmla="val 0"/>
            </a:avLst>
          </a:prstGeom>
          <a:solidFill>
            <a:schemeClr val="accent4">
              <a:lumMod val="20000"/>
              <a:lumOff val="80000"/>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14" name="Text Placeholder 13">
            <a:extLst>
              <a:ext uri="{FF2B5EF4-FFF2-40B4-BE49-F238E27FC236}">
                <a16:creationId xmlns:a16="http://schemas.microsoft.com/office/drawing/2014/main" id="{3FE6FAC0-185D-475F-ADA0-471F21DE7FD8}"/>
              </a:ext>
            </a:extLst>
          </p:cNvPr>
          <p:cNvSpPr>
            <a:spLocks noGrp="1"/>
          </p:cNvSpPr>
          <p:nvPr>
            <p:ph type="body" sz="quarter" idx="10" hasCustomPrompt="1"/>
          </p:nvPr>
        </p:nvSpPr>
        <p:spPr>
          <a:xfrm>
            <a:off x="6788150" y="608013"/>
            <a:ext cx="5256213" cy="911225"/>
          </a:xfrm>
        </p:spPr>
        <p:txBody>
          <a:bodyPr>
            <a:normAutofit/>
          </a:bodyPr>
          <a:lstStyle>
            <a:lvl1pPr marL="0" indent="0" algn="l" defTabSz="914400" rtl="0" eaLnBrk="1" latinLnBrk="0" hangingPunct="1">
              <a:lnSpc>
                <a:spcPct val="90000"/>
              </a:lnSpc>
              <a:spcBef>
                <a:spcPct val="0"/>
              </a:spcBef>
              <a:buNone/>
              <a:defRPr lang="en-US" sz="4000" b="1" kern="1200" baseline="0" dirty="0">
                <a:solidFill>
                  <a:schemeClr val="tx1"/>
                </a:solidFill>
                <a:latin typeface="Dosis" pitchFamily="2" charset="77"/>
                <a:ea typeface="+mj-ea"/>
                <a:cs typeface="+mj-cs"/>
              </a:defRPr>
            </a:lvl1pPr>
          </a:lstStyle>
          <a:p>
            <a:pPr lvl="0"/>
            <a:r>
              <a:rPr lang="en-US" dirty="0"/>
              <a:t>Subtitle</a:t>
            </a:r>
          </a:p>
        </p:txBody>
      </p:sp>
      <p:sp>
        <p:nvSpPr>
          <p:cNvPr id="10" name="Slide Number Placeholder 5">
            <a:extLst>
              <a:ext uri="{FF2B5EF4-FFF2-40B4-BE49-F238E27FC236}">
                <a16:creationId xmlns:a16="http://schemas.microsoft.com/office/drawing/2014/main" id="{5B312B2C-B91D-654B-A8E4-2DE1593BA11E}"/>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6ACE4A40-C29F-8382-0116-65CC3C62EC0D}"/>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213853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3C400F-D2D4-4E2F-AF21-700559008747}"/>
              </a:ext>
            </a:extLst>
          </p:cNvPr>
          <p:cNvSpPr/>
          <p:nvPr userDrawn="1"/>
        </p:nvSpPr>
        <p:spPr>
          <a:xfrm>
            <a:off x="0" y="0"/>
            <a:ext cx="6096000" cy="68580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E6F3391-E8C2-4CDF-9CBD-ADB68A10DFB6}"/>
              </a:ext>
            </a:extLst>
          </p:cNvPr>
          <p:cNvCxnSpPr>
            <a:cxnSpLocks/>
          </p:cNvCxnSpPr>
          <p:nvPr userDrawn="1"/>
        </p:nvCxnSpPr>
        <p:spPr>
          <a:xfrm>
            <a:off x="0" y="1320805"/>
            <a:ext cx="4652802" cy="0"/>
          </a:xfrm>
          <a:prstGeom prst="line">
            <a:avLst/>
          </a:prstGeom>
          <a:ln w="762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2322C6-E3DC-4D05-9821-83998C1B53F0}"/>
              </a:ext>
            </a:extLst>
          </p:cNvPr>
          <p:cNvCxnSpPr>
            <a:cxnSpLocks/>
          </p:cNvCxnSpPr>
          <p:nvPr userDrawn="1"/>
        </p:nvCxnSpPr>
        <p:spPr>
          <a:xfrm>
            <a:off x="16934" y="1524003"/>
            <a:ext cx="3359893" cy="0"/>
          </a:xfrm>
          <a:prstGeom prst="line">
            <a:avLst/>
          </a:prstGeom>
          <a:ln w="762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7701F6-B4CB-43E1-ACCD-9EBB81B1D241}"/>
              </a:ext>
            </a:extLst>
          </p:cNvPr>
          <p:cNvSpPr>
            <a:spLocks noGrp="1"/>
          </p:cNvSpPr>
          <p:nvPr>
            <p:ph type="title"/>
          </p:nvPr>
        </p:nvSpPr>
        <p:spPr>
          <a:xfrm>
            <a:off x="44653" y="96841"/>
            <a:ext cx="10515600" cy="1325563"/>
          </a:xfrm>
        </p:spPr>
        <p:txBody>
          <a:bodyPr>
            <a:normAutofit/>
          </a:bodyPr>
          <a:lstStyle>
            <a:lvl1pPr algn="l">
              <a:defRPr sz="4000"/>
            </a:lvl1pPr>
          </a:lstStyle>
          <a:p>
            <a:r>
              <a:rPr lang="en-US" dirty="0"/>
              <a:t>Click to edit Master title style</a:t>
            </a:r>
          </a:p>
        </p:txBody>
      </p:sp>
      <p:sp>
        <p:nvSpPr>
          <p:cNvPr id="12" name="Google Shape;1036;p41">
            <a:extLst>
              <a:ext uri="{FF2B5EF4-FFF2-40B4-BE49-F238E27FC236}">
                <a16:creationId xmlns:a16="http://schemas.microsoft.com/office/drawing/2014/main" id="{87E74458-56F0-47F7-BA14-DF0B3E7DB74F}"/>
              </a:ext>
            </a:extLst>
          </p:cNvPr>
          <p:cNvSpPr/>
          <p:nvPr userDrawn="1"/>
        </p:nvSpPr>
        <p:spPr>
          <a:xfrm rot="16200000">
            <a:off x="8825567" y="-1847964"/>
            <a:ext cx="975914" cy="5768019"/>
          </a:xfrm>
          <a:prstGeom prst="round2SameRect">
            <a:avLst>
              <a:gd name="adj1" fmla="val 50000"/>
              <a:gd name="adj2" fmla="val 0"/>
            </a:avLst>
          </a:prstGeom>
          <a:solidFill>
            <a:schemeClr val="accent2">
              <a:lumMod val="20000"/>
              <a:lumOff val="80000"/>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14" name="Text Placeholder 13">
            <a:extLst>
              <a:ext uri="{FF2B5EF4-FFF2-40B4-BE49-F238E27FC236}">
                <a16:creationId xmlns:a16="http://schemas.microsoft.com/office/drawing/2014/main" id="{3FE6FAC0-185D-475F-ADA0-471F21DE7FD8}"/>
              </a:ext>
            </a:extLst>
          </p:cNvPr>
          <p:cNvSpPr>
            <a:spLocks noGrp="1"/>
          </p:cNvSpPr>
          <p:nvPr>
            <p:ph type="body" sz="quarter" idx="10" hasCustomPrompt="1"/>
          </p:nvPr>
        </p:nvSpPr>
        <p:spPr>
          <a:xfrm>
            <a:off x="6788150" y="608013"/>
            <a:ext cx="5256213" cy="911225"/>
          </a:xfrm>
        </p:spPr>
        <p:txBody>
          <a:bodyPr>
            <a:normAutofit/>
          </a:bodyPr>
          <a:lstStyle>
            <a:lvl1pPr marL="0" indent="0" algn="l" defTabSz="914400" rtl="0" eaLnBrk="1" latinLnBrk="0" hangingPunct="1">
              <a:lnSpc>
                <a:spcPct val="90000"/>
              </a:lnSpc>
              <a:spcBef>
                <a:spcPct val="0"/>
              </a:spcBef>
              <a:buNone/>
              <a:defRPr lang="en-US" sz="4000" b="1" kern="1200" baseline="0" dirty="0">
                <a:solidFill>
                  <a:schemeClr val="tx1"/>
                </a:solidFill>
                <a:latin typeface="Dosis" pitchFamily="2" charset="77"/>
                <a:ea typeface="+mj-ea"/>
                <a:cs typeface="+mj-cs"/>
              </a:defRPr>
            </a:lvl1pPr>
          </a:lstStyle>
          <a:p>
            <a:pPr lvl="0"/>
            <a:r>
              <a:rPr lang="en-US" dirty="0"/>
              <a:t>Subtitle</a:t>
            </a:r>
          </a:p>
        </p:txBody>
      </p:sp>
      <p:sp>
        <p:nvSpPr>
          <p:cNvPr id="10" name="Slide Number Placeholder 5">
            <a:extLst>
              <a:ext uri="{FF2B5EF4-FFF2-40B4-BE49-F238E27FC236}">
                <a16:creationId xmlns:a16="http://schemas.microsoft.com/office/drawing/2014/main" id="{5B312B2C-B91D-654B-A8E4-2DE1593BA11E}"/>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6ACE4A40-C29F-8382-0116-65CC3C62EC0D}"/>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283672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3C400F-D2D4-4E2F-AF21-700559008747}"/>
              </a:ext>
            </a:extLst>
          </p:cNvPr>
          <p:cNvSpPr/>
          <p:nvPr userDrawn="1"/>
        </p:nvSpPr>
        <p:spPr>
          <a:xfrm>
            <a:off x="0" y="0"/>
            <a:ext cx="60960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E6F3391-E8C2-4CDF-9CBD-ADB68A10DFB6}"/>
              </a:ext>
            </a:extLst>
          </p:cNvPr>
          <p:cNvCxnSpPr>
            <a:cxnSpLocks/>
          </p:cNvCxnSpPr>
          <p:nvPr userDrawn="1"/>
        </p:nvCxnSpPr>
        <p:spPr>
          <a:xfrm>
            <a:off x="0" y="1320805"/>
            <a:ext cx="4652802" cy="0"/>
          </a:xfrm>
          <a:prstGeom prst="line">
            <a:avLst/>
          </a:pr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2322C6-E3DC-4D05-9821-83998C1B53F0}"/>
              </a:ext>
            </a:extLst>
          </p:cNvPr>
          <p:cNvCxnSpPr>
            <a:cxnSpLocks/>
          </p:cNvCxnSpPr>
          <p:nvPr userDrawn="1"/>
        </p:nvCxnSpPr>
        <p:spPr>
          <a:xfrm>
            <a:off x="16934" y="1524003"/>
            <a:ext cx="3359893" cy="0"/>
          </a:xfrm>
          <a:prstGeom prst="line">
            <a:avLst/>
          </a:pr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7701F6-B4CB-43E1-ACCD-9EBB81B1D241}"/>
              </a:ext>
            </a:extLst>
          </p:cNvPr>
          <p:cNvSpPr>
            <a:spLocks noGrp="1"/>
          </p:cNvSpPr>
          <p:nvPr>
            <p:ph type="title"/>
          </p:nvPr>
        </p:nvSpPr>
        <p:spPr>
          <a:xfrm>
            <a:off x="44653" y="96841"/>
            <a:ext cx="10515600" cy="1325563"/>
          </a:xfrm>
        </p:spPr>
        <p:txBody>
          <a:bodyPr>
            <a:normAutofit/>
          </a:bodyPr>
          <a:lstStyle>
            <a:lvl1pPr algn="l">
              <a:defRPr sz="4000"/>
            </a:lvl1pPr>
          </a:lstStyle>
          <a:p>
            <a:r>
              <a:rPr lang="en-US" dirty="0"/>
              <a:t>Click to edit Master title style</a:t>
            </a:r>
          </a:p>
        </p:txBody>
      </p:sp>
      <p:sp>
        <p:nvSpPr>
          <p:cNvPr id="12" name="Google Shape;1036;p41">
            <a:extLst>
              <a:ext uri="{FF2B5EF4-FFF2-40B4-BE49-F238E27FC236}">
                <a16:creationId xmlns:a16="http://schemas.microsoft.com/office/drawing/2014/main" id="{87E74458-56F0-47F7-BA14-DF0B3E7DB74F}"/>
              </a:ext>
            </a:extLst>
          </p:cNvPr>
          <p:cNvSpPr/>
          <p:nvPr userDrawn="1"/>
        </p:nvSpPr>
        <p:spPr>
          <a:xfrm rot="16200000">
            <a:off x="8825567" y="-1847964"/>
            <a:ext cx="975914" cy="5768019"/>
          </a:xfrm>
          <a:prstGeom prst="round2SameRect">
            <a:avLst>
              <a:gd name="adj1" fmla="val 50000"/>
              <a:gd name="adj2" fmla="val 0"/>
            </a:avLst>
          </a:prstGeom>
          <a:solidFill>
            <a:schemeClr val="accent6">
              <a:lumMod val="20000"/>
              <a:lumOff val="80000"/>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20000"/>
                  <a:lumOff val="80000"/>
                </a:schemeClr>
              </a:solidFill>
            </a:endParaRPr>
          </a:p>
        </p:txBody>
      </p:sp>
      <p:sp>
        <p:nvSpPr>
          <p:cNvPr id="14" name="Text Placeholder 13">
            <a:extLst>
              <a:ext uri="{FF2B5EF4-FFF2-40B4-BE49-F238E27FC236}">
                <a16:creationId xmlns:a16="http://schemas.microsoft.com/office/drawing/2014/main" id="{3FE6FAC0-185D-475F-ADA0-471F21DE7FD8}"/>
              </a:ext>
            </a:extLst>
          </p:cNvPr>
          <p:cNvSpPr>
            <a:spLocks noGrp="1"/>
          </p:cNvSpPr>
          <p:nvPr>
            <p:ph type="body" sz="quarter" idx="10" hasCustomPrompt="1"/>
          </p:nvPr>
        </p:nvSpPr>
        <p:spPr>
          <a:xfrm>
            <a:off x="6788150" y="608013"/>
            <a:ext cx="5256213" cy="911225"/>
          </a:xfrm>
        </p:spPr>
        <p:txBody>
          <a:bodyPr>
            <a:normAutofit/>
          </a:bodyPr>
          <a:lstStyle>
            <a:lvl1pPr marL="0" indent="0" algn="l" defTabSz="914400" rtl="0" eaLnBrk="1" latinLnBrk="0" hangingPunct="1">
              <a:lnSpc>
                <a:spcPct val="90000"/>
              </a:lnSpc>
              <a:spcBef>
                <a:spcPct val="0"/>
              </a:spcBef>
              <a:buNone/>
              <a:defRPr lang="en-US" sz="4000" b="1" kern="1200" baseline="0" dirty="0">
                <a:solidFill>
                  <a:schemeClr val="tx1"/>
                </a:solidFill>
                <a:latin typeface="Dosis" pitchFamily="2" charset="77"/>
                <a:ea typeface="+mj-ea"/>
                <a:cs typeface="+mj-cs"/>
              </a:defRPr>
            </a:lvl1pPr>
          </a:lstStyle>
          <a:p>
            <a:pPr lvl="0"/>
            <a:r>
              <a:rPr lang="en-US" dirty="0"/>
              <a:t>Subtitle</a:t>
            </a:r>
          </a:p>
        </p:txBody>
      </p:sp>
      <p:sp>
        <p:nvSpPr>
          <p:cNvPr id="10" name="Slide Number Placeholder 5">
            <a:extLst>
              <a:ext uri="{FF2B5EF4-FFF2-40B4-BE49-F238E27FC236}">
                <a16:creationId xmlns:a16="http://schemas.microsoft.com/office/drawing/2014/main" id="{5B312B2C-B91D-654B-A8E4-2DE1593BA11E}"/>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6ACE4A40-C29F-8382-0116-65CC3C62EC0D}"/>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685844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BD85F-0BF3-4141-A89E-92649F22BC8B}"/>
              </a:ext>
            </a:extLst>
          </p:cNvPr>
          <p:cNvSpPr/>
          <p:nvPr userDrawn="1"/>
        </p:nvSpPr>
        <p:spPr>
          <a:xfrm>
            <a:off x="0" y="0"/>
            <a:ext cx="6412350" cy="6858000"/>
          </a:xfrm>
          <a:prstGeom prst="rect">
            <a:avLst/>
          </a:prstGeom>
          <a:solidFill>
            <a:srgbClr val="92D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5">
            <a:extLst>
              <a:ext uri="{FF2B5EF4-FFF2-40B4-BE49-F238E27FC236}">
                <a16:creationId xmlns:a16="http://schemas.microsoft.com/office/drawing/2014/main" id="{CA60F960-EE17-477E-A19D-8B22A95982AC}"/>
              </a:ext>
            </a:extLst>
          </p:cNvPr>
          <p:cNvSpPr>
            <a:spLocks noGrp="1"/>
          </p:cNvSpPr>
          <p:nvPr>
            <p:ph type="title"/>
          </p:nvPr>
        </p:nvSpPr>
        <p:spPr>
          <a:xfrm>
            <a:off x="454127" y="462765"/>
            <a:ext cx="5494134" cy="624194"/>
          </a:xfrm>
          <a:solidFill>
            <a:srgbClr val="249157"/>
          </a:solidFill>
        </p:spPr>
        <p:txBody>
          <a:bodyPr>
            <a:normAutofit/>
          </a:bodyPr>
          <a:lstStyle>
            <a:lvl1pPr>
              <a:defRPr lang="en-US" sz="3000" b="1" i="0" u="none" strike="noStrike" kern="1200" cap="none" dirty="0">
                <a:solidFill>
                  <a:schemeClr val="bg1"/>
                </a:solidFill>
                <a:latin typeface="Dosis" pitchFamily="2" charset="77"/>
                <a:ea typeface="Arial"/>
                <a:cs typeface="Calibri" panose="020F0502020204030204" pitchFamily="34" charset="0"/>
                <a:sym typeface="Aria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9FA7230F-0328-7F49-877B-6AC745DF2D16}"/>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7" name="Content Placeholder 8">
            <a:extLst>
              <a:ext uri="{FF2B5EF4-FFF2-40B4-BE49-F238E27FC236}">
                <a16:creationId xmlns:a16="http://schemas.microsoft.com/office/drawing/2014/main" id="{A0124B5A-EB65-100F-AF01-297DB4E222B8}"/>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1649400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BD85F-0BF3-4141-A89E-92649F22BC8B}"/>
              </a:ext>
            </a:extLst>
          </p:cNvPr>
          <p:cNvSpPr/>
          <p:nvPr userDrawn="1"/>
        </p:nvSpPr>
        <p:spPr>
          <a:xfrm>
            <a:off x="0" y="-6780"/>
            <a:ext cx="6412350" cy="6858000"/>
          </a:xfrm>
          <a:prstGeom prst="rect">
            <a:avLst/>
          </a:prstGeom>
          <a:solidFill>
            <a:srgbClr val="92278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5">
            <a:extLst>
              <a:ext uri="{FF2B5EF4-FFF2-40B4-BE49-F238E27FC236}">
                <a16:creationId xmlns:a16="http://schemas.microsoft.com/office/drawing/2014/main" id="{CA60F960-EE17-477E-A19D-8B22A95982AC}"/>
              </a:ext>
            </a:extLst>
          </p:cNvPr>
          <p:cNvSpPr>
            <a:spLocks noGrp="1"/>
          </p:cNvSpPr>
          <p:nvPr>
            <p:ph type="title"/>
          </p:nvPr>
        </p:nvSpPr>
        <p:spPr>
          <a:xfrm>
            <a:off x="454127" y="462765"/>
            <a:ext cx="5494134" cy="624194"/>
          </a:xfrm>
          <a:solidFill>
            <a:srgbClr val="7030A0"/>
          </a:solidFill>
        </p:spPr>
        <p:txBody>
          <a:bodyPr>
            <a:normAutofit/>
          </a:bodyPr>
          <a:lstStyle>
            <a:lvl1pPr>
              <a:defRPr lang="en-US" sz="3000" b="1" i="0" u="none" strike="noStrike" kern="1200" cap="none" dirty="0">
                <a:solidFill>
                  <a:schemeClr val="bg1"/>
                </a:solidFill>
                <a:latin typeface="Dosis" pitchFamily="2" charset="77"/>
                <a:ea typeface="Arial"/>
                <a:cs typeface="Calibri" panose="020F0502020204030204" pitchFamily="34" charset="0"/>
                <a:sym typeface="Aria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5EC73E9F-A51A-BE49-8232-4DFBA9185024}"/>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7" name="Content Placeholder 8">
            <a:extLst>
              <a:ext uri="{FF2B5EF4-FFF2-40B4-BE49-F238E27FC236}">
                <a16:creationId xmlns:a16="http://schemas.microsoft.com/office/drawing/2014/main" id="{0F334892-629E-CC6A-DC87-F606C5E5F3B6}"/>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276858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E8D9B072-7BF8-4615-B5B9-20771EF7457D}"/>
              </a:ext>
            </a:extLst>
          </p:cNvPr>
          <p:cNvSpPr/>
          <p:nvPr userDrawn="1"/>
        </p:nvSpPr>
        <p:spPr>
          <a:xfrm>
            <a:off x="2119710" y="310239"/>
            <a:ext cx="8138198" cy="622042"/>
          </a:xfrm>
          <a:prstGeom prst="roundRect">
            <a:avLst/>
          </a:prstGeom>
          <a:solidFill>
            <a:schemeClr val="accent1">
              <a:lumMod val="20000"/>
              <a:lumOff val="80000"/>
              <a:alpha val="510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 name="Title 1">
            <a:extLst>
              <a:ext uri="{FF2B5EF4-FFF2-40B4-BE49-F238E27FC236}">
                <a16:creationId xmlns:a16="http://schemas.microsoft.com/office/drawing/2014/main" id="{3FA7452E-FE59-483F-A71A-5BD324C8E3BE}"/>
              </a:ext>
            </a:extLst>
          </p:cNvPr>
          <p:cNvSpPr>
            <a:spLocks noGrp="1"/>
          </p:cNvSpPr>
          <p:nvPr>
            <p:ph type="title"/>
          </p:nvPr>
        </p:nvSpPr>
        <p:spPr>
          <a:xfrm>
            <a:off x="2119710" y="72087"/>
            <a:ext cx="8138198" cy="1098346"/>
          </a:xfrm>
        </p:spPr>
        <p:txBody>
          <a:bodyPr>
            <a:normAutofit/>
          </a:bodyPr>
          <a:lstStyle>
            <a:lvl1pPr>
              <a:defRPr sz="3600"/>
            </a:lvl1pPr>
          </a:lstStyle>
          <a:p>
            <a:r>
              <a:rPr lang="en-US" dirty="0"/>
              <a:t>Click to edit Master title style</a:t>
            </a:r>
          </a:p>
        </p:txBody>
      </p:sp>
      <p:grpSp>
        <p:nvGrpSpPr>
          <p:cNvPr id="5" name="Group 4">
            <a:extLst>
              <a:ext uri="{FF2B5EF4-FFF2-40B4-BE49-F238E27FC236}">
                <a16:creationId xmlns:a16="http://schemas.microsoft.com/office/drawing/2014/main" id="{D74D3EC3-D7DC-4047-9BD5-AB80A80C46C9}"/>
              </a:ext>
            </a:extLst>
          </p:cNvPr>
          <p:cNvGrpSpPr/>
          <p:nvPr userDrawn="1"/>
        </p:nvGrpSpPr>
        <p:grpSpPr>
          <a:xfrm>
            <a:off x="452995" y="1170823"/>
            <a:ext cx="11286010" cy="5687568"/>
            <a:chOff x="551794" y="675219"/>
            <a:chExt cx="11125199" cy="5507560"/>
          </a:xfrm>
          <a:solidFill>
            <a:schemeClr val="accent1">
              <a:lumMod val="20000"/>
              <a:lumOff val="80000"/>
            </a:schemeClr>
          </a:solidFill>
        </p:grpSpPr>
        <p:sp>
          <p:nvSpPr>
            <p:cNvPr id="6" name="Round Single Corner Rectangle 1">
              <a:extLst>
                <a:ext uri="{FF2B5EF4-FFF2-40B4-BE49-F238E27FC236}">
                  <a16:creationId xmlns:a16="http://schemas.microsoft.com/office/drawing/2014/main" id="{87586E0B-F7C4-4D25-932C-2F2ADF8614D9}"/>
                </a:ext>
              </a:extLst>
            </p:cNvPr>
            <p:cNvSpPr/>
            <p:nvPr/>
          </p:nvSpPr>
          <p:spPr>
            <a:xfrm>
              <a:off x="6096000" y="675220"/>
              <a:ext cx="5580993" cy="550755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2">
              <a:extLst>
                <a:ext uri="{FF2B5EF4-FFF2-40B4-BE49-F238E27FC236}">
                  <a16:creationId xmlns:a16="http://schemas.microsoft.com/office/drawing/2014/main" id="{CF845AC7-DA17-462B-9944-A4CD549143AA}"/>
                </a:ext>
              </a:extLst>
            </p:cNvPr>
            <p:cNvSpPr/>
            <p:nvPr/>
          </p:nvSpPr>
          <p:spPr>
            <a:xfrm flipH="1">
              <a:off x="551794" y="675219"/>
              <a:ext cx="5580993" cy="5507559"/>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a:extLst>
              <a:ext uri="{FF2B5EF4-FFF2-40B4-BE49-F238E27FC236}">
                <a16:creationId xmlns:a16="http://schemas.microsoft.com/office/drawing/2014/main" id="{9F7FCB36-4066-B54E-9857-D007E0CAEC57}"/>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0" name="Text Placeholder 9">
            <a:extLst>
              <a:ext uri="{FF2B5EF4-FFF2-40B4-BE49-F238E27FC236}">
                <a16:creationId xmlns:a16="http://schemas.microsoft.com/office/drawing/2014/main" id="{04ECB180-981C-A540-98E2-0135CE258D75}"/>
              </a:ext>
            </a:extLst>
          </p:cNvPr>
          <p:cNvSpPr>
            <a:spLocks noGrp="1"/>
          </p:cNvSpPr>
          <p:nvPr>
            <p:ph type="body" sz="quarter" idx="10"/>
          </p:nvPr>
        </p:nvSpPr>
        <p:spPr>
          <a:xfrm>
            <a:off x="1854200" y="1754188"/>
            <a:ext cx="7450138" cy="4473575"/>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4566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D0A2-C884-431C-A02A-F06351DCB8DB}"/>
              </a:ext>
            </a:extLst>
          </p:cNvPr>
          <p:cNvSpPr>
            <a:spLocks noGrp="1"/>
          </p:cNvSpPr>
          <p:nvPr>
            <p:ph type="title"/>
          </p:nvPr>
        </p:nvSpPr>
        <p:spPr>
          <a:xfrm>
            <a:off x="838200" y="365125"/>
            <a:ext cx="4292600" cy="1325563"/>
          </a:xfrm>
        </p:spPr>
        <p:txBody>
          <a:bodyPr/>
          <a:lstStyle>
            <a:lvl1pPr>
              <a:defRPr>
                <a:solidFill>
                  <a:srgbClr val="0070C0"/>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0C5BCC5E-0C78-4707-AC77-7918CC6C6FCD}"/>
              </a:ext>
            </a:extLst>
          </p:cNvPr>
          <p:cNvCxnSpPr>
            <a:cxnSpLocks/>
          </p:cNvCxnSpPr>
          <p:nvPr userDrawn="1"/>
        </p:nvCxnSpPr>
        <p:spPr>
          <a:xfrm>
            <a:off x="1399229" y="1695787"/>
            <a:ext cx="3359893" cy="0"/>
          </a:xfrm>
          <a:prstGeom prst="line">
            <a:avLst/>
          </a:prstGeom>
          <a:ln w="76200" cap="rnd">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2397675-677C-478D-9007-CB15BE56F5B4}"/>
              </a:ext>
            </a:extLst>
          </p:cNvPr>
          <p:cNvSpPr/>
          <p:nvPr userDrawn="1"/>
        </p:nvSpPr>
        <p:spPr>
          <a:xfrm>
            <a:off x="6277914" y="497439"/>
            <a:ext cx="5589061" cy="602474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1">
            <a:extLst>
              <a:ext uri="{FF2B5EF4-FFF2-40B4-BE49-F238E27FC236}">
                <a16:creationId xmlns:a16="http://schemas.microsoft.com/office/drawing/2014/main" id="{5D860DAA-1BDB-475A-B2D6-45C8A365FB61}"/>
              </a:ext>
            </a:extLst>
          </p:cNvPr>
          <p:cNvSpPr/>
          <p:nvPr userDrawn="1"/>
        </p:nvSpPr>
        <p:spPr>
          <a:xfrm rot="1291904">
            <a:off x="10215146" y="466005"/>
            <a:ext cx="1912878" cy="632392"/>
          </a:xfrm>
          <a:prstGeom prst="round2DiagRect">
            <a:avLst/>
          </a:prstGeom>
          <a:solidFill>
            <a:schemeClr val="accent4">
              <a:lumMod val="60000"/>
              <a:lumOff val="40000"/>
              <a:alpha val="99000"/>
            </a:schemeClr>
          </a:solidFill>
          <a:ln>
            <a:noFill/>
          </a:ln>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2">
                    <a:lumMod val="75000"/>
                  </a:schemeClr>
                </a:solidFill>
                <a:latin typeface="Dosis" pitchFamily="2" charset="77"/>
              </a:rPr>
              <a:t>Recall</a:t>
            </a:r>
          </a:p>
        </p:txBody>
      </p:sp>
      <p:sp>
        <p:nvSpPr>
          <p:cNvPr id="10" name="Slide Number Placeholder 5">
            <a:extLst>
              <a:ext uri="{FF2B5EF4-FFF2-40B4-BE49-F238E27FC236}">
                <a16:creationId xmlns:a16="http://schemas.microsoft.com/office/drawing/2014/main" id="{D6483CF7-C61C-8B47-B0D7-424A6BACA075}"/>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EE63496C-D8E3-99F4-37C0-6FFCD09B4AD1}"/>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16085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D0A2-C884-431C-A02A-F06351DCB8DB}"/>
              </a:ext>
            </a:extLst>
          </p:cNvPr>
          <p:cNvSpPr>
            <a:spLocks noGrp="1"/>
          </p:cNvSpPr>
          <p:nvPr>
            <p:ph type="title"/>
          </p:nvPr>
        </p:nvSpPr>
        <p:spPr>
          <a:xfrm>
            <a:off x="838200" y="365125"/>
            <a:ext cx="4292600" cy="1325563"/>
          </a:xfrm>
        </p:spPr>
        <p:txBody>
          <a:bodyPr/>
          <a:lstStyle/>
          <a:p>
            <a:r>
              <a:rPr lang="en-US" dirty="0"/>
              <a:t>Click to edit Master title style</a:t>
            </a:r>
          </a:p>
        </p:txBody>
      </p:sp>
      <p:cxnSp>
        <p:nvCxnSpPr>
          <p:cNvPr id="7" name="Straight Connector 6">
            <a:extLst>
              <a:ext uri="{FF2B5EF4-FFF2-40B4-BE49-F238E27FC236}">
                <a16:creationId xmlns:a16="http://schemas.microsoft.com/office/drawing/2014/main" id="{0C5BCC5E-0C78-4707-AC77-7918CC6C6FCD}"/>
              </a:ext>
            </a:extLst>
          </p:cNvPr>
          <p:cNvCxnSpPr>
            <a:cxnSpLocks/>
          </p:cNvCxnSpPr>
          <p:nvPr userDrawn="1"/>
        </p:nvCxnSpPr>
        <p:spPr>
          <a:xfrm>
            <a:off x="1399229" y="1695787"/>
            <a:ext cx="3359893" cy="0"/>
          </a:xfrm>
          <a:prstGeom prst="line">
            <a:avLst/>
          </a:prstGeom>
          <a:ln w="76200" cap="rnd">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2397675-677C-478D-9007-CB15BE56F5B4}"/>
              </a:ext>
            </a:extLst>
          </p:cNvPr>
          <p:cNvSpPr/>
          <p:nvPr userDrawn="1"/>
        </p:nvSpPr>
        <p:spPr>
          <a:xfrm>
            <a:off x="6277914" y="497439"/>
            <a:ext cx="5589061" cy="60247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1">
            <a:extLst>
              <a:ext uri="{FF2B5EF4-FFF2-40B4-BE49-F238E27FC236}">
                <a16:creationId xmlns:a16="http://schemas.microsoft.com/office/drawing/2014/main" id="{5D860DAA-1BDB-475A-B2D6-45C8A365FB61}"/>
              </a:ext>
            </a:extLst>
          </p:cNvPr>
          <p:cNvSpPr/>
          <p:nvPr userDrawn="1"/>
        </p:nvSpPr>
        <p:spPr>
          <a:xfrm rot="1291904">
            <a:off x="10215146" y="466005"/>
            <a:ext cx="1912878" cy="632392"/>
          </a:xfrm>
          <a:prstGeom prst="round2DiagRect">
            <a:avLst/>
          </a:prstGeom>
          <a:solidFill>
            <a:schemeClr val="accent4">
              <a:lumMod val="60000"/>
              <a:lumOff val="40000"/>
              <a:alpha val="99000"/>
            </a:schemeClr>
          </a:solidFill>
          <a:ln>
            <a:noFill/>
          </a:ln>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tx2">
                    <a:lumMod val="75000"/>
                  </a:schemeClr>
                </a:solidFill>
                <a:latin typeface="Dosis" pitchFamily="2" charset="77"/>
              </a:rPr>
              <a:t>Recall</a:t>
            </a:r>
          </a:p>
        </p:txBody>
      </p:sp>
      <p:sp>
        <p:nvSpPr>
          <p:cNvPr id="10" name="Slide Number Placeholder 5">
            <a:extLst>
              <a:ext uri="{FF2B5EF4-FFF2-40B4-BE49-F238E27FC236}">
                <a16:creationId xmlns:a16="http://schemas.microsoft.com/office/drawing/2014/main" id="{FC6901B1-9920-8444-B0E2-B6CC756C3FF4}"/>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11" name="Content Placeholder 8">
            <a:extLst>
              <a:ext uri="{FF2B5EF4-FFF2-40B4-BE49-F238E27FC236}">
                <a16:creationId xmlns:a16="http://schemas.microsoft.com/office/drawing/2014/main" id="{D588902C-7220-224A-6C61-14D1B8D1A632}"/>
              </a:ext>
            </a:extLst>
          </p:cNvPr>
          <p:cNvSpPr>
            <a:spLocks noGrp="1"/>
          </p:cNvSpPr>
          <p:nvPr>
            <p:ph sz="quarter" idx="11" hasCustomPrompt="1"/>
          </p:nvPr>
        </p:nvSpPr>
        <p:spPr>
          <a:xfrm>
            <a:off x="479494" y="2046806"/>
            <a:ext cx="5081047" cy="3958576"/>
          </a:xfrm>
        </p:spPr>
        <p:txBody>
          <a:bodyPr/>
          <a:lstStyle>
            <a:lvl1pPr>
              <a:defRPr>
                <a:latin typeface="Dosis" pitchFamily="2" charset="77"/>
              </a:defRPr>
            </a:lvl1pPr>
          </a:lstStyle>
          <a:p>
            <a:r>
              <a:rPr lang="en-US" dirty="0"/>
              <a:t>Book cover image. Add title, edition, author names as alt text.</a:t>
            </a:r>
          </a:p>
          <a:p>
            <a:endParaRPr lang="en-US" dirty="0"/>
          </a:p>
          <a:p>
            <a:r>
              <a:rPr lang="en-US" dirty="0"/>
              <a:t>OR text of A-heads</a:t>
            </a:r>
          </a:p>
          <a:p>
            <a:endParaRPr lang="en-US" dirty="0"/>
          </a:p>
          <a:p>
            <a:r>
              <a:rPr lang="en-US" dirty="0"/>
              <a:t>Or other content</a:t>
            </a:r>
          </a:p>
        </p:txBody>
      </p:sp>
    </p:spTree>
    <p:custDataLst>
      <p:tags r:id="rId1"/>
    </p:custDataLst>
    <p:extLst>
      <p:ext uri="{BB962C8B-B14F-4D97-AF65-F5344CB8AC3E}">
        <p14:creationId xmlns:p14="http://schemas.microsoft.com/office/powerpoint/2010/main" val="19938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B181B-AD31-364B-A195-BBCC3A1A2913}"/>
              </a:ext>
            </a:extLst>
          </p:cNvPr>
          <p:cNvSpPr/>
          <p:nvPr userDrawn="1"/>
        </p:nvSpPr>
        <p:spPr>
          <a:xfrm>
            <a:off x="0" y="0"/>
            <a:ext cx="6096000" cy="685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17621-DE01-9E4A-ABB3-A8B3283235E5}"/>
              </a:ext>
            </a:extLst>
          </p:cNvPr>
          <p:cNvSpPr>
            <a:spLocks noGrp="1"/>
          </p:cNvSpPr>
          <p:nvPr>
            <p:ph type="title" hasCustomPrompt="1"/>
          </p:nvPr>
        </p:nvSpPr>
        <p:spPr>
          <a:xfrm>
            <a:off x="838200" y="587547"/>
            <a:ext cx="4611130" cy="1325563"/>
          </a:xfrm>
        </p:spPr>
        <p:txBody>
          <a:bodyPr>
            <a:normAutofit/>
          </a:bodyPr>
          <a:lstStyle>
            <a:lvl1pPr algn="l">
              <a:defRPr sz="3500"/>
            </a:lvl1pPr>
          </a:lstStyle>
          <a:p>
            <a:r>
              <a:rPr lang="en-US" dirty="0"/>
              <a:t>Add a title for the left-hand side</a:t>
            </a:r>
          </a:p>
        </p:txBody>
      </p:sp>
      <p:sp>
        <p:nvSpPr>
          <p:cNvPr id="3" name="Slide Number Placeholder 2">
            <a:extLst>
              <a:ext uri="{FF2B5EF4-FFF2-40B4-BE49-F238E27FC236}">
                <a16:creationId xmlns:a16="http://schemas.microsoft.com/office/drawing/2014/main" id="{3C3080E8-D130-FC4F-ABA4-D675F41A79DA}"/>
              </a:ext>
            </a:extLst>
          </p:cNvPr>
          <p:cNvSpPr>
            <a:spLocks noGrp="1"/>
          </p:cNvSpPr>
          <p:nvPr>
            <p:ph type="sldNum" sz="quarter" idx="10"/>
          </p:nvPr>
        </p:nvSpPr>
        <p:spPr/>
        <p:txBody>
          <a:bodyPr/>
          <a:lstStyle/>
          <a:p>
            <a:fld id="{A5A0B60D-8A11-3D4C-B081-FD9F66CC3D26}" type="slidenum">
              <a:rPr lang="en-US" smtClean="0"/>
              <a:pPr/>
              <a:t>‹#›</a:t>
            </a:fld>
            <a:endParaRPr lang="en-US" dirty="0"/>
          </a:p>
        </p:txBody>
      </p:sp>
      <p:sp>
        <p:nvSpPr>
          <p:cNvPr id="10" name="Text Placeholder 9">
            <a:extLst>
              <a:ext uri="{FF2B5EF4-FFF2-40B4-BE49-F238E27FC236}">
                <a16:creationId xmlns:a16="http://schemas.microsoft.com/office/drawing/2014/main" id="{A71B404E-A06C-8D40-8228-14CB4823E5BE}"/>
              </a:ext>
            </a:extLst>
          </p:cNvPr>
          <p:cNvSpPr>
            <a:spLocks noGrp="1"/>
          </p:cNvSpPr>
          <p:nvPr>
            <p:ph type="body" sz="quarter" idx="11"/>
          </p:nvPr>
        </p:nvSpPr>
        <p:spPr>
          <a:xfrm>
            <a:off x="838201" y="2412785"/>
            <a:ext cx="4512276" cy="3679096"/>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EC56761-30BB-E74A-B7C2-4A13401DCC5E}"/>
              </a:ext>
            </a:extLst>
          </p:cNvPr>
          <p:cNvSpPr>
            <a:spLocks noGrp="1"/>
          </p:cNvSpPr>
          <p:nvPr>
            <p:ph type="body" sz="quarter" idx="12" hasCustomPrompt="1"/>
          </p:nvPr>
        </p:nvSpPr>
        <p:spPr>
          <a:xfrm>
            <a:off x="6981824" y="679450"/>
            <a:ext cx="4806521" cy="1233488"/>
          </a:xfrm>
        </p:spPr>
        <p:txBody>
          <a:bodyPr>
            <a:noAutofit/>
          </a:bodyPr>
          <a:lstStyle>
            <a:lvl1pPr marL="0" indent="0">
              <a:buNone/>
              <a:defRPr sz="3500" b="1">
                <a:latin typeface="Dosis" pitchFamily="2" charset="77"/>
              </a:defRPr>
            </a:lvl1pPr>
            <a:lvl2pPr marL="457200" indent="0">
              <a:buNone/>
              <a:defRPr/>
            </a:lvl2pPr>
          </a:lstStyle>
          <a:p>
            <a:pPr lvl="0"/>
            <a:r>
              <a:rPr lang="en-US" dirty="0"/>
              <a:t>Add a secondary title for the right-hand side</a:t>
            </a:r>
          </a:p>
        </p:txBody>
      </p:sp>
    </p:spTree>
    <p:extLst>
      <p:ext uri="{BB962C8B-B14F-4D97-AF65-F5344CB8AC3E}">
        <p14:creationId xmlns:p14="http://schemas.microsoft.com/office/powerpoint/2010/main" val="178437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5723F91F-BFBE-4D9A-83BE-468AE5B5CCDB}"/>
              </a:ext>
              <a:ext uri="{C183D7F6-B498-43B3-948B-1728B52AA6E4}">
                <adec:decorative xmlns:adec="http://schemas.microsoft.com/office/drawing/2017/decorative" val="1"/>
              </a:ext>
            </a:extLst>
          </p:cNvPr>
          <p:cNvSpPr/>
          <p:nvPr userDrawn="1"/>
        </p:nvSpPr>
        <p:spPr>
          <a:xfrm>
            <a:off x="1390327" y="631555"/>
            <a:ext cx="9411346" cy="5594889"/>
          </a:xfrm>
          <a:prstGeom prst="roundRect">
            <a:avLst/>
          </a:prstGeom>
          <a:solidFill>
            <a:schemeClr val="bg1"/>
          </a:solidFill>
          <a:ln w="889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E3716-9864-410E-A819-A3B76EC89E71}"/>
              </a:ext>
            </a:extLst>
          </p:cNvPr>
          <p:cNvSpPr>
            <a:spLocks noGrp="1"/>
          </p:cNvSpPr>
          <p:nvPr>
            <p:ph type="title"/>
          </p:nvPr>
        </p:nvSpPr>
        <p:spPr>
          <a:xfrm>
            <a:off x="838200" y="839258"/>
            <a:ext cx="10515600"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83F0F1A-8BD5-ED46-B533-E06853D8D292}"/>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357389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A2BC92-CB4E-418E-BFCB-74DDB93B4A42}"/>
              </a:ext>
            </a:extLst>
          </p:cNvPr>
          <p:cNvSpPr/>
          <p:nvPr userDrawn="1"/>
        </p:nvSpPr>
        <p:spPr>
          <a:xfrm>
            <a:off x="0" y="1437467"/>
            <a:ext cx="12192000" cy="39830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F411C-105B-4C7A-9FAC-51CDFC611425}"/>
              </a:ext>
            </a:extLst>
          </p:cNvPr>
          <p:cNvSpPr>
            <a:spLocks noGrp="1"/>
          </p:cNvSpPr>
          <p:nvPr>
            <p:ph type="title"/>
          </p:nvPr>
        </p:nvSpPr>
        <p:spPr>
          <a:xfrm>
            <a:off x="838200" y="1437467"/>
            <a:ext cx="10515600" cy="1325563"/>
          </a:xfrm>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9837F0D0-F0D3-7D4D-8C83-687164819669}"/>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2626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2DDB-3CDB-4528-B26C-4524A0538CF7}"/>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85AFC2C3-E020-374B-882B-BDA8BCA38D7D}"/>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20117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B181B-AD31-364B-A195-BBCC3A1A2913}"/>
              </a:ext>
            </a:extLst>
          </p:cNvPr>
          <p:cNvSpPr/>
          <p:nvPr userDrawn="1"/>
        </p:nvSpPr>
        <p:spPr>
          <a:xfrm>
            <a:off x="0" y="0"/>
            <a:ext cx="6096000" cy="68512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17621-DE01-9E4A-ABB3-A8B3283235E5}"/>
              </a:ext>
            </a:extLst>
          </p:cNvPr>
          <p:cNvSpPr>
            <a:spLocks noGrp="1"/>
          </p:cNvSpPr>
          <p:nvPr>
            <p:ph type="title" hasCustomPrompt="1"/>
          </p:nvPr>
        </p:nvSpPr>
        <p:spPr>
          <a:xfrm>
            <a:off x="838200" y="587547"/>
            <a:ext cx="4611130" cy="1325563"/>
          </a:xfrm>
        </p:spPr>
        <p:txBody>
          <a:bodyPr>
            <a:normAutofit/>
          </a:bodyPr>
          <a:lstStyle>
            <a:lvl1pPr algn="l">
              <a:defRPr sz="3500"/>
            </a:lvl1pPr>
          </a:lstStyle>
          <a:p>
            <a:r>
              <a:rPr lang="en-US" dirty="0"/>
              <a:t>Add a title for the left-hand side</a:t>
            </a:r>
          </a:p>
        </p:txBody>
      </p:sp>
      <p:sp>
        <p:nvSpPr>
          <p:cNvPr id="3" name="Slide Number Placeholder 2">
            <a:extLst>
              <a:ext uri="{FF2B5EF4-FFF2-40B4-BE49-F238E27FC236}">
                <a16:creationId xmlns:a16="http://schemas.microsoft.com/office/drawing/2014/main" id="{3C3080E8-D130-FC4F-ABA4-D675F41A79DA}"/>
              </a:ext>
            </a:extLst>
          </p:cNvPr>
          <p:cNvSpPr>
            <a:spLocks noGrp="1"/>
          </p:cNvSpPr>
          <p:nvPr>
            <p:ph type="sldNum" sz="quarter" idx="10"/>
          </p:nvPr>
        </p:nvSpPr>
        <p:spPr/>
        <p:txBody>
          <a:bodyPr/>
          <a:lstStyle/>
          <a:p>
            <a:fld id="{A5A0B60D-8A11-3D4C-B081-FD9F66CC3D26}" type="slidenum">
              <a:rPr lang="en-US" smtClean="0"/>
              <a:pPr/>
              <a:t>‹#›</a:t>
            </a:fld>
            <a:endParaRPr lang="en-US" dirty="0"/>
          </a:p>
        </p:txBody>
      </p:sp>
      <p:sp>
        <p:nvSpPr>
          <p:cNvPr id="10" name="Text Placeholder 9">
            <a:extLst>
              <a:ext uri="{FF2B5EF4-FFF2-40B4-BE49-F238E27FC236}">
                <a16:creationId xmlns:a16="http://schemas.microsoft.com/office/drawing/2014/main" id="{A71B404E-A06C-8D40-8228-14CB4823E5BE}"/>
              </a:ext>
            </a:extLst>
          </p:cNvPr>
          <p:cNvSpPr>
            <a:spLocks noGrp="1"/>
          </p:cNvSpPr>
          <p:nvPr>
            <p:ph type="body" sz="quarter" idx="11"/>
          </p:nvPr>
        </p:nvSpPr>
        <p:spPr>
          <a:xfrm>
            <a:off x="838201" y="2412785"/>
            <a:ext cx="4512276" cy="3679096"/>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EC56761-30BB-E74A-B7C2-4A13401DCC5E}"/>
              </a:ext>
            </a:extLst>
          </p:cNvPr>
          <p:cNvSpPr>
            <a:spLocks noGrp="1"/>
          </p:cNvSpPr>
          <p:nvPr>
            <p:ph type="body" sz="quarter" idx="12" hasCustomPrompt="1"/>
          </p:nvPr>
        </p:nvSpPr>
        <p:spPr>
          <a:xfrm>
            <a:off x="6981824" y="679450"/>
            <a:ext cx="4806521" cy="1233488"/>
          </a:xfrm>
        </p:spPr>
        <p:txBody>
          <a:bodyPr>
            <a:noAutofit/>
          </a:bodyPr>
          <a:lstStyle>
            <a:lvl1pPr marL="0" indent="0">
              <a:buNone/>
              <a:defRPr sz="3500" b="1">
                <a:latin typeface="Dosis" pitchFamily="2" charset="77"/>
              </a:defRPr>
            </a:lvl1pPr>
            <a:lvl2pPr marL="457200" indent="0">
              <a:buNone/>
              <a:defRPr/>
            </a:lvl2pPr>
          </a:lstStyle>
          <a:p>
            <a:pPr lvl="0"/>
            <a:r>
              <a:rPr lang="en-US" dirty="0"/>
              <a:t>Add a secondary title for the right-hand side</a:t>
            </a:r>
          </a:p>
        </p:txBody>
      </p:sp>
    </p:spTree>
    <p:extLst>
      <p:ext uri="{BB962C8B-B14F-4D97-AF65-F5344CB8AC3E}">
        <p14:creationId xmlns:p14="http://schemas.microsoft.com/office/powerpoint/2010/main" val="425384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6B181B-AD31-364B-A195-BBCC3A1A2913}"/>
              </a:ext>
            </a:extLst>
          </p:cNvPr>
          <p:cNvSpPr/>
          <p:nvPr userDrawn="1"/>
        </p:nvSpPr>
        <p:spPr>
          <a:xfrm>
            <a:off x="0" y="0"/>
            <a:ext cx="6096000" cy="6851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17621-DE01-9E4A-ABB3-A8B3283235E5}"/>
              </a:ext>
            </a:extLst>
          </p:cNvPr>
          <p:cNvSpPr>
            <a:spLocks noGrp="1"/>
          </p:cNvSpPr>
          <p:nvPr>
            <p:ph type="title" hasCustomPrompt="1"/>
          </p:nvPr>
        </p:nvSpPr>
        <p:spPr>
          <a:xfrm>
            <a:off x="838200" y="587547"/>
            <a:ext cx="4611130" cy="1325563"/>
          </a:xfrm>
        </p:spPr>
        <p:txBody>
          <a:bodyPr>
            <a:normAutofit/>
          </a:bodyPr>
          <a:lstStyle>
            <a:lvl1pPr algn="l">
              <a:defRPr sz="3500"/>
            </a:lvl1pPr>
          </a:lstStyle>
          <a:p>
            <a:r>
              <a:rPr lang="en-US" dirty="0"/>
              <a:t>Add a title for the left-hand side</a:t>
            </a:r>
          </a:p>
        </p:txBody>
      </p:sp>
      <p:sp>
        <p:nvSpPr>
          <p:cNvPr id="3" name="Slide Number Placeholder 2">
            <a:extLst>
              <a:ext uri="{FF2B5EF4-FFF2-40B4-BE49-F238E27FC236}">
                <a16:creationId xmlns:a16="http://schemas.microsoft.com/office/drawing/2014/main" id="{3C3080E8-D130-FC4F-ABA4-D675F41A79DA}"/>
              </a:ext>
            </a:extLst>
          </p:cNvPr>
          <p:cNvSpPr>
            <a:spLocks noGrp="1"/>
          </p:cNvSpPr>
          <p:nvPr>
            <p:ph type="sldNum" sz="quarter" idx="10"/>
          </p:nvPr>
        </p:nvSpPr>
        <p:spPr/>
        <p:txBody>
          <a:bodyPr/>
          <a:lstStyle/>
          <a:p>
            <a:fld id="{A5A0B60D-8A11-3D4C-B081-FD9F66CC3D26}" type="slidenum">
              <a:rPr lang="en-US" smtClean="0"/>
              <a:pPr/>
              <a:t>‹#›</a:t>
            </a:fld>
            <a:endParaRPr lang="en-US" dirty="0"/>
          </a:p>
        </p:txBody>
      </p:sp>
      <p:sp>
        <p:nvSpPr>
          <p:cNvPr id="10" name="Text Placeholder 9">
            <a:extLst>
              <a:ext uri="{FF2B5EF4-FFF2-40B4-BE49-F238E27FC236}">
                <a16:creationId xmlns:a16="http://schemas.microsoft.com/office/drawing/2014/main" id="{A71B404E-A06C-8D40-8228-14CB4823E5BE}"/>
              </a:ext>
            </a:extLst>
          </p:cNvPr>
          <p:cNvSpPr>
            <a:spLocks noGrp="1"/>
          </p:cNvSpPr>
          <p:nvPr>
            <p:ph type="body" sz="quarter" idx="11"/>
          </p:nvPr>
        </p:nvSpPr>
        <p:spPr>
          <a:xfrm>
            <a:off x="838201" y="2412785"/>
            <a:ext cx="4512276" cy="3679096"/>
          </a:xfrm>
        </p:spPr>
        <p:txBody>
          <a:bodyPr/>
          <a:lstStyle>
            <a:lvl1pPr>
              <a:defRPr>
                <a:latin typeface="Dosis" pitchFamily="2" charset="77"/>
              </a:defRPr>
            </a:lvl1pPr>
            <a:lvl2pPr>
              <a:defRPr>
                <a:latin typeface="Dosis" pitchFamily="2" charset="77"/>
              </a:defRPr>
            </a:lvl2pPr>
            <a:lvl3pPr>
              <a:defRPr>
                <a:latin typeface="Dosis" pitchFamily="2" charset="77"/>
              </a:defRPr>
            </a:lvl3pPr>
            <a:lvl4pPr>
              <a:defRPr>
                <a:latin typeface="Dosis" pitchFamily="2" charset="77"/>
              </a:defRPr>
            </a:lvl4pPr>
            <a:lvl5pPr>
              <a:defRPr>
                <a:latin typeface="Dosi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EC56761-30BB-E74A-B7C2-4A13401DCC5E}"/>
              </a:ext>
            </a:extLst>
          </p:cNvPr>
          <p:cNvSpPr>
            <a:spLocks noGrp="1"/>
          </p:cNvSpPr>
          <p:nvPr>
            <p:ph type="body" sz="quarter" idx="12" hasCustomPrompt="1"/>
          </p:nvPr>
        </p:nvSpPr>
        <p:spPr>
          <a:xfrm>
            <a:off x="6981824" y="679450"/>
            <a:ext cx="4806521" cy="1233488"/>
          </a:xfrm>
        </p:spPr>
        <p:txBody>
          <a:bodyPr>
            <a:noAutofit/>
          </a:bodyPr>
          <a:lstStyle>
            <a:lvl1pPr marL="0" indent="0">
              <a:buNone/>
              <a:defRPr sz="3500" b="1">
                <a:latin typeface="Dosis" pitchFamily="2" charset="77"/>
              </a:defRPr>
            </a:lvl1pPr>
            <a:lvl2pPr marL="457200" indent="0">
              <a:buNone/>
              <a:defRPr/>
            </a:lvl2pPr>
          </a:lstStyle>
          <a:p>
            <a:pPr lvl="0"/>
            <a:r>
              <a:rPr lang="en-US" dirty="0"/>
              <a:t>Add a secondary title for the right-hand side</a:t>
            </a:r>
          </a:p>
        </p:txBody>
      </p:sp>
    </p:spTree>
    <p:extLst>
      <p:ext uri="{BB962C8B-B14F-4D97-AF65-F5344CB8AC3E}">
        <p14:creationId xmlns:p14="http://schemas.microsoft.com/office/powerpoint/2010/main" val="1858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FFF8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72F-A5AD-E74A-9FF2-98DE88A5B517}"/>
              </a:ext>
            </a:extLst>
          </p:cNvPr>
          <p:cNvSpPr>
            <a:spLocks noGrp="1"/>
          </p:cNvSpPr>
          <p:nvPr>
            <p:ph type="title"/>
          </p:nvPr>
        </p:nvSpPr>
        <p:spPr>
          <a:xfrm>
            <a:off x="0" y="365125"/>
            <a:ext cx="12192000" cy="1325563"/>
          </a:xfrm>
          <a:solidFill>
            <a:schemeClr val="accent2">
              <a:lumMod val="75000"/>
            </a:schemeClr>
          </a:solidFill>
        </p:spPr>
        <p:txBody>
          <a:bodyPr/>
          <a:lstStyle>
            <a:lvl1pPr>
              <a:defRPr baseline="0">
                <a:solidFill>
                  <a:schemeClr val="bg1"/>
                </a:solidFill>
                <a:latin typeface="Dosis"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0BF62D3-343B-C04C-8016-B61B08AB31C0}"/>
              </a:ext>
            </a:extLst>
          </p:cNvPr>
          <p:cNvSpPr>
            <a:spLocks noGrp="1"/>
          </p:cNvSpPr>
          <p:nvPr>
            <p:ph idx="1"/>
          </p:nvPr>
        </p:nvSpPr>
        <p:spPr>
          <a:xfrm>
            <a:off x="360947" y="1825625"/>
            <a:ext cx="11550316" cy="4351338"/>
          </a:xfrm>
        </p:spPr>
        <p:txBody>
          <a:bodyPr/>
          <a:lstStyle>
            <a:lvl1pPr marL="457200" indent="-457200">
              <a:buFont typeface="Arial" panose="020B0604020202020204" pitchFamily="34" charset="0"/>
              <a:buChar char="•"/>
              <a:defRPr baseline="0">
                <a:latin typeface="Dosis" pitchFamily="2" charset="77"/>
                <a:cs typeface="Arial" panose="020B0604020202020204" pitchFamily="34" charset="0"/>
              </a:defRPr>
            </a:lvl1pPr>
            <a:lvl2pPr>
              <a:defRPr baseline="0">
                <a:latin typeface="Dosis" pitchFamily="2" charset="77"/>
                <a:cs typeface="Arial" panose="020B0604020202020204" pitchFamily="34" charset="0"/>
              </a:defRPr>
            </a:lvl2pPr>
            <a:lvl3pPr>
              <a:defRPr baseline="0">
                <a:latin typeface="Dosis" pitchFamily="2" charset="77"/>
                <a:cs typeface="Arial" panose="020B0604020202020204" pitchFamily="34" charset="0"/>
              </a:defRPr>
            </a:lvl3pPr>
            <a:lvl4pPr>
              <a:defRPr baseline="0">
                <a:latin typeface="Dosis" pitchFamily="2" charset="77"/>
                <a:cs typeface="Arial" panose="020B0604020202020204" pitchFamily="34" charset="0"/>
              </a:defRPr>
            </a:lvl4pPr>
            <a:lvl5pPr>
              <a:defRPr baseline="0">
                <a:latin typeface="Dosis"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C976514-D1E9-AA45-A77C-E6982C4F5E14}"/>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55062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accent4">
            <a:lumMod val="20000"/>
            <a:lumOff val="80000"/>
            <a:alpha val="40295"/>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72F-A5AD-E74A-9FF2-98DE88A5B517}"/>
              </a:ext>
            </a:extLst>
          </p:cNvPr>
          <p:cNvSpPr>
            <a:spLocks noGrp="1"/>
          </p:cNvSpPr>
          <p:nvPr>
            <p:ph type="title"/>
          </p:nvPr>
        </p:nvSpPr>
        <p:spPr>
          <a:xfrm>
            <a:off x="0" y="365125"/>
            <a:ext cx="12192000" cy="1325563"/>
          </a:xfrm>
          <a:solidFill>
            <a:schemeClr val="accent5">
              <a:lumMod val="75000"/>
            </a:schemeClr>
          </a:solidFill>
        </p:spPr>
        <p:txBody>
          <a:bodyPr/>
          <a:lstStyle>
            <a:lvl1pPr>
              <a:defRPr baseline="0">
                <a:solidFill>
                  <a:schemeClr val="bg1"/>
                </a:solidFill>
                <a:latin typeface="Dosis"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0BF62D3-343B-C04C-8016-B61B08AB31C0}"/>
              </a:ext>
            </a:extLst>
          </p:cNvPr>
          <p:cNvSpPr>
            <a:spLocks noGrp="1"/>
          </p:cNvSpPr>
          <p:nvPr>
            <p:ph idx="1"/>
          </p:nvPr>
        </p:nvSpPr>
        <p:spPr>
          <a:xfrm>
            <a:off x="360947" y="1825625"/>
            <a:ext cx="11550316" cy="4351338"/>
          </a:xfrm>
        </p:spPr>
        <p:txBody>
          <a:bodyPr/>
          <a:lstStyle>
            <a:lvl1pPr marL="457200" indent="-457200">
              <a:buFont typeface="Arial" panose="020B0604020202020204" pitchFamily="34" charset="0"/>
              <a:buChar char="•"/>
              <a:defRPr baseline="0">
                <a:latin typeface="Dosis" pitchFamily="2" charset="77"/>
                <a:cs typeface="Arial" panose="020B0604020202020204" pitchFamily="34" charset="0"/>
              </a:defRPr>
            </a:lvl1pPr>
            <a:lvl2pPr>
              <a:defRPr baseline="0">
                <a:latin typeface="Dosis" pitchFamily="2" charset="77"/>
                <a:cs typeface="Arial" panose="020B0604020202020204" pitchFamily="34" charset="0"/>
              </a:defRPr>
            </a:lvl2pPr>
            <a:lvl3pPr>
              <a:defRPr baseline="0">
                <a:latin typeface="Dosis" pitchFamily="2" charset="77"/>
                <a:cs typeface="Arial" panose="020B0604020202020204" pitchFamily="34" charset="0"/>
              </a:defRPr>
            </a:lvl3pPr>
            <a:lvl4pPr>
              <a:defRPr baseline="0">
                <a:latin typeface="Dosis" pitchFamily="2" charset="77"/>
                <a:cs typeface="Arial" panose="020B0604020202020204" pitchFamily="34" charset="0"/>
              </a:defRPr>
            </a:lvl4pPr>
            <a:lvl5pPr>
              <a:defRPr baseline="0">
                <a:latin typeface="Dosis"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6C976514-D1E9-AA45-A77C-E6982C4F5E14}"/>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28444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E9F7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72F-A5AD-E74A-9FF2-98DE88A5B517}"/>
              </a:ext>
            </a:extLst>
          </p:cNvPr>
          <p:cNvSpPr>
            <a:spLocks noGrp="1"/>
          </p:cNvSpPr>
          <p:nvPr>
            <p:ph type="title"/>
          </p:nvPr>
        </p:nvSpPr>
        <p:spPr>
          <a:xfrm>
            <a:off x="0" y="365125"/>
            <a:ext cx="12192000" cy="1325563"/>
          </a:xfrm>
          <a:solidFill>
            <a:schemeClr val="accent1">
              <a:lumMod val="75000"/>
            </a:schemeClr>
          </a:solidFill>
        </p:spPr>
        <p:txBody>
          <a:bodyPr/>
          <a:lstStyle>
            <a:lvl1pPr>
              <a:defRPr baseline="0">
                <a:solidFill>
                  <a:schemeClr val="bg1"/>
                </a:solidFill>
                <a:latin typeface="Dosis"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0BF62D3-343B-C04C-8016-B61B08AB31C0}"/>
              </a:ext>
            </a:extLst>
          </p:cNvPr>
          <p:cNvSpPr>
            <a:spLocks noGrp="1"/>
          </p:cNvSpPr>
          <p:nvPr>
            <p:ph idx="1"/>
          </p:nvPr>
        </p:nvSpPr>
        <p:spPr>
          <a:xfrm>
            <a:off x="360947" y="1825625"/>
            <a:ext cx="11550316" cy="4351338"/>
          </a:xfrm>
        </p:spPr>
        <p:txBody>
          <a:bodyPr/>
          <a:lstStyle>
            <a:lvl1pPr marL="457200" indent="-457200">
              <a:buFont typeface="Arial" panose="020B0604020202020204" pitchFamily="34" charset="0"/>
              <a:buChar char="•"/>
              <a:defRPr baseline="0">
                <a:latin typeface="Dosis" pitchFamily="2" charset="77"/>
                <a:cs typeface="Arial" panose="020B0604020202020204" pitchFamily="34" charset="0"/>
              </a:defRPr>
            </a:lvl1pPr>
            <a:lvl2pPr>
              <a:defRPr baseline="0">
                <a:latin typeface="Dosis" pitchFamily="2" charset="77"/>
                <a:cs typeface="Arial" panose="020B0604020202020204" pitchFamily="34" charset="0"/>
              </a:defRPr>
            </a:lvl2pPr>
            <a:lvl3pPr>
              <a:defRPr baseline="0">
                <a:latin typeface="Dosis" pitchFamily="2" charset="77"/>
                <a:cs typeface="Arial" panose="020B0604020202020204" pitchFamily="34" charset="0"/>
              </a:defRPr>
            </a:lvl3pPr>
            <a:lvl4pPr>
              <a:defRPr baseline="0">
                <a:latin typeface="Dosis" pitchFamily="2" charset="77"/>
                <a:cs typeface="Arial" panose="020B0604020202020204" pitchFamily="34" charset="0"/>
              </a:defRPr>
            </a:lvl4pPr>
            <a:lvl5pPr>
              <a:defRPr baseline="0">
                <a:latin typeface="Dosis"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F961E94-5693-7048-8243-9028DEE7AB3F}"/>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217794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6">
            <a:lumMod val="20000"/>
            <a:lumOff val="80000"/>
            <a:alpha val="38666"/>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D72F-A5AD-E74A-9FF2-98DE88A5B517}"/>
              </a:ext>
            </a:extLst>
          </p:cNvPr>
          <p:cNvSpPr>
            <a:spLocks noGrp="1"/>
          </p:cNvSpPr>
          <p:nvPr>
            <p:ph type="title"/>
          </p:nvPr>
        </p:nvSpPr>
        <p:spPr>
          <a:xfrm>
            <a:off x="0" y="365125"/>
            <a:ext cx="12192000" cy="1325563"/>
          </a:xfrm>
          <a:solidFill>
            <a:schemeClr val="accent6"/>
          </a:solidFill>
        </p:spPr>
        <p:txBody>
          <a:bodyPr/>
          <a:lstStyle>
            <a:lvl1pPr>
              <a:defRPr baseline="0">
                <a:solidFill>
                  <a:schemeClr val="bg1"/>
                </a:solidFill>
                <a:latin typeface="Dosis"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0BF62D3-343B-C04C-8016-B61B08AB31C0}"/>
              </a:ext>
            </a:extLst>
          </p:cNvPr>
          <p:cNvSpPr>
            <a:spLocks noGrp="1"/>
          </p:cNvSpPr>
          <p:nvPr>
            <p:ph idx="1"/>
          </p:nvPr>
        </p:nvSpPr>
        <p:spPr>
          <a:xfrm>
            <a:off x="360947" y="1825625"/>
            <a:ext cx="11550316" cy="4351338"/>
          </a:xfrm>
        </p:spPr>
        <p:txBody>
          <a:bodyPr/>
          <a:lstStyle>
            <a:lvl1pPr marL="457200" indent="-457200">
              <a:buFont typeface="Arial" panose="020B0604020202020204" pitchFamily="34" charset="0"/>
              <a:buChar char="•"/>
              <a:defRPr baseline="0">
                <a:latin typeface="Dosis" pitchFamily="2" charset="77"/>
                <a:cs typeface="Arial" panose="020B0604020202020204" pitchFamily="34" charset="0"/>
              </a:defRPr>
            </a:lvl1pPr>
            <a:lvl2pPr>
              <a:defRPr baseline="0">
                <a:latin typeface="Dosis" pitchFamily="2" charset="77"/>
                <a:cs typeface="Arial" panose="020B0604020202020204" pitchFamily="34" charset="0"/>
              </a:defRPr>
            </a:lvl2pPr>
            <a:lvl3pPr>
              <a:defRPr baseline="0">
                <a:latin typeface="Dosis" pitchFamily="2" charset="77"/>
                <a:cs typeface="Arial" panose="020B0604020202020204" pitchFamily="34" charset="0"/>
              </a:defRPr>
            </a:lvl3pPr>
            <a:lvl4pPr>
              <a:defRPr baseline="0">
                <a:latin typeface="Dosis" pitchFamily="2" charset="77"/>
                <a:cs typeface="Arial" panose="020B0604020202020204" pitchFamily="34" charset="0"/>
              </a:defRPr>
            </a:lvl4pPr>
            <a:lvl5pPr>
              <a:defRPr baseline="0">
                <a:latin typeface="Dosis"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ADE88ED-AD6F-804E-994E-F2B5C1706BE5}"/>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Tree>
    <p:custDataLst>
      <p:tags r:id="rId1"/>
    </p:custDataLst>
    <p:extLst>
      <p:ext uri="{BB962C8B-B14F-4D97-AF65-F5344CB8AC3E}">
        <p14:creationId xmlns:p14="http://schemas.microsoft.com/office/powerpoint/2010/main" val="14137506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C1653C-87DB-274D-995B-A016DF41265D}"/>
              </a:ext>
            </a:extLst>
          </p:cNvPr>
          <p:cNvSpPr>
            <a:spLocks noGrp="1"/>
          </p:cNvSpPr>
          <p:nvPr>
            <p:ph type="sldNum" sz="quarter" idx="4"/>
          </p:nvPr>
        </p:nvSpPr>
        <p:spPr>
          <a:xfrm>
            <a:off x="0" y="6486095"/>
            <a:ext cx="481914" cy="365125"/>
          </a:xfrm>
          <a:prstGeom prst="rect">
            <a:avLst/>
          </a:prstGeom>
        </p:spPr>
        <p:txBody>
          <a:bodyPr vert="horz" lIns="91440" tIns="45720" rIns="91440" bIns="45720" rtlCol="0" anchor="ctr"/>
          <a:lstStyle>
            <a:lvl1pPr algn="r">
              <a:defRPr sz="1600" b="0" cap="none" spc="0">
                <a:ln>
                  <a:noFill/>
                </a:ln>
                <a:solidFill>
                  <a:schemeClr val="bg2">
                    <a:lumMod val="50000"/>
                  </a:schemeClr>
                </a:solidFill>
                <a:effectLst/>
              </a:defRPr>
            </a:lvl1pPr>
          </a:lstStyle>
          <a:p>
            <a:fld id="{A5A0B60D-8A11-3D4C-B081-FD9F66CC3D26}" type="slidenum">
              <a:rPr lang="en-US" smtClean="0"/>
              <a:pPr/>
              <a:t>‹#›</a:t>
            </a:fld>
            <a:endParaRPr lang="en-US" dirty="0"/>
          </a:p>
        </p:txBody>
      </p:sp>
      <p:sp>
        <p:nvSpPr>
          <p:cNvPr id="2" name="Title Placeholder 1">
            <a:extLst>
              <a:ext uri="{FF2B5EF4-FFF2-40B4-BE49-F238E27FC236}">
                <a16:creationId xmlns:a16="http://schemas.microsoft.com/office/drawing/2014/main" id="{E30C80F5-2D42-1C48-ACC0-02E71A202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DF6FAB-FDAA-F64E-8C32-E3CC1D2D5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4A26E0C3-18F8-9B4F-B9BD-7514BC1309D9}"/>
              </a:ext>
            </a:extLst>
          </p:cNvPr>
          <p:cNvSpPr txBox="1">
            <a:spLocks/>
          </p:cNvSpPr>
          <p:nvPr userDrawn="1"/>
        </p:nvSpPr>
        <p:spPr>
          <a:xfrm>
            <a:off x="9943070" y="6492875"/>
            <a:ext cx="2248930"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cap="none" spc="0">
                <a:ln>
                  <a:noFill/>
                </a:ln>
                <a:solidFill>
                  <a:schemeClr val="bg2">
                    <a:lumMod val="5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2">
                    <a:lumMod val="50000"/>
                  </a:schemeClr>
                </a:solidFill>
              </a:rPr>
              <a:t>Macmillan Learning, ©2023</a:t>
            </a:r>
          </a:p>
        </p:txBody>
      </p:sp>
    </p:spTree>
    <p:custDataLst>
      <p:tags r:id="rId34"/>
    </p:custDataLst>
    <p:extLst>
      <p:ext uri="{BB962C8B-B14F-4D97-AF65-F5344CB8AC3E}">
        <p14:creationId xmlns:p14="http://schemas.microsoft.com/office/powerpoint/2010/main" val="2850046314"/>
      </p:ext>
    </p:extLst>
  </p:cSld>
  <p:clrMap bg1="lt1" tx1="dk1" bg2="lt2" tx2="dk2" accent1="accent1" accent2="accent2" accent3="accent3" accent4="accent4" accent5="accent5" accent6="accent6" hlink="hlink" folHlink="folHlink"/>
  <p:sldLayoutIdLst>
    <p:sldLayoutId id="2147483659" r:id="rId1"/>
    <p:sldLayoutId id="2147483684" r:id="rId2"/>
    <p:sldLayoutId id="2147483685" r:id="rId3"/>
    <p:sldLayoutId id="2147483686" r:id="rId4"/>
    <p:sldLayoutId id="2147483687" r:id="rId5"/>
    <p:sldLayoutId id="2147483667" r:id="rId6"/>
    <p:sldLayoutId id="2147483689" r:id="rId7"/>
    <p:sldLayoutId id="2147483668" r:id="rId8"/>
    <p:sldLayoutId id="2147483669" r:id="rId9"/>
    <p:sldLayoutId id="2147483670" r:id="rId10"/>
    <p:sldLayoutId id="2147483673" r:id="rId11"/>
    <p:sldLayoutId id="2147483674" r:id="rId12"/>
    <p:sldLayoutId id="2147483675" r:id="rId13"/>
    <p:sldLayoutId id="2147483653" r:id="rId14"/>
    <p:sldLayoutId id="2147483662" r:id="rId15"/>
    <p:sldLayoutId id="2147483652" r:id="rId16"/>
    <p:sldLayoutId id="2147483660" r:id="rId17"/>
    <p:sldLayoutId id="2147483649" r:id="rId18"/>
    <p:sldLayoutId id="2147483661" r:id="rId19"/>
    <p:sldLayoutId id="2147483663" r:id="rId20"/>
    <p:sldLayoutId id="2147483676" r:id="rId21"/>
    <p:sldLayoutId id="2147483688" r:id="rId22"/>
    <p:sldLayoutId id="2147483690" r:id="rId23"/>
    <p:sldLayoutId id="2147483691" r:id="rId24"/>
    <p:sldLayoutId id="2147483677" r:id="rId25"/>
    <p:sldLayoutId id="2147483678" r:id="rId26"/>
    <p:sldLayoutId id="2147483679" r:id="rId27"/>
    <p:sldLayoutId id="2147483680" r:id="rId28"/>
    <p:sldLayoutId id="2147483683" r:id="rId29"/>
    <p:sldLayoutId id="2147483681" r:id="rId30"/>
    <p:sldLayoutId id="2147483682" r:id="rId31"/>
    <p:sldLayoutId id="2147483655" r:id="rId32"/>
  </p:sldLayoutIdLst>
  <p:hf hdr="0" ftr="0" dt="0"/>
  <p:txStyles>
    <p:title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p:titleStyle>
    <p:body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Lst>
          </p:cNvPr>
          <p:cNvSpPr>
            <a:spLocks noGrp="1"/>
          </p:cNvSpPr>
          <p:nvPr>
            <p:ph type="subTitle" idx="1"/>
          </p:nvPr>
        </p:nvSpPr>
        <p:spPr>
          <a:xfrm>
            <a:off x="835467" y="1852916"/>
            <a:ext cx="3841036" cy="3471621"/>
          </a:xfrm>
        </p:spPr>
        <p:txBody>
          <a:bodyPr anchor="ctr"/>
          <a:lstStyle/>
          <a:p>
            <a:r>
              <a:rPr lang="en-US" dirty="0">
                <a:solidFill>
                  <a:schemeClr val="tx2">
                    <a:lumMod val="75000"/>
                  </a:schemeClr>
                </a:solidFill>
              </a:rPr>
              <a:t>The Four Core Principles of Economics</a:t>
            </a: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6" name="Subtitle 1">
            <a:extLst>
              <a:ext uri="{FF2B5EF4-FFF2-40B4-BE49-F238E27FC236}">
                <a16:creationId xmlns:a16="http://schemas.microsoft.com/office/drawing/2014/main" id="{0619D35C-83A1-9065-3B1A-2817B5A53C14}"/>
              </a:ext>
            </a:extLst>
          </p:cNvPr>
          <p:cNvSpPr txBox="1">
            <a:spLocks/>
          </p:cNvSpPr>
          <p:nvPr/>
        </p:nvSpPr>
        <p:spPr>
          <a:xfrm>
            <a:off x="555842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spTree>
    <p:extLst>
      <p:ext uri="{BB962C8B-B14F-4D97-AF65-F5344CB8AC3E}">
        <p14:creationId xmlns:p14="http://schemas.microsoft.com/office/powerpoint/2010/main" val="382850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4C892D-DCAD-77A8-3B1D-BD2B910CB8EE}"/>
              </a:ext>
              <a:ext uri="{C183D7F6-B498-43B3-948B-1728B52AA6E4}">
                <adec:decorative xmlns:adec="http://schemas.microsoft.com/office/drawing/2017/decorative" val="1"/>
              </a:ext>
            </a:extLst>
          </p:cNvPr>
          <p:cNvSpPr/>
          <p:nvPr/>
        </p:nvSpPr>
        <p:spPr>
          <a:xfrm>
            <a:off x="724207" y="3015049"/>
            <a:ext cx="5212080" cy="3017520"/>
          </a:xfrm>
          <a:prstGeom prst="rect">
            <a:avLst/>
          </a:prstGeom>
          <a:solidFill>
            <a:schemeClr val="accent4">
              <a:lumMod val="20000"/>
              <a:lumOff val="80000"/>
              <a:alpha val="40000"/>
            </a:schemeClr>
          </a:solidFill>
          <a:ln w="63500" cap="rnd">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58EF-729C-76F5-DBF9-D0C893F4287F}"/>
              </a:ext>
            </a:extLst>
          </p:cNvPr>
          <p:cNvSpPr>
            <a:spLocks noGrp="1"/>
          </p:cNvSpPr>
          <p:nvPr>
            <p:ph type="title"/>
          </p:nvPr>
        </p:nvSpPr>
        <p:spPr>
          <a:xfrm>
            <a:off x="941224" y="274029"/>
            <a:ext cx="10515600" cy="1325563"/>
          </a:xfrm>
        </p:spPr>
        <p:txBody>
          <a:bodyPr>
            <a:normAutofit/>
          </a:bodyPr>
          <a:lstStyle/>
          <a:p>
            <a:r>
              <a:rPr lang="en-US" sz="3500" dirty="0"/>
              <a:t>Focus on the costs &amp; benefits, not how they are framed</a:t>
            </a:r>
          </a:p>
        </p:txBody>
      </p:sp>
      <p:sp>
        <p:nvSpPr>
          <p:cNvPr id="3" name="Slide Number Placeholder 2">
            <a:extLst>
              <a:ext uri="{FF2B5EF4-FFF2-40B4-BE49-F238E27FC236}">
                <a16:creationId xmlns:a16="http://schemas.microsoft.com/office/drawing/2014/main" id="{A9659065-0B71-FC16-F34B-5D22A151EF83}"/>
              </a:ext>
            </a:extLst>
          </p:cNvPr>
          <p:cNvSpPr>
            <a:spLocks noGrp="1"/>
          </p:cNvSpPr>
          <p:nvPr>
            <p:ph type="sldNum" sz="quarter" idx="4"/>
          </p:nvPr>
        </p:nvSpPr>
        <p:spPr/>
        <p:txBody>
          <a:bodyPr/>
          <a:lstStyle/>
          <a:p>
            <a:fld id="{A5A0B60D-8A11-3D4C-B081-FD9F66CC3D26}" type="slidenum">
              <a:rPr lang="en-US" smtClean="0"/>
              <a:pPr/>
              <a:t>10</a:t>
            </a:fld>
            <a:endParaRPr lang="en-US" dirty="0"/>
          </a:p>
        </p:txBody>
      </p:sp>
      <p:cxnSp>
        <p:nvCxnSpPr>
          <p:cNvPr id="4" name="Straight Connector 3">
            <a:extLst>
              <a:ext uri="{FF2B5EF4-FFF2-40B4-BE49-F238E27FC236}">
                <a16:creationId xmlns:a16="http://schemas.microsoft.com/office/drawing/2014/main" id="{ED61094F-24B0-0821-743E-C5F315DAF608}"/>
              </a:ext>
              <a:ext uri="{C183D7F6-B498-43B3-948B-1728B52AA6E4}">
                <adec:decorative xmlns:adec="http://schemas.microsoft.com/office/drawing/2017/decorative" val="1"/>
              </a:ext>
            </a:extLst>
          </p:cNvPr>
          <p:cNvCxnSpPr>
            <a:cxnSpLocks/>
          </p:cNvCxnSpPr>
          <p:nvPr/>
        </p:nvCxnSpPr>
        <p:spPr>
          <a:xfrm>
            <a:off x="1581304" y="539365"/>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9D32D4-6B90-1B11-CC51-B0018D24F0B7}"/>
              </a:ext>
              <a:ext uri="{C183D7F6-B498-43B3-948B-1728B52AA6E4}">
                <adec:decorative xmlns:adec="http://schemas.microsoft.com/office/drawing/2017/decorative" val="1"/>
              </a:ext>
            </a:extLst>
          </p:cNvPr>
          <p:cNvCxnSpPr>
            <a:cxnSpLocks/>
          </p:cNvCxnSpPr>
          <p:nvPr/>
        </p:nvCxnSpPr>
        <p:spPr>
          <a:xfrm>
            <a:off x="1581304" y="1325598"/>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742510A3-4B08-2456-B878-295202872CF8}"/>
              </a:ext>
            </a:extLst>
          </p:cNvPr>
          <p:cNvSpPr txBox="1">
            <a:spLocks/>
          </p:cNvSpPr>
          <p:nvPr/>
        </p:nvSpPr>
        <p:spPr>
          <a:xfrm>
            <a:off x="832124" y="3762638"/>
            <a:ext cx="4799242"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A: </a:t>
            </a:r>
          </a:p>
          <a:p>
            <a:pPr algn="l"/>
            <a:r>
              <a:rPr lang="en-US" sz="2500" b="0" dirty="0"/>
              <a:t>Saves 2,000 jobs with 100% certainty </a:t>
            </a:r>
          </a:p>
        </p:txBody>
      </p:sp>
      <p:sp>
        <p:nvSpPr>
          <p:cNvPr id="7" name="Title 1">
            <a:extLst>
              <a:ext uri="{FF2B5EF4-FFF2-40B4-BE49-F238E27FC236}">
                <a16:creationId xmlns:a16="http://schemas.microsoft.com/office/drawing/2014/main" id="{F78E5F04-2C0F-6019-D7B6-28D4EDFB69B6}"/>
              </a:ext>
            </a:extLst>
          </p:cNvPr>
          <p:cNvSpPr txBox="1">
            <a:spLocks/>
          </p:cNvSpPr>
          <p:nvPr/>
        </p:nvSpPr>
        <p:spPr>
          <a:xfrm>
            <a:off x="832124" y="4766897"/>
            <a:ext cx="5020960" cy="1325563"/>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B: </a:t>
            </a:r>
          </a:p>
          <a:p>
            <a:pPr algn="l"/>
            <a:r>
              <a:rPr lang="en-US" sz="2700" b="0" dirty="0"/>
              <a:t>has a 1/3 chance of saving all 6,000 jobs but a 2/3 chance of saving no jobs at all</a:t>
            </a:r>
          </a:p>
        </p:txBody>
      </p:sp>
      <p:sp>
        <p:nvSpPr>
          <p:cNvPr id="10" name="Title 1">
            <a:extLst>
              <a:ext uri="{FF2B5EF4-FFF2-40B4-BE49-F238E27FC236}">
                <a16:creationId xmlns:a16="http://schemas.microsoft.com/office/drawing/2014/main" id="{A36BD60C-547E-28C7-8CD9-F3836D2CCA79}"/>
              </a:ext>
            </a:extLst>
          </p:cNvPr>
          <p:cNvSpPr txBox="1">
            <a:spLocks/>
          </p:cNvSpPr>
          <p:nvPr/>
        </p:nvSpPr>
        <p:spPr>
          <a:xfrm>
            <a:off x="766170" y="1771352"/>
            <a:ext cx="10659659"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600" b="0" dirty="0"/>
              <a:t>As CEO, you need to cut costs. Your current plan is to </a:t>
            </a:r>
            <a:r>
              <a:rPr lang="en-US" sz="2600" dirty="0"/>
              <a:t>layoff 6,000 employees</a:t>
            </a:r>
            <a:r>
              <a:rPr lang="en-US" sz="2600" b="0" dirty="0"/>
              <a:t>. </a:t>
            </a:r>
          </a:p>
          <a:p>
            <a:pPr algn="l"/>
            <a:r>
              <a:rPr lang="en-US" sz="2600" b="0" dirty="0"/>
              <a:t>You assemble a team to brainstorm </a:t>
            </a:r>
            <a:r>
              <a:rPr lang="en-US" sz="2600" dirty="0"/>
              <a:t>alternative options</a:t>
            </a:r>
            <a:r>
              <a:rPr lang="en-US" sz="2600" b="0" dirty="0"/>
              <a:t>.</a:t>
            </a:r>
          </a:p>
        </p:txBody>
      </p:sp>
      <p:sp>
        <p:nvSpPr>
          <p:cNvPr id="13" name="Title 1">
            <a:extLst>
              <a:ext uri="{FF2B5EF4-FFF2-40B4-BE49-F238E27FC236}">
                <a16:creationId xmlns:a16="http://schemas.microsoft.com/office/drawing/2014/main" id="{A8AA8076-5DA5-2125-0C28-8BD774BF369E}"/>
              </a:ext>
            </a:extLst>
          </p:cNvPr>
          <p:cNvSpPr txBox="1">
            <a:spLocks/>
          </p:cNvSpPr>
          <p:nvPr/>
        </p:nvSpPr>
        <p:spPr>
          <a:xfrm>
            <a:off x="832124" y="3150973"/>
            <a:ext cx="4518352" cy="4757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800" dirty="0">
                <a:solidFill>
                  <a:schemeClr val="accent5">
                    <a:lumMod val="50000"/>
                  </a:schemeClr>
                </a:solidFill>
              </a:rPr>
              <a:t>Monday morning meeting…</a:t>
            </a:r>
          </a:p>
        </p:txBody>
      </p:sp>
      <p:sp>
        <p:nvSpPr>
          <p:cNvPr id="15" name="Title 1">
            <a:extLst>
              <a:ext uri="{FF2B5EF4-FFF2-40B4-BE49-F238E27FC236}">
                <a16:creationId xmlns:a16="http://schemas.microsoft.com/office/drawing/2014/main" id="{6B0AF612-93E2-876F-95BC-26410D6D6398}"/>
              </a:ext>
            </a:extLst>
          </p:cNvPr>
          <p:cNvSpPr txBox="1">
            <a:spLocks/>
          </p:cNvSpPr>
          <p:nvPr/>
        </p:nvSpPr>
        <p:spPr>
          <a:xfrm>
            <a:off x="6896823" y="3671845"/>
            <a:ext cx="4560001" cy="186055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3800" b="0" dirty="0"/>
              <a:t>Between Plan A and Plan B, which plan would you vote for?</a:t>
            </a:r>
          </a:p>
        </p:txBody>
      </p:sp>
    </p:spTree>
    <p:extLst>
      <p:ext uri="{BB962C8B-B14F-4D97-AF65-F5344CB8AC3E}">
        <p14:creationId xmlns:p14="http://schemas.microsoft.com/office/powerpoint/2010/main" val="34645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A70A2C-A652-4313-7B37-A9DC51AC4178}"/>
              </a:ext>
              <a:ext uri="{C183D7F6-B498-43B3-948B-1728B52AA6E4}">
                <adec:decorative xmlns:adec="http://schemas.microsoft.com/office/drawing/2017/decorative" val="1"/>
              </a:ext>
            </a:extLst>
          </p:cNvPr>
          <p:cNvSpPr/>
          <p:nvPr/>
        </p:nvSpPr>
        <p:spPr>
          <a:xfrm>
            <a:off x="941224" y="3080363"/>
            <a:ext cx="5212080" cy="3017520"/>
          </a:xfrm>
          <a:prstGeom prst="rect">
            <a:avLst/>
          </a:prstGeom>
          <a:solidFill>
            <a:schemeClr val="accent2">
              <a:lumMod val="20000"/>
              <a:lumOff val="80000"/>
              <a:alpha val="50342"/>
            </a:schemeClr>
          </a:solidFill>
          <a:ln w="635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58EF-729C-76F5-DBF9-D0C893F4287F}"/>
              </a:ext>
            </a:extLst>
          </p:cNvPr>
          <p:cNvSpPr>
            <a:spLocks noGrp="1"/>
          </p:cNvSpPr>
          <p:nvPr>
            <p:ph type="title"/>
          </p:nvPr>
        </p:nvSpPr>
        <p:spPr>
          <a:xfrm>
            <a:off x="941224" y="274029"/>
            <a:ext cx="10515600" cy="1325563"/>
          </a:xfrm>
        </p:spPr>
        <p:txBody>
          <a:bodyPr>
            <a:normAutofit/>
          </a:bodyPr>
          <a:lstStyle/>
          <a:p>
            <a:r>
              <a:rPr lang="en-US" sz="3500" dirty="0"/>
              <a:t>Focus on the costs &amp; benefits, not how they are framed</a:t>
            </a:r>
          </a:p>
        </p:txBody>
      </p:sp>
      <p:sp>
        <p:nvSpPr>
          <p:cNvPr id="3" name="Slide Number Placeholder 2">
            <a:extLst>
              <a:ext uri="{FF2B5EF4-FFF2-40B4-BE49-F238E27FC236}">
                <a16:creationId xmlns:a16="http://schemas.microsoft.com/office/drawing/2014/main" id="{A9659065-0B71-FC16-F34B-5D22A151EF83}"/>
              </a:ext>
            </a:extLst>
          </p:cNvPr>
          <p:cNvSpPr>
            <a:spLocks noGrp="1"/>
          </p:cNvSpPr>
          <p:nvPr>
            <p:ph type="sldNum" sz="quarter" idx="4"/>
          </p:nvPr>
        </p:nvSpPr>
        <p:spPr/>
        <p:txBody>
          <a:bodyPr/>
          <a:lstStyle/>
          <a:p>
            <a:fld id="{A5A0B60D-8A11-3D4C-B081-FD9F66CC3D26}" type="slidenum">
              <a:rPr lang="en-US" smtClean="0"/>
              <a:pPr/>
              <a:t>11</a:t>
            </a:fld>
            <a:endParaRPr lang="en-US" dirty="0"/>
          </a:p>
        </p:txBody>
      </p:sp>
      <p:cxnSp>
        <p:nvCxnSpPr>
          <p:cNvPr id="4" name="Straight Connector 3">
            <a:extLst>
              <a:ext uri="{FF2B5EF4-FFF2-40B4-BE49-F238E27FC236}">
                <a16:creationId xmlns:a16="http://schemas.microsoft.com/office/drawing/2014/main" id="{ED61094F-24B0-0821-743E-C5F315DAF608}"/>
              </a:ext>
              <a:ext uri="{C183D7F6-B498-43B3-948B-1728B52AA6E4}">
                <adec:decorative xmlns:adec="http://schemas.microsoft.com/office/drawing/2017/decorative" val="1"/>
              </a:ext>
            </a:extLst>
          </p:cNvPr>
          <p:cNvCxnSpPr>
            <a:cxnSpLocks/>
          </p:cNvCxnSpPr>
          <p:nvPr/>
        </p:nvCxnSpPr>
        <p:spPr>
          <a:xfrm>
            <a:off x="1581304" y="539365"/>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9D32D4-6B90-1B11-CC51-B0018D24F0B7}"/>
              </a:ext>
              <a:ext uri="{C183D7F6-B498-43B3-948B-1728B52AA6E4}">
                <adec:decorative xmlns:adec="http://schemas.microsoft.com/office/drawing/2017/decorative" val="1"/>
              </a:ext>
            </a:extLst>
          </p:cNvPr>
          <p:cNvCxnSpPr>
            <a:cxnSpLocks/>
          </p:cNvCxnSpPr>
          <p:nvPr/>
        </p:nvCxnSpPr>
        <p:spPr>
          <a:xfrm>
            <a:off x="1581304" y="1325598"/>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5AC75C7-6997-4C05-C349-AF9BD2CD2C23}"/>
              </a:ext>
            </a:extLst>
          </p:cNvPr>
          <p:cNvSpPr txBox="1">
            <a:spLocks/>
          </p:cNvSpPr>
          <p:nvPr/>
        </p:nvSpPr>
        <p:spPr>
          <a:xfrm>
            <a:off x="1086212" y="3827952"/>
            <a:ext cx="5020960"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1: </a:t>
            </a:r>
          </a:p>
          <a:p>
            <a:pPr algn="l"/>
            <a:r>
              <a:rPr lang="en-US" sz="2500" b="0" dirty="0"/>
              <a:t>Results in the certain loss of 4,000 jobs</a:t>
            </a:r>
          </a:p>
        </p:txBody>
      </p:sp>
      <p:sp>
        <p:nvSpPr>
          <p:cNvPr id="9" name="Title 1">
            <a:extLst>
              <a:ext uri="{FF2B5EF4-FFF2-40B4-BE49-F238E27FC236}">
                <a16:creationId xmlns:a16="http://schemas.microsoft.com/office/drawing/2014/main" id="{286AF330-D424-5D0E-0AFB-4885F0FEE173}"/>
              </a:ext>
            </a:extLst>
          </p:cNvPr>
          <p:cNvSpPr txBox="1">
            <a:spLocks/>
          </p:cNvSpPr>
          <p:nvPr/>
        </p:nvSpPr>
        <p:spPr>
          <a:xfrm>
            <a:off x="1086213" y="4832211"/>
            <a:ext cx="5020960" cy="1325563"/>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2: </a:t>
            </a:r>
          </a:p>
          <a:p>
            <a:pPr algn="l"/>
            <a:r>
              <a:rPr lang="en-US" sz="2700" b="0" dirty="0"/>
              <a:t>has a 2/3 chance losing all 6,000 jobs but a 1/3 chance of losing no jobs</a:t>
            </a:r>
          </a:p>
        </p:txBody>
      </p:sp>
      <p:sp>
        <p:nvSpPr>
          <p:cNvPr id="10" name="Title 1">
            <a:extLst>
              <a:ext uri="{FF2B5EF4-FFF2-40B4-BE49-F238E27FC236}">
                <a16:creationId xmlns:a16="http://schemas.microsoft.com/office/drawing/2014/main" id="{A36BD60C-547E-28C7-8CD9-F3836D2CCA79}"/>
              </a:ext>
            </a:extLst>
          </p:cNvPr>
          <p:cNvSpPr txBox="1">
            <a:spLocks/>
          </p:cNvSpPr>
          <p:nvPr/>
        </p:nvSpPr>
        <p:spPr>
          <a:xfrm>
            <a:off x="766170" y="1771352"/>
            <a:ext cx="10659659"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600" b="0" dirty="0"/>
              <a:t>As CEO, you need to cut costs. Your current plan is to </a:t>
            </a:r>
            <a:r>
              <a:rPr lang="en-US" sz="2600" dirty="0"/>
              <a:t>layoff 6,000 employees</a:t>
            </a:r>
            <a:r>
              <a:rPr lang="en-US" sz="2600" b="0" dirty="0"/>
              <a:t>. </a:t>
            </a:r>
          </a:p>
          <a:p>
            <a:pPr algn="l"/>
            <a:r>
              <a:rPr lang="en-US" sz="2600" b="0" dirty="0"/>
              <a:t>You assemble a team to brainstorm </a:t>
            </a:r>
            <a:r>
              <a:rPr lang="en-US" sz="2600" dirty="0"/>
              <a:t>alternative options</a:t>
            </a:r>
            <a:r>
              <a:rPr lang="en-US" sz="2600" b="0" dirty="0"/>
              <a:t>.</a:t>
            </a:r>
          </a:p>
        </p:txBody>
      </p:sp>
      <p:sp>
        <p:nvSpPr>
          <p:cNvPr id="14" name="Title 1">
            <a:extLst>
              <a:ext uri="{FF2B5EF4-FFF2-40B4-BE49-F238E27FC236}">
                <a16:creationId xmlns:a16="http://schemas.microsoft.com/office/drawing/2014/main" id="{20B6E68F-F6D9-6FE6-BE0E-AFD3B2334270}"/>
              </a:ext>
            </a:extLst>
          </p:cNvPr>
          <p:cNvSpPr txBox="1">
            <a:spLocks/>
          </p:cNvSpPr>
          <p:nvPr/>
        </p:nvSpPr>
        <p:spPr>
          <a:xfrm>
            <a:off x="1086212" y="3256443"/>
            <a:ext cx="4518352" cy="4757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800" dirty="0">
                <a:solidFill>
                  <a:schemeClr val="accent2">
                    <a:lumMod val="50000"/>
                  </a:schemeClr>
                </a:solidFill>
              </a:rPr>
              <a:t>Tuesday morning meeting…</a:t>
            </a:r>
          </a:p>
        </p:txBody>
      </p:sp>
      <p:sp>
        <p:nvSpPr>
          <p:cNvPr id="15" name="Title 1">
            <a:extLst>
              <a:ext uri="{FF2B5EF4-FFF2-40B4-BE49-F238E27FC236}">
                <a16:creationId xmlns:a16="http://schemas.microsoft.com/office/drawing/2014/main" id="{F211510D-5554-1118-F35A-BC7786D7DF6A}"/>
              </a:ext>
            </a:extLst>
          </p:cNvPr>
          <p:cNvSpPr txBox="1">
            <a:spLocks/>
          </p:cNvSpPr>
          <p:nvPr/>
        </p:nvSpPr>
        <p:spPr>
          <a:xfrm>
            <a:off x="6896823" y="3671845"/>
            <a:ext cx="4560001" cy="186055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3800" b="0" dirty="0"/>
              <a:t>Between Plan 1 and Plan 2, which plan would you vote for?</a:t>
            </a:r>
          </a:p>
        </p:txBody>
      </p:sp>
    </p:spTree>
    <p:extLst>
      <p:ext uri="{BB962C8B-B14F-4D97-AF65-F5344CB8AC3E}">
        <p14:creationId xmlns:p14="http://schemas.microsoft.com/office/powerpoint/2010/main" val="32751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A70A2C-A652-4313-7B37-A9DC51AC4178}"/>
              </a:ext>
              <a:ext uri="{C183D7F6-B498-43B3-948B-1728B52AA6E4}">
                <adec:decorative xmlns:adec="http://schemas.microsoft.com/office/drawing/2017/decorative" val="1"/>
              </a:ext>
            </a:extLst>
          </p:cNvPr>
          <p:cNvSpPr/>
          <p:nvPr/>
        </p:nvSpPr>
        <p:spPr>
          <a:xfrm>
            <a:off x="6363005" y="3263246"/>
            <a:ext cx="5212080" cy="3017520"/>
          </a:xfrm>
          <a:prstGeom prst="rect">
            <a:avLst/>
          </a:prstGeom>
          <a:solidFill>
            <a:schemeClr val="accent2">
              <a:lumMod val="20000"/>
              <a:lumOff val="80000"/>
              <a:alpha val="50342"/>
            </a:schemeClr>
          </a:solidFill>
          <a:ln w="635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4C892D-DCAD-77A8-3B1D-BD2B910CB8EE}"/>
              </a:ext>
              <a:ext uri="{C183D7F6-B498-43B3-948B-1728B52AA6E4}">
                <adec:decorative xmlns:adec="http://schemas.microsoft.com/office/drawing/2017/decorative" val="1"/>
              </a:ext>
            </a:extLst>
          </p:cNvPr>
          <p:cNvSpPr/>
          <p:nvPr/>
        </p:nvSpPr>
        <p:spPr>
          <a:xfrm>
            <a:off x="724207" y="3263246"/>
            <a:ext cx="5212080" cy="3017520"/>
          </a:xfrm>
          <a:prstGeom prst="rect">
            <a:avLst/>
          </a:prstGeom>
          <a:solidFill>
            <a:schemeClr val="accent4">
              <a:lumMod val="20000"/>
              <a:lumOff val="80000"/>
              <a:alpha val="40000"/>
            </a:schemeClr>
          </a:solidFill>
          <a:ln w="63500" cap="rnd">
            <a:solidFill>
              <a:schemeClr val="accent5">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58EF-729C-76F5-DBF9-D0C893F4287F}"/>
              </a:ext>
            </a:extLst>
          </p:cNvPr>
          <p:cNvSpPr>
            <a:spLocks noGrp="1"/>
          </p:cNvSpPr>
          <p:nvPr>
            <p:ph type="title"/>
          </p:nvPr>
        </p:nvSpPr>
        <p:spPr>
          <a:xfrm>
            <a:off x="941224" y="221777"/>
            <a:ext cx="10515600" cy="1325563"/>
          </a:xfrm>
        </p:spPr>
        <p:txBody>
          <a:bodyPr>
            <a:normAutofit/>
          </a:bodyPr>
          <a:lstStyle/>
          <a:p>
            <a:r>
              <a:rPr lang="en-US" sz="3500" dirty="0"/>
              <a:t>Focus on the costs &amp; benefits, not how they are framed</a:t>
            </a:r>
          </a:p>
        </p:txBody>
      </p:sp>
      <p:sp>
        <p:nvSpPr>
          <p:cNvPr id="3" name="Slide Number Placeholder 2">
            <a:extLst>
              <a:ext uri="{FF2B5EF4-FFF2-40B4-BE49-F238E27FC236}">
                <a16:creationId xmlns:a16="http://schemas.microsoft.com/office/drawing/2014/main" id="{A9659065-0B71-FC16-F34B-5D22A151EF83}"/>
              </a:ext>
            </a:extLst>
          </p:cNvPr>
          <p:cNvSpPr>
            <a:spLocks noGrp="1"/>
          </p:cNvSpPr>
          <p:nvPr>
            <p:ph type="sldNum" sz="quarter" idx="4"/>
          </p:nvPr>
        </p:nvSpPr>
        <p:spPr/>
        <p:txBody>
          <a:bodyPr/>
          <a:lstStyle/>
          <a:p>
            <a:fld id="{A5A0B60D-8A11-3D4C-B081-FD9F66CC3D26}" type="slidenum">
              <a:rPr lang="en-US" smtClean="0"/>
              <a:pPr/>
              <a:t>12</a:t>
            </a:fld>
            <a:endParaRPr lang="en-US" dirty="0"/>
          </a:p>
        </p:txBody>
      </p:sp>
      <p:cxnSp>
        <p:nvCxnSpPr>
          <p:cNvPr id="4" name="Straight Connector 3">
            <a:extLst>
              <a:ext uri="{FF2B5EF4-FFF2-40B4-BE49-F238E27FC236}">
                <a16:creationId xmlns:a16="http://schemas.microsoft.com/office/drawing/2014/main" id="{ED61094F-24B0-0821-743E-C5F315DAF608}"/>
              </a:ext>
              <a:ext uri="{C183D7F6-B498-43B3-948B-1728B52AA6E4}">
                <adec:decorative xmlns:adec="http://schemas.microsoft.com/office/drawing/2017/decorative" val="1"/>
              </a:ext>
            </a:extLst>
          </p:cNvPr>
          <p:cNvCxnSpPr>
            <a:cxnSpLocks/>
          </p:cNvCxnSpPr>
          <p:nvPr/>
        </p:nvCxnSpPr>
        <p:spPr>
          <a:xfrm>
            <a:off x="1581304" y="487113"/>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9D32D4-6B90-1B11-CC51-B0018D24F0B7}"/>
              </a:ext>
              <a:ext uri="{C183D7F6-B498-43B3-948B-1728B52AA6E4}">
                <adec:decorative xmlns:adec="http://schemas.microsoft.com/office/drawing/2017/decorative" val="1"/>
              </a:ext>
            </a:extLst>
          </p:cNvPr>
          <p:cNvCxnSpPr>
            <a:cxnSpLocks/>
          </p:cNvCxnSpPr>
          <p:nvPr/>
        </p:nvCxnSpPr>
        <p:spPr>
          <a:xfrm>
            <a:off x="1581304" y="1273346"/>
            <a:ext cx="9235440" cy="0"/>
          </a:xfrm>
          <a:prstGeom prst="line">
            <a:avLst/>
          </a:prstGeom>
          <a:ln w="76200" cap="rnd">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742510A3-4B08-2456-B878-295202872CF8}"/>
              </a:ext>
            </a:extLst>
          </p:cNvPr>
          <p:cNvSpPr txBox="1">
            <a:spLocks/>
          </p:cNvSpPr>
          <p:nvPr/>
        </p:nvSpPr>
        <p:spPr>
          <a:xfrm>
            <a:off x="832124" y="4010835"/>
            <a:ext cx="4799242"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A: </a:t>
            </a:r>
          </a:p>
          <a:p>
            <a:pPr algn="l"/>
            <a:r>
              <a:rPr lang="en-US" sz="2500" b="0" dirty="0"/>
              <a:t>Saves 2,000 jobs with 100% certainty </a:t>
            </a:r>
          </a:p>
        </p:txBody>
      </p:sp>
      <p:sp>
        <p:nvSpPr>
          <p:cNvPr id="7" name="Title 1">
            <a:extLst>
              <a:ext uri="{FF2B5EF4-FFF2-40B4-BE49-F238E27FC236}">
                <a16:creationId xmlns:a16="http://schemas.microsoft.com/office/drawing/2014/main" id="{F78E5F04-2C0F-6019-D7B6-28D4EDFB69B6}"/>
              </a:ext>
            </a:extLst>
          </p:cNvPr>
          <p:cNvSpPr txBox="1">
            <a:spLocks/>
          </p:cNvSpPr>
          <p:nvPr/>
        </p:nvSpPr>
        <p:spPr>
          <a:xfrm>
            <a:off x="832124" y="5015094"/>
            <a:ext cx="5020960" cy="1325563"/>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B: </a:t>
            </a:r>
          </a:p>
          <a:p>
            <a:pPr algn="l"/>
            <a:r>
              <a:rPr lang="en-US" sz="2700" b="0" dirty="0"/>
              <a:t>has a 1/3 chance of saving all 6,000 jobs but a 2/3 chance of saving no jobs at all</a:t>
            </a:r>
          </a:p>
        </p:txBody>
      </p:sp>
      <p:sp>
        <p:nvSpPr>
          <p:cNvPr id="8" name="Title 1">
            <a:extLst>
              <a:ext uri="{FF2B5EF4-FFF2-40B4-BE49-F238E27FC236}">
                <a16:creationId xmlns:a16="http://schemas.microsoft.com/office/drawing/2014/main" id="{35AC75C7-6997-4C05-C349-AF9BD2CD2C23}"/>
              </a:ext>
            </a:extLst>
          </p:cNvPr>
          <p:cNvSpPr txBox="1">
            <a:spLocks/>
          </p:cNvSpPr>
          <p:nvPr/>
        </p:nvSpPr>
        <p:spPr>
          <a:xfrm>
            <a:off x="6507993" y="4010835"/>
            <a:ext cx="5020960" cy="99779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1: </a:t>
            </a:r>
          </a:p>
          <a:p>
            <a:pPr algn="l"/>
            <a:r>
              <a:rPr lang="en-US" sz="2500" b="0" dirty="0"/>
              <a:t>Results in the certain loss of 4,000 jobs</a:t>
            </a:r>
          </a:p>
        </p:txBody>
      </p:sp>
      <p:sp>
        <p:nvSpPr>
          <p:cNvPr id="9" name="Title 1">
            <a:extLst>
              <a:ext uri="{FF2B5EF4-FFF2-40B4-BE49-F238E27FC236}">
                <a16:creationId xmlns:a16="http://schemas.microsoft.com/office/drawing/2014/main" id="{286AF330-D424-5D0E-0AFB-4885F0FEE173}"/>
              </a:ext>
            </a:extLst>
          </p:cNvPr>
          <p:cNvSpPr txBox="1">
            <a:spLocks/>
          </p:cNvSpPr>
          <p:nvPr/>
        </p:nvSpPr>
        <p:spPr>
          <a:xfrm>
            <a:off x="6507994" y="5015094"/>
            <a:ext cx="5020960" cy="1325563"/>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dirty="0"/>
              <a:t>Plan 2: </a:t>
            </a:r>
          </a:p>
          <a:p>
            <a:pPr algn="l"/>
            <a:r>
              <a:rPr lang="en-US" sz="2700" b="0" dirty="0"/>
              <a:t>has a 2/3 chance losing all 6,000 jobs but a 1/3 chance of losing no jobs</a:t>
            </a:r>
          </a:p>
        </p:txBody>
      </p:sp>
      <p:sp>
        <p:nvSpPr>
          <p:cNvPr id="13" name="Title 1">
            <a:extLst>
              <a:ext uri="{FF2B5EF4-FFF2-40B4-BE49-F238E27FC236}">
                <a16:creationId xmlns:a16="http://schemas.microsoft.com/office/drawing/2014/main" id="{A8AA8076-5DA5-2125-0C28-8BD774BF369E}"/>
              </a:ext>
            </a:extLst>
          </p:cNvPr>
          <p:cNvSpPr txBox="1">
            <a:spLocks/>
          </p:cNvSpPr>
          <p:nvPr/>
        </p:nvSpPr>
        <p:spPr>
          <a:xfrm>
            <a:off x="832124" y="3399170"/>
            <a:ext cx="4518352" cy="4757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800" dirty="0">
                <a:solidFill>
                  <a:schemeClr val="accent5">
                    <a:lumMod val="50000"/>
                  </a:schemeClr>
                </a:solidFill>
              </a:rPr>
              <a:t>Monday morning meeting…</a:t>
            </a:r>
          </a:p>
        </p:txBody>
      </p:sp>
      <p:sp>
        <p:nvSpPr>
          <p:cNvPr id="14" name="Title 1">
            <a:extLst>
              <a:ext uri="{FF2B5EF4-FFF2-40B4-BE49-F238E27FC236}">
                <a16:creationId xmlns:a16="http://schemas.microsoft.com/office/drawing/2014/main" id="{20B6E68F-F6D9-6FE6-BE0E-AFD3B2334270}"/>
              </a:ext>
            </a:extLst>
          </p:cNvPr>
          <p:cNvSpPr txBox="1">
            <a:spLocks/>
          </p:cNvSpPr>
          <p:nvPr/>
        </p:nvSpPr>
        <p:spPr>
          <a:xfrm>
            <a:off x="6507993" y="3439326"/>
            <a:ext cx="4518352" cy="4757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800" dirty="0">
                <a:solidFill>
                  <a:schemeClr val="accent2">
                    <a:lumMod val="50000"/>
                  </a:schemeClr>
                </a:solidFill>
              </a:rPr>
              <a:t>Tuesday morning meeting…</a:t>
            </a:r>
          </a:p>
        </p:txBody>
      </p:sp>
      <p:sp>
        <p:nvSpPr>
          <p:cNvPr id="15" name="Title 1">
            <a:extLst>
              <a:ext uri="{FF2B5EF4-FFF2-40B4-BE49-F238E27FC236}">
                <a16:creationId xmlns:a16="http://schemas.microsoft.com/office/drawing/2014/main" id="{DEFF2D1F-7178-AA7E-1D53-3E54D70CAE45}"/>
              </a:ext>
            </a:extLst>
          </p:cNvPr>
          <p:cNvSpPr txBox="1">
            <a:spLocks/>
          </p:cNvSpPr>
          <p:nvPr/>
        </p:nvSpPr>
        <p:spPr>
          <a:xfrm>
            <a:off x="828481" y="1606057"/>
            <a:ext cx="10659659" cy="14211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500" b="0" dirty="0"/>
              <a:t>Framing can make </a:t>
            </a:r>
            <a:r>
              <a:rPr lang="en-US" sz="2500" dirty="0"/>
              <a:t>identical choices seem different</a:t>
            </a:r>
            <a:r>
              <a:rPr lang="en-US" sz="2500" b="0" dirty="0"/>
              <a:t>! </a:t>
            </a:r>
          </a:p>
          <a:p>
            <a:pPr algn="l"/>
            <a:endParaRPr lang="en-US" sz="1000" b="0" dirty="0"/>
          </a:p>
          <a:p>
            <a:pPr algn="l"/>
            <a:r>
              <a:rPr lang="en-US" sz="2500" b="0" dirty="0"/>
              <a:t>The </a:t>
            </a:r>
            <a:r>
              <a:rPr lang="en-US" sz="2500" dirty="0"/>
              <a:t>underlying costs and benefits </a:t>
            </a:r>
            <a:r>
              <a:rPr lang="en-US" sz="2500" b="0" dirty="0"/>
              <a:t>of Plan A </a:t>
            </a:r>
            <a:r>
              <a:rPr lang="en-US" sz="2500" dirty="0"/>
              <a:t>are identical </a:t>
            </a:r>
            <a:r>
              <a:rPr lang="en-US" sz="2500" b="0" dirty="0"/>
              <a:t>to those of Plan 1, so if you chose Plan A originally, you should choose Plan 1 as well </a:t>
            </a:r>
            <a:r>
              <a:rPr lang="en-US" sz="1900" b="0" dirty="0"/>
              <a:t>(and likewise for Plan B/Plan 2)</a:t>
            </a:r>
          </a:p>
        </p:txBody>
      </p:sp>
      <p:cxnSp>
        <p:nvCxnSpPr>
          <p:cNvPr id="16" name="Straight Arrow Connector 15">
            <a:extLst>
              <a:ext uri="{FF2B5EF4-FFF2-40B4-BE49-F238E27FC236}">
                <a16:creationId xmlns:a16="http://schemas.microsoft.com/office/drawing/2014/main" id="{C3BEE92D-C7AC-FEF1-7096-5D017DFE64CD}"/>
              </a:ext>
              <a:ext uri="{C183D7F6-B498-43B3-948B-1728B52AA6E4}">
                <adec:decorative xmlns:adec="http://schemas.microsoft.com/office/drawing/2017/decorative" val="1"/>
              </a:ext>
            </a:extLst>
          </p:cNvPr>
          <p:cNvCxnSpPr>
            <a:cxnSpLocks/>
          </p:cNvCxnSpPr>
          <p:nvPr/>
        </p:nvCxnSpPr>
        <p:spPr>
          <a:xfrm>
            <a:off x="1907177" y="4183302"/>
            <a:ext cx="4617720" cy="0"/>
          </a:xfrm>
          <a:prstGeom prst="straightConnector1">
            <a:avLst/>
          </a:prstGeom>
          <a:ln w="88900">
            <a:solidFill>
              <a:schemeClr val="tx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08E1BF-DB19-5342-D805-D585717930D1}"/>
              </a:ext>
              <a:ext uri="{C183D7F6-B498-43B3-948B-1728B52AA6E4}">
                <adec:decorative xmlns:adec="http://schemas.microsoft.com/office/drawing/2017/decorative" val="1"/>
              </a:ext>
            </a:extLst>
          </p:cNvPr>
          <p:cNvCxnSpPr>
            <a:cxnSpLocks/>
          </p:cNvCxnSpPr>
          <p:nvPr/>
        </p:nvCxnSpPr>
        <p:spPr>
          <a:xfrm>
            <a:off x="1907177" y="5165194"/>
            <a:ext cx="4617720" cy="0"/>
          </a:xfrm>
          <a:prstGeom prst="straightConnector1">
            <a:avLst/>
          </a:prstGeom>
          <a:ln w="88900">
            <a:solidFill>
              <a:schemeClr val="tx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A11687-5AC7-84B8-4F1B-1ED976FF4CF8}"/>
              </a:ext>
              <a:ext uri="{C183D7F6-B498-43B3-948B-1728B52AA6E4}">
                <adec:decorative xmlns:adec="http://schemas.microsoft.com/office/drawing/2017/decorative" val="1"/>
              </a:ext>
            </a:extLst>
          </p:cNvPr>
          <p:cNvCxnSpPr>
            <a:cxnSpLocks/>
          </p:cNvCxnSpPr>
          <p:nvPr/>
        </p:nvCxnSpPr>
        <p:spPr>
          <a:xfrm>
            <a:off x="5736577" y="5460148"/>
            <a:ext cx="843469" cy="549271"/>
          </a:xfrm>
          <a:prstGeom prst="straightConnector1">
            <a:avLst/>
          </a:prstGeom>
          <a:ln w="63500">
            <a:solidFill>
              <a:schemeClr val="tx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15E49B9-8DE9-59E0-0DEA-EB5754ACC920}"/>
              </a:ext>
              <a:ext uri="{C183D7F6-B498-43B3-948B-1728B52AA6E4}">
                <adec:decorative xmlns:adec="http://schemas.microsoft.com/office/drawing/2017/decorative" val="1"/>
              </a:ext>
            </a:extLst>
          </p:cNvPr>
          <p:cNvCxnSpPr>
            <a:cxnSpLocks/>
          </p:cNvCxnSpPr>
          <p:nvPr/>
        </p:nvCxnSpPr>
        <p:spPr>
          <a:xfrm flipV="1">
            <a:off x="5711623" y="5508866"/>
            <a:ext cx="813274" cy="500553"/>
          </a:xfrm>
          <a:prstGeom prst="straightConnector1">
            <a:avLst/>
          </a:prstGeom>
          <a:ln w="63500">
            <a:solidFill>
              <a:schemeClr val="tx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4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dissolve">
                                      <p:cBhvr>
                                        <p:cTn id="7" dur="500"/>
                                        <p:tgtEl>
                                          <p:spTgt spid="1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5860CE-FF92-8D02-8C8E-603226BC8CF1}"/>
              </a:ext>
            </a:extLst>
          </p:cNvPr>
          <p:cNvSpPr>
            <a:spLocks noGrp="1"/>
          </p:cNvSpPr>
          <p:nvPr>
            <p:ph type="sldNum" sz="quarter" idx="4"/>
          </p:nvPr>
        </p:nvSpPr>
        <p:spPr/>
        <p:txBody>
          <a:bodyPr/>
          <a:lstStyle/>
          <a:p>
            <a:fld id="{A5A0B60D-8A11-3D4C-B081-FD9F66CC3D26}" type="slidenum">
              <a:rPr lang="en-US" smtClean="0"/>
              <a:pPr/>
              <a:t>13</a:t>
            </a:fld>
            <a:endParaRPr lang="en-US" dirty="0"/>
          </a:p>
        </p:txBody>
      </p:sp>
      <p:sp>
        <p:nvSpPr>
          <p:cNvPr id="4" name="Title 1">
            <a:extLst>
              <a:ext uri="{FF2B5EF4-FFF2-40B4-BE49-F238E27FC236}">
                <a16:creationId xmlns:a16="http://schemas.microsoft.com/office/drawing/2014/main" id="{F016BB23-9BE7-2EEE-CA7B-DFAD772C964E}"/>
              </a:ext>
            </a:extLst>
          </p:cNvPr>
          <p:cNvSpPr txBox="1">
            <a:spLocks/>
          </p:cNvSpPr>
          <p:nvPr/>
        </p:nvSpPr>
        <p:spPr>
          <a:xfrm>
            <a:off x="1680570" y="2223357"/>
            <a:ext cx="9030973" cy="28529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600" b="0" dirty="0"/>
              <a:t>Evaluate the full set of benefits and costs for any given choice:</a:t>
            </a:r>
          </a:p>
          <a:p>
            <a:pPr algn="l"/>
            <a:endParaRPr lang="en-US" sz="2200" b="0" dirty="0"/>
          </a:p>
          <a:p>
            <a:pPr marL="457200" indent="-457200" algn="l">
              <a:buFont typeface="Wingdings" pitchFamily="2" charset="2"/>
              <a:buChar char="Ø"/>
            </a:pPr>
            <a:r>
              <a:rPr lang="en-US" sz="2600" b="0" dirty="0">
                <a:sym typeface="Wingdings" pitchFamily="2" charset="2"/>
              </a:rPr>
              <a:t>Pursue the choice if the benefits are </a:t>
            </a:r>
            <a:r>
              <a:rPr lang="en-US" sz="2600" dirty="0">
                <a:sym typeface="Wingdings" pitchFamily="2" charset="2"/>
              </a:rPr>
              <a:t>at least a large </a:t>
            </a:r>
            <a:r>
              <a:rPr lang="en-US" sz="2600" b="0" dirty="0">
                <a:sym typeface="Wingdings" pitchFamily="2" charset="2"/>
              </a:rPr>
              <a:t>as the costs.</a:t>
            </a:r>
          </a:p>
          <a:p>
            <a:pPr algn="l"/>
            <a:endParaRPr lang="en-US" sz="1400" b="0" dirty="0">
              <a:sym typeface="Wingdings" pitchFamily="2" charset="2"/>
            </a:endParaRPr>
          </a:p>
          <a:p>
            <a:pPr marL="457200" indent="-457200" algn="l">
              <a:buFont typeface="Wingdings" pitchFamily="2" charset="2"/>
              <a:buChar char="Ø"/>
            </a:pPr>
            <a:r>
              <a:rPr lang="en-US" sz="2600" b="0" dirty="0">
                <a:sym typeface="Wingdings" pitchFamily="2" charset="2"/>
              </a:rPr>
              <a:t>How much am I </a:t>
            </a:r>
            <a:r>
              <a:rPr lang="en-US" sz="2600" dirty="0">
                <a:sym typeface="Wingdings" pitchFamily="2" charset="2"/>
              </a:rPr>
              <a:t>willing to pay </a:t>
            </a:r>
            <a:r>
              <a:rPr lang="en-US" sz="2600" b="0" dirty="0">
                <a:sym typeface="Wingdings" pitchFamily="2" charset="2"/>
              </a:rPr>
              <a:t>to enjoy this benefit </a:t>
            </a:r>
            <a:r>
              <a:rPr lang="en-US" sz="2000" b="0" dirty="0">
                <a:sym typeface="Wingdings" pitchFamily="2" charset="2"/>
              </a:rPr>
              <a:t>(or avoid this cost) </a:t>
            </a:r>
            <a:r>
              <a:rPr lang="en-US" sz="2500" b="0" dirty="0">
                <a:sym typeface="Wingdings" pitchFamily="2" charset="2"/>
              </a:rPr>
              <a:t>?</a:t>
            </a:r>
          </a:p>
          <a:p>
            <a:pPr algn="l"/>
            <a:endParaRPr lang="en-US" sz="1400" b="0" dirty="0">
              <a:sym typeface="Wingdings" pitchFamily="2" charset="2"/>
            </a:endParaRPr>
          </a:p>
          <a:p>
            <a:pPr marL="457200" indent="-457200" algn="l">
              <a:buFont typeface="Wingdings" pitchFamily="2" charset="2"/>
              <a:buChar char="Ø"/>
            </a:pPr>
            <a:r>
              <a:rPr lang="en-US" sz="2400" b="0" dirty="0"/>
              <a:t>‘Full set’ </a:t>
            </a:r>
            <a:r>
              <a:rPr lang="en-US" sz="2400" b="0" dirty="0">
                <a:sym typeface="Wingdings" pitchFamily="2" charset="2"/>
              </a:rPr>
              <a:t> consider both </a:t>
            </a:r>
            <a:r>
              <a:rPr lang="en-US" sz="2400" dirty="0">
                <a:sym typeface="Wingdings" pitchFamily="2" charset="2"/>
              </a:rPr>
              <a:t>financial</a:t>
            </a:r>
            <a:r>
              <a:rPr lang="en-US" sz="2400" b="0" dirty="0">
                <a:sym typeface="Wingdings" pitchFamily="2" charset="2"/>
              </a:rPr>
              <a:t> and </a:t>
            </a:r>
            <a:r>
              <a:rPr lang="en-US" sz="2400" dirty="0">
                <a:sym typeface="Wingdings" pitchFamily="2" charset="2"/>
              </a:rPr>
              <a:t>non-financial</a:t>
            </a:r>
            <a:r>
              <a:rPr lang="en-US" sz="2400" b="0" dirty="0">
                <a:sym typeface="Wingdings" pitchFamily="2" charset="2"/>
              </a:rPr>
              <a:t> aspects</a:t>
            </a:r>
          </a:p>
          <a:p>
            <a:pPr marL="457200" indent="-457200" algn="l">
              <a:buFont typeface="Wingdings" pitchFamily="2" charset="2"/>
              <a:buChar char="Ø"/>
            </a:pPr>
            <a:endParaRPr lang="en-US" sz="1400" b="0" dirty="0">
              <a:sym typeface="Wingdings" pitchFamily="2" charset="2"/>
            </a:endParaRPr>
          </a:p>
          <a:p>
            <a:pPr marL="457200" indent="-457200" algn="l">
              <a:buFont typeface="Wingdings" pitchFamily="2" charset="2"/>
              <a:buChar char="Ø"/>
            </a:pPr>
            <a:r>
              <a:rPr lang="en-US" sz="2400" b="0" dirty="0">
                <a:sym typeface="Wingdings" pitchFamily="2" charset="2"/>
              </a:rPr>
              <a:t>Avoid being led astray by framing effects</a:t>
            </a:r>
          </a:p>
          <a:p>
            <a:pPr marL="457200" indent="-457200" algn="l">
              <a:buFont typeface="Wingdings" pitchFamily="2" charset="2"/>
              <a:buChar char="Ø"/>
            </a:pPr>
            <a:endParaRPr lang="en-US" sz="2500" dirty="0">
              <a:sym typeface="Wingdings" pitchFamily="2" charset="2"/>
            </a:endParaRPr>
          </a:p>
          <a:p>
            <a:pPr algn="l"/>
            <a:endParaRPr lang="en-US" sz="2600" b="0" dirty="0"/>
          </a:p>
        </p:txBody>
      </p:sp>
      <p:cxnSp>
        <p:nvCxnSpPr>
          <p:cNvPr id="8" name="Straight Connector 7">
            <a:extLst>
              <a:ext uri="{FF2B5EF4-FFF2-40B4-BE49-F238E27FC236}">
                <a16:creationId xmlns:a16="http://schemas.microsoft.com/office/drawing/2014/main" id="{C89DEED3-66C0-C538-D17B-16DFA6F775E9}"/>
              </a:ext>
              <a:ext uri="{C183D7F6-B498-43B3-948B-1728B52AA6E4}">
                <adec:decorative xmlns:adec="http://schemas.microsoft.com/office/drawing/2017/decorative" val="1"/>
              </a:ext>
            </a:extLst>
          </p:cNvPr>
          <p:cNvCxnSpPr>
            <a:cxnSpLocks/>
          </p:cNvCxnSpPr>
          <p:nvPr/>
        </p:nvCxnSpPr>
        <p:spPr>
          <a:xfrm>
            <a:off x="2024742" y="1786032"/>
            <a:ext cx="8229600" cy="0"/>
          </a:xfrm>
          <a:prstGeom prst="line">
            <a:avLst/>
          </a:prstGeom>
          <a:ln w="76200" cap="rnd">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A602D16-4013-CA60-663B-1FD0F848BD86}"/>
              </a:ext>
            </a:extLst>
          </p:cNvPr>
          <p:cNvSpPr>
            <a:spLocks noGrp="1"/>
          </p:cNvSpPr>
          <p:nvPr>
            <p:ph type="title"/>
          </p:nvPr>
        </p:nvSpPr>
        <p:spPr>
          <a:xfrm>
            <a:off x="838200" y="1255651"/>
            <a:ext cx="10515600" cy="676033"/>
          </a:xfrm>
        </p:spPr>
        <p:txBody>
          <a:bodyPr>
            <a:normAutofit/>
          </a:bodyPr>
          <a:lstStyle/>
          <a:p>
            <a:r>
              <a:rPr lang="en-US" sz="4000" dirty="0"/>
              <a:t>Key take-aways: Cost-benefit principle</a:t>
            </a:r>
          </a:p>
        </p:txBody>
      </p:sp>
    </p:spTree>
    <p:extLst>
      <p:ext uri="{BB962C8B-B14F-4D97-AF65-F5344CB8AC3E}">
        <p14:creationId xmlns:p14="http://schemas.microsoft.com/office/powerpoint/2010/main" val="28114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ssolv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ssolv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dissolv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Lst>
          </p:cNvPr>
          <p:cNvSpPr>
            <a:spLocks noGrp="1"/>
          </p:cNvSpPr>
          <p:nvPr>
            <p:ph type="subTitle" idx="1"/>
          </p:nvPr>
        </p:nvSpPr>
        <p:spPr>
          <a:xfrm>
            <a:off x="884895" y="2117595"/>
            <a:ext cx="3841036" cy="3182228"/>
          </a:xfrm>
        </p:spPr>
        <p:txBody>
          <a:bodyPr anchor="t">
            <a:normAutofit/>
          </a:bodyPr>
          <a:lstStyle/>
          <a:p>
            <a:r>
              <a:rPr lang="en-US" sz="2500" b="0" dirty="0"/>
              <a:t>Understanding opportunity cost as the </a:t>
            </a:r>
            <a:r>
              <a:rPr lang="en-US" sz="2500" dirty="0"/>
              <a:t>next best alternative.</a:t>
            </a:r>
          </a:p>
          <a:p>
            <a:endParaRPr lang="en-US" sz="1200" b="0" dirty="0"/>
          </a:p>
          <a:p>
            <a:r>
              <a:rPr lang="en-US" sz="2500" b="0" dirty="0"/>
              <a:t>Always consider the opportunity cost rather than just the out-of-pocket financial costs.</a:t>
            </a: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5" name="Subtitle 1">
            <a:extLst>
              <a:ext uri="{FF2B5EF4-FFF2-40B4-BE49-F238E27FC236}">
                <a16:creationId xmlns:a16="http://schemas.microsoft.com/office/drawing/2014/main" id="{E9CD140F-A23A-9B43-9E51-C512A129122A}"/>
              </a:ext>
            </a:extLst>
          </p:cNvPr>
          <p:cNvSpPr txBox="1">
            <a:spLocks/>
          </p:cNvSpPr>
          <p:nvPr/>
        </p:nvSpPr>
        <p:spPr>
          <a:xfrm>
            <a:off x="555842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cxnSp>
        <p:nvCxnSpPr>
          <p:cNvPr id="6" name="Curved Connector 5">
            <a:extLst>
              <a:ext uri="{FF2B5EF4-FFF2-40B4-BE49-F238E27FC236}">
                <a16:creationId xmlns:a16="http://schemas.microsoft.com/office/drawing/2014/main" id="{1E053807-14E2-645E-F3B3-EB8AF1754FE7}"/>
              </a:ext>
              <a:ext uri="{C183D7F6-B498-43B3-948B-1728B52AA6E4}">
                <adec:decorative xmlns:adec="http://schemas.microsoft.com/office/drawing/2017/decorative" val="1"/>
              </a:ext>
            </a:extLst>
          </p:cNvPr>
          <p:cNvCxnSpPr>
            <a:cxnSpLocks/>
          </p:cNvCxnSpPr>
          <p:nvPr/>
        </p:nvCxnSpPr>
        <p:spPr>
          <a:xfrm rot="10800000">
            <a:off x="3801291" y="2795452"/>
            <a:ext cx="1639430" cy="895429"/>
          </a:xfrm>
          <a:prstGeom prst="curvedConnector3">
            <a:avLst/>
          </a:prstGeom>
          <a:ln w="1016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7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mph" presetSubtype="0" nodeType="withEffect">
                                  <p:stCondLst>
                                    <p:cond delay="0"/>
                                  </p:stCondLst>
                                  <p:childTnLst>
                                    <p:set>
                                      <p:cBhvr>
                                        <p:cTn id="9" dur="indefinite"/>
                                        <p:tgtEl>
                                          <p:spTgt spid="5">
                                            <p:txEl>
                                              <p:pRg st="0" end="0"/>
                                            </p:txEl>
                                          </p:spTgt>
                                        </p:tgtEl>
                                        <p:attrNameLst>
                                          <p:attrName>style.opacity</p:attrName>
                                        </p:attrNameLst>
                                      </p:cBhvr>
                                      <p:to>
                                        <p:strVal val="0.4"/>
                                      </p:to>
                                    </p:set>
                                    <p:animEffect filter="image" prLst="opacity: 0.4">
                                      <p:cBhvr rctx="IE">
                                        <p:cTn id="10" dur="indefinite"/>
                                        <p:tgtEl>
                                          <p:spTgt spid="5">
                                            <p:txEl>
                                              <p:pRg st="0" end="0"/>
                                            </p:txEl>
                                          </p:spTgt>
                                        </p:tgtEl>
                                      </p:cBhvr>
                                    </p:animEffect>
                                  </p:childTnLst>
                                </p:cTn>
                              </p:par>
                              <p:par>
                                <p:cTn id="11" presetID="9" presetClass="emph" presetSubtype="0" nodeType="withEffect">
                                  <p:stCondLst>
                                    <p:cond delay="0"/>
                                  </p:stCondLst>
                                  <p:childTnLst>
                                    <p:set>
                                      <p:cBhvr>
                                        <p:cTn id="12" dur="indefinite"/>
                                        <p:tgtEl>
                                          <p:spTgt spid="5">
                                            <p:txEl>
                                              <p:pRg st="2" end="2"/>
                                            </p:txEl>
                                          </p:spTgt>
                                        </p:tgtEl>
                                        <p:attrNameLst>
                                          <p:attrName>style.opacity</p:attrName>
                                        </p:attrNameLst>
                                      </p:cBhvr>
                                      <p:to>
                                        <p:strVal val="0.4"/>
                                      </p:to>
                                    </p:set>
                                    <p:animEffect filter="image" prLst="opacity: 0.4">
                                      <p:cBhvr rctx="IE">
                                        <p:cTn id="13" dur="indefinite"/>
                                        <p:tgtEl>
                                          <p:spTgt spid="5">
                                            <p:txEl>
                                              <p:pRg st="2" end="2"/>
                                            </p:txEl>
                                          </p:spTgt>
                                        </p:tgtEl>
                                      </p:cBhvr>
                                    </p:animEffect>
                                  </p:childTnLst>
                                </p:cTn>
                              </p:par>
                              <p:par>
                                <p:cTn id="14" presetID="9" presetClass="emph" presetSubtype="0" nodeType="withEffect">
                                  <p:stCondLst>
                                    <p:cond delay="0"/>
                                  </p:stCondLst>
                                  <p:childTnLst>
                                    <p:set>
                                      <p:cBhvr>
                                        <p:cTn id="15" dur="indefinite"/>
                                        <p:tgtEl>
                                          <p:spTgt spid="5">
                                            <p:txEl>
                                              <p:pRg st="6" end="6"/>
                                            </p:txEl>
                                          </p:spTgt>
                                        </p:tgtEl>
                                        <p:attrNameLst>
                                          <p:attrName>style.opacity</p:attrName>
                                        </p:attrNameLst>
                                      </p:cBhvr>
                                      <p:to>
                                        <p:strVal val="0.4"/>
                                      </p:to>
                                    </p:set>
                                    <p:animEffect filter="image" prLst="opacity: 0.4">
                                      <p:cBhvr rctx="IE">
                                        <p:cTn id="16" dur="indefinite"/>
                                        <p:tgtEl>
                                          <p:spTgt spid="5">
                                            <p:txEl>
                                              <p:pRg st="6" end="6"/>
                                            </p:txEl>
                                          </p:spTgt>
                                        </p:tgtEl>
                                      </p:cBhvr>
                                    </p:animEffect>
                                  </p:childTnLst>
                                </p:cTn>
                              </p:par>
                              <p:par>
                                <p:cTn id="17" presetID="9" presetClass="emph" presetSubtype="0" nodeType="withEffect">
                                  <p:stCondLst>
                                    <p:cond delay="0"/>
                                  </p:stCondLst>
                                  <p:childTnLst>
                                    <p:set>
                                      <p:cBhvr>
                                        <p:cTn id="18" dur="indefinite"/>
                                        <p:tgtEl>
                                          <p:spTgt spid="5">
                                            <p:txEl>
                                              <p:pRg st="8" end="8"/>
                                            </p:txEl>
                                          </p:spTgt>
                                        </p:tgtEl>
                                        <p:attrNameLst>
                                          <p:attrName>style.opacity</p:attrName>
                                        </p:attrNameLst>
                                      </p:cBhvr>
                                      <p:to>
                                        <p:strVal val="0.4"/>
                                      </p:to>
                                    </p:set>
                                    <p:animEffect filter="image" prLst="opacity: 0.4">
                                      <p:cBhvr rctx="IE">
                                        <p:cTn id="19"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4B22-5CA3-FF27-325D-78B354BC67BC}"/>
              </a:ext>
            </a:extLst>
          </p:cNvPr>
          <p:cNvSpPr>
            <a:spLocks noGrp="1"/>
          </p:cNvSpPr>
          <p:nvPr>
            <p:ph type="title"/>
          </p:nvPr>
        </p:nvSpPr>
        <p:spPr>
          <a:xfrm>
            <a:off x="378285" y="240530"/>
            <a:ext cx="4082504" cy="1325563"/>
          </a:xfrm>
        </p:spPr>
        <p:txBody>
          <a:bodyPr/>
          <a:lstStyle/>
          <a:p>
            <a:r>
              <a:rPr lang="en-US" dirty="0">
                <a:solidFill>
                  <a:schemeClr val="accent6"/>
                </a:solidFill>
              </a:rPr>
              <a:t>Key Definition </a:t>
            </a:r>
          </a:p>
        </p:txBody>
      </p:sp>
      <p:sp>
        <p:nvSpPr>
          <p:cNvPr id="3" name="Text Placeholder 2">
            <a:extLst>
              <a:ext uri="{FF2B5EF4-FFF2-40B4-BE49-F238E27FC236}">
                <a16:creationId xmlns:a16="http://schemas.microsoft.com/office/drawing/2014/main" id="{661AE2BE-4ADF-6B6C-6511-B6DBA891322E}"/>
              </a:ext>
            </a:extLst>
          </p:cNvPr>
          <p:cNvSpPr>
            <a:spLocks noGrp="1"/>
          </p:cNvSpPr>
          <p:nvPr>
            <p:ph type="body" sz="quarter" idx="10"/>
          </p:nvPr>
        </p:nvSpPr>
        <p:spPr>
          <a:xfrm>
            <a:off x="6788150" y="764767"/>
            <a:ext cx="5256213" cy="646021"/>
          </a:xfrm>
        </p:spPr>
        <p:txBody>
          <a:bodyPr>
            <a:normAutofit fontScale="92500"/>
          </a:bodyPr>
          <a:lstStyle/>
          <a:p>
            <a:r>
              <a:rPr lang="en-US" dirty="0">
                <a:solidFill>
                  <a:schemeClr val="accent6"/>
                </a:solidFill>
              </a:rPr>
              <a:t>Diving into the Definition</a:t>
            </a:r>
          </a:p>
        </p:txBody>
      </p:sp>
      <p:sp>
        <p:nvSpPr>
          <p:cNvPr id="4" name="Slide Number Placeholder 3">
            <a:extLst>
              <a:ext uri="{FF2B5EF4-FFF2-40B4-BE49-F238E27FC236}">
                <a16:creationId xmlns:a16="http://schemas.microsoft.com/office/drawing/2014/main" id="{C874524B-558E-6B14-E02E-C965FD390FFD}"/>
              </a:ext>
            </a:extLst>
          </p:cNvPr>
          <p:cNvSpPr>
            <a:spLocks noGrp="1"/>
          </p:cNvSpPr>
          <p:nvPr>
            <p:ph type="sldNum" sz="quarter" idx="4"/>
          </p:nvPr>
        </p:nvSpPr>
        <p:spPr/>
        <p:txBody>
          <a:bodyPr/>
          <a:lstStyle/>
          <a:p>
            <a:fld id="{A5A0B60D-8A11-3D4C-B081-FD9F66CC3D26}" type="slidenum">
              <a:rPr lang="en-US" smtClean="0"/>
              <a:pPr/>
              <a:t>15</a:t>
            </a:fld>
            <a:endParaRPr lang="en-US" dirty="0"/>
          </a:p>
        </p:txBody>
      </p:sp>
      <p:sp>
        <p:nvSpPr>
          <p:cNvPr id="6" name="Title 1">
            <a:extLst>
              <a:ext uri="{FF2B5EF4-FFF2-40B4-BE49-F238E27FC236}">
                <a16:creationId xmlns:a16="http://schemas.microsoft.com/office/drawing/2014/main" id="{78EF5AF5-E34D-04D2-DCBD-B03D896831CE}"/>
              </a:ext>
            </a:extLst>
          </p:cNvPr>
          <p:cNvSpPr txBox="1">
            <a:spLocks/>
          </p:cNvSpPr>
          <p:nvPr/>
        </p:nvSpPr>
        <p:spPr>
          <a:xfrm>
            <a:off x="481912" y="2005537"/>
            <a:ext cx="5288692" cy="4480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6"/>
                </a:solidFill>
              </a:rPr>
              <a:t>Opportunity cost: </a:t>
            </a:r>
            <a:r>
              <a:rPr lang="en-US" sz="2500" b="0" dirty="0"/>
              <a:t>The </a:t>
            </a:r>
            <a:r>
              <a:rPr lang="en-US" sz="2500" dirty="0"/>
              <a:t>true cost</a:t>
            </a:r>
            <a:r>
              <a:rPr lang="en-US" sz="2500" b="0" dirty="0"/>
              <a:t> of something is the next best alternative you have to give up to get it.</a:t>
            </a:r>
          </a:p>
          <a:p>
            <a:endParaRPr lang="en-US" sz="2500" b="0" dirty="0"/>
          </a:p>
          <a:p>
            <a:r>
              <a:rPr lang="en-US" sz="2500" dirty="0"/>
              <a:t>Costs are not always obvious</a:t>
            </a:r>
          </a:p>
          <a:p>
            <a:endParaRPr lang="en-US" sz="600" dirty="0"/>
          </a:p>
          <a:p>
            <a:pPr marL="342900" indent="-342900">
              <a:buFont typeface="Wingdings" pitchFamily="2" charset="2"/>
              <a:buChar char="Ø"/>
            </a:pPr>
            <a:r>
              <a:rPr lang="en-US" sz="2500" b="0" dirty="0"/>
              <a:t>you often have to </a:t>
            </a:r>
            <a:r>
              <a:rPr lang="en-US" sz="2500" dirty="0"/>
              <a:t>give up more than just money</a:t>
            </a:r>
            <a:r>
              <a:rPr lang="en-US" sz="2500" b="0" dirty="0"/>
              <a:t> to get something.</a:t>
            </a:r>
          </a:p>
          <a:p>
            <a:endParaRPr lang="en-US" sz="2500" b="0" dirty="0"/>
          </a:p>
          <a:p>
            <a:r>
              <a:rPr lang="en-US" sz="2500" b="0" dirty="0"/>
              <a:t>Focus on the </a:t>
            </a:r>
            <a:r>
              <a:rPr lang="en-US" sz="2500" dirty="0"/>
              <a:t>trade-offs</a:t>
            </a:r>
            <a:r>
              <a:rPr lang="en-US" sz="2500" b="0" dirty="0"/>
              <a:t> associated with a particular option. What did you give up to pursue this option? </a:t>
            </a:r>
          </a:p>
          <a:p>
            <a:endParaRPr lang="en-US" sz="2500" b="0" dirty="0"/>
          </a:p>
          <a:p>
            <a:endParaRPr lang="en-US" sz="2500" b="0" dirty="0"/>
          </a:p>
          <a:p>
            <a:endParaRPr lang="en-US" sz="2500" b="0" dirty="0"/>
          </a:p>
        </p:txBody>
      </p:sp>
      <p:sp>
        <p:nvSpPr>
          <p:cNvPr id="8" name="Title 1">
            <a:extLst>
              <a:ext uri="{FF2B5EF4-FFF2-40B4-BE49-F238E27FC236}">
                <a16:creationId xmlns:a16="http://schemas.microsoft.com/office/drawing/2014/main" id="{DA32C89B-90B3-8CAC-BE56-982E70421214}"/>
              </a:ext>
            </a:extLst>
          </p:cNvPr>
          <p:cNvSpPr txBox="1">
            <a:spLocks/>
          </p:cNvSpPr>
          <p:nvPr/>
        </p:nvSpPr>
        <p:spPr>
          <a:xfrm>
            <a:off x="6683003" y="1761891"/>
            <a:ext cx="5288691" cy="46327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6"/>
                </a:solidFill>
              </a:rPr>
              <a:t>Scenario 2: </a:t>
            </a:r>
            <a:r>
              <a:rPr lang="en-US" sz="2500" b="0" dirty="0"/>
              <a:t>You have a </a:t>
            </a:r>
            <a:r>
              <a:rPr lang="en-US" sz="2500" dirty="0"/>
              <a:t>one-hour break </a:t>
            </a:r>
            <a:r>
              <a:rPr lang="en-US" sz="2500" b="0" dirty="0"/>
              <a:t>between classes. You have many ways you could spend this time: </a:t>
            </a:r>
          </a:p>
          <a:p>
            <a:endParaRPr lang="en-US" sz="1600" b="0" dirty="0"/>
          </a:p>
          <a:p>
            <a:pPr marL="342900" indent="-342900">
              <a:buFont typeface="Wingdings" pitchFamily="2" charset="2"/>
              <a:buChar char="Ø"/>
            </a:pPr>
            <a:r>
              <a:rPr lang="en-US" sz="2500" b="0" dirty="0"/>
              <a:t>Hang out with friends</a:t>
            </a:r>
            <a:endParaRPr lang="en-US" sz="600" b="0" dirty="0"/>
          </a:p>
          <a:p>
            <a:pPr marL="342900" indent="-342900">
              <a:buFont typeface="Wingdings" pitchFamily="2" charset="2"/>
              <a:buChar char="Ø"/>
            </a:pPr>
            <a:endParaRPr lang="en-US" sz="600" b="0" dirty="0"/>
          </a:p>
          <a:p>
            <a:pPr marL="342900" indent="-342900">
              <a:buFont typeface="Wingdings" pitchFamily="2" charset="2"/>
              <a:buChar char="Ø"/>
            </a:pPr>
            <a:r>
              <a:rPr lang="en-US" sz="2500" b="0" dirty="0"/>
              <a:t>Work on homework</a:t>
            </a:r>
          </a:p>
          <a:p>
            <a:pPr marL="342900" indent="-342900">
              <a:buFont typeface="Wingdings" pitchFamily="2" charset="2"/>
              <a:buChar char="Ø"/>
            </a:pPr>
            <a:endParaRPr lang="en-US" sz="600" b="0" dirty="0"/>
          </a:p>
          <a:p>
            <a:pPr marL="342900" indent="-342900">
              <a:buFont typeface="Wingdings" pitchFamily="2" charset="2"/>
              <a:buChar char="Ø"/>
            </a:pPr>
            <a:r>
              <a:rPr lang="en-US" sz="2500" b="0" dirty="0"/>
              <a:t>Take a nap</a:t>
            </a:r>
          </a:p>
          <a:p>
            <a:endParaRPr lang="en-US" sz="600" b="0" dirty="0"/>
          </a:p>
          <a:p>
            <a:pPr marL="342900" indent="-342900">
              <a:buFont typeface="Wingdings" pitchFamily="2" charset="2"/>
              <a:buChar char="Ø"/>
            </a:pPr>
            <a:r>
              <a:rPr lang="en-US" sz="2500" b="0" dirty="0"/>
              <a:t>Watch something on Netflix</a:t>
            </a:r>
          </a:p>
          <a:p>
            <a:endParaRPr lang="en-US" sz="2500" b="0" dirty="0"/>
          </a:p>
          <a:p>
            <a:r>
              <a:rPr lang="en-US" sz="2500" b="0" dirty="0"/>
              <a:t>Whatever you choose to do, you are implicitly choosing not to do something else. </a:t>
            </a:r>
            <a:r>
              <a:rPr lang="en-US" sz="2500" dirty="0"/>
              <a:t>That’s your opportunity cost!</a:t>
            </a:r>
          </a:p>
        </p:txBody>
      </p:sp>
    </p:spTree>
    <p:extLst>
      <p:ext uri="{BB962C8B-B14F-4D97-AF65-F5344CB8AC3E}">
        <p14:creationId xmlns:p14="http://schemas.microsoft.com/office/powerpoint/2010/main" val="299101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dissolve">
                                      <p:cBhvr>
                                        <p:cTn id="10" dur="500"/>
                                        <p:tgtEl>
                                          <p:spTgt spid="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dissolve">
                                      <p:cBhvr>
                                        <p:cTn id="13" dur="500"/>
                                        <p:tgtEl>
                                          <p:spTgt spid="6">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dissolve">
                                      <p:cBhvr>
                                        <p:cTn id="21" dur="500"/>
                                        <p:tgtEl>
                                          <p:spTgt spid="8">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dissolve">
                                      <p:cBhvr>
                                        <p:cTn id="24" dur="500"/>
                                        <p:tgtEl>
                                          <p:spTgt spid="8">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dissolve">
                                      <p:cBhvr>
                                        <p:cTn id="30" dur="500"/>
                                        <p:tgtEl>
                                          <p:spTgt spid="8">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dissolve">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animEffect transition="in" filter="dissolve">
                                      <p:cBhvr>
                                        <p:cTn id="38"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DBA83C3-3FDE-5E14-0772-075CCEB02DD2}"/>
              </a:ext>
            </a:extLst>
          </p:cNvPr>
          <p:cNvSpPr/>
          <p:nvPr/>
        </p:nvSpPr>
        <p:spPr>
          <a:xfrm>
            <a:off x="6507792" y="4147025"/>
            <a:ext cx="3192083" cy="434591"/>
          </a:xfrm>
          <a:prstGeom prst="roundRect">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F253740-C710-8357-1F95-CDEB9252B07D}"/>
              </a:ext>
            </a:extLst>
          </p:cNvPr>
          <p:cNvSpPr txBox="1">
            <a:spLocks/>
          </p:cNvSpPr>
          <p:nvPr/>
        </p:nvSpPr>
        <p:spPr>
          <a:xfrm>
            <a:off x="6470470" y="931491"/>
            <a:ext cx="5472713" cy="66998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400" dirty="0"/>
              <a:t>What did you give up </a:t>
            </a:r>
            <a:r>
              <a:rPr lang="en-US" sz="2400" b="0" dirty="0"/>
              <a:t>by working on homework in between classes? </a:t>
            </a:r>
          </a:p>
          <a:p>
            <a:endParaRPr lang="en-US" sz="1000" b="0" dirty="0"/>
          </a:p>
          <a:p>
            <a:pPr marL="342900" indent="-342900">
              <a:buFont typeface="Wingdings" pitchFamily="2" charset="2"/>
              <a:buChar char="Ø"/>
            </a:pPr>
            <a:r>
              <a:rPr lang="en-US" sz="2400" dirty="0"/>
              <a:t>Answer: </a:t>
            </a:r>
            <a:r>
              <a:rPr lang="en-US" sz="2400" dirty="0">
                <a:solidFill>
                  <a:schemeClr val="accent6"/>
                </a:solidFill>
              </a:rPr>
              <a:t>hanging out with friends</a:t>
            </a:r>
          </a:p>
          <a:p>
            <a:endParaRPr lang="en-US" sz="2400" b="0" dirty="0"/>
          </a:p>
          <a:p>
            <a:r>
              <a:rPr lang="en-US" sz="2400" dirty="0">
                <a:solidFill>
                  <a:schemeClr val="accent2"/>
                </a:solidFill>
              </a:rPr>
              <a:t>HELPFUL HINT: </a:t>
            </a:r>
            <a:r>
              <a:rPr lang="en-US" sz="2400" b="0" dirty="0"/>
              <a:t>The opportunity cost of working on homework is </a:t>
            </a:r>
            <a:r>
              <a:rPr lang="en-US" sz="2400" dirty="0"/>
              <a:t>not </a:t>
            </a:r>
            <a:r>
              <a:rPr lang="en-US" sz="2400" i="1" dirty="0"/>
              <a:t>all</a:t>
            </a:r>
            <a:r>
              <a:rPr lang="en-US" sz="2400" dirty="0"/>
              <a:t>  the other options. </a:t>
            </a:r>
            <a:r>
              <a:rPr lang="en-US" sz="2400" b="0" dirty="0"/>
              <a:t>Rather, the opportunity cost is your </a:t>
            </a:r>
            <a:r>
              <a:rPr lang="en-US" sz="2400" dirty="0"/>
              <a:t>next best</a:t>
            </a:r>
            <a:r>
              <a:rPr lang="en-US" sz="2400" b="0" dirty="0"/>
              <a:t> alternative (hang out with friends).</a:t>
            </a:r>
          </a:p>
          <a:p>
            <a:endParaRPr lang="en-US" sz="3400" b="0" dirty="0"/>
          </a:p>
          <a:p>
            <a:r>
              <a:rPr lang="en-US" sz="2400" dirty="0"/>
              <a:t>Ask yourself, “Or what?”</a:t>
            </a:r>
          </a:p>
          <a:p>
            <a:endParaRPr lang="en-US" sz="600" dirty="0"/>
          </a:p>
          <a:p>
            <a:r>
              <a:rPr lang="en-US" sz="2400" b="0" dirty="0"/>
              <a:t>Should I work on homework </a:t>
            </a:r>
            <a:r>
              <a:rPr lang="en-US" sz="2400" dirty="0"/>
              <a:t>OR</a:t>
            </a:r>
            <a:r>
              <a:rPr lang="en-US" sz="2400" b="0" dirty="0"/>
              <a:t> hang out with friends? </a:t>
            </a:r>
          </a:p>
          <a:p>
            <a:endParaRPr lang="en-US" sz="1000" b="0" dirty="0"/>
          </a:p>
          <a:p>
            <a:pPr marL="342900" indent="-342900">
              <a:buFont typeface="Wingdings" pitchFamily="2" charset="2"/>
              <a:buChar char="Ø"/>
            </a:pPr>
            <a:r>
              <a:rPr lang="en-US" sz="2400" b="0" dirty="0"/>
              <a:t>Your answer to </a:t>
            </a:r>
            <a:r>
              <a:rPr lang="en-US" sz="2400" dirty="0"/>
              <a:t>“or what” </a:t>
            </a:r>
            <a:r>
              <a:rPr lang="en-US" sz="2400" b="0" dirty="0"/>
              <a:t>is the opportunity cost of the option under consideration.</a:t>
            </a:r>
          </a:p>
        </p:txBody>
      </p:sp>
      <p:sp>
        <p:nvSpPr>
          <p:cNvPr id="3" name="Slide Number Placeholder 2">
            <a:extLst>
              <a:ext uri="{FF2B5EF4-FFF2-40B4-BE49-F238E27FC236}">
                <a16:creationId xmlns:a16="http://schemas.microsoft.com/office/drawing/2014/main" id="{94B1829D-5D0D-0868-F708-60FF62DC9BA9}"/>
              </a:ext>
            </a:extLst>
          </p:cNvPr>
          <p:cNvSpPr>
            <a:spLocks noGrp="1"/>
          </p:cNvSpPr>
          <p:nvPr>
            <p:ph type="sldNum" sz="quarter" idx="10"/>
          </p:nvPr>
        </p:nvSpPr>
        <p:spPr/>
        <p:txBody>
          <a:bodyPr/>
          <a:lstStyle/>
          <a:p>
            <a:fld id="{A5A0B60D-8A11-3D4C-B081-FD9F66CC3D26}" type="slidenum">
              <a:rPr lang="en-US" smtClean="0"/>
              <a:pPr/>
              <a:t>16</a:t>
            </a:fld>
            <a:endParaRPr lang="en-US" dirty="0"/>
          </a:p>
        </p:txBody>
      </p:sp>
      <p:sp>
        <p:nvSpPr>
          <p:cNvPr id="7" name="Text Placeholder 4">
            <a:extLst>
              <a:ext uri="{FF2B5EF4-FFF2-40B4-BE49-F238E27FC236}">
                <a16:creationId xmlns:a16="http://schemas.microsoft.com/office/drawing/2014/main" id="{042F0D7E-A88D-46A7-5415-89483B78F40D}"/>
              </a:ext>
            </a:extLst>
          </p:cNvPr>
          <p:cNvSpPr txBox="1">
            <a:spLocks/>
          </p:cNvSpPr>
          <p:nvPr/>
        </p:nvSpPr>
        <p:spPr>
          <a:xfrm>
            <a:off x="625605" y="671031"/>
            <a:ext cx="4455847" cy="7182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500" b="1" kern="1200" baseline="0">
                <a:solidFill>
                  <a:schemeClr val="tx2">
                    <a:lumMod val="75000"/>
                  </a:schemeClr>
                </a:solidFill>
                <a:latin typeface="Dosis" pitchFamily="2" charset="77"/>
                <a:ea typeface="+mn-ea"/>
                <a:cs typeface="Arial" panose="020B0604020202020204" pitchFamily="34" charset="0"/>
              </a:defRPr>
            </a:lvl1pPr>
            <a:lvl2pPr marL="457200" indent="0" algn="l" defTabSz="914400" rtl="0" eaLnBrk="1" latinLnBrk="0" hangingPunct="1">
              <a:lnSpc>
                <a:spcPct val="100000"/>
              </a:lnSpc>
              <a:spcBef>
                <a:spcPts val="600"/>
              </a:spcBef>
              <a:spcAft>
                <a:spcPts val="600"/>
              </a:spcAft>
              <a:buFont typeface="Courier New" panose="02070309020205020404" pitchFamily="49" charset="0"/>
              <a:buNone/>
              <a:defRPr sz="2400" kern="1200" baseline="0">
                <a:solidFill>
                  <a:schemeClr val="tx2">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Scenario 2 Analysis:</a:t>
            </a:r>
          </a:p>
        </p:txBody>
      </p:sp>
      <p:sp>
        <p:nvSpPr>
          <p:cNvPr id="8" name="Title 1">
            <a:extLst>
              <a:ext uri="{FF2B5EF4-FFF2-40B4-BE49-F238E27FC236}">
                <a16:creationId xmlns:a16="http://schemas.microsoft.com/office/drawing/2014/main" id="{0F2CC036-13FD-C0D4-1AD3-C831C40B31A5}"/>
              </a:ext>
            </a:extLst>
          </p:cNvPr>
          <p:cNvSpPr txBox="1">
            <a:spLocks/>
          </p:cNvSpPr>
          <p:nvPr/>
        </p:nvSpPr>
        <p:spPr>
          <a:xfrm>
            <a:off x="521103" y="1747687"/>
            <a:ext cx="5175296" cy="43526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500" b="0" dirty="0"/>
              <a:t>Suppose you rank the options as follows:</a:t>
            </a:r>
          </a:p>
          <a:p>
            <a:endParaRPr lang="en-US" sz="600" b="0" dirty="0"/>
          </a:p>
          <a:p>
            <a:pPr marL="457200" indent="-457200">
              <a:buFont typeface="+mj-lt"/>
              <a:buAutoNum type="arabicPeriod"/>
            </a:pPr>
            <a:r>
              <a:rPr lang="en-US" sz="2500" b="0" dirty="0"/>
              <a:t>Work on homework</a:t>
            </a:r>
          </a:p>
          <a:p>
            <a:pPr marL="457200" indent="-457200">
              <a:buFont typeface="+mj-lt"/>
              <a:buAutoNum type="arabicPeriod"/>
            </a:pPr>
            <a:r>
              <a:rPr lang="en-US" sz="2500" b="0" dirty="0"/>
              <a:t>Hang out with friends</a:t>
            </a:r>
          </a:p>
          <a:p>
            <a:pPr marL="457200" indent="-457200">
              <a:buFont typeface="+mj-lt"/>
              <a:buAutoNum type="arabicPeriod"/>
            </a:pPr>
            <a:r>
              <a:rPr lang="en-US" sz="2500" b="0" dirty="0"/>
              <a:t>Watch something on Netflix</a:t>
            </a:r>
          </a:p>
          <a:p>
            <a:pPr marL="457200" indent="-457200">
              <a:buFont typeface="+mj-lt"/>
              <a:buAutoNum type="arabicPeriod"/>
            </a:pPr>
            <a:r>
              <a:rPr lang="en-US" sz="2500" b="0" dirty="0"/>
              <a:t>Take a nap </a:t>
            </a:r>
          </a:p>
          <a:p>
            <a:pPr marL="457200" indent="-457200">
              <a:buFont typeface="+mj-lt"/>
              <a:buAutoNum type="arabicPeriod"/>
            </a:pPr>
            <a:endParaRPr lang="en-US" sz="2500" b="0" dirty="0"/>
          </a:p>
          <a:p>
            <a:r>
              <a:rPr lang="en-US" sz="2500" b="0" dirty="0"/>
              <a:t>Given the ranking above, you choose to </a:t>
            </a:r>
            <a:r>
              <a:rPr lang="en-US" sz="2500" dirty="0"/>
              <a:t>work on homework </a:t>
            </a:r>
            <a:r>
              <a:rPr lang="en-US" sz="2500" b="0" dirty="0"/>
              <a:t>for the hour in between classes. </a:t>
            </a:r>
          </a:p>
          <a:p>
            <a:endParaRPr lang="en-US" sz="2500" b="0" dirty="0"/>
          </a:p>
          <a:p>
            <a:r>
              <a:rPr lang="en-US" sz="2500" b="0" dirty="0"/>
              <a:t>What was the </a:t>
            </a:r>
            <a:r>
              <a:rPr lang="en-US" sz="2500" dirty="0"/>
              <a:t>opportunity cost of    your choice</a:t>
            </a:r>
            <a:r>
              <a:rPr lang="en-US" sz="2500" b="0" dirty="0"/>
              <a:t>? </a:t>
            </a:r>
          </a:p>
        </p:txBody>
      </p:sp>
      <p:sp>
        <p:nvSpPr>
          <p:cNvPr id="16" name="Rectangle 15">
            <a:extLst>
              <a:ext uri="{FF2B5EF4-FFF2-40B4-BE49-F238E27FC236}">
                <a16:creationId xmlns:a16="http://schemas.microsoft.com/office/drawing/2014/main" id="{3E043150-0DA0-CDFE-7734-344E0679461B}"/>
              </a:ext>
              <a:ext uri="{C183D7F6-B498-43B3-948B-1728B52AA6E4}">
                <adec:decorative xmlns:adec="http://schemas.microsoft.com/office/drawing/2017/decorative" val="1"/>
              </a:ext>
            </a:extLst>
          </p:cNvPr>
          <p:cNvSpPr/>
          <p:nvPr/>
        </p:nvSpPr>
        <p:spPr>
          <a:xfrm>
            <a:off x="521101" y="621240"/>
            <a:ext cx="4455848" cy="817858"/>
          </a:xfrm>
          <a:prstGeom prst="rect">
            <a:avLst/>
          </a:prstGeom>
          <a:noFill/>
          <a:ln w="508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nvGrpSpPr>
          <p:cNvPr id="9" name="Group 8">
            <a:extLst>
              <a:ext uri="{FF2B5EF4-FFF2-40B4-BE49-F238E27FC236}">
                <a16:creationId xmlns:a16="http://schemas.microsoft.com/office/drawing/2014/main" id="{60CE120D-849D-EE15-8C75-1DD4A96F97A3}"/>
              </a:ext>
              <a:ext uri="{C183D7F6-B498-43B3-948B-1728B52AA6E4}">
                <adec:decorative xmlns:adec="http://schemas.microsoft.com/office/drawing/2017/decorative" val="1"/>
              </a:ext>
            </a:extLst>
          </p:cNvPr>
          <p:cNvGrpSpPr/>
          <p:nvPr/>
        </p:nvGrpSpPr>
        <p:grpSpPr>
          <a:xfrm>
            <a:off x="2481940" y="931491"/>
            <a:ext cx="3879676" cy="4992970"/>
            <a:chOff x="3733354" y="5013346"/>
            <a:chExt cx="3190537" cy="1473645"/>
          </a:xfrm>
          <a:solidFill>
            <a:schemeClr val="accent6">
              <a:lumMod val="60000"/>
              <a:lumOff val="40000"/>
            </a:schemeClr>
          </a:solidFill>
        </p:grpSpPr>
        <p:sp>
          <p:nvSpPr>
            <p:cNvPr id="11" name="Bent Arrow 10">
              <a:extLst>
                <a:ext uri="{FF2B5EF4-FFF2-40B4-BE49-F238E27FC236}">
                  <a16:creationId xmlns:a16="http://schemas.microsoft.com/office/drawing/2014/main" id="{3F3B7BC7-DD72-16EA-0E02-478D1C4AE37F}"/>
                </a:ext>
                <a:ext uri="{C183D7F6-B498-43B3-948B-1728B52AA6E4}">
                  <adec:decorative xmlns:adec="http://schemas.microsoft.com/office/drawing/2017/decorative" val="1"/>
                </a:ext>
              </a:extLst>
            </p:cNvPr>
            <p:cNvSpPr/>
            <p:nvPr/>
          </p:nvSpPr>
          <p:spPr>
            <a:xfrm rot="16200000" flipV="1">
              <a:off x="4690252" y="4615693"/>
              <a:ext cx="914400" cy="2828195"/>
            </a:xfrm>
            <a:prstGeom prst="bentArrow">
              <a:avLst>
                <a:gd name="adj1" fmla="val 4973"/>
                <a:gd name="adj2" fmla="val 4693"/>
                <a:gd name="adj3" fmla="val 0"/>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a:extLst>
                <a:ext uri="{FF2B5EF4-FFF2-40B4-BE49-F238E27FC236}">
                  <a16:creationId xmlns:a16="http://schemas.microsoft.com/office/drawing/2014/main" id="{CDCF95AD-9D19-171C-C6D8-C0A777989E81}"/>
                </a:ext>
                <a:ext uri="{C183D7F6-B498-43B3-948B-1728B52AA6E4}">
                  <adec:decorative xmlns:adec="http://schemas.microsoft.com/office/drawing/2017/decorative" val="1"/>
                </a:ext>
              </a:extLst>
            </p:cNvPr>
            <p:cNvSpPr/>
            <p:nvPr/>
          </p:nvSpPr>
          <p:spPr>
            <a:xfrm>
              <a:off x="6377532" y="5013346"/>
              <a:ext cx="546359" cy="853253"/>
            </a:xfrm>
            <a:prstGeom prst="bentArrow">
              <a:avLst>
                <a:gd name="adj1" fmla="val 23362"/>
                <a:gd name="adj2" fmla="val 25000"/>
                <a:gd name="adj3" fmla="val 32004"/>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2484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dissolve">
                                      <p:cBhvr>
                                        <p:cTn id="7" dur="500"/>
                                        <p:tgtEl>
                                          <p:spTgt spid="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dissolve">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dissolve">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par>
                                <p:cTn id="35" presetID="9" presetClass="entr" presetSubtype="0" fill="hold" nodeType="with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dissolve">
                                      <p:cBhvr>
                                        <p:cTn id="37" dur="500"/>
                                        <p:tgtEl>
                                          <p:spTgt spid="10">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dissolve">
                                      <p:cBhvr>
                                        <p:cTn id="40"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A7EC-DFE8-26D8-E65F-C650B53A1E26}"/>
              </a:ext>
            </a:extLst>
          </p:cNvPr>
          <p:cNvSpPr>
            <a:spLocks noGrp="1"/>
          </p:cNvSpPr>
          <p:nvPr>
            <p:ph type="title"/>
          </p:nvPr>
        </p:nvSpPr>
        <p:spPr>
          <a:xfrm>
            <a:off x="0" y="365126"/>
            <a:ext cx="12192000" cy="957488"/>
          </a:xfrm>
        </p:spPr>
        <p:txBody>
          <a:bodyPr>
            <a:normAutofit/>
          </a:bodyPr>
          <a:lstStyle/>
          <a:p>
            <a:r>
              <a:rPr lang="en-US" sz="4200" dirty="0"/>
              <a:t>Scarcity makes trade-offs inescapable</a:t>
            </a:r>
          </a:p>
        </p:txBody>
      </p:sp>
      <p:sp>
        <p:nvSpPr>
          <p:cNvPr id="4" name="Slide Number Placeholder 3">
            <a:extLst>
              <a:ext uri="{FF2B5EF4-FFF2-40B4-BE49-F238E27FC236}">
                <a16:creationId xmlns:a16="http://schemas.microsoft.com/office/drawing/2014/main" id="{EB39888F-0F67-C652-A5C1-027917BD9C8C}"/>
              </a:ext>
            </a:extLst>
          </p:cNvPr>
          <p:cNvSpPr>
            <a:spLocks noGrp="1"/>
          </p:cNvSpPr>
          <p:nvPr>
            <p:ph type="sldNum" sz="quarter" idx="4"/>
          </p:nvPr>
        </p:nvSpPr>
        <p:spPr/>
        <p:txBody>
          <a:bodyPr/>
          <a:lstStyle/>
          <a:p>
            <a:fld id="{A5A0B60D-8A11-3D4C-B081-FD9F66CC3D26}" type="slidenum">
              <a:rPr lang="en-US" smtClean="0"/>
              <a:pPr/>
              <a:t>17</a:t>
            </a:fld>
            <a:endParaRPr lang="en-US" dirty="0"/>
          </a:p>
        </p:txBody>
      </p:sp>
      <p:sp>
        <p:nvSpPr>
          <p:cNvPr id="9" name="Content Placeholder 2">
            <a:extLst>
              <a:ext uri="{FF2B5EF4-FFF2-40B4-BE49-F238E27FC236}">
                <a16:creationId xmlns:a16="http://schemas.microsoft.com/office/drawing/2014/main" id="{0BB6AE8A-6DCF-937C-6F88-AE0B267CA1A2}"/>
              </a:ext>
            </a:extLst>
          </p:cNvPr>
          <p:cNvSpPr txBox="1">
            <a:spLocks/>
          </p:cNvSpPr>
          <p:nvPr/>
        </p:nvSpPr>
        <p:spPr>
          <a:xfrm>
            <a:off x="666750" y="1633423"/>
            <a:ext cx="10858500" cy="5093947"/>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Every choice involves a </a:t>
            </a:r>
            <a:r>
              <a:rPr lang="en-US" sz="2600" b="1" dirty="0"/>
              <a:t>trade-off</a:t>
            </a:r>
            <a:r>
              <a:rPr lang="en-US" sz="2600" dirty="0"/>
              <a:t>. Every choice has a cost.</a:t>
            </a:r>
          </a:p>
          <a:p>
            <a:pPr marL="0" indent="0">
              <a:buFont typeface="Arial" panose="020B0604020202020204" pitchFamily="34" charset="0"/>
              <a:buNone/>
            </a:pPr>
            <a:r>
              <a:rPr lang="en-US" sz="2600" dirty="0"/>
              <a:t>Why? </a:t>
            </a:r>
            <a:r>
              <a:rPr lang="en-US" sz="2600" dirty="0">
                <a:sym typeface="Wingdings" pitchFamily="2" charset="2"/>
              </a:rPr>
              <a:t> </a:t>
            </a:r>
            <a:r>
              <a:rPr lang="en-US" sz="2600" dirty="0"/>
              <a:t>Because everyone deals with issues of scarcity!</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2600" b="1" dirty="0">
                <a:solidFill>
                  <a:schemeClr val="accent5">
                    <a:lumMod val="50000"/>
                  </a:schemeClr>
                </a:solidFill>
              </a:rPr>
              <a:t>Scarcity</a:t>
            </a:r>
            <a:r>
              <a:rPr lang="en-US" sz="2600" dirty="0"/>
              <a:t>: </a:t>
            </a:r>
            <a:r>
              <a:rPr lang="en-US" sz="2600" b="1" dirty="0"/>
              <a:t>resources are limited</a:t>
            </a:r>
            <a:r>
              <a:rPr lang="en-US" sz="2600" dirty="0"/>
              <a:t>, therefore any resources you spend pursing one activity leaves fewer resources to pursue others. </a:t>
            </a:r>
          </a:p>
          <a:p>
            <a:pPr marL="0" indent="0">
              <a:buFont typeface="Arial" panose="020B0604020202020204" pitchFamily="34" charset="0"/>
              <a:buNone/>
            </a:pPr>
            <a:endParaRPr lang="en-US" sz="1200" dirty="0"/>
          </a:p>
          <a:p>
            <a:pPr>
              <a:buFont typeface="Wingdings" pitchFamily="2" charset="2"/>
              <a:buChar char="Ø"/>
            </a:pPr>
            <a:r>
              <a:rPr lang="en-US" sz="2600" dirty="0"/>
              <a:t>Limited </a:t>
            </a:r>
            <a:r>
              <a:rPr lang="en-US" sz="2600" b="1" dirty="0"/>
              <a:t>money</a:t>
            </a:r>
            <a:r>
              <a:rPr lang="en-US" sz="2600" dirty="0"/>
              <a:t>: what could I spend my money on instead? </a:t>
            </a:r>
          </a:p>
          <a:p>
            <a:pPr>
              <a:buFont typeface="Wingdings" pitchFamily="2" charset="2"/>
              <a:buChar char="Ø"/>
            </a:pPr>
            <a:r>
              <a:rPr lang="en-US" sz="2600" dirty="0"/>
              <a:t>Limited </a:t>
            </a:r>
            <a:r>
              <a:rPr lang="en-US" sz="2600" b="1" dirty="0"/>
              <a:t>time</a:t>
            </a:r>
            <a:r>
              <a:rPr lang="en-US" sz="2600" dirty="0"/>
              <a:t>: there are only 24 hours in a day  (we all have a time-budget)</a:t>
            </a:r>
          </a:p>
          <a:p>
            <a:pPr>
              <a:buFont typeface="Wingdings" pitchFamily="2" charset="2"/>
              <a:buChar char="Ø"/>
            </a:pPr>
            <a:r>
              <a:rPr lang="en-US" sz="2600" dirty="0"/>
              <a:t>Limited </a:t>
            </a:r>
            <a:r>
              <a:rPr lang="en-US" sz="2600" b="1" dirty="0"/>
              <a:t>attention</a:t>
            </a:r>
            <a:r>
              <a:rPr lang="en-US" sz="2600" dirty="0"/>
              <a:t> and </a:t>
            </a:r>
            <a:r>
              <a:rPr lang="en-US" sz="2600" b="1" dirty="0"/>
              <a:t>willpower</a:t>
            </a:r>
          </a:p>
          <a:p>
            <a:pPr>
              <a:buFont typeface="Wingdings" pitchFamily="2" charset="2"/>
              <a:buChar char="Ø"/>
            </a:pPr>
            <a:r>
              <a:rPr lang="en-US" sz="2600" dirty="0"/>
              <a:t>Limited </a:t>
            </a:r>
            <a:r>
              <a:rPr lang="en-US" sz="2600" b="1" dirty="0"/>
              <a:t>production resources</a:t>
            </a:r>
            <a:r>
              <a:rPr lang="en-US" sz="2600" dirty="0"/>
              <a:t>: what else could be produced with this machinery and labor? </a:t>
            </a:r>
          </a:p>
          <a:p>
            <a:pPr marL="0" indent="0">
              <a:buFont typeface="Arial" panose="020B0604020202020204" pitchFamily="34" charset="0"/>
              <a:buNone/>
            </a:pPr>
            <a:endParaRPr lang="en-US" sz="2700" dirty="0"/>
          </a:p>
        </p:txBody>
      </p:sp>
      <p:sp>
        <p:nvSpPr>
          <p:cNvPr id="10" name="Rectangle 9">
            <a:extLst>
              <a:ext uri="{FF2B5EF4-FFF2-40B4-BE49-F238E27FC236}">
                <a16:creationId xmlns:a16="http://schemas.microsoft.com/office/drawing/2014/main" id="{EAF6DF6A-F70F-099B-F7FD-40E7618C41E8}"/>
              </a:ext>
              <a:ext uri="{C183D7F6-B498-43B3-948B-1728B52AA6E4}">
                <adec:decorative xmlns:adec="http://schemas.microsoft.com/office/drawing/2017/decorative" val="1"/>
              </a:ext>
            </a:extLst>
          </p:cNvPr>
          <p:cNvSpPr/>
          <p:nvPr/>
        </p:nvSpPr>
        <p:spPr>
          <a:xfrm>
            <a:off x="538841" y="2811320"/>
            <a:ext cx="10646230" cy="1051560"/>
          </a:xfrm>
          <a:prstGeom prst="rect">
            <a:avLst/>
          </a:prstGeom>
          <a:noFill/>
          <a:ln w="635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3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dissolve">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dissolve">
                                      <p:cBhvr>
                                        <p:cTn id="15" dur="500"/>
                                        <p:tgtEl>
                                          <p:spTgt spid="9">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dissolve">
                                      <p:cBhvr>
                                        <p:cTn id="18" dur="500"/>
                                        <p:tgtEl>
                                          <p:spTgt spid="9">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dissolve">
                                      <p:cBhvr>
                                        <p:cTn id="21" dur="500"/>
                                        <p:tgtEl>
                                          <p:spTgt spid="9">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animEffect transition="in" filter="dissolve">
                                      <p:cBhvr>
                                        <p:cTn id="24"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303362-3AEB-9B19-6FD0-EEE554A9AEA4}"/>
              </a:ext>
            </a:extLst>
          </p:cNvPr>
          <p:cNvSpPr>
            <a:spLocks noGrp="1"/>
          </p:cNvSpPr>
          <p:nvPr>
            <p:ph type="sldNum" sz="quarter" idx="4"/>
          </p:nvPr>
        </p:nvSpPr>
        <p:spPr/>
        <p:txBody>
          <a:bodyPr/>
          <a:lstStyle/>
          <a:p>
            <a:fld id="{A5A0B60D-8A11-3D4C-B081-FD9F66CC3D26}" type="slidenum">
              <a:rPr lang="en-US" smtClean="0"/>
              <a:pPr/>
              <a:t>18</a:t>
            </a:fld>
            <a:endParaRPr lang="en-US" dirty="0"/>
          </a:p>
        </p:txBody>
      </p:sp>
      <p:sp>
        <p:nvSpPr>
          <p:cNvPr id="4" name="TextBox 3">
            <a:extLst>
              <a:ext uri="{FF2B5EF4-FFF2-40B4-BE49-F238E27FC236}">
                <a16:creationId xmlns:a16="http://schemas.microsoft.com/office/drawing/2014/main" id="{A0C04AFB-EFCD-E374-8C48-51F5687D0162}"/>
              </a:ext>
            </a:extLst>
          </p:cNvPr>
          <p:cNvSpPr txBox="1"/>
          <p:nvPr/>
        </p:nvSpPr>
        <p:spPr>
          <a:xfrm>
            <a:off x="2484120" y="234081"/>
            <a:ext cx="7223760" cy="630942"/>
          </a:xfrm>
          <a:prstGeom prst="rect">
            <a:avLst/>
          </a:prstGeom>
          <a:noFill/>
        </p:spPr>
        <p:txBody>
          <a:bodyPr wrap="square" rtlCol="0">
            <a:spAutoFit/>
          </a:bodyPr>
          <a:lstStyle/>
          <a:p>
            <a:r>
              <a:rPr lang="en-US" sz="3500" b="1" dirty="0">
                <a:solidFill>
                  <a:schemeClr val="tx2">
                    <a:lumMod val="75000"/>
                  </a:schemeClr>
                </a:solidFill>
                <a:latin typeface="Dosis" pitchFamily="2" charset="77"/>
                <a:ea typeface="Tahoma" panose="020B0604030504040204" pitchFamily="34" charset="0"/>
                <a:cs typeface="Arial" panose="020B0604020202020204" pitchFamily="34" charset="0"/>
              </a:rPr>
              <a:t>You Try! Calculating Opportunity Cost</a:t>
            </a:r>
          </a:p>
        </p:txBody>
      </p:sp>
      <p:graphicFrame>
        <p:nvGraphicFramePr>
          <p:cNvPr id="5" name="Diagram 4">
            <a:extLst>
              <a:ext uri="{FF2B5EF4-FFF2-40B4-BE49-F238E27FC236}">
                <a16:creationId xmlns:a16="http://schemas.microsoft.com/office/drawing/2014/main" id="{125A91D9-9FE5-66A1-12CA-3ECD14E70988}"/>
              </a:ext>
            </a:extLst>
          </p:cNvPr>
          <p:cNvGraphicFramePr/>
          <p:nvPr>
            <p:extLst>
              <p:ext uri="{D42A27DB-BD31-4B8C-83A1-F6EECF244321}">
                <p14:modId xmlns:p14="http://schemas.microsoft.com/office/powerpoint/2010/main" val="2075323555"/>
              </p:ext>
            </p:extLst>
          </p:nvPr>
        </p:nvGraphicFramePr>
        <p:xfrm>
          <a:off x="560424" y="1789580"/>
          <a:ext cx="10774088" cy="451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C78C614-96C9-E5D9-1E8F-1687C015497D}"/>
              </a:ext>
            </a:extLst>
          </p:cNvPr>
          <p:cNvSpPr txBox="1"/>
          <p:nvPr/>
        </p:nvSpPr>
        <p:spPr>
          <a:xfrm>
            <a:off x="708708" y="981531"/>
            <a:ext cx="10932038" cy="446276"/>
          </a:xfrm>
          <a:prstGeom prst="rect">
            <a:avLst/>
          </a:prstGeom>
          <a:noFill/>
        </p:spPr>
        <p:txBody>
          <a:bodyPr wrap="square" rtlCol="0">
            <a:spAutoFit/>
          </a:bodyPr>
          <a:lstStyle/>
          <a:p>
            <a:pPr algn="ctr"/>
            <a:r>
              <a:rPr lang="en-US" sz="2300" dirty="0">
                <a:solidFill>
                  <a:schemeClr val="tx2">
                    <a:lumMod val="75000"/>
                  </a:schemeClr>
                </a:solidFill>
                <a:latin typeface="Dosis" pitchFamily="2" charset="77"/>
              </a:rPr>
              <a:t>Let’s look at the costs of </a:t>
            </a:r>
            <a:r>
              <a:rPr lang="en-US" sz="2300" b="1" dirty="0">
                <a:solidFill>
                  <a:schemeClr val="tx2">
                    <a:lumMod val="75000"/>
                  </a:schemeClr>
                </a:solidFill>
                <a:latin typeface="Dosis" pitchFamily="2" charset="77"/>
              </a:rPr>
              <a:t>attending school </a:t>
            </a:r>
            <a:r>
              <a:rPr lang="en-US" sz="2300" dirty="0">
                <a:solidFill>
                  <a:schemeClr val="tx2">
                    <a:lumMod val="75000"/>
                  </a:schemeClr>
                </a:solidFill>
                <a:latin typeface="Dosis" pitchFamily="2" charset="77"/>
              </a:rPr>
              <a:t>versus continuing to </a:t>
            </a:r>
            <a:r>
              <a:rPr lang="en-US" sz="2300" b="1" dirty="0">
                <a:solidFill>
                  <a:schemeClr val="tx2">
                    <a:lumMod val="75000"/>
                  </a:schemeClr>
                </a:solidFill>
                <a:latin typeface="Dosis" pitchFamily="2" charset="77"/>
              </a:rPr>
              <a:t>work full time </a:t>
            </a:r>
            <a:r>
              <a:rPr lang="en-US" sz="2300" dirty="0">
                <a:solidFill>
                  <a:schemeClr val="tx2">
                    <a:lumMod val="75000"/>
                  </a:schemeClr>
                </a:solidFill>
                <a:latin typeface="Dosis" pitchFamily="2" charset="77"/>
              </a:rPr>
              <a:t>(the alternative)</a:t>
            </a:r>
          </a:p>
        </p:txBody>
      </p:sp>
    </p:spTree>
    <p:extLst>
      <p:ext uri="{BB962C8B-B14F-4D97-AF65-F5344CB8AC3E}">
        <p14:creationId xmlns:p14="http://schemas.microsoft.com/office/powerpoint/2010/main" val="339556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303362-3AEB-9B19-6FD0-EEE554A9AEA4}"/>
              </a:ext>
            </a:extLst>
          </p:cNvPr>
          <p:cNvSpPr>
            <a:spLocks noGrp="1"/>
          </p:cNvSpPr>
          <p:nvPr>
            <p:ph type="sldNum" sz="quarter" idx="4"/>
          </p:nvPr>
        </p:nvSpPr>
        <p:spPr/>
        <p:txBody>
          <a:bodyPr/>
          <a:lstStyle/>
          <a:p>
            <a:fld id="{A5A0B60D-8A11-3D4C-B081-FD9F66CC3D26}" type="slidenum">
              <a:rPr lang="en-US" smtClean="0"/>
              <a:pPr/>
              <a:t>19</a:t>
            </a:fld>
            <a:endParaRPr lang="en-US" dirty="0"/>
          </a:p>
        </p:txBody>
      </p:sp>
      <p:sp>
        <p:nvSpPr>
          <p:cNvPr id="4" name="TextBox 3">
            <a:extLst>
              <a:ext uri="{FF2B5EF4-FFF2-40B4-BE49-F238E27FC236}">
                <a16:creationId xmlns:a16="http://schemas.microsoft.com/office/drawing/2014/main" id="{A0C04AFB-EFCD-E374-8C48-51F5687D0162}"/>
              </a:ext>
            </a:extLst>
          </p:cNvPr>
          <p:cNvSpPr txBox="1"/>
          <p:nvPr/>
        </p:nvSpPr>
        <p:spPr>
          <a:xfrm>
            <a:off x="3305236" y="227019"/>
            <a:ext cx="5581032" cy="630942"/>
          </a:xfrm>
          <a:prstGeom prst="rect">
            <a:avLst/>
          </a:prstGeom>
          <a:noFill/>
        </p:spPr>
        <p:txBody>
          <a:bodyPr wrap="square" rtlCol="0">
            <a:spAutoFit/>
          </a:bodyPr>
          <a:lstStyle/>
          <a:p>
            <a:r>
              <a:rPr lang="en-US" sz="3500" b="1" dirty="0">
                <a:solidFill>
                  <a:schemeClr val="tx2">
                    <a:lumMod val="75000"/>
                  </a:schemeClr>
                </a:solidFill>
                <a:latin typeface="Dosis" pitchFamily="2" charset="77"/>
                <a:ea typeface="Tahoma" panose="020B0604030504040204" pitchFamily="34" charset="0"/>
                <a:cs typeface="Arial" panose="020B0604020202020204" pitchFamily="34" charset="0"/>
              </a:rPr>
              <a:t>Calculating Opportunity Cost!</a:t>
            </a:r>
          </a:p>
        </p:txBody>
      </p:sp>
      <p:graphicFrame>
        <p:nvGraphicFramePr>
          <p:cNvPr id="5" name="Diagram 4">
            <a:extLst>
              <a:ext uri="{FF2B5EF4-FFF2-40B4-BE49-F238E27FC236}">
                <a16:creationId xmlns:a16="http://schemas.microsoft.com/office/drawing/2014/main" id="{125A91D9-9FE5-66A1-12CA-3ECD14E70988}"/>
              </a:ext>
            </a:extLst>
          </p:cNvPr>
          <p:cNvGraphicFramePr/>
          <p:nvPr/>
        </p:nvGraphicFramePr>
        <p:xfrm>
          <a:off x="560424" y="1789580"/>
          <a:ext cx="10774088" cy="451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C78C614-96C9-E5D9-1E8F-1687C015497D}"/>
              </a:ext>
            </a:extLst>
          </p:cNvPr>
          <p:cNvSpPr txBox="1"/>
          <p:nvPr/>
        </p:nvSpPr>
        <p:spPr>
          <a:xfrm>
            <a:off x="708708" y="981531"/>
            <a:ext cx="10932038" cy="446276"/>
          </a:xfrm>
          <a:prstGeom prst="rect">
            <a:avLst/>
          </a:prstGeom>
          <a:noFill/>
        </p:spPr>
        <p:txBody>
          <a:bodyPr wrap="square" rtlCol="0">
            <a:spAutoFit/>
          </a:bodyPr>
          <a:lstStyle/>
          <a:p>
            <a:pPr algn="ctr"/>
            <a:r>
              <a:rPr lang="en-US" sz="2300" dirty="0">
                <a:solidFill>
                  <a:schemeClr val="tx2">
                    <a:lumMod val="75000"/>
                  </a:schemeClr>
                </a:solidFill>
                <a:latin typeface="Dosis" pitchFamily="2" charset="77"/>
              </a:rPr>
              <a:t>Let’s look at the costs of </a:t>
            </a:r>
            <a:r>
              <a:rPr lang="en-US" sz="2300" b="1" dirty="0">
                <a:solidFill>
                  <a:schemeClr val="tx2">
                    <a:lumMod val="75000"/>
                  </a:schemeClr>
                </a:solidFill>
                <a:latin typeface="Dosis" pitchFamily="2" charset="77"/>
              </a:rPr>
              <a:t>attending school </a:t>
            </a:r>
            <a:r>
              <a:rPr lang="en-US" sz="2300" dirty="0">
                <a:solidFill>
                  <a:schemeClr val="tx2">
                    <a:lumMod val="75000"/>
                  </a:schemeClr>
                </a:solidFill>
                <a:latin typeface="Dosis" pitchFamily="2" charset="77"/>
              </a:rPr>
              <a:t>versus continuing to </a:t>
            </a:r>
            <a:r>
              <a:rPr lang="en-US" sz="2300" b="1" dirty="0">
                <a:solidFill>
                  <a:schemeClr val="tx2">
                    <a:lumMod val="75000"/>
                  </a:schemeClr>
                </a:solidFill>
                <a:latin typeface="Dosis" pitchFamily="2" charset="77"/>
              </a:rPr>
              <a:t>work full time </a:t>
            </a:r>
            <a:r>
              <a:rPr lang="en-US" sz="2300" dirty="0">
                <a:solidFill>
                  <a:schemeClr val="tx2">
                    <a:lumMod val="75000"/>
                  </a:schemeClr>
                </a:solidFill>
                <a:latin typeface="Dosis" pitchFamily="2" charset="77"/>
              </a:rPr>
              <a:t>(the alternative)</a:t>
            </a:r>
          </a:p>
        </p:txBody>
      </p:sp>
      <p:sp>
        <p:nvSpPr>
          <p:cNvPr id="6" name="Rectangle 5">
            <a:extLst>
              <a:ext uri="{FF2B5EF4-FFF2-40B4-BE49-F238E27FC236}">
                <a16:creationId xmlns:a16="http://schemas.microsoft.com/office/drawing/2014/main" id="{0B9ED075-9DAE-78D9-1B85-B27180487AAF}"/>
              </a:ext>
            </a:extLst>
          </p:cNvPr>
          <p:cNvSpPr/>
          <p:nvPr/>
        </p:nvSpPr>
        <p:spPr>
          <a:xfrm>
            <a:off x="8343900" y="2629679"/>
            <a:ext cx="2366010" cy="500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861103-4600-0636-545D-AB7A395C839C}"/>
              </a:ext>
            </a:extLst>
          </p:cNvPr>
          <p:cNvSpPr/>
          <p:nvPr/>
        </p:nvSpPr>
        <p:spPr>
          <a:xfrm>
            <a:off x="8252460" y="3429000"/>
            <a:ext cx="2537460" cy="50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47F8A34-EDF4-285C-3E9B-06D0470EC50D}"/>
              </a:ext>
            </a:extLst>
          </p:cNvPr>
          <p:cNvSpPr/>
          <p:nvPr/>
        </p:nvSpPr>
        <p:spPr>
          <a:xfrm>
            <a:off x="8343900" y="4228323"/>
            <a:ext cx="2366010" cy="48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14584A-F4D6-138E-9D8A-FE5F0E36148B}"/>
              </a:ext>
            </a:extLst>
          </p:cNvPr>
          <p:cNvSpPr/>
          <p:nvPr/>
        </p:nvSpPr>
        <p:spPr>
          <a:xfrm>
            <a:off x="8343900" y="5011893"/>
            <a:ext cx="2446020" cy="41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284837-0837-EA14-23DA-EDADE2D96553}"/>
              </a:ext>
            </a:extLst>
          </p:cNvPr>
          <p:cNvSpPr/>
          <p:nvPr/>
        </p:nvSpPr>
        <p:spPr>
          <a:xfrm>
            <a:off x="8343900" y="5708068"/>
            <a:ext cx="2366010" cy="577520"/>
          </a:xfrm>
          <a:prstGeom prst="rect">
            <a:avLst/>
          </a:prstGeom>
          <a:solidFill>
            <a:srgbClr val="EFF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8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488E02-5460-D142-B397-ECBBCBDB5626}"/>
              </a:ext>
            </a:extLst>
          </p:cNvPr>
          <p:cNvSpPr>
            <a:spLocks noGrp="1"/>
          </p:cNvSpPr>
          <p:nvPr>
            <p:ph type="subTitle" idx="1"/>
          </p:nvPr>
        </p:nvSpPr>
        <p:spPr>
          <a:xfrm>
            <a:off x="793216" y="2648517"/>
            <a:ext cx="4025920" cy="2108834"/>
          </a:xfrm>
        </p:spPr>
        <p:txBody>
          <a:bodyPr>
            <a:normAutofit fontScale="62500" lnSpcReduction="20000"/>
          </a:bodyPr>
          <a:lstStyle/>
          <a:p>
            <a:r>
              <a:rPr lang="en-US" dirty="0">
                <a:solidFill>
                  <a:schemeClr val="tx2">
                    <a:lumMod val="75000"/>
                  </a:schemeClr>
                </a:solidFill>
              </a:rPr>
              <a:t>Economics as a lens </a:t>
            </a:r>
            <a:r>
              <a:rPr lang="en-US" b="0" dirty="0">
                <a:solidFill>
                  <a:schemeClr val="tx2">
                    <a:lumMod val="75000"/>
                  </a:schemeClr>
                </a:solidFill>
              </a:rPr>
              <a:t>through which to examine and understand </a:t>
            </a:r>
            <a:r>
              <a:rPr lang="en-US" dirty="0">
                <a:solidFill>
                  <a:schemeClr val="tx2">
                    <a:lumMod val="75000"/>
                  </a:schemeClr>
                </a:solidFill>
              </a:rPr>
              <a:t>your decisions</a:t>
            </a:r>
            <a:r>
              <a:rPr lang="en-US" b="0" dirty="0">
                <a:solidFill>
                  <a:schemeClr val="tx2">
                    <a:lumMod val="75000"/>
                  </a:schemeClr>
                </a:solidFill>
              </a:rPr>
              <a:t> and the </a:t>
            </a:r>
            <a:r>
              <a:rPr lang="en-US" dirty="0">
                <a:solidFill>
                  <a:schemeClr val="tx2">
                    <a:lumMod val="75000"/>
                  </a:schemeClr>
                </a:solidFill>
              </a:rPr>
              <a:t>decisions of others</a:t>
            </a:r>
          </a:p>
        </p:txBody>
      </p:sp>
      <p:sp>
        <p:nvSpPr>
          <p:cNvPr id="3" name="Title 2">
            <a:extLst>
              <a:ext uri="{FF2B5EF4-FFF2-40B4-BE49-F238E27FC236}">
                <a16:creationId xmlns:a16="http://schemas.microsoft.com/office/drawing/2014/main" id="{3E3E603F-7925-B84E-8298-A9AB6C235AD4}"/>
              </a:ext>
            </a:extLst>
          </p:cNvPr>
          <p:cNvSpPr>
            <a:spLocks noGrp="1"/>
          </p:cNvSpPr>
          <p:nvPr>
            <p:ph type="ctrTitle"/>
          </p:nvPr>
        </p:nvSpPr>
        <p:spPr/>
        <p:txBody>
          <a:bodyPr/>
          <a:lstStyle/>
          <a:p>
            <a:r>
              <a:rPr lang="en-US" dirty="0"/>
              <a:t>Chapter 1</a:t>
            </a:r>
          </a:p>
        </p:txBody>
      </p:sp>
      <p:sp>
        <p:nvSpPr>
          <p:cNvPr id="5" name="Subtitle 1">
            <a:extLst>
              <a:ext uri="{FF2B5EF4-FFF2-40B4-BE49-F238E27FC236}">
                <a16:creationId xmlns:a16="http://schemas.microsoft.com/office/drawing/2014/main" id="{A2ED1F62-AB17-FA57-F99D-BC71AE16B007}"/>
              </a:ext>
            </a:extLst>
          </p:cNvPr>
          <p:cNvSpPr txBox="1">
            <a:spLocks/>
          </p:cNvSpPr>
          <p:nvPr/>
        </p:nvSpPr>
        <p:spPr>
          <a:xfrm>
            <a:off x="555842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cxnSp>
        <p:nvCxnSpPr>
          <p:cNvPr id="24" name="Curved Connector 23">
            <a:extLst>
              <a:ext uri="{FF2B5EF4-FFF2-40B4-BE49-F238E27FC236}">
                <a16:creationId xmlns:a16="http://schemas.microsoft.com/office/drawing/2014/main" id="{0F326FDE-CEB9-E1E8-0E38-B98D945F6933}"/>
              </a:ext>
              <a:ext uri="{C183D7F6-B498-43B3-948B-1728B52AA6E4}">
                <adec:decorative xmlns:adec="http://schemas.microsoft.com/office/drawing/2017/decorative" val="1"/>
              </a:ext>
            </a:extLst>
          </p:cNvPr>
          <p:cNvCxnSpPr>
            <a:cxnSpLocks/>
          </p:cNvCxnSpPr>
          <p:nvPr/>
        </p:nvCxnSpPr>
        <p:spPr>
          <a:xfrm rot="10800000" flipV="1">
            <a:off x="4272968" y="2319333"/>
            <a:ext cx="1188720" cy="640080"/>
          </a:xfrm>
          <a:prstGeom prst="curvedConnector3">
            <a:avLst/>
          </a:prstGeom>
          <a:ln w="1016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mph" presetSubtype="0" nodeType="withEffect">
                                  <p:stCondLst>
                                    <p:cond delay="0"/>
                                  </p:stCondLst>
                                  <p:childTnLst>
                                    <p:set>
                                      <p:cBhvr>
                                        <p:cTn id="9" dur="indefinite"/>
                                        <p:tgtEl>
                                          <p:spTgt spid="5">
                                            <p:txEl>
                                              <p:pRg st="2" end="2"/>
                                            </p:txEl>
                                          </p:spTgt>
                                        </p:tgtEl>
                                        <p:attrNameLst>
                                          <p:attrName>style.opacity</p:attrName>
                                        </p:attrNameLst>
                                      </p:cBhvr>
                                      <p:to>
                                        <p:strVal val="0.4"/>
                                      </p:to>
                                    </p:set>
                                    <p:animEffect filter="image" prLst="opacity: 0.4">
                                      <p:cBhvr rctx="IE">
                                        <p:cTn id="10" dur="indefinite"/>
                                        <p:tgtEl>
                                          <p:spTgt spid="5">
                                            <p:txEl>
                                              <p:pRg st="2" end="2"/>
                                            </p:txEl>
                                          </p:spTgt>
                                        </p:tgtEl>
                                      </p:cBhvr>
                                    </p:animEffect>
                                  </p:childTnLst>
                                </p:cTn>
                              </p:par>
                              <p:par>
                                <p:cTn id="11" presetID="9" presetClass="emph" presetSubtype="0" nodeType="withEffect">
                                  <p:stCondLst>
                                    <p:cond delay="0"/>
                                  </p:stCondLst>
                                  <p:childTnLst>
                                    <p:set>
                                      <p:cBhvr>
                                        <p:cTn id="12" dur="indefinite"/>
                                        <p:tgtEl>
                                          <p:spTgt spid="5">
                                            <p:txEl>
                                              <p:pRg st="4" end="4"/>
                                            </p:txEl>
                                          </p:spTgt>
                                        </p:tgtEl>
                                        <p:attrNameLst>
                                          <p:attrName>style.opacity</p:attrName>
                                        </p:attrNameLst>
                                      </p:cBhvr>
                                      <p:to>
                                        <p:strVal val="0.4"/>
                                      </p:to>
                                    </p:set>
                                    <p:animEffect filter="image" prLst="opacity: 0.4">
                                      <p:cBhvr rctx="IE">
                                        <p:cTn id="13" dur="indefinite"/>
                                        <p:tgtEl>
                                          <p:spTgt spid="5">
                                            <p:txEl>
                                              <p:pRg st="4" end="4"/>
                                            </p:txEl>
                                          </p:spTgt>
                                        </p:tgtEl>
                                      </p:cBhvr>
                                    </p:animEffect>
                                  </p:childTnLst>
                                </p:cTn>
                              </p:par>
                              <p:par>
                                <p:cTn id="14" presetID="9" presetClass="emph" presetSubtype="0" nodeType="withEffect">
                                  <p:stCondLst>
                                    <p:cond delay="0"/>
                                  </p:stCondLst>
                                  <p:childTnLst>
                                    <p:set>
                                      <p:cBhvr>
                                        <p:cTn id="15" dur="indefinite"/>
                                        <p:tgtEl>
                                          <p:spTgt spid="5">
                                            <p:txEl>
                                              <p:pRg st="6" end="6"/>
                                            </p:txEl>
                                          </p:spTgt>
                                        </p:tgtEl>
                                        <p:attrNameLst>
                                          <p:attrName>style.opacity</p:attrName>
                                        </p:attrNameLst>
                                      </p:cBhvr>
                                      <p:to>
                                        <p:strVal val="0.4"/>
                                      </p:to>
                                    </p:set>
                                    <p:animEffect filter="image" prLst="opacity: 0.4">
                                      <p:cBhvr rctx="IE">
                                        <p:cTn id="16" dur="indefinite"/>
                                        <p:tgtEl>
                                          <p:spTgt spid="5">
                                            <p:txEl>
                                              <p:pRg st="6" end="6"/>
                                            </p:txEl>
                                          </p:spTgt>
                                        </p:tgtEl>
                                      </p:cBhvr>
                                    </p:animEffect>
                                  </p:childTnLst>
                                </p:cTn>
                              </p:par>
                              <p:par>
                                <p:cTn id="17" presetID="9" presetClass="emph" presetSubtype="0" nodeType="withEffect">
                                  <p:stCondLst>
                                    <p:cond delay="0"/>
                                  </p:stCondLst>
                                  <p:childTnLst>
                                    <p:set>
                                      <p:cBhvr>
                                        <p:cTn id="18" dur="indefinite"/>
                                        <p:tgtEl>
                                          <p:spTgt spid="5">
                                            <p:txEl>
                                              <p:pRg st="8" end="8"/>
                                            </p:txEl>
                                          </p:spTgt>
                                        </p:tgtEl>
                                        <p:attrNameLst>
                                          <p:attrName>style.opacity</p:attrName>
                                        </p:attrNameLst>
                                      </p:cBhvr>
                                      <p:to>
                                        <p:strVal val="0.4"/>
                                      </p:to>
                                    </p:set>
                                    <p:animEffect filter="image" prLst="opacity: 0.4">
                                      <p:cBhvr rctx="IE">
                                        <p:cTn id="19"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6E5E4297-3736-4274-F1E0-1F1D736E4159}"/>
              </a:ext>
            </a:extLst>
          </p:cNvPr>
          <p:cNvGrpSpPr/>
          <p:nvPr/>
        </p:nvGrpSpPr>
        <p:grpSpPr>
          <a:xfrm>
            <a:off x="6466596" y="1482810"/>
            <a:ext cx="4864575" cy="2160147"/>
            <a:chOff x="4273968" y="2517857"/>
            <a:chExt cx="2743200" cy="1175763"/>
          </a:xfrm>
          <a:effectLst>
            <a:outerShdw blurRad="254000" dist="63500" dir="2700000" algn="tl" rotWithShape="0">
              <a:prstClr val="black">
                <a:alpha val="50000"/>
              </a:prstClr>
            </a:outerShdw>
          </a:effectLst>
        </p:grpSpPr>
        <p:sp>
          <p:nvSpPr>
            <p:cNvPr id="65" name="Rectangle 64">
              <a:extLst>
                <a:ext uri="{FF2B5EF4-FFF2-40B4-BE49-F238E27FC236}">
                  <a16:creationId xmlns:a16="http://schemas.microsoft.com/office/drawing/2014/main" id="{7BFC496B-2A74-0B6F-CEB9-C9A8977C1729}"/>
                </a:ext>
              </a:extLst>
            </p:cNvPr>
            <p:cNvSpPr/>
            <p:nvPr/>
          </p:nvSpPr>
          <p:spPr>
            <a:xfrm>
              <a:off x="4273968" y="2517857"/>
              <a:ext cx="2743200" cy="117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21">
              <a:extLst>
                <a:ext uri="{FF2B5EF4-FFF2-40B4-BE49-F238E27FC236}">
                  <a16:creationId xmlns:a16="http://schemas.microsoft.com/office/drawing/2014/main" id="{239C54D8-B201-4B1C-803B-759291405F38}"/>
                </a:ext>
              </a:extLst>
            </p:cNvPr>
            <p:cNvSpPr/>
            <p:nvPr/>
          </p:nvSpPr>
          <p:spPr>
            <a:xfrm>
              <a:off x="6644644" y="3372027"/>
              <a:ext cx="372521" cy="321592"/>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grpSp>
      <p:sp>
        <p:nvSpPr>
          <p:cNvPr id="3" name="Slide Number Placeholder 2">
            <a:extLst>
              <a:ext uri="{FF2B5EF4-FFF2-40B4-BE49-F238E27FC236}">
                <a16:creationId xmlns:a16="http://schemas.microsoft.com/office/drawing/2014/main" id="{541345D2-E61A-9B71-6656-6935A2FB2CCB}"/>
              </a:ext>
            </a:extLst>
          </p:cNvPr>
          <p:cNvSpPr>
            <a:spLocks noGrp="1"/>
          </p:cNvSpPr>
          <p:nvPr>
            <p:ph type="sldNum" sz="quarter" idx="4"/>
          </p:nvPr>
        </p:nvSpPr>
        <p:spPr/>
        <p:txBody>
          <a:bodyPr/>
          <a:lstStyle/>
          <a:p>
            <a:fld id="{A5A0B60D-8A11-3D4C-B081-FD9F66CC3D26}" type="slidenum">
              <a:rPr lang="en-US" smtClean="0"/>
              <a:pPr/>
              <a:t>20</a:t>
            </a:fld>
            <a:endParaRPr lang="en-US" dirty="0"/>
          </a:p>
        </p:txBody>
      </p:sp>
      <p:grpSp>
        <p:nvGrpSpPr>
          <p:cNvPr id="34" name="Group 33">
            <a:extLst>
              <a:ext uri="{FF2B5EF4-FFF2-40B4-BE49-F238E27FC236}">
                <a16:creationId xmlns:a16="http://schemas.microsoft.com/office/drawing/2014/main" id="{EE46DB69-29BA-C5D6-9FEA-4FC4636231B4}"/>
              </a:ext>
            </a:extLst>
          </p:cNvPr>
          <p:cNvGrpSpPr/>
          <p:nvPr/>
        </p:nvGrpSpPr>
        <p:grpSpPr>
          <a:xfrm>
            <a:off x="1022896" y="4114067"/>
            <a:ext cx="4971866" cy="2160146"/>
            <a:chOff x="1331653" y="3888281"/>
            <a:chExt cx="2803709" cy="1175763"/>
          </a:xfrm>
          <a:effectLst>
            <a:outerShdw blurRad="254000" dist="63500" dir="2700000" algn="tl" rotWithShape="0">
              <a:prstClr val="black">
                <a:alpha val="50000"/>
              </a:prstClr>
            </a:outerShdw>
          </a:effectLst>
        </p:grpSpPr>
        <p:grpSp>
          <p:nvGrpSpPr>
            <p:cNvPr id="35" name="Group 34">
              <a:extLst>
                <a:ext uri="{FF2B5EF4-FFF2-40B4-BE49-F238E27FC236}">
                  <a16:creationId xmlns:a16="http://schemas.microsoft.com/office/drawing/2014/main" id="{6324FDD5-B0B0-BB16-E3BC-0522FFFAA1D0}"/>
                </a:ext>
              </a:extLst>
            </p:cNvPr>
            <p:cNvGrpSpPr/>
            <p:nvPr/>
          </p:nvGrpSpPr>
          <p:grpSpPr>
            <a:xfrm>
              <a:off x="1331653" y="3888281"/>
              <a:ext cx="2743200" cy="1175763"/>
              <a:chOff x="1331653" y="3888281"/>
              <a:chExt cx="2743200" cy="1175763"/>
            </a:xfrm>
            <a:effectLst>
              <a:outerShdw blurRad="76200" dist="38100" dir="2700000" algn="tl" rotWithShape="0">
                <a:prstClr val="black">
                  <a:alpha val="12000"/>
                </a:prstClr>
              </a:outerShdw>
            </a:effectLst>
          </p:grpSpPr>
          <p:sp>
            <p:nvSpPr>
              <p:cNvPr id="40" name="Rectangle 39">
                <a:extLst>
                  <a:ext uri="{FF2B5EF4-FFF2-40B4-BE49-F238E27FC236}">
                    <a16:creationId xmlns:a16="http://schemas.microsoft.com/office/drawing/2014/main" id="{F4B502B8-8EF2-3C52-7A49-73CDCA9DF69A}"/>
                  </a:ext>
                </a:extLst>
              </p:cNvPr>
              <p:cNvSpPr/>
              <p:nvPr/>
            </p:nvSpPr>
            <p:spPr>
              <a:xfrm>
                <a:off x="1331653" y="3888281"/>
                <a:ext cx="2743200" cy="117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5">
                <a:extLst>
                  <a:ext uri="{FF2B5EF4-FFF2-40B4-BE49-F238E27FC236}">
                    <a16:creationId xmlns:a16="http://schemas.microsoft.com/office/drawing/2014/main" id="{52AD79AD-55B6-9218-CBB0-A924F14CFEF0}"/>
                  </a:ext>
                </a:extLst>
              </p:cNvPr>
              <p:cNvSpPr/>
              <p:nvPr/>
            </p:nvSpPr>
            <p:spPr>
              <a:xfrm>
                <a:off x="3696840" y="4722674"/>
                <a:ext cx="378012" cy="341369"/>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sp>
          <p:nvSpPr>
            <p:cNvPr id="36" name="TextBox 35">
              <a:extLst>
                <a:ext uri="{FF2B5EF4-FFF2-40B4-BE49-F238E27FC236}">
                  <a16:creationId xmlns:a16="http://schemas.microsoft.com/office/drawing/2014/main" id="{E4AC65C6-8C4C-479E-EA65-E3099F172482}"/>
                </a:ext>
              </a:extLst>
            </p:cNvPr>
            <p:cNvSpPr txBox="1"/>
            <p:nvPr/>
          </p:nvSpPr>
          <p:spPr>
            <a:xfrm>
              <a:off x="3729846" y="4784470"/>
              <a:ext cx="405516" cy="251283"/>
            </a:xfrm>
            <a:prstGeom prst="rect">
              <a:avLst/>
            </a:prstGeom>
            <a:noFill/>
          </p:spPr>
          <p:txBody>
            <a:bodyPr wrap="square" rtlCol="0">
              <a:spAutoFit/>
            </a:bodyPr>
            <a:lstStyle/>
            <a:p>
              <a:pPr algn="ctr"/>
              <a:r>
                <a:rPr lang="en-US" sz="2400" b="1" dirty="0">
                  <a:solidFill>
                    <a:schemeClr val="bg1"/>
                  </a:solidFill>
                  <a:latin typeface="Dosis" pitchFamily="2" charset="77"/>
                </a:rPr>
                <a:t>3</a:t>
              </a:r>
            </a:p>
          </p:txBody>
        </p:sp>
        <p:grpSp>
          <p:nvGrpSpPr>
            <p:cNvPr id="37" name="Group 36">
              <a:extLst>
                <a:ext uri="{FF2B5EF4-FFF2-40B4-BE49-F238E27FC236}">
                  <a16:creationId xmlns:a16="http://schemas.microsoft.com/office/drawing/2014/main" id="{10591CDA-A620-3B7C-1201-A62DDE95FC0F}"/>
                </a:ext>
              </a:extLst>
            </p:cNvPr>
            <p:cNvGrpSpPr/>
            <p:nvPr/>
          </p:nvGrpSpPr>
          <p:grpSpPr>
            <a:xfrm>
              <a:off x="1403329" y="3939022"/>
              <a:ext cx="2632983" cy="1053707"/>
              <a:chOff x="1525249" y="3577072"/>
              <a:chExt cx="2632983" cy="1053707"/>
            </a:xfrm>
          </p:grpSpPr>
          <p:sp>
            <p:nvSpPr>
              <p:cNvPr id="38" name="TextBox 37">
                <a:extLst>
                  <a:ext uri="{FF2B5EF4-FFF2-40B4-BE49-F238E27FC236}">
                    <a16:creationId xmlns:a16="http://schemas.microsoft.com/office/drawing/2014/main" id="{12E937AA-B517-FD78-E256-0673F139E9E7}"/>
                  </a:ext>
                </a:extLst>
              </p:cNvPr>
              <p:cNvSpPr txBox="1"/>
              <p:nvPr/>
            </p:nvSpPr>
            <p:spPr>
              <a:xfrm>
                <a:off x="1537732" y="3843425"/>
                <a:ext cx="2580145" cy="787354"/>
              </a:xfrm>
              <a:prstGeom prst="rect">
                <a:avLst/>
              </a:prstGeom>
              <a:noFill/>
            </p:spPr>
            <p:txBody>
              <a:bodyPr wrap="square" rtlCol="0">
                <a:spAutoFit/>
              </a:bodyPr>
              <a:lstStyle/>
              <a:p>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The $</a:t>
                </a:r>
                <a:r>
                  <a:rPr lang="en-US" sz="2200"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70,000</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 salary you forgo by </a:t>
                </a:r>
                <a:r>
                  <a:rPr lang="en-US" sz="2200" b="1" dirty="0">
                    <a:solidFill>
                      <a:schemeClr val="tx2">
                        <a:lumMod val="75000"/>
                      </a:schemeClr>
                    </a:solidFill>
                    <a:latin typeface="Dosis" pitchFamily="2" charset="77"/>
                    <a:ea typeface="Tahoma" panose="020B0604030504040204" pitchFamily="34" charset="0"/>
                    <a:cs typeface="Arial" panose="020B0604020202020204" pitchFamily="34" charset="0"/>
                  </a:rPr>
                  <a:t>not </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working is not something you pay directly but it is money that you gave up, </a:t>
                </a:r>
              </a:p>
              <a:p>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and is thus an opportunity cost.</a:t>
                </a:r>
              </a:p>
            </p:txBody>
          </p:sp>
          <p:sp>
            <p:nvSpPr>
              <p:cNvPr id="39" name="TextBox 38">
                <a:extLst>
                  <a:ext uri="{FF2B5EF4-FFF2-40B4-BE49-F238E27FC236}">
                    <a16:creationId xmlns:a16="http://schemas.microsoft.com/office/drawing/2014/main" id="{571310F7-9D0B-731E-C9DC-ABA52231720F}"/>
                  </a:ext>
                </a:extLst>
              </p:cNvPr>
              <p:cNvSpPr txBox="1"/>
              <p:nvPr/>
            </p:nvSpPr>
            <p:spPr>
              <a:xfrm>
                <a:off x="1525249" y="3577072"/>
                <a:ext cx="2632983" cy="251283"/>
              </a:xfrm>
              <a:prstGeom prst="rect">
                <a:avLst/>
              </a:prstGeom>
              <a:noFill/>
            </p:spPr>
            <p:txBody>
              <a:bodyPr wrap="square" rtlCol="0">
                <a:spAutoFit/>
              </a:bodyPr>
              <a:lstStyle/>
              <a:p>
                <a:r>
                  <a:rPr lang="en-US" sz="2400" b="1" dirty="0">
                    <a:solidFill>
                      <a:schemeClr val="accent2">
                        <a:lumMod val="75000"/>
                      </a:schemeClr>
                    </a:solidFill>
                    <a:latin typeface="Tw Cen MT" panose="020B0602020104020603" pitchFamily="34" charset="0"/>
                    <a:ea typeface="Tahoma" panose="020B0604030504040204" pitchFamily="34" charset="0"/>
                    <a:cs typeface="Arial" panose="020B0604020202020204" pitchFamily="34" charset="0"/>
                  </a:rPr>
                  <a:t>Non-out-of-pocket financial costs</a:t>
                </a:r>
              </a:p>
            </p:txBody>
          </p:sp>
        </p:grpSp>
      </p:grpSp>
      <p:grpSp>
        <p:nvGrpSpPr>
          <p:cNvPr id="42" name="Group 41">
            <a:extLst>
              <a:ext uri="{FF2B5EF4-FFF2-40B4-BE49-F238E27FC236}">
                <a16:creationId xmlns:a16="http://schemas.microsoft.com/office/drawing/2014/main" id="{F07C539B-3440-D332-D525-F3B02305DB23}"/>
              </a:ext>
            </a:extLst>
          </p:cNvPr>
          <p:cNvGrpSpPr/>
          <p:nvPr/>
        </p:nvGrpSpPr>
        <p:grpSpPr>
          <a:xfrm>
            <a:off x="1022897" y="1486297"/>
            <a:ext cx="4992196" cy="2160147"/>
            <a:chOff x="1331653" y="2517857"/>
            <a:chExt cx="2815174" cy="1175763"/>
          </a:xfrm>
          <a:effectLst>
            <a:outerShdw blurRad="254000" dist="63500" dir="2700000" algn="tl" rotWithShape="0">
              <a:prstClr val="black">
                <a:alpha val="50000"/>
              </a:prstClr>
            </a:outerShdw>
          </a:effectLst>
        </p:grpSpPr>
        <p:grpSp>
          <p:nvGrpSpPr>
            <p:cNvPr id="43" name="Group 42">
              <a:extLst>
                <a:ext uri="{FF2B5EF4-FFF2-40B4-BE49-F238E27FC236}">
                  <a16:creationId xmlns:a16="http://schemas.microsoft.com/office/drawing/2014/main" id="{DF0E4869-3A42-666E-F758-BF9E8D8364DA}"/>
                </a:ext>
              </a:extLst>
            </p:cNvPr>
            <p:cNvGrpSpPr/>
            <p:nvPr/>
          </p:nvGrpSpPr>
          <p:grpSpPr>
            <a:xfrm>
              <a:off x="1331653" y="2517857"/>
              <a:ext cx="2743200" cy="1175763"/>
              <a:chOff x="1331653" y="2517857"/>
              <a:chExt cx="2743200" cy="1175763"/>
            </a:xfrm>
            <a:effectLst>
              <a:outerShdw blurRad="76200" dist="38100" dir="2700000" algn="tl" rotWithShape="0">
                <a:prstClr val="black">
                  <a:alpha val="12000"/>
                </a:prstClr>
              </a:outerShdw>
            </a:effectLst>
          </p:grpSpPr>
          <p:sp>
            <p:nvSpPr>
              <p:cNvPr id="48" name="Rectangle 47">
                <a:extLst>
                  <a:ext uri="{FF2B5EF4-FFF2-40B4-BE49-F238E27FC236}">
                    <a16:creationId xmlns:a16="http://schemas.microsoft.com/office/drawing/2014/main" id="{569B9DB1-594C-AFBF-4B36-5AE2718603E2}"/>
                  </a:ext>
                </a:extLst>
              </p:cNvPr>
              <p:cNvSpPr/>
              <p:nvPr/>
            </p:nvSpPr>
            <p:spPr>
              <a:xfrm>
                <a:off x="1331653" y="2517857"/>
                <a:ext cx="2743200" cy="117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12">
                <a:extLst>
                  <a:ext uri="{FF2B5EF4-FFF2-40B4-BE49-F238E27FC236}">
                    <a16:creationId xmlns:a16="http://schemas.microsoft.com/office/drawing/2014/main" id="{6F2456A5-0E0D-9AF1-6AF8-A4DB36AB814D}"/>
                  </a:ext>
                </a:extLst>
              </p:cNvPr>
              <p:cNvSpPr/>
              <p:nvPr/>
            </p:nvSpPr>
            <p:spPr>
              <a:xfrm>
                <a:off x="3730229" y="3370130"/>
                <a:ext cx="344624" cy="323490"/>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911531E7-0C37-4B70-CE8E-4BD774BA09EB}"/>
                </a:ext>
              </a:extLst>
            </p:cNvPr>
            <p:cNvSpPr txBox="1"/>
            <p:nvPr/>
          </p:nvSpPr>
          <p:spPr>
            <a:xfrm>
              <a:off x="3735692" y="3430138"/>
              <a:ext cx="405516" cy="251283"/>
            </a:xfrm>
            <a:prstGeom prst="rect">
              <a:avLst/>
            </a:prstGeom>
            <a:noFill/>
          </p:spPr>
          <p:txBody>
            <a:bodyPr wrap="square" rtlCol="0">
              <a:spAutoFit/>
            </a:bodyPr>
            <a:lstStyle/>
            <a:p>
              <a:pPr algn="ctr"/>
              <a:r>
                <a:rPr lang="en-US" sz="2400" b="1" dirty="0">
                  <a:solidFill>
                    <a:schemeClr val="bg1"/>
                  </a:solidFill>
                  <a:latin typeface="Dosis" pitchFamily="2" charset="77"/>
                </a:rPr>
                <a:t>1</a:t>
              </a:r>
            </a:p>
          </p:txBody>
        </p:sp>
        <p:grpSp>
          <p:nvGrpSpPr>
            <p:cNvPr id="45" name="Group 44">
              <a:extLst>
                <a:ext uri="{FF2B5EF4-FFF2-40B4-BE49-F238E27FC236}">
                  <a16:creationId xmlns:a16="http://schemas.microsoft.com/office/drawing/2014/main" id="{4628F468-C4BA-D279-0557-F48B662FE2C0}"/>
                </a:ext>
              </a:extLst>
            </p:cNvPr>
            <p:cNvGrpSpPr/>
            <p:nvPr/>
          </p:nvGrpSpPr>
          <p:grpSpPr>
            <a:xfrm>
              <a:off x="1357707" y="2534828"/>
              <a:ext cx="2789120" cy="1051035"/>
              <a:chOff x="1479627" y="3540426"/>
              <a:chExt cx="2789120" cy="1051035"/>
            </a:xfrm>
          </p:grpSpPr>
          <p:sp>
            <p:nvSpPr>
              <p:cNvPr id="46" name="TextBox 45">
                <a:extLst>
                  <a:ext uri="{FF2B5EF4-FFF2-40B4-BE49-F238E27FC236}">
                    <a16:creationId xmlns:a16="http://schemas.microsoft.com/office/drawing/2014/main" id="{858AD722-D02D-FF02-BB72-1ECBB3080119}"/>
                  </a:ext>
                </a:extLst>
              </p:cNvPr>
              <p:cNvSpPr txBox="1"/>
              <p:nvPr/>
            </p:nvSpPr>
            <p:spPr>
              <a:xfrm>
                <a:off x="1479627" y="3804107"/>
                <a:ext cx="2789120" cy="787354"/>
              </a:xfrm>
              <a:prstGeom prst="rect">
                <a:avLst/>
              </a:prstGeom>
              <a:noFill/>
            </p:spPr>
            <p:txBody>
              <a:bodyPr wrap="square" rtlCol="0">
                <a:spAutoFit/>
              </a:bodyPr>
              <a:lstStyle/>
              <a:p>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The $</a:t>
                </a:r>
                <a:r>
                  <a:rPr lang="en-US" sz="2200"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60,000</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 tuition is an out-of-pocket financial cost, and </a:t>
                </a:r>
                <a:r>
                  <a:rPr lang="en-US" sz="2200" i="1" dirty="0">
                    <a:solidFill>
                      <a:schemeClr val="tx2">
                        <a:lumMod val="75000"/>
                      </a:schemeClr>
                    </a:solidFill>
                    <a:latin typeface="Dosis" pitchFamily="2" charset="77"/>
                    <a:ea typeface="Tahoma" panose="020B0604030504040204" pitchFamily="34" charset="0"/>
                    <a:cs typeface="Arial" panose="020B0604020202020204" pitchFamily="34" charset="0"/>
                  </a:rPr>
                  <a:t>also</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  an opportunity cost. She wouldn’t have had this expense if she continued working full time.</a:t>
                </a:r>
              </a:p>
            </p:txBody>
          </p:sp>
          <p:sp>
            <p:nvSpPr>
              <p:cNvPr id="47" name="TextBox 46">
                <a:extLst>
                  <a:ext uri="{FF2B5EF4-FFF2-40B4-BE49-F238E27FC236}">
                    <a16:creationId xmlns:a16="http://schemas.microsoft.com/office/drawing/2014/main" id="{6389EE62-68EA-F53A-8943-C83A22E6AB23}"/>
                  </a:ext>
                </a:extLst>
              </p:cNvPr>
              <p:cNvSpPr txBox="1"/>
              <p:nvPr/>
            </p:nvSpPr>
            <p:spPr>
              <a:xfrm>
                <a:off x="1525249" y="3540426"/>
                <a:ext cx="2632983" cy="268036"/>
              </a:xfrm>
              <a:prstGeom prst="rect">
                <a:avLst/>
              </a:prstGeom>
              <a:noFill/>
            </p:spPr>
            <p:txBody>
              <a:bodyPr wrap="square" rtlCol="0">
                <a:spAutoFit/>
              </a:bodyPr>
              <a:lstStyle/>
              <a:p>
                <a:r>
                  <a:rPr lang="en-US" sz="2600" b="1" dirty="0">
                    <a:solidFill>
                      <a:schemeClr val="accent1"/>
                    </a:solidFill>
                    <a:latin typeface="Tw Cen MT" panose="020B0602020104020603" pitchFamily="34" charset="0"/>
                    <a:ea typeface="Tahoma" panose="020B0604030504040204" pitchFamily="34" charset="0"/>
                    <a:cs typeface="Arial" panose="020B0604020202020204" pitchFamily="34" charset="0"/>
                  </a:rPr>
                  <a:t>Some out-of-pocket costs</a:t>
                </a:r>
              </a:p>
            </p:txBody>
          </p:sp>
        </p:grpSp>
      </p:grpSp>
      <p:grpSp>
        <p:nvGrpSpPr>
          <p:cNvPr id="50" name="Group 49">
            <a:extLst>
              <a:ext uri="{FF2B5EF4-FFF2-40B4-BE49-F238E27FC236}">
                <a16:creationId xmlns:a16="http://schemas.microsoft.com/office/drawing/2014/main" id="{3F903CE4-1EC6-849A-2A1D-F10E21979F37}"/>
              </a:ext>
            </a:extLst>
          </p:cNvPr>
          <p:cNvGrpSpPr/>
          <p:nvPr/>
        </p:nvGrpSpPr>
        <p:grpSpPr>
          <a:xfrm>
            <a:off x="6466579" y="4113633"/>
            <a:ext cx="4972523" cy="2160147"/>
            <a:chOff x="4273967" y="3888281"/>
            <a:chExt cx="2804080" cy="1175763"/>
          </a:xfrm>
          <a:effectLst>
            <a:outerShdw blurRad="254000" dist="63500" dir="2700000" algn="tl" rotWithShape="0">
              <a:prstClr val="black">
                <a:alpha val="50000"/>
              </a:prstClr>
            </a:outerShdw>
          </a:effectLst>
        </p:grpSpPr>
        <p:grpSp>
          <p:nvGrpSpPr>
            <p:cNvPr id="51" name="Group 50">
              <a:extLst>
                <a:ext uri="{FF2B5EF4-FFF2-40B4-BE49-F238E27FC236}">
                  <a16:creationId xmlns:a16="http://schemas.microsoft.com/office/drawing/2014/main" id="{6164A54D-0AF2-1D92-F6DC-8AC90116A809}"/>
                </a:ext>
              </a:extLst>
            </p:cNvPr>
            <p:cNvGrpSpPr/>
            <p:nvPr/>
          </p:nvGrpSpPr>
          <p:grpSpPr>
            <a:xfrm>
              <a:off x="4273967" y="3888281"/>
              <a:ext cx="2743200" cy="1175763"/>
              <a:chOff x="4273967" y="3888281"/>
              <a:chExt cx="2743200" cy="1175763"/>
            </a:xfrm>
            <a:effectLst>
              <a:outerShdw blurRad="76200" dist="38100" dir="2700000" algn="tl" rotWithShape="0">
                <a:prstClr val="black">
                  <a:alpha val="12000"/>
                </a:prstClr>
              </a:outerShdw>
            </a:effectLst>
          </p:grpSpPr>
          <p:sp>
            <p:nvSpPr>
              <p:cNvPr id="56" name="Rectangle 55">
                <a:extLst>
                  <a:ext uri="{FF2B5EF4-FFF2-40B4-BE49-F238E27FC236}">
                    <a16:creationId xmlns:a16="http://schemas.microsoft.com/office/drawing/2014/main" id="{D427775A-7FF9-E07A-729C-FFBEBF444E0F}"/>
                  </a:ext>
                </a:extLst>
              </p:cNvPr>
              <p:cNvSpPr/>
              <p:nvPr/>
            </p:nvSpPr>
            <p:spPr>
              <a:xfrm>
                <a:off x="4273967" y="3888281"/>
                <a:ext cx="2743200" cy="117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29">
                <a:extLst>
                  <a:ext uri="{FF2B5EF4-FFF2-40B4-BE49-F238E27FC236}">
                    <a16:creationId xmlns:a16="http://schemas.microsoft.com/office/drawing/2014/main" id="{DCED9CF4-AD2D-36F2-1D98-26558FF7EF7F}"/>
                  </a:ext>
                </a:extLst>
              </p:cNvPr>
              <p:cNvSpPr/>
              <p:nvPr/>
            </p:nvSpPr>
            <p:spPr>
              <a:xfrm>
                <a:off x="6644656" y="4722910"/>
                <a:ext cx="372511" cy="341134"/>
              </a:xfrm>
              <a:custGeom>
                <a:avLst/>
                <a:gdLst>
                  <a:gd name="connsiteX0" fmla="*/ 464458 w 600767"/>
                  <a:gd name="connsiteY0" fmla="*/ 0 h 520116"/>
                  <a:gd name="connsiteX1" fmla="*/ 558063 w 600767"/>
                  <a:gd name="connsiteY1" fmla="*/ 9436 h 520116"/>
                  <a:gd name="connsiteX2" fmla="*/ 600767 w 600767"/>
                  <a:gd name="connsiteY2" fmla="*/ 22693 h 520116"/>
                  <a:gd name="connsiteX3" fmla="*/ 600767 w 600767"/>
                  <a:gd name="connsiteY3" fmla="*/ 520116 h 520116"/>
                  <a:gd name="connsiteX4" fmla="*/ 5611 w 600767"/>
                  <a:gd name="connsiteY4" fmla="*/ 520116 h 520116"/>
                  <a:gd name="connsiteX5" fmla="*/ 0 w 600767"/>
                  <a:gd name="connsiteY5" fmla="*/ 464458 h 520116"/>
                  <a:gd name="connsiteX6" fmla="*/ 464458 w 600767"/>
                  <a:gd name="connsiteY6" fmla="*/ 0 h 52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767" h="520116">
                    <a:moveTo>
                      <a:pt x="464458" y="0"/>
                    </a:moveTo>
                    <a:cubicBezTo>
                      <a:pt x="496522" y="0"/>
                      <a:pt x="527828" y="3249"/>
                      <a:pt x="558063" y="9436"/>
                    </a:cubicBezTo>
                    <a:lnTo>
                      <a:pt x="600767" y="22693"/>
                    </a:lnTo>
                    <a:lnTo>
                      <a:pt x="600767" y="520116"/>
                    </a:lnTo>
                    <a:lnTo>
                      <a:pt x="5611" y="520116"/>
                    </a:lnTo>
                    <a:lnTo>
                      <a:pt x="0" y="464458"/>
                    </a:lnTo>
                    <a:cubicBezTo>
                      <a:pt x="0" y="207945"/>
                      <a:pt x="207945" y="0"/>
                      <a:pt x="464458"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EC09FAD-FD11-C29D-ECD8-003B2C19CF05}"/>
                </a:ext>
              </a:extLst>
            </p:cNvPr>
            <p:cNvSpPr txBox="1"/>
            <p:nvPr/>
          </p:nvSpPr>
          <p:spPr>
            <a:xfrm>
              <a:off x="6672531" y="4784708"/>
              <a:ext cx="405516" cy="251283"/>
            </a:xfrm>
            <a:prstGeom prst="rect">
              <a:avLst/>
            </a:prstGeom>
            <a:noFill/>
          </p:spPr>
          <p:txBody>
            <a:bodyPr wrap="square" rtlCol="0">
              <a:spAutoFit/>
            </a:bodyPr>
            <a:lstStyle/>
            <a:p>
              <a:pPr algn="ctr"/>
              <a:r>
                <a:rPr lang="en-US" sz="2400" b="1" dirty="0">
                  <a:solidFill>
                    <a:schemeClr val="bg1"/>
                  </a:solidFill>
                  <a:latin typeface="Dosis" pitchFamily="2" charset="77"/>
                </a:rPr>
                <a:t>4</a:t>
              </a:r>
            </a:p>
          </p:txBody>
        </p:sp>
        <p:grpSp>
          <p:nvGrpSpPr>
            <p:cNvPr id="53" name="Group 52">
              <a:extLst>
                <a:ext uri="{FF2B5EF4-FFF2-40B4-BE49-F238E27FC236}">
                  <a16:creationId xmlns:a16="http://schemas.microsoft.com/office/drawing/2014/main" id="{6702D7AB-0661-092C-6B0A-6E33089C9ABB}"/>
                </a:ext>
              </a:extLst>
            </p:cNvPr>
            <p:cNvGrpSpPr/>
            <p:nvPr/>
          </p:nvGrpSpPr>
          <p:grpSpPr>
            <a:xfrm>
              <a:off x="4345643" y="3905392"/>
              <a:ext cx="2632983" cy="1116449"/>
              <a:chOff x="1525249" y="3543442"/>
              <a:chExt cx="2632983" cy="1116449"/>
            </a:xfrm>
          </p:grpSpPr>
          <p:sp>
            <p:nvSpPr>
              <p:cNvPr id="54" name="TextBox 53">
                <a:extLst>
                  <a:ext uri="{FF2B5EF4-FFF2-40B4-BE49-F238E27FC236}">
                    <a16:creationId xmlns:a16="http://schemas.microsoft.com/office/drawing/2014/main" id="{24EA297B-AFCA-D7D1-1342-01EEA2AEFAC9}"/>
                  </a:ext>
                </a:extLst>
              </p:cNvPr>
              <p:cNvSpPr txBox="1"/>
              <p:nvPr/>
            </p:nvSpPr>
            <p:spPr>
              <a:xfrm>
                <a:off x="1535099" y="3772024"/>
                <a:ext cx="2580147" cy="887867"/>
              </a:xfrm>
              <a:prstGeom prst="rect">
                <a:avLst/>
              </a:prstGeom>
              <a:noFill/>
            </p:spPr>
            <p:txBody>
              <a:bodyPr wrap="square" rtlCol="0">
                <a:spAutoFit/>
              </a:bodyPr>
              <a:lstStyle/>
              <a:p>
                <a:r>
                  <a:rPr lang="en-US" sz="2000" dirty="0">
                    <a:solidFill>
                      <a:schemeClr val="tx2">
                        <a:lumMod val="75000"/>
                      </a:schemeClr>
                    </a:solidFill>
                    <a:latin typeface="Dosis" pitchFamily="2" charset="77"/>
                    <a:ea typeface="Tahoma" panose="020B0604030504040204" pitchFamily="34" charset="0"/>
                    <a:cs typeface="Arial" panose="020B0604020202020204" pitchFamily="34" charset="0"/>
                  </a:rPr>
                  <a:t>You do not count all 10 hours of study time as an opportunity cost since your job requires 10 hours of your time. Thus, relative to your next best alternative, the time spent studying is not an opportunity cost of school.</a:t>
                </a:r>
              </a:p>
            </p:txBody>
          </p:sp>
          <p:sp>
            <p:nvSpPr>
              <p:cNvPr id="55" name="TextBox 54">
                <a:extLst>
                  <a:ext uri="{FF2B5EF4-FFF2-40B4-BE49-F238E27FC236}">
                    <a16:creationId xmlns:a16="http://schemas.microsoft.com/office/drawing/2014/main" id="{0BF51693-08BB-2AED-7855-AFA81B3421CB}"/>
                  </a:ext>
                </a:extLst>
              </p:cNvPr>
              <p:cNvSpPr txBox="1"/>
              <p:nvPr/>
            </p:nvSpPr>
            <p:spPr>
              <a:xfrm>
                <a:off x="1525249" y="3543442"/>
                <a:ext cx="2632983" cy="268036"/>
              </a:xfrm>
              <a:prstGeom prst="rect">
                <a:avLst/>
              </a:prstGeom>
              <a:noFill/>
            </p:spPr>
            <p:txBody>
              <a:bodyPr wrap="square" rtlCol="0">
                <a:spAutoFit/>
              </a:bodyPr>
              <a:lstStyle/>
              <a:p>
                <a:r>
                  <a:rPr lang="en-US" sz="2600" b="1" dirty="0">
                    <a:solidFill>
                      <a:schemeClr val="accent6">
                        <a:lumMod val="75000"/>
                      </a:schemeClr>
                    </a:solidFill>
                    <a:latin typeface="Tw Cen MT" panose="020B0602020104020603" pitchFamily="34" charset="0"/>
                    <a:ea typeface="Tahoma" panose="020B0604030504040204" pitchFamily="34" charset="0"/>
                    <a:cs typeface="Arial" panose="020B0604020202020204" pitchFamily="34" charset="0"/>
                  </a:rPr>
                  <a:t>Not all time costs (non-financial)</a:t>
                </a:r>
              </a:p>
            </p:txBody>
          </p:sp>
        </p:grpSp>
      </p:grpSp>
      <p:grpSp>
        <p:nvGrpSpPr>
          <p:cNvPr id="58" name="Group 57">
            <a:extLst>
              <a:ext uri="{FF2B5EF4-FFF2-40B4-BE49-F238E27FC236}">
                <a16:creationId xmlns:a16="http://schemas.microsoft.com/office/drawing/2014/main" id="{2274AF86-B5DB-44E7-0765-0ECDC72B408E}"/>
              </a:ext>
            </a:extLst>
          </p:cNvPr>
          <p:cNvGrpSpPr/>
          <p:nvPr/>
        </p:nvGrpSpPr>
        <p:grpSpPr>
          <a:xfrm>
            <a:off x="6581340" y="1511222"/>
            <a:ext cx="4813280" cy="2101519"/>
            <a:chOff x="6581340" y="1511222"/>
            <a:chExt cx="4813280" cy="2101519"/>
          </a:xfrm>
        </p:grpSpPr>
        <p:sp>
          <p:nvSpPr>
            <p:cNvPr id="59" name="TextBox 58">
              <a:extLst>
                <a:ext uri="{FF2B5EF4-FFF2-40B4-BE49-F238E27FC236}">
                  <a16:creationId xmlns:a16="http://schemas.microsoft.com/office/drawing/2014/main" id="{303C7A7E-751C-8331-F8EC-F8CB916E8BF4}"/>
                </a:ext>
              </a:extLst>
            </p:cNvPr>
            <p:cNvSpPr txBox="1"/>
            <p:nvPr/>
          </p:nvSpPr>
          <p:spPr>
            <a:xfrm>
              <a:off x="10675510" y="3151076"/>
              <a:ext cx="719110" cy="461665"/>
            </a:xfrm>
            <a:prstGeom prst="rect">
              <a:avLst/>
            </a:prstGeom>
            <a:noFill/>
          </p:spPr>
          <p:txBody>
            <a:bodyPr wrap="square" rtlCol="0">
              <a:spAutoFit/>
            </a:bodyPr>
            <a:lstStyle/>
            <a:p>
              <a:pPr algn="ctr"/>
              <a:r>
                <a:rPr lang="en-US" sz="2400" b="1" dirty="0">
                  <a:solidFill>
                    <a:schemeClr val="bg1"/>
                  </a:solidFill>
                  <a:latin typeface="Dosis" pitchFamily="2" charset="77"/>
                </a:rPr>
                <a:t>2</a:t>
              </a:r>
            </a:p>
          </p:txBody>
        </p:sp>
        <p:grpSp>
          <p:nvGrpSpPr>
            <p:cNvPr id="60" name="Group 59">
              <a:extLst>
                <a:ext uri="{FF2B5EF4-FFF2-40B4-BE49-F238E27FC236}">
                  <a16:creationId xmlns:a16="http://schemas.microsoft.com/office/drawing/2014/main" id="{A4A9163B-7707-0321-FE35-3AFA5FA3FD63}"/>
                </a:ext>
              </a:extLst>
            </p:cNvPr>
            <p:cNvGrpSpPr/>
            <p:nvPr/>
          </p:nvGrpSpPr>
          <p:grpSpPr>
            <a:xfrm>
              <a:off x="6581340" y="1511222"/>
              <a:ext cx="4669133" cy="1974317"/>
              <a:chOff x="1518280" y="3532193"/>
              <a:chExt cx="2632988" cy="1074616"/>
            </a:xfrm>
            <a:effectLst>
              <a:outerShdw blurRad="254000" dist="63500" dir="5400000" algn="ctr" rotWithShape="0">
                <a:srgbClr val="000000">
                  <a:alpha val="0"/>
                </a:srgbClr>
              </a:outerShdw>
            </a:effectLst>
          </p:grpSpPr>
          <p:sp>
            <p:nvSpPr>
              <p:cNvPr id="61" name="TextBox 60">
                <a:extLst>
                  <a:ext uri="{FF2B5EF4-FFF2-40B4-BE49-F238E27FC236}">
                    <a16:creationId xmlns:a16="http://schemas.microsoft.com/office/drawing/2014/main" id="{C7C9D8BD-2B68-812C-8322-4EFC368C5BE9}"/>
                  </a:ext>
                </a:extLst>
              </p:cNvPr>
              <p:cNvSpPr txBox="1"/>
              <p:nvPr/>
            </p:nvSpPr>
            <p:spPr>
              <a:xfrm>
                <a:off x="1518280" y="3819455"/>
                <a:ext cx="2632971" cy="787354"/>
              </a:xfrm>
              <a:prstGeom prst="rect">
                <a:avLst/>
              </a:prstGeom>
              <a:noFill/>
            </p:spPr>
            <p:txBody>
              <a:bodyPr wrap="square" rtlCol="0">
                <a:spAutoFit/>
              </a:bodyPr>
              <a:lstStyle/>
              <a:p>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The $</a:t>
                </a:r>
                <a:r>
                  <a:rPr lang="en-US" sz="2200" dirty="0">
                    <a:solidFill>
                      <a:schemeClr val="tx2">
                        <a:lumMod val="75000"/>
                      </a:schemeClr>
                    </a:solidFill>
                    <a:latin typeface="Calibri" panose="020F0502020204030204" pitchFamily="34" charset="0"/>
                    <a:ea typeface="Tahoma" panose="020B0604030504040204" pitchFamily="34" charset="0"/>
                    <a:cs typeface="Calibri" panose="020F0502020204030204" pitchFamily="34" charset="0"/>
                  </a:rPr>
                  <a:t>24,000</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 spent on apartment and food is spent either way, and therefore are </a:t>
                </a:r>
                <a:r>
                  <a:rPr lang="en-US" sz="2200" b="1" dirty="0">
                    <a:solidFill>
                      <a:schemeClr val="tx2">
                        <a:lumMod val="75000"/>
                      </a:schemeClr>
                    </a:solidFill>
                    <a:latin typeface="Dosis" pitchFamily="2" charset="77"/>
                    <a:ea typeface="Tahoma" panose="020B0604030504040204" pitchFamily="34" charset="0"/>
                    <a:cs typeface="Arial" panose="020B0604020202020204" pitchFamily="34" charset="0"/>
                  </a:rPr>
                  <a:t>not</a:t>
                </a:r>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 an opportunity cost of attending </a:t>
                </a:r>
              </a:p>
              <a:p>
                <a:r>
                  <a:rPr lang="en-US" sz="2200" dirty="0">
                    <a:solidFill>
                      <a:schemeClr val="tx2">
                        <a:lumMod val="75000"/>
                      </a:schemeClr>
                    </a:solidFill>
                    <a:latin typeface="Dosis" pitchFamily="2" charset="77"/>
                    <a:ea typeface="Tahoma" panose="020B0604030504040204" pitchFamily="34" charset="0"/>
                    <a:cs typeface="Arial" panose="020B0604020202020204" pitchFamily="34" charset="0"/>
                  </a:rPr>
                  <a:t>school.</a:t>
                </a:r>
              </a:p>
            </p:txBody>
          </p:sp>
          <p:sp>
            <p:nvSpPr>
              <p:cNvPr id="62" name="TextBox 61">
                <a:extLst>
                  <a:ext uri="{FF2B5EF4-FFF2-40B4-BE49-F238E27FC236}">
                    <a16:creationId xmlns:a16="http://schemas.microsoft.com/office/drawing/2014/main" id="{DB4ECAF4-5F87-B76B-9779-4B67AC0EE589}"/>
                  </a:ext>
                </a:extLst>
              </p:cNvPr>
              <p:cNvSpPr txBox="1"/>
              <p:nvPr/>
            </p:nvSpPr>
            <p:spPr>
              <a:xfrm>
                <a:off x="1518285" y="3532193"/>
                <a:ext cx="2632983" cy="268036"/>
              </a:xfrm>
              <a:prstGeom prst="rect">
                <a:avLst/>
              </a:prstGeom>
              <a:noFill/>
            </p:spPr>
            <p:txBody>
              <a:bodyPr wrap="square" rtlCol="0">
                <a:spAutoFit/>
              </a:bodyPr>
              <a:lstStyle/>
              <a:p>
                <a:r>
                  <a:rPr lang="en-US" sz="2600" b="1" dirty="0">
                    <a:solidFill>
                      <a:schemeClr val="accent4">
                        <a:lumMod val="75000"/>
                      </a:schemeClr>
                    </a:solidFill>
                    <a:latin typeface="Tw Cen MT" panose="020B0602020104020603" pitchFamily="34" charset="0"/>
                    <a:ea typeface="Tahoma" panose="020B0604030504040204" pitchFamily="34" charset="0"/>
                    <a:cs typeface="Arial" panose="020B0604020202020204" pitchFamily="34" charset="0"/>
                  </a:rPr>
                  <a:t>Not all out-of-pocket costs</a:t>
                </a:r>
              </a:p>
            </p:txBody>
          </p:sp>
        </p:grpSp>
      </p:grpSp>
      <p:sp>
        <p:nvSpPr>
          <p:cNvPr id="63" name="TextBox 62">
            <a:extLst>
              <a:ext uri="{FF2B5EF4-FFF2-40B4-BE49-F238E27FC236}">
                <a16:creationId xmlns:a16="http://schemas.microsoft.com/office/drawing/2014/main" id="{1B8B469A-C405-FCE4-EA6E-0E7B3B0398A3}"/>
              </a:ext>
            </a:extLst>
          </p:cNvPr>
          <p:cNvSpPr txBox="1"/>
          <p:nvPr/>
        </p:nvSpPr>
        <p:spPr>
          <a:xfrm>
            <a:off x="986560" y="412525"/>
            <a:ext cx="9733434" cy="707886"/>
          </a:xfrm>
          <a:prstGeom prst="rect">
            <a:avLst/>
          </a:prstGeom>
          <a:noFill/>
        </p:spPr>
        <p:txBody>
          <a:bodyPr wrap="square" rtlCol="0">
            <a:spAutoFit/>
          </a:bodyPr>
          <a:lstStyle/>
          <a:p>
            <a:r>
              <a:rPr lang="en-US" sz="4000" b="1" dirty="0">
                <a:solidFill>
                  <a:schemeClr val="tx2">
                    <a:lumMod val="75000"/>
                  </a:schemeClr>
                </a:solidFill>
                <a:latin typeface="Dosis" pitchFamily="2" charset="77"/>
                <a:ea typeface="Tahoma" panose="020B0604030504040204" pitchFamily="34" charset="0"/>
                <a:cs typeface="Arial" panose="020B0604020202020204" pitchFamily="34" charset="0"/>
              </a:rPr>
              <a:t>What counts as an opportunity cost of school?</a:t>
            </a:r>
          </a:p>
        </p:txBody>
      </p:sp>
    </p:spTree>
    <p:extLst>
      <p:ext uri="{BB962C8B-B14F-4D97-AF65-F5344CB8AC3E}">
        <p14:creationId xmlns:p14="http://schemas.microsoft.com/office/powerpoint/2010/main" val="18933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5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98597B-E63A-E6CE-2B7D-556C8301CB6F}"/>
              </a:ext>
            </a:extLst>
          </p:cNvPr>
          <p:cNvSpPr>
            <a:spLocks noGrp="1"/>
          </p:cNvSpPr>
          <p:nvPr>
            <p:ph type="sldNum" sz="quarter" idx="4"/>
          </p:nvPr>
        </p:nvSpPr>
        <p:spPr/>
        <p:txBody>
          <a:bodyPr/>
          <a:lstStyle/>
          <a:p>
            <a:fld id="{A5A0B60D-8A11-3D4C-B081-FD9F66CC3D26}" type="slidenum">
              <a:rPr lang="en-US" smtClean="0"/>
              <a:pPr/>
              <a:t>21</a:t>
            </a:fld>
            <a:endParaRPr lang="en-US" dirty="0"/>
          </a:p>
        </p:txBody>
      </p:sp>
      <p:sp>
        <p:nvSpPr>
          <p:cNvPr id="5" name="TextBox 4">
            <a:extLst>
              <a:ext uri="{FF2B5EF4-FFF2-40B4-BE49-F238E27FC236}">
                <a16:creationId xmlns:a16="http://schemas.microsoft.com/office/drawing/2014/main" id="{A637AB70-DE87-2A59-F6BB-EE954E10C822}"/>
              </a:ext>
            </a:extLst>
          </p:cNvPr>
          <p:cNvSpPr txBox="1"/>
          <p:nvPr/>
        </p:nvSpPr>
        <p:spPr>
          <a:xfrm>
            <a:off x="2834941" y="307071"/>
            <a:ext cx="6522118" cy="646331"/>
          </a:xfrm>
          <a:prstGeom prst="rect">
            <a:avLst/>
          </a:prstGeom>
          <a:noFill/>
        </p:spPr>
        <p:txBody>
          <a:bodyPr wrap="square">
            <a:spAutoFit/>
          </a:bodyPr>
          <a:lstStyle/>
          <a:p>
            <a:r>
              <a:rPr lang="en-US" sz="3600" b="1" dirty="0">
                <a:solidFill>
                  <a:schemeClr val="tx2">
                    <a:lumMod val="75000"/>
                  </a:schemeClr>
                </a:solidFill>
                <a:latin typeface="Dosis" pitchFamily="2" charset="77"/>
                <a:ea typeface="Malgun Gothic" panose="020B0503020000020004" pitchFamily="34" charset="-127"/>
                <a:cs typeface="Beirut" pitchFamily="2" charset="-78"/>
              </a:rPr>
              <a:t>Concept Check: Opportunity Cost</a:t>
            </a:r>
          </a:p>
        </p:txBody>
      </p:sp>
      <p:sp>
        <p:nvSpPr>
          <p:cNvPr id="6" name="TextBox 5">
            <a:extLst>
              <a:ext uri="{FF2B5EF4-FFF2-40B4-BE49-F238E27FC236}">
                <a16:creationId xmlns:a16="http://schemas.microsoft.com/office/drawing/2014/main" id="{30A60A97-9F40-37E4-9B5C-04B591794851}"/>
              </a:ext>
            </a:extLst>
          </p:cNvPr>
          <p:cNvSpPr txBox="1"/>
          <p:nvPr/>
        </p:nvSpPr>
        <p:spPr>
          <a:xfrm>
            <a:off x="5969366" y="1763676"/>
            <a:ext cx="5486760" cy="4555093"/>
          </a:xfrm>
          <a:prstGeom prst="rect">
            <a:avLst/>
          </a:prstGeom>
          <a:noFill/>
        </p:spPr>
        <p:txBody>
          <a:bodyPr wrap="square">
            <a:spAutoFit/>
          </a:bodyPr>
          <a:lstStyle/>
          <a:p>
            <a:endParaRPr lang="en-US" sz="1000" b="1" dirty="0">
              <a:solidFill>
                <a:schemeClr val="tx2">
                  <a:lumMod val="75000"/>
                </a:schemeClr>
              </a:solidFill>
              <a:latin typeface="Dosis" pitchFamily="2" charset="77"/>
              <a:ea typeface="Malgun Gothic" panose="020B0503020000020004" pitchFamily="34" charset="-127"/>
              <a:cs typeface="Beirut" pitchFamily="2" charset="-78"/>
            </a:endParaRPr>
          </a:p>
          <a:p>
            <a:r>
              <a:rPr lang="en-US" sz="2300" dirty="0">
                <a:solidFill>
                  <a:schemeClr val="tx2">
                    <a:lumMod val="75000"/>
                  </a:schemeClr>
                </a:solidFill>
                <a:latin typeface="Dosis" pitchFamily="2" charset="77"/>
                <a:ea typeface="Malgun Gothic" panose="020B0503020000020004" pitchFamily="34" charset="-127"/>
                <a:cs typeface="Beirut" pitchFamily="2" charset="-78"/>
              </a:rPr>
              <a:t>The opportunity cost of seeing the movie is…</a:t>
            </a:r>
          </a:p>
          <a:p>
            <a:endParaRPr lang="en-US" sz="1400" dirty="0">
              <a:solidFill>
                <a:schemeClr val="tx2">
                  <a:lumMod val="75000"/>
                </a:schemeClr>
              </a:solidFill>
              <a:latin typeface="Dosis" pitchFamily="2" charset="77"/>
              <a:ea typeface="Malgun Gothic" panose="020B0503020000020004" pitchFamily="34" charset="-127"/>
              <a:cs typeface="Beirut" pitchFamily="2" charset="-78"/>
            </a:endParaRPr>
          </a:p>
          <a:p>
            <a:pPr marL="514350" indent="-514350">
              <a:buFont typeface="+mj-lt"/>
              <a:buAutoNum type="alphaL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the economics club event you missed, and the time spent not studying for the exam.</a:t>
            </a:r>
          </a:p>
          <a:p>
            <a:pPr marL="514350" indent="-514350">
              <a:buFont typeface="+mj-lt"/>
              <a:buAutoNum type="alphaLcPeriod"/>
            </a:pPr>
            <a:endParaRPr lang="en-US" sz="1200" dirty="0">
              <a:solidFill>
                <a:schemeClr val="tx2">
                  <a:lumMod val="75000"/>
                </a:schemeClr>
              </a:solidFill>
              <a:latin typeface="Dosis" pitchFamily="2" charset="77"/>
              <a:ea typeface="Malgun Gothic" panose="020B0503020000020004" pitchFamily="34" charset="-127"/>
              <a:cs typeface="Beirut" pitchFamily="2" charset="-78"/>
            </a:endParaRPr>
          </a:p>
          <a:p>
            <a:pPr marL="514350" indent="-514350">
              <a:buFont typeface="+mj-lt"/>
              <a:buAutoNum type="alphaL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the economics club event you missed, and the time spent not studying for the exam, and the money spent on the movie ticket.</a:t>
            </a:r>
          </a:p>
          <a:p>
            <a:pPr marL="514350" indent="-514350">
              <a:buFont typeface="+mj-lt"/>
              <a:buAutoNum type="alphaLcPeriod"/>
            </a:pPr>
            <a:endParaRPr lang="en-US" sz="1200" dirty="0">
              <a:solidFill>
                <a:schemeClr val="tx2">
                  <a:lumMod val="75000"/>
                </a:schemeClr>
              </a:solidFill>
              <a:latin typeface="Dosis" pitchFamily="2" charset="77"/>
              <a:ea typeface="Malgun Gothic" panose="020B0503020000020004" pitchFamily="34" charset="-127"/>
              <a:cs typeface="Beirut" pitchFamily="2" charset="-78"/>
            </a:endParaRPr>
          </a:p>
          <a:p>
            <a:pPr marL="514350" indent="-514350">
              <a:buFont typeface="+mj-lt"/>
              <a:buAutoNum type="alphaL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the time spent not studying for the exam, and the money spent on the movie ticket.</a:t>
            </a:r>
          </a:p>
          <a:p>
            <a:pPr marL="514350" indent="-514350">
              <a:buFont typeface="+mj-lt"/>
              <a:buAutoNum type="alphaLcPeriod"/>
            </a:pPr>
            <a:endParaRPr lang="en-US" sz="1200" dirty="0">
              <a:solidFill>
                <a:schemeClr val="tx2">
                  <a:lumMod val="75000"/>
                </a:schemeClr>
              </a:solidFill>
              <a:latin typeface="Dosis" pitchFamily="2" charset="77"/>
              <a:ea typeface="Malgun Gothic" panose="020B0503020000020004" pitchFamily="34" charset="-127"/>
              <a:cs typeface="Beirut" pitchFamily="2" charset="-78"/>
            </a:endParaRPr>
          </a:p>
          <a:p>
            <a:pPr marL="514350" indent="-514350">
              <a:buFont typeface="+mj-lt"/>
              <a:buAutoNum type="alphaL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the economics club event you missed, and the money spent on the movie ticket.</a:t>
            </a:r>
          </a:p>
        </p:txBody>
      </p:sp>
      <p:sp>
        <p:nvSpPr>
          <p:cNvPr id="7" name="TextBox 6">
            <a:extLst>
              <a:ext uri="{FF2B5EF4-FFF2-40B4-BE49-F238E27FC236}">
                <a16:creationId xmlns:a16="http://schemas.microsoft.com/office/drawing/2014/main" id="{05181883-C4B1-4DED-ED8C-0ABFF6832A64}"/>
              </a:ext>
            </a:extLst>
          </p:cNvPr>
          <p:cNvSpPr txBox="1"/>
          <p:nvPr/>
        </p:nvSpPr>
        <p:spPr>
          <a:xfrm>
            <a:off x="1172360" y="1906677"/>
            <a:ext cx="4118098" cy="4385816"/>
          </a:xfrm>
          <a:prstGeom prst="rect">
            <a:avLst/>
          </a:prstGeom>
          <a:noFill/>
        </p:spPr>
        <p:txBody>
          <a:bodyPr wrap="square">
            <a:spAutoFit/>
          </a:bodyPr>
          <a:lstStyle/>
          <a:p>
            <a:r>
              <a:rPr lang="en-US" sz="2300" dirty="0">
                <a:solidFill>
                  <a:schemeClr val="tx2">
                    <a:lumMod val="75000"/>
                  </a:schemeClr>
                </a:solidFill>
                <a:latin typeface="Dosis" pitchFamily="2" charset="77"/>
                <a:ea typeface="Malgun Gothic" panose="020B0503020000020004" pitchFamily="34" charset="-127"/>
                <a:cs typeface="Beirut" pitchFamily="2" charset="-78"/>
              </a:rPr>
              <a:t>You rank your options for Friday  night as follows: </a:t>
            </a:r>
          </a:p>
          <a:p>
            <a:endParaRPr lang="en-US" sz="1000" dirty="0">
              <a:solidFill>
                <a:schemeClr val="tx2">
                  <a:lumMod val="75000"/>
                </a:schemeClr>
              </a:solidFill>
              <a:latin typeface="Dosis" pitchFamily="2" charset="77"/>
              <a:ea typeface="Malgun Gothic" panose="020B0503020000020004" pitchFamily="34" charset="-127"/>
              <a:cs typeface="Beirut" pitchFamily="2" charset="-78"/>
            </a:endParaRPr>
          </a:p>
          <a:p>
            <a:pPr marL="457200" indent="-457200">
              <a:buAutoNum type="arabi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Going to watch a movie at the movie theater</a:t>
            </a:r>
          </a:p>
          <a:p>
            <a:pPr marL="457200" indent="-457200">
              <a:buAutoNum type="arabicPeriod"/>
            </a:pPr>
            <a:endParaRPr lang="en-US" sz="800" dirty="0">
              <a:solidFill>
                <a:schemeClr val="tx2">
                  <a:lumMod val="75000"/>
                </a:schemeClr>
              </a:solidFill>
              <a:latin typeface="Dosis" pitchFamily="2" charset="77"/>
              <a:ea typeface="Malgun Gothic" panose="020B0503020000020004" pitchFamily="34" charset="-127"/>
              <a:cs typeface="Beirut" pitchFamily="2" charset="-78"/>
            </a:endParaRPr>
          </a:p>
          <a:p>
            <a:pPr marL="457200" indent="-457200">
              <a:buAutoNum type="arabi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Attending an economics club event/mixer</a:t>
            </a:r>
          </a:p>
          <a:p>
            <a:pPr marL="457200" indent="-457200">
              <a:buAutoNum type="arabicPeriod"/>
            </a:pPr>
            <a:endParaRPr lang="en-US" sz="800" dirty="0">
              <a:solidFill>
                <a:schemeClr val="tx2">
                  <a:lumMod val="75000"/>
                </a:schemeClr>
              </a:solidFill>
              <a:latin typeface="Dosis" pitchFamily="2" charset="77"/>
              <a:ea typeface="Malgun Gothic" panose="020B0503020000020004" pitchFamily="34" charset="-127"/>
              <a:cs typeface="Beirut" pitchFamily="2" charset="-78"/>
            </a:endParaRPr>
          </a:p>
          <a:p>
            <a:pPr marL="457200" indent="-457200">
              <a:buAutoNum type="arabicPeriod"/>
            </a:pPr>
            <a:r>
              <a:rPr lang="en-US" sz="2300" dirty="0">
                <a:solidFill>
                  <a:schemeClr val="tx2">
                    <a:lumMod val="75000"/>
                  </a:schemeClr>
                </a:solidFill>
                <a:latin typeface="Dosis" pitchFamily="2" charset="77"/>
                <a:ea typeface="Malgun Gothic" panose="020B0503020000020004" pitchFamily="34" charset="-127"/>
                <a:cs typeface="Beirut" pitchFamily="2" charset="-78"/>
              </a:rPr>
              <a:t>Studying for your upcoming biology exam</a:t>
            </a:r>
          </a:p>
          <a:p>
            <a:endParaRPr lang="en-US" sz="1400" dirty="0">
              <a:solidFill>
                <a:schemeClr val="tx2">
                  <a:lumMod val="75000"/>
                </a:schemeClr>
              </a:solidFill>
              <a:latin typeface="Dosis" pitchFamily="2" charset="77"/>
              <a:ea typeface="Malgun Gothic" panose="020B0503020000020004" pitchFamily="34" charset="-127"/>
              <a:cs typeface="Beirut" pitchFamily="2" charset="-78"/>
            </a:endParaRPr>
          </a:p>
          <a:p>
            <a:r>
              <a:rPr lang="en-US" sz="2300" b="1" dirty="0">
                <a:solidFill>
                  <a:schemeClr val="tx2">
                    <a:lumMod val="75000"/>
                  </a:schemeClr>
                </a:solidFill>
                <a:latin typeface="Dosis" pitchFamily="2" charset="77"/>
                <a:ea typeface="Malgun Gothic" panose="020B0503020000020004" pitchFamily="34" charset="-127"/>
                <a:cs typeface="Beirut" pitchFamily="2" charset="-78"/>
              </a:rPr>
              <a:t>What is the opportunity cost of choosing to see the movie? </a:t>
            </a:r>
          </a:p>
        </p:txBody>
      </p:sp>
      <p:sp>
        <p:nvSpPr>
          <p:cNvPr id="9" name="5-Point Star 8">
            <a:extLst>
              <a:ext uri="{FF2B5EF4-FFF2-40B4-BE49-F238E27FC236}">
                <a16:creationId xmlns:a16="http://schemas.microsoft.com/office/drawing/2014/main" id="{33A7BDA0-7ACB-71CD-E983-7CE9A673437D}"/>
              </a:ext>
            </a:extLst>
          </p:cNvPr>
          <p:cNvSpPr/>
          <p:nvPr/>
        </p:nvSpPr>
        <p:spPr>
          <a:xfrm rot="20914236">
            <a:off x="5503966" y="5462581"/>
            <a:ext cx="515986" cy="515986"/>
          </a:xfrm>
          <a:prstGeom prst="star5">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674481-30B5-57A5-EC75-0D703D275F5D}"/>
              </a:ext>
            </a:extLst>
          </p:cNvPr>
          <p:cNvSpPr/>
          <p:nvPr/>
        </p:nvSpPr>
        <p:spPr>
          <a:xfrm>
            <a:off x="5487448" y="5416573"/>
            <a:ext cx="559937" cy="608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DF86B9E-8316-F5B5-F60F-C913FCEF42A8}"/>
              </a:ext>
              <a:ext uri="{C183D7F6-B498-43B3-948B-1728B52AA6E4}">
                <adec:decorative xmlns:adec="http://schemas.microsoft.com/office/drawing/2017/decorative" val="1"/>
              </a:ext>
            </a:extLst>
          </p:cNvPr>
          <p:cNvSpPr/>
          <p:nvPr/>
        </p:nvSpPr>
        <p:spPr>
          <a:xfrm>
            <a:off x="858233" y="1717533"/>
            <a:ext cx="4510601" cy="4653488"/>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DA19D2-7913-83EA-FDC1-9769CD2ACF95}"/>
              </a:ext>
            </a:extLst>
          </p:cNvPr>
          <p:cNvSpPr>
            <a:spLocks noGrp="1"/>
          </p:cNvSpPr>
          <p:nvPr>
            <p:ph type="sldNum" sz="quarter" idx="4"/>
          </p:nvPr>
        </p:nvSpPr>
        <p:spPr/>
        <p:txBody>
          <a:bodyPr/>
          <a:lstStyle/>
          <a:p>
            <a:fld id="{A5A0B60D-8A11-3D4C-B081-FD9F66CC3D26}" type="slidenum">
              <a:rPr lang="en-US" smtClean="0"/>
              <a:pPr/>
              <a:t>22</a:t>
            </a:fld>
            <a:endParaRPr lang="en-US" dirty="0"/>
          </a:p>
        </p:txBody>
      </p:sp>
      <p:sp>
        <p:nvSpPr>
          <p:cNvPr id="4" name="Title 1">
            <a:extLst>
              <a:ext uri="{FF2B5EF4-FFF2-40B4-BE49-F238E27FC236}">
                <a16:creationId xmlns:a16="http://schemas.microsoft.com/office/drawing/2014/main" id="{7F7C15AD-D99E-515F-38B2-9BC6504A4168}"/>
              </a:ext>
            </a:extLst>
          </p:cNvPr>
          <p:cNvSpPr txBox="1">
            <a:spLocks/>
          </p:cNvSpPr>
          <p:nvPr/>
        </p:nvSpPr>
        <p:spPr>
          <a:xfrm>
            <a:off x="481264" y="345496"/>
            <a:ext cx="660533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4000" dirty="0">
                <a:solidFill>
                  <a:schemeClr val="accent6"/>
                </a:solidFill>
              </a:rPr>
              <a:t>Applying the opportunity </a:t>
            </a:r>
          </a:p>
          <a:p>
            <a:pPr algn="l"/>
            <a:r>
              <a:rPr lang="en-US" sz="4000" dirty="0">
                <a:solidFill>
                  <a:schemeClr val="accent6"/>
                </a:solidFill>
              </a:rPr>
              <a:t>cost principle</a:t>
            </a:r>
          </a:p>
        </p:txBody>
      </p:sp>
      <p:sp>
        <p:nvSpPr>
          <p:cNvPr id="5" name="Content Placeholder 2">
            <a:extLst>
              <a:ext uri="{FF2B5EF4-FFF2-40B4-BE49-F238E27FC236}">
                <a16:creationId xmlns:a16="http://schemas.microsoft.com/office/drawing/2014/main" id="{9646FA50-4160-DF30-CAA2-32AAC52EBD90}"/>
              </a:ext>
            </a:extLst>
          </p:cNvPr>
          <p:cNvSpPr txBox="1">
            <a:spLocks/>
          </p:cNvSpPr>
          <p:nvPr/>
        </p:nvSpPr>
        <p:spPr>
          <a:xfrm>
            <a:off x="481264" y="1825625"/>
            <a:ext cx="5538536" cy="4660470"/>
          </a:xfrm>
          <a:prstGeom prst="rect">
            <a:avLst/>
          </a:prstGeom>
        </p:spPr>
        <p:txBody>
          <a:bodyPr>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dirty="0">
                <a:latin typeface="Dosis" pitchFamily="2" charset="77"/>
              </a:rPr>
              <a:t>During the 2008 recession, the movie business boomed. During the pandemic, streaming services enjoyed record profits. </a:t>
            </a:r>
          </a:p>
          <a:p>
            <a:pPr marL="0" indent="0">
              <a:buFont typeface="Arial" panose="020B0604020202020204" pitchFamily="34" charset="0"/>
              <a:buNone/>
            </a:pPr>
            <a:endParaRPr lang="en-US" sz="200" dirty="0">
              <a:latin typeface="Dosis" pitchFamily="2" charset="77"/>
            </a:endParaRPr>
          </a:p>
          <a:p>
            <a:pPr marL="0" indent="0">
              <a:buFont typeface="Arial" panose="020B0604020202020204" pitchFamily="34" charset="0"/>
              <a:buNone/>
            </a:pPr>
            <a:r>
              <a:rPr lang="en-US" sz="2500" b="1" dirty="0">
                <a:solidFill>
                  <a:schemeClr val="accent6"/>
                </a:solidFill>
                <a:latin typeface="Dosis" pitchFamily="2" charset="77"/>
              </a:rPr>
              <a:t>Question: </a:t>
            </a:r>
            <a:r>
              <a:rPr lang="en-US" sz="2500" dirty="0">
                <a:latin typeface="Dosis" pitchFamily="2" charset="77"/>
              </a:rPr>
              <a:t>Why do people watch more movies during an economic downturn? </a:t>
            </a:r>
          </a:p>
          <a:p>
            <a:pPr marL="0" indent="0">
              <a:buFont typeface="Arial" panose="020B0604020202020204" pitchFamily="34" charset="0"/>
              <a:buNone/>
            </a:pPr>
            <a:endParaRPr lang="en-US" sz="200" dirty="0">
              <a:latin typeface="Dosis" pitchFamily="2" charset="77"/>
            </a:endParaRPr>
          </a:p>
          <a:p>
            <a:pPr marL="0" indent="0">
              <a:buFont typeface="Arial" panose="020B0604020202020204" pitchFamily="34" charset="0"/>
              <a:buNone/>
            </a:pPr>
            <a:r>
              <a:rPr lang="en-US" sz="2500" b="1" dirty="0">
                <a:solidFill>
                  <a:schemeClr val="accent6"/>
                </a:solidFill>
                <a:latin typeface="Dosis" pitchFamily="2" charset="77"/>
              </a:rPr>
              <a:t>Answer: </a:t>
            </a:r>
            <a:r>
              <a:rPr lang="en-US" sz="2500" dirty="0">
                <a:latin typeface="Dosis" pitchFamily="2" charset="77"/>
              </a:rPr>
              <a:t>The </a:t>
            </a:r>
            <a:r>
              <a:rPr lang="en-US" sz="2500" b="1" dirty="0">
                <a:latin typeface="Dosis" pitchFamily="2" charset="77"/>
              </a:rPr>
              <a:t>opportunity cost of your time is lower</a:t>
            </a:r>
            <a:r>
              <a:rPr lang="en-US" sz="2500" dirty="0">
                <a:latin typeface="Dosis" pitchFamily="2" charset="77"/>
              </a:rPr>
              <a:t>! You may no longer have a job, or you may no longer have parties or social gathers to alternatively attend. Thus, you watch more movies instead!</a:t>
            </a:r>
          </a:p>
        </p:txBody>
      </p:sp>
      <p:pic>
        <p:nvPicPr>
          <p:cNvPr id="6" name="Content Placeholder 7">
            <a:extLst>
              <a:ext uri="{FF2B5EF4-FFF2-40B4-BE49-F238E27FC236}">
                <a16:creationId xmlns:a16="http://schemas.microsoft.com/office/drawing/2014/main" id="{6B8CBACE-8ABB-F4D0-7BE5-1EB05924E784}"/>
              </a:ext>
              <a:ext uri="{C183D7F6-B498-43B3-948B-1728B52AA6E4}">
                <adec:decorative xmlns:adec="http://schemas.microsoft.com/office/drawing/2017/decorative" val="1"/>
              </a:ext>
            </a:extLst>
          </p:cNvPr>
          <p:cNvPicPr>
            <a:picLocks noChangeAspect="1"/>
          </p:cNvPicPr>
          <p:nvPr/>
        </p:nvPicPr>
        <p:blipFill rotWithShape="1">
          <a:blip r:embed="rId3"/>
          <a:srcRect l="18770" r="25562"/>
          <a:stretch/>
        </p:blipFill>
        <p:spPr>
          <a:xfrm>
            <a:off x="6094476"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42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dissolv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CD66-3629-88C9-D394-E68209F2F8B4}"/>
              </a:ext>
            </a:extLst>
          </p:cNvPr>
          <p:cNvSpPr>
            <a:spLocks noGrp="1"/>
          </p:cNvSpPr>
          <p:nvPr>
            <p:ph type="title"/>
          </p:nvPr>
        </p:nvSpPr>
        <p:spPr/>
        <p:txBody>
          <a:bodyPr>
            <a:normAutofit/>
          </a:bodyPr>
          <a:lstStyle/>
          <a:p>
            <a:r>
              <a:rPr lang="en-US" sz="4200" dirty="0"/>
              <a:t>How entrepreneurs think about </a:t>
            </a:r>
            <a:r>
              <a:rPr lang="en-US" sz="4200" dirty="0" err="1"/>
              <a:t>ppportunity</a:t>
            </a:r>
            <a:r>
              <a:rPr lang="en-US" sz="4200" dirty="0"/>
              <a:t> cost </a:t>
            </a:r>
          </a:p>
        </p:txBody>
      </p:sp>
      <p:sp>
        <p:nvSpPr>
          <p:cNvPr id="3" name="Content Placeholder 2">
            <a:extLst>
              <a:ext uri="{FF2B5EF4-FFF2-40B4-BE49-F238E27FC236}">
                <a16:creationId xmlns:a16="http://schemas.microsoft.com/office/drawing/2014/main" id="{9DED79C4-1A58-C63C-3776-F34511E27EA8}"/>
              </a:ext>
            </a:extLst>
          </p:cNvPr>
          <p:cNvSpPr>
            <a:spLocks noGrp="1"/>
          </p:cNvSpPr>
          <p:nvPr>
            <p:ph idx="1"/>
          </p:nvPr>
        </p:nvSpPr>
        <p:spPr>
          <a:xfrm>
            <a:off x="994954" y="2005535"/>
            <a:ext cx="10484283" cy="4389120"/>
          </a:xfrm>
        </p:spPr>
        <p:txBody>
          <a:bodyPr>
            <a:normAutofit fontScale="92500" lnSpcReduction="10000"/>
          </a:bodyPr>
          <a:lstStyle/>
          <a:p>
            <a:pPr marL="0" indent="0">
              <a:buNone/>
            </a:pPr>
            <a:r>
              <a:rPr lang="en-US" sz="2700" dirty="0"/>
              <a:t>The opportunity cost principle allows entrepreneurs to </a:t>
            </a:r>
            <a:r>
              <a:rPr lang="en-US" sz="2700" b="1" dirty="0"/>
              <a:t>evaluate whether or not to start a business: </a:t>
            </a:r>
          </a:p>
          <a:p>
            <a:pPr>
              <a:buFont typeface="Wingdings" pitchFamily="2" charset="2"/>
              <a:buChar char="Ø"/>
            </a:pPr>
            <a:r>
              <a:rPr lang="en-US" sz="2700" dirty="0"/>
              <a:t>Should you start a new business, </a:t>
            </a:r>
            <a:r>
              <a:rPr lang="en-US" sz="2700" b="1" dirty="0"/>
              <a:t>or</a:t>
            </a:r>
            <a:r>
              <a:rPr lang="en-US" sz="2700" dirty="0"/>
              <a:t> stay in your existing job? </a:t>
            </a:r>
          </a:p>
          <a:p>
            <a:pPr lvl="1">
              <a:buFont typeface="Arial" panose="020B0604020202020204" pitchFamily="34" charset="0"/>
              <a:buChar char="•"/>
            </a:pPr>
            <a:r>
              <a:rPr lang="en-US" dirty="0"/>
              <a:t>If you quit your current job, you are giving up the paycheck that comes with it.      </a:t>
            </a:r>
            <a:r>
              <a:rPr lang="en-US" b="1" dirty="0"/>
              <a:t>Forgone wages</a:t>
            </a:r>
            <a:r>
              <a:rPr lang="en-US" dirty="0"/>
              <a:t> are an opportunity cost.</a:t>
            </a:r>
          </a:p>
          <a:p>
            <a:pPr marL="457200" lvl="1" indent="0">
              <a:buNone/>
            </a:pPr>
            <a:endParaRPr lang="en-US" sz="600" dirty="0"/>
          </a:p>
          <a:p>
            <a:pPr>
              <a:buFont typeface="Wingdings" pitchFamily="2" charset="2"/>
              <a:buChar char="Ø"/>
            </a:pPr>
            <a:r>
              <a:rPr lang="en-US" sz="2700" dirty="0"/>
              <a:t>Should you invest your money in this new business, </a:t>
            </a:r>
            <a:r>
              <a:rPr lang="en-US" sz="2700" b="1" dirty="0"/>
              <a:t>or</a:t>
            </a:r>
            <a:r>
              <a:rPr lang="en-US" sz="2700" dirty="0"/>
              <a:t> leave in the bank (or the stock market)?</a:t>
            </a:r>
          </a:p>
          <a:p>
            <a:pPr lvl="1">
              <a:buFont typeface="Arial" panose="020B0604020202020204" pitchFamily="34" charset="0"/>
              <a:buChar char="•"/>
            </a:pPr>
            <a:r>
              <a:rPr lang="en-US" dirty="0"/>
              <a:t>If you take your money out of the bank (or stock market), then you will not be earning interest on that money. This </a:t>
            </a:r>
            <a:r>
              <a:rPr lang="en-US" b="1" dirty="0"/>
              <a:t>forgone interest </a:t>
            </a:r>
            <a:r>
              <a:rPr lang="en-US" dirty="0"/>
              <a:t>(or the </a:t>
            </a:r>
            <a:r>
              <a:rPr lang="en-US" b="1" dirty="0"/>
              <a:t>forgone investment opportunity</a:t>
            </a:r>
            <a:r>
              <a:rPr lang="en-US" dirty="0"/>
              <a:t>) is an opportunity cost associated with starting your new business.</a:t>
            </a:r>
          </a:p>
          <a:p>
            <a:pPr lvl="1">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9A093426-5B16-E423-518E-6F6276D07F42}"/>
              </a:ext>
            </a:extLst>
          </p:cNvPr>
          <p:cNvSpPr>
            <a:spLocks noGrp="1"/>
          </p:cNvSpPr>
          <p:nvPr>
            <p:ph type="sldNum" sz="quarter" idx="4"/>
          </p:nvPr>
        </p:nvSpPr>
        <p:spPr/>
        <p:txBody>
          <a:bodyPr/>
          <a:lstStyle/>
          <a:p>
            <a:fld id="{A5A0B60D-8A11-3D4C-B081-FD9F66CC3D26}" type="slidenum">
              <a:rPr lang="en-US" smtClean="0"/>
              <a:pPr/>
              <a:t>23</a:t>
            </a:fld>
            <a:endParaRPr lang="en-US" dirty="0"/>
          </a:p>
        </p:txBody>
      </p:sp>
    </p:spTree>
    <p:extLst>
      <p:ext uri="{BB962C8B-B14F-4D97-AF65-F5344CB8AC3E}">
        <p14:creationId xmlns:p14="http://schemas.microsoft.com/office/powerpoint/2010/main" val="40126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B65F-ED18-50B6-A405-831E8B751ECF}"/>
              </a:ext>
            </a:extLst>
          </p:cNvPr>
          <p:cNvSpPr>
            <a:spLocks noGrp="1"/>
          </p:cNvSpPr>
          <p:nvPr>
            <p:ph type="title"/>
          </p:nvPr>
        </p:nvSpPr>
        <p:spPr>
          <a:xfrm>
            <a:off x="371224" y="240530"/>
            <a:ext cx="3377816" cy="1325563"/>
          </a:xfrm>
        </p:spPr>
        <p:txBody>
          <a:bodyPr/>
          <a:lstStyle/>
          <a:p>
            <a:r>
              <a:rPr lang="en-US" dirty="0">
                <a:solidFill>
                  <a:schemeClr val="accent5">
                    <a:lumMod val="50000"/>
                  </a:schemeClr>
                </a:solidFill>
              </a:rPr>
              <a:t>Key Definition</a:t>
            </a:r>
          </a:p>
        </p:txBody>
      </p:sp>
      <p:sp>
        <p:nvSpPr>
          <p:cNvPr id="3" name="Text Placeholder 2">
            <a:extLst>
              <a:ext uri="{FF2B5EF4-FFF2-40B4-BE49-F238E27FC236}">
                <a16:creationId xmlns:a16="http://schemas.microsoft.com/office/drawing/2014/main" id="{765B0AE2-5157-69E3-FB0B-F83CB973F0B6}"/>
              </a:ext>
            </a:extLst>
          </p:cNvPr>
          <p:cNvSpPr>
            <a:spLocks noGrp="1"/>
          </p:cNvSpPr>
          <p:nvPr>
            <p:ph type="body" sz="quarter" idx="10"/>
          </p:nvPr>
        </p:nvSpPr>
        <p:spPr>
          <a:xfrm>
            <a:off x="6788150" y="712517"/>
            <a:ext cx="5256213" cy="711336"/>
          </a:xfrm>
        </p:spPr>
        <p:txBody>
          <a:bodyPr/>
          <a:lstStyle/>
          <a:p>
            <a:r>
              <a:rPr lang="en-US" dirty="0">
                <a:solidFill>
                  <a:schemeClr val="accent5">
                    <a:lumMod val="50000"/>
                  </a:schemeClr>
                </a:solidFill>
              </a:rPr>
              <a:t>Sunk Cost Example</a:t>
            </a:r>
          </a:p>
        </p:txBody>
      </p:sp>
      <p:sp>
        <p:nvSpPr>
          <p:cNvPr id="4" name="Slide Number Placeholder 3">
            <a:extLst>
              <a:ext uri="{FF2B5EF4-FFF2-40B4-BE49-F238E27FC236}">
                <a16:creationId xmlns:a16="http://schemas.microsoft.com/office/drawing/2014/main" id="{7293CFEC-45AD-3F5B-9BC6-4E4399D5E2EB}"/>
              </a:ext>
            </a:extLst>
          </p:cNvPr>
          <p:cNvSpPr>
            <a:spLocks noGrp="1"/>
          </p:cNvSpPr>
          <p:nvPr>
            <p:ph type="sldNum" sz="quarter" idx="4"/>
          </p:nvPr>
        </p:nvSpPr>
        <p:spPr/>
        <p:txBody>
          <a:bodyPr/>
          <a:lstStyle/>
          <a:p>
            <a:fld id="{A5A0B60D-8A11-3D4C-B081-FD9F66CC3D26}" type="slidenum">
              <a:rPr lang="en-US" smtClean="0"/>
              <a:pPr/>
              <a:t>24</a:t>
            </a:fld>
            <a:endParaRPr lang="en-US" dirty="0"/>
          </a:p>
        </p:txBody>
      </p:sp>
      <p:sp>
        <p:nvSpPr>
          <p:cNvPr id="6" name="Title 1">
            <a:extLst>
              <a:ext uri="{FF2B5EF4-FFF2-40B4-BE49-F238E27FC236}">
                <a16:creationId xmlns:a16="http://schemas.microsoft.com/office/drawing/2014/main" id="{675D5C03-DB41-40C6-2ABE-F2DEE9DEB755}"/>
              </a:ext>
            </a:extLst>
          </p:cNvPr>
          <p:cNvSpPr txBox="1">
            <a:spLocks/>
          </p:cNvSpPr>
          <p:nvPr/>
        </p:nvSpPr>
        <p:spPr>
          <a:xfrm>
            <a:off x="371222" y="1831365"/>
            <a:ext cx="5480938" cy="4896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5">
                    <a:lumMod val="50000"/>
                  </a:schemeClr>
                </a:solidFill>
              </a:rPr>
              <a:t>Sunk cost: </a:t>
            </a:r>
            <a:r>
              <a:rPr lang="en-US" sz="2500" b="0" dirty="0"/>
              <a:t>a cost that has been incurred and </a:t>
            </a:r>
            <a:r>
              <a:rPr lang="en-US" sz="2500" dirty="0"/>
              <a:t>cannot be reversed</a:t>
            </a:r>
            <a:r>
              <a:rPr lang="en-US" sz="2500" b="0" dirty="0"/>
              <a:t>. A sunk cost exists in whatever choice you make, and hence it is </a:t>
            </a:r>
            <a:r>
              <a:rPr lang="en-US" sz="2500" dirty="0"/>
              <a:t>not an opportunity cost</a:t>
            </a:r>
            <a:r>
              <a:rPr lang="en-US" sz="2500" b="0" dirty="0"/>
              <a:t>. </a:t>
            </a:r>
          </a:p>
          <a:p>
            <a:endParaRPr lang="en-US" sz="1000" b="0" dirty="0"/>
          </a:p>
          <a:p>
            <a:pPr marL="342900" indent="-342900">
              <a:buFont typeface="Wingdings" pitchFamily="2" charset="2"/>
              <a:buChar char="Ø"/>
            </a:pPr>
            <a:r>
              <a:rPr lang="en-US" sz="2500" b="0" dirty="0"/>
              <a:t>Good decision makers </a:t>
            </a:r>
            <a:r>
              <a:rPr lang="en-US" sz="2500" dirty="0"/>
              <a:t>ignore</a:t>
            </a:r>
            <a:r>
              <a:rPr lang="en-US" sz="2500" b="0" dirty="0"/>
              <a:t> sunk costs. </a:t>
            </a:r>
          </a:p>
          <a:p>
            <a:pPr marL="342900" indent="-342900">
              <a:buFont typeface="Wingdings" pitchFamily="2" charset="2"/>
              <a:buChar char="Ø"/>
            </a:pPr>
            <a:endParaRPr lang="en-US" sz="2500" b="0" dirty="0"/>
          </a:p>
          <a:p>
            <a:r>
              <a:rPr lang="en-US" sz="2500" b="0" dirty="0"/>
              <a:t>Do not incorporate past, irreversible costs into your current cost-benefit analysis.</a:t>
            </a:r>
          </a:p>
          <a:p>
            <a:endParaRPr lang="en-US" sz="1800" b="0" dirty="0"/>
          </a:p>
          <a:p>
            <a:r>
              <a:rPr lang="en-US" sz="2500" dirty="0"/>
              <a:t>Sunk costs are irrelevant to the current decision </a:t>
            </a:r>
            <a:r>
              <a:rPr lang="en-US" sz="2500" b="0" dirty="0"/>
              <a:t>at hand because these costs are associated with every alternative moving forward.</a:t>
            </a:r>
          </a:p>
        </p:txBody>
      </p:sp>
      <p:sp>
        <p:nvSpPr>
          <p:cNvPr id="7" name="Title 1">
            <a:extLst>
              <a:ext uri="{FF2B5EF4-FFF2-40B4-BE49-F238E27FC236}">
                <a16:creationId xmlns:a16="http://schemas.microsoft.com/office/drawing/2014/main" id="{BC1BA3FD-F0C4-EB67-0291-FEF3EA25BDDD}"/>
              </a:ext>
            </a:extLst>
          </p:cNvPr>
          <p:cNvSpPr txBox="1">
            <a:spLocks/>
          </p:cNvSpPr>
          <p:nvPr/>
        </p:nvSpPr>
        <p:spPr>
          <a:xfrm>
            <a:off x="6522722" y="1831365"/>
            <a:ext cx="5298056" cy="4896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500" dirty="0">
                <a:solidFill>
                  <a:schemeClr val="accent5">
                    <a:lumMod val="75000"/>
                  </a:schemeClr>
                </a:solidFill>
              </a:rPr>
              <a:t>Scenario 3: </a:t>
            </a:r>
            <a:r>
              <a:rPr lang="en-US" sz="2500" b="0" dirty="0"/>
              <a:t>You bought a movie ticket for $12. Within the first 30 minutes you realize the movie is horrible. </a:t>
            </a:r>
          </a:p>
          <a:p>
            <a:endParaRPr lang="en-US" sz="2000" b="0" dirty="0"/>
          </a:p>
          <a:p>
            <a:r>
              <a:rPr lang="en-US" sz="2500" dirty="0">
                <a:solidFill>
                  <a:schemeClr val="accent5">
                    <a:lumMod val="75000"/>
                  </a:schemeClr>
                </a:solidFill>
              </a:rPr>
              <a:t>Question: </a:t>
            </a:r>
            <a:r>
              <a:rPr lang="en-US" sz="2500" b="0" dirty="0"/>
              <a:t>Do you continue watching the movie, or leave? </a:t>
            </a:r>
          </a:p>
          <a:p>
            <a:endParaRPr lang="en-US" sz="2000" b="0" dirty="0"/>
          </a:p>
          <a:p>
            <a:r>
              <a:rPr lang="en-US" sz="2500" dirty="0">
                <a:solidFill>
                  <a:schemeClr val="accent5">
                    <a:lumMod val="75000"/>
                  </a:schemeClr>
                </a:solidFill>
              </a:rPr>
              <a:t>Answer: </a:t>
            </a:r>
            <a:r>
              <a:rPr lang="en-US" sz="2500" b="0" dirty="0"/>
              <a:t>Most likely, whatever you do upon leaving the movie theater will be a more enjoyable use of your time, so </a:t>
            </a:r>
            <a:r>
              <a:rPr lang="en-US" sz="2500" dirty="0"/>
              <a:t>leave</a:t>
            </a:r>
            <a:r>
              <a:rPr lang="en-US" sz="2500" b="0" dirty="0"/>
              <a:t>!</a:t>
            </a:r>
          </a:p>
          <a:p>
            <a:endParaRPr lang="en-US" sz="800" b="0" dirty="0"/>
          </a:p>
          <a:p>
            <a:pPr marL="342900" indent="-342900">
              <a:buFont typeface="Wingdings" pitchFamily="2" charset="2"/>
              <a:buChar char="Ø"/>
            </a:pPr>
            <a:r>
              <a:rPr lang="en-US" sz="2500" b="0" dirty="0"/>
              <a:t>Do not let the $12 sunk cost guilt you into staying. Whether you stay or leave, the $12 has been spent.</a:t>
            </a:r>
          </a:p>
        </p:txBody>
      </p:sp>
    </p:spTree>
    <p:extLst>
      <p:ext uri="{BB962C8B-B14F-4D97-AF65-F5344CB8AC3E}">
        <p14:creationId xmlns:p14="http://schemas.microsoft.com/office/powerpoint/2010/main" val="22971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dissolve">
                                      <p:cBhvr>
                                        <p:cTn id="10" dur="500"/>
                                        <p:tgtEl>
                                          <p:spTgt spid="6">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dissolv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dissolve">
                                      <p:cBhvr>
                                        <p:cTn id="26" dur="500"/>
                                        <p:tgtEl>
                                          <p:spTgt spid="7">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dissolve">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DE81-3ED0-B721-B64D-6DADCF65992D}"/>
              </a:ext>
            </a:extLst>
          </p:cNvPr>
          <p:cNvSpPr>
            <a:spLocks noGrp="1"/>
          </p:cNvSpPr>
          <p:nvPr>
            <p:ph type="title"/>
          </p:nvPr>
        </p:nvSpPr>
        <p:spPr/>
        <p:txBody>
          <a:bodyPr/>
          <a:lstStyle/>
          <a:p>
            <a:r>
              <a:rPr lang="en-US" dirty="0"/>
              <a:t>Production Possibilities Frontier</a:t>
            </a:r>
          </a:p>
        </p:txBody>
      </p:sp>
      <p:sp>
        <p:nvSpPr>
          <p:cNvPr id="3" name="Slide Number Placeholder 2">
            <a:extLst>
              <a:ext uri="{FF2B5EF4-FFF2-40B4-BE49-F238E27FC236}">
                <a16:creationId xmlns:a16="http://schemas.microsoft.com/office/drawing/2014/main" id="{39DA6E7E-F7E8-4FBA-F99D-5ECD16BDABC3}"/>
              </a:ext>
            </a:extLst>
          </p:cNvPr>
          <p:cNvSpPr>
            <a:spLocks noGrp="1"/>
          </p:cNvSpPr>
          <p:nvPr>
            <p:ph type="sldNum" sz="quarter" idx="4"/>
          </p:nvPr>
        </p:nvSpPr>
        <p:spPr/>
        <p:txBody>
          <a:bodyPr/>
          <a:lstStyle/>
          <a:p>
            <a:fld id="{A5A0B60D-8A11-3D4C-B081-FD9F66CC3D26}" type="slidenum">
              <a:rPr lang="en-US" smtClean="0"/>
              <a:pPr/>
              <a:t>25</a:t>
            </a:fld>
            <a:endParaRPr lang="en-US" dirty="0"/>
          </a:p>
        </p:txBody>
      </p:sp>
      <p:sp>
        <p:nvSpPr>
          <p:cNvPr id="12" name="Content Placeholder 11">
            <a:extLst>
              <a:ext uri="{FF2B5EF4-FFF2-40B4-BE49-F238E27FC236}">
                <a16:creationId xmlns:a16="http://schemas.microsoft.com/office/drawing/2014/main" id="{5161481C-A079-9D99-A2E1-E41AB45D67A1}"/>
              </a:ext>
            </a:extLst>
          </p:cNvPr>
          <p:cNvSpPr>
            <a:spLocks noGrp="1"/>
          </p:cNvSpPr>
          <p:nvPr>
            <p:ph sz="quarter" idx="11"/>
          </p:nvPr>
        </p:nvSpPr>
        <p:spPr>
          <a:xfrm>
            <a:off x="402250" y="1342728"/>
            <a:ext cx="5721670" cy="5052503"/>
          </a:xfrm>
        </p:spPr>
        <p:txBody>
          <a:bodyPr>
            <a:normAutofit fontScale="92500"/>
          </a:bodyPr>
          <a:lstStyle/>
          <a:p>
            <a:pPr marL="0" indent="0">
              <a:buNone/>
            </a:pPr>
            <a:r>
              <a:rPr lang="en-US" sz="2400" dirty="0"/>
              <a:t>Let’s </a:t>
            </a:r>
            <a:r>
              <a:rPr lang="en-US" sz="2400" b="1" dirty="0"/>
              <a:t>visualize</a:t>
            </a:r>
            <a:r>
              <a:rPr lang="en-US" sz="2400" dirty="0"/>
              <a:t> opportunity cost!</a:t>
            </a:r>
            <a:endParaRPr lang="en-US" sz="2400" b="1" dirty="0">
              <a:solidFill>
                <a:schemeClr val="accent6">
                  <a:lumMod val="75000"/>
                </a:schemeClr>
              </a:solidFill>
            </a:endParaRPr>
          </a:p>
          <a:p>
            <a:pPr marL="0" indent="0">
              <a:buNone/>
            </a:pPr>
            <a:r>
              <a:rPr lang="en-US" sz="2400" b="1" dirty="0">
                <a:solidFill>
                  <a:schemeClr val="accent6">
                    <a:lumMod val="75000"/>
                  </a:schemeClr>
                </a:solidFill>
              </a:rPr>
              <a:t>Production Possibilities Frontier (PPF): </a:t>
            </a:r>
            <a:r>
              <a:rPr lang="en-US" sz="2400" dirty="0"/>
              <a:t>shows the different sets of </a:t>
            </a:r>
            <a:r>
              <a:rPr lang="en-US" sz="2400" b="1" dirty="0"/>
              <a:t>output that are attainable</a:t>
            </a:r>
            <a:r>
              <a:rPr lang="en-US" sz="2400" dirty="0"/>
              <a:t> with your </a:t>
            </a:r>
            <a:r>
              <a:rPr lang="en-US" sz="2400" b="1" dirty="0"/>
              <a:t>scarce resources</a:t>
            </a:r>
            <a:r>
              <a:rPr lang="en-US" sz="2400" dirty="0"/>
              <a:t>.</a:t>
            </a:r>
          </a:p>
          <a:p>
            <a:pPr>
              <a:buFont typeface="Wingdings" pitchFamily="2" charset="2"/>
              <a:buChar char="Ø"/>
            </a:pPr>
            <a:r>
              <a:rPr lang="en-US" sz="2400" dirty="0"/>
              <a:t>The PPF </a:t>
            </a:r>
            <a:r>
              <a:rPr lang="en-US" sz="2400" b="1" dirty="0"/>
              <a:t>illustrates the trade-offs </a:t>
            </a:r>
            <a:r>
              <a:rPr lang="en-US" sz="2400" dirty="0"/>
              <a:t>you confront when deciding how to allocate your scarce resources (like your time)</a:t>
            </a:r>
          </a:p>
          <a:p>
            <a:pPr>
              <a:buFont typeface="Wingdings" pitchFamily="2" charset="2"/>
              <a:buChar char="Ø"/>
            </a:pPr>
            <a:endParaRPr lang="en-US" sz="200" dirty="0"/>
          </a:p>
          <a:p>
            <a:pPr marL="0" indent="0">
              <a:buNone/>
            </a:pPr>
            <a:r>
              <a:rPr lang="en-US" sz="2400" b="1" dirty="0">
                <a:solidFill>
                  <a:srgbClr val="C00000"/>
                </a:solidFill>
              </a:rPr>
              <a:t>Scenario 4: </a:t>
            </a:r>
            <a:r>
              <a:rPr lang="en-US" sz="2400" dirty="0"/>
              <a:t>You have 3 hours per night of study time for economics and/or psychology:</a:t>
            </a:r>
          </a:p>
          <a:p>
            <a:r>
              <a:rPr lang="en-US" sz="2400" dirty="0"/>
              <a:t>1 hour towards econ </a:t>
            </a:r>
            <a:r>
              <a:rPr lang="en-US" sz="2400" dirty="0">
                <a:sym typeface="Wingdings" pitchFamily="2" charset="2"/>
              </a:rPr>
              <a:t> 8-point boost in grade</a:t>
            </a:r>
          </a:p>
          <a:p>
            <a:r>
              <a:rPr lang="en-US" sz="2400" dirty="0">
                <a:sym typeface="Wingdings" pitchFamily="2" charset="2"/>
              </a:rPr>
              <a:t>1 hour towards </a:t>
            </a:r>
            <a:r>
              <a:rPr lang="en-US" sz="2400" dirty="0" err="1">
                <a:sym typeface="Wingdings" pitchFamily="2" charset="2"/>
              </a:rPr>
              <a:t>pysch</a:t>
            </a:r>
            <a:r>
              <a:rPr lang="en-US" sz="2400" dirty="0">
                <a:sym typeface="Wingdings" pitchFamily="2" charset="2"/>
              </a:rPr>
              <a:t>  6-point boost in grade</a:t>
            </a:r>
            <a:endParaRPr lang="en-US" sz="2400" dirty="0"/>
          </a:p>
        </p:txBody>
      </p:sp>
      <p:sp>
        <p:nvSpPr>
          <p:cNvPr id="13" name="TextBox 12">
            <a:extLst>
              <a:ext uri="{FF2B5EF4-FFF2-40B4-BE49-F238E27FC236}">
                <a16:creationId xmlns:a16="http://schemas.microsoft.com/office/drawing/2014/main" id="{B99FF2CF-E149-6B71-0862-BCCEC2038A83}"/>
              </a:ext>
            </a:extLst>
          </p:cNvPr>
          <p:cNvSpPr txBox="1"/>
          <p:nvPr/>
        </p:nvSpPr>
        <p:spPr>
          <a:xfrm>
            <a:off x="9809841" y="5840228"/>
            <a:ext cx="2147403" cy="615553"/>
          </a:xfrm>
          <a:prstGeom prst="rect">
            <a:avLst/>
          </a:prstGeom>
          <a:noFill/>
        </p:spPr>
        <p:txBody>
          <a:bodyPr wrap="square" rtlCol="0">
            <a:spAutoFit/>
          </a:bodyPr>
          <a:lstStyle/>
          <a:p>
            <a:pPr algn="r"/>
            <a:r>
              <a:rPr lang="en-US" dirty="0">
                <a:solidFill>
                  <a:schemeClr val="bg2">
                    <a:lumMod val="50000"/>
                  </a:schemeClr>
                </a:solidFill>
                <a:latin typeface="Dosis" pitchFamily="2" charset="77"/>
                <a:cs typeface="Calibri" panose="020F0502020204030204" pitchFamily="34" charset="0"/>
              </a:rPr>
              <a:t>Improve your </a:t>
            </a:r>
            <a:r>
              <a:rPr lang="en-US" sz="1600" dirty="0">
                <a:solidFill>
                  <a:schemeClr val="bg2">
                    <a:lumMod val="50000"/>
                  </a:schemeClr>
                </a:solidFill>
                <a:latin typeface="Dosis" pitchFamily="2" charset="77"/>
                <a:cs typeface="Calibri" panose="020F0502020204030204" pitchFamily="34" charset="0"/>
              </a:rPr>
              <a:t>psychology grade</a:t>
            </a:r>
          </a:p>
        </p:txBody>
      </p:sp>
      <p:sp>
        <p:nvSpPr>
          <p:cNvPr id="14" name="TextBox 13">
            <a:extLst>
              <a:ext uri="{FF2B5EF4-FFF2-40B4-BE49-F238E27FC236}">
                <a16:creationId xmlns:a16="http://schemas.microsoft.com/office/drawing/2014/main" id="{F129EE27-BD9E-6654-AD4D-7B38B2119A74}"/>
              </a:ext>
            </a:extLst>
          </p:cNvPr>
          <p:cNvSpPr txBox="1"/>
          <p:nvPr/>
        </p:nvSpPr>
        <p:spPr>
          <a:xfrm>
            <a:off x="6532473" y="731142"/>
            <a:ext cx="2116010" cy="646331"/>
          </a:xfrm>
          <a:prstGeom prst="rect">
            <a:avLst/>
          </a:prstGeom>
          <a:noFill/>
        </p:spPr>
        <p:txBody>
          <a:bodyPr wrap="square" rtlCol="0">
            <a:spAutoFit/>
          </a:bodyPr>
          <a:lstStyle/>
          <a:p>
            <a:r>
              <a:rPr lang="en-US" dirty="0">
                <a:solidFill>
                  <a:schemeClr val="bg2">
                    <a:lumMod val="50000"/>
                  </a:schemeClr>
                </a:solidFill>
                <a:latin typeface="Dosis" pitchFamily="2" charset="77"/>
                <a:cs typeface="Calibri" panose="020F0502020204030204" pitchFamily="34" charset="0"/>
              </a:rPr>
              <a:t>Improve your economics grade</a:t>
            </a:r>
          </a:p>
        </p:txBody>
      </p:sp>
      <p:cxnSp>
        <p:nvCxnSpPr>
          <p:cNvPr id="15" name="Straight Connector 14">
            <a:extLst>
              <a:ext uri="{FF2B5EF4-FFF2-40B4-BE49-F238E27FC236}">
                <a16:creationId xmlns:a16="http://schemas.microsoft.com/office/drawing/2014/main" id="{4983759E-FAAB-8304-8C17-09563CF9F5E1}"/>
              </a:ext>
            </a:extLst>
          </p:cNvPr>
          <p:cNvCxnSpPr>
            <a:cxnSpLocks/>
          </p:cNvCxnSpPr>
          <p:nvPr/>
        </p:nvCxnSpPr>
        <p:spPr>
          <a:xfrm flipH="1" flipV="1">
            <a:off x="7241183" y="1833358"/>
            <a:ext cx="2321917" cy="3729800"/>
          </a:xfrm>
          <a:prstGeom prst="line">
            <a:avLst/>
          </a:prstGeom>
          <a:ln w="76200" cap="flat">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07F842F-8865-81B3-7A7C-E6EA706FDE01}"/>
              </a:ext>
            </a:extLst>
          </p:cNvPr>
          <p:cNvGrpSpPr/>
          <p:nvPr/>
        </p:nvGrpSpPr>
        <p:grpSpPr>
          <a:xfrm>
            <a:off x="6664404" y="1482362"/>
            <a:ext cx="4219139" cy="4496224"/>
            <a:chOff x="6664404" y="1482362"/>
            <a:chExt cx="4219139" cy="4496224"/>
          </a:xfrm>
        </p:grpSpPr>
        <p:grpSp>
          <p:nvGrpSpPr>
            <p:cNvPr id="16" name="Group 15">
              <a:extLst>
                <a:ext uri="{FF2B5EF4-FFF2-40B4-BE49-F238E27FC236}">
                  <a16:creationId xmlns:a16="http://schemas.microsoft.com/office/drawing/2014/main" id="{8E0FD403-BEB6-778E-AD0E-5AC833D09FF3}"/>
                </a:ext>
              </a:extLst>
            </p:cNvPr>
            <p:cNvGrpSpPr/>
            <p:nvPr/>
          </p:nvGrpSpPr>
          <p:grpSpPr>
            <a:xfrm>
              <a:off x="7225943" y="1482362"/>
              <a:ext cx="3657600" cy="4114800"/>
              <a:chOff x="4242145" y="910536"/>
              <a:chExt cx="3020521" cy="3398087"/>
            </a:xfrm>
          </p:grpSpPr>
          <p:cxnSp>
            <p:nvCxnSpPr>
              <p:cNvPr id="17" name="Straight Connector 16">
                <a:extLst>
                  <a:ext uri="{FF2B5EF4-FFF2-40B4-BE49-F238E27FC236}">
                    <a16:creationId xmlns:a16="http://schemas.microsoft.com/office/drawing/2014/main" id="{F0073A1C-E10F-519E-BA3A-DD870EEE2D42}"/>
                  </a:ext>
                </a:extLst>
              </p:cNvPr>
              <p:cNvCxnSpPr>
                <a:cxnSpLocks/>
              </p:cNvCxnSpPr>
              <p:nvPr/>
            </p:nvCxnSpPr>
            <p:spPr>
              <a:xfrm flipH="1">
                <a:off x="4242145" y="4280542"/>
                <a:ext cx="3020521" cy="0"/>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975F7C-CF96-822F-0D9C-B0F5C6CD2C64}"/>
                  </a:ext>
                </a:extLst>
              </p:cNvPr>
              <p:cNvCxnSpPr>
                <a:cxnSpLocks/>
              </p:cNvCxnSpPr>
              <p:nvPr/>
            </p:nvCxnSpPr>
            <p:spPr>
              <a:xfrm>
                <a:off x="4248436" y="910536"/>
                <a:ext cx="12590" cy="3398087"/>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1E788315-B3F9-F03D-FF13-3CD2F2F8F687}"/>
                </a:ext>
              </a:extLst>
            </p:cNvPr>
            <p:cNvSpPr txBox="1"/>
            <p:nvPr/>
          </p:nvSpPr>
          <p:spPr>
            <a:xfrm>
              <a:off x="6679128" y="159818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24</a:t>
              </a:r>
              <a:endParaRPr lang="en-US" dirty="0">
                <a:solidFill>
                  <a:schemeClr val="bg2">
                    <a:lumMod val="50000"/>
                  </a:schemeClr>
                </a:solidFill>
                <a:latin typeface="Dosis" pitchFamily="2" charset="77"/>
                <a:cs typeface="Calibri" panose="020F0502020204030204" pitchFamily="34" charset="0"/>
              </a:endParaRPr>
            </a:p>
          </p:txBody>
        </p:sp>
        <p:sp>
          <p:nvSpPr>
            <p:cNvPr id="23" name="TextBox 22">
              <a:extLst>
                <a:ext uri="{FF2B5EF4-FFF2-40B4-BE49-F238E27FC236}">
                  <a16:creationId xmlns:a16="http://schemas.microsoft.com/office/drawing/2014/main" id="{F6266616-56DE-4DE3-3CDD-6D9E1C4E267C}"/>
                </a:ext>
              </a:extLst>
            </p:cNvPr>
            <p:cNvSpPr txBox="1"/>
            <p:nvPr/>
          </p:nvSpPr>
          <p:spPr>
            <a:xfrm>
              <a:off x="6664404" y="2882323"/>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endParaRPr lang="en-US" dirty="0">
                <a:solidFill>
                  <a:schemeClr val="bg2">
                    <a:lumMod val="50000"/>
                  </a:schemeClr>
                </a:solidFill>
                <a:latin typeface="Dosis" pitchFamily="2" charset="77"/>
                <a:cs typeface="Calibri" panose="020F0502020204030204" pitchFamily="34" charset="0"/>
              </a:endParaRPr>
            </a:p>
          </p:txBody>
        </p:sp>
        <p:sp>
          <p:nvSpPr>
            <p:cNvPr id="24" name="TextBox 23">
              <a:extLst>
                <a:ext uri="{FF2B5EF4-FFF2-40B4-BE49-F238E27FC236}">
                  <a16:creationId xmlns:a16="http://schemas.microsoft.com/office/drawing/2014/main" id="{A58A6B0E-4571-F2D4-4752-1A8F938B3FE6}"/>
                </a:ext>
              </a:extLst>
            </p:cNvPr>
            <p:cNvSpPr txBox="1"/>
            <p:nvPr/>
          </p:nvSpPr>
          <p:spPr>
            <a:xfrm>
              <a:off x="6671506" y="2233252"/>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20</a:t>
              </a:r>
              <a:endParaRPr lang="en-US" dirty="0">
                <a:solidFill>
                  <a:schemeClr val="bg2">
                    <a:lumMod val="50000"/>
                  </a:schemeClr>
                </a:solidFill>
                <a:latin typeface="Dosis" pitchFamily="2" charset="77"/>
                <a:cs typeface="Calibri" panose="020F0502020204030204" pitchFamily="34" charset="0"/>
              </a:endParaRPr>
            </a:p>
          </p:txBody>
        </p:sp>
        <p:sp>
          <p:nvSpPr>
            <p:cNvPr id="25" name="TextBox 24">
              <a:extLst>
                <a:ext uri="{FF2B5EF4-FFF2-40B4-BE49-F238E27FC236}">
                  <a16:creationId xmlns:a16="http://schemas.microsoft.com/office/drawing/2014/main" id="{4C9D2CC6-CEB0-F0F0-B653-23FB70ADEC13}"/>
                </a:ext>
              </a:extLst>
            </p:cNvPr>
            <p:cNvSpPr txBox="1"/>
            <p:nvPr/>
          </p:nvSpPr>
          <p:spPr>
            <a:xfrm>
              <a:off x="6690562" y="4245556"/>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26" name="TextBox 25">
              <a:extLst>
                <a:ext uri="{FF2B5EF4-FFF2-40B4-BE49-F238E27FC236}">
                  <a16:creationId xmlns:a16="http://schemas.microsoft.com/office/drawing/2014/main" id="{9DF4A949-E894-B6E5-D760-E37B79F81C68}"/>
                </a:ext>
              </a:extLst>
            </p:cNvPr>
            <p:cNvSpPr txBox="1"/>
            <p:nvPr/>
          </p:nvSpPr>
          <p:spPr>
            <a:xfrm>
              <a:off x="6664404" y="3564788"/>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27" name="TextBox 26">
              <a:extLst>
                <a:ext uri="{FF2B5EF4-FFF2-40B4-BE49-F238E27FC236}">
                  <a16:creationId xmlns:a16="http://schemas.microsoft.com/office/drawing/2014/main" id="{708C39C0-9CAA-83C9-8AA5-F23AE4941151}"/>
                </a:ext>
              </a:extLst>
            </p:cNvPr>
            <p:cNvSpPr txBox="1"/>
            <p:nvPr/>
          </p:nvSpPr>
          <p:spPr>
            <a:xfrm>
              <a:off x="6690562" y="4904357"/>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1" name="TextBox 30">
              <a:extLst>
                <a:ext uri="{FF2B5EF4-FFF2-40B4-BE49-F238E27FC236}">
                  <a16:creationId xmlns:a16="http://schemas.microsoft.com/office/drawing/2014/main" id="{98B53645-B62D-7460-AE56-E3B1216EC93A}"/>
                </a:ext>
              </a:extLst>
            </p:cNvPr>
            <p:cNvSpPr txBox="1"/>
            <p:nvPr/>
          </p:nvSpPr>
          <p:spPr>
            <a:xfrm>
              <a:off x="765099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2" name="TextBox 31">
              <a:extLst>
                <a:ext uri="{FF2B5EF4-FFF2-40B4-BE49-F238E27FC236}">
                  <a16:creationId xmlns:a16="http://schemas.microsoft.com/office/drawing/2014/main" id="{E882AF4B-077C-C28E-5F97-EEC3F9062C42}"/>
                </a:ext>
              </a:extLst>
            </p:cNvPr>
            <p:cNvSpPr txBox="1"/>
            <p:nvPr/>
          </p:nvSpPr>
          <p:spPr>
            <a:xfrm>
              <a:off x="8472189" y="5609254"/>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33" name="TextBox 32">
              <a:extLst>
                <a:ext uri="{FF2B5EF4-FFF2-40B4-BE49-F238E27FC236}">
                  <a16:creationId xmlns:a16="http://schemas.microsoft.com/office/drawing/2014/main" id="{BB709BE2-0CF2-E7A1-25A9-FB577D238D89}"/>
                </a:ext>
              </a:extLst>
            </p:cNvPr>
            <p:cNvSpPr txBox="1"/>
            <p:nvPr/>
          </p:nvSpPr>
          <p:spPr>
            <a:xfrm>
              <a:off x="938557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34" name="TextBox 33">
              <a:extLst>
                <a:ext uri="{FF2B5EF4-FFF2-40B4-BE49-F238E27FC236}">
                  <a16:creationId xmlns:a16="http://schemas.microsoft.com/office/drawing/2014/main" id="{6FB7E6DC-EE87-1104-DF2A-0E02C9DE6ABD}"/>
                </a:ext>
              </a:extLst>
            </p:cNvPr>
            <p:cNvSpPr txBox="1"/>
            <p:nvPr/>
          </p:nvSpPr>
          <p:spPr>
            <a:xfrm>
              <a:off x="10248900"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p>
          </p:txBody>
        </p:sp>
      </p:grpSp>
      <p:grpSp>
        <p:nvGrpSpPr>
          <p:cNvPr id="49" name="Group 48">
            <a:extLst>
              <a:ext uri="{FF2B5EF4-FFF2-40B4-BE49-F238E27FC236}">
                <a16:creationId xmlns:a16="http://schemas.microsoft.com/office/drawing/2014/main" id="{B1EA4D56-FF15-EC69-1D11-92F179F9E36F}"/>
              </a:ext>
            </a:extLst>
          </p:cNvPr>
          <p:cNvGrpSpPr/>
          <p:nvPr/>
        </p:nvGrpSpPr>
        <p:grpSpPr>
          <a:xfrm>
            <a:off x="7168397" y="1761987"/>
            <a:ext cx="593301" cy="164592"/>
            <a:chOff x="7168397" y="1761987"/>
            <a:chExt cx="593301" cy="164592"/>
          </a:xfrm>
        </p:grpSpPr>
        <p:sp>
          <p:nvSpPr>
            <p:cNvPr id="35" name="Oval 34">
              <a:extLst>
                <a:ext uri="{FF2B5EF4-FFF2-40B4-BE49-F238E27FC236}">
                  <a16:creationId xmlns:a16="http://schemas.microsoft.com/office/drawing/2014/main" id="{54AEAB35-C387-17C9-8736-7B4A33924CE3}"/>
                </a:ext>
              </a:extLst>
            </p:cNvPr>
            <p:cNvSpPr/>
            <p:nvPr/>
          </p:nvSpPr>
          <p:spPr>
            <a:xfrm>
              <a:off x="7168397" y="1761987"/>
              <a:ext cx="164592" cy="164592"/>
            </a:xfrm>
            <a:prstGeom prst="ellipse">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771DBD45-6BEA-BE90-0068-CE341B029B33}"/>
                </a:ext>
              </a:extLst>
            </p:cNvPr>
            <p:cNvCxnSpPr/>
            <p:nvPr/>
          </p:nvCxnSpPr>
          <p:spPr>
            <a:xfrm>
              <a:off x="7304498" y="1825487"/>
              <a:ext cx="457200" cy="0"/>
            </a:xfrm>
            <a:prstGeom prst="straightConnector1">
              <a:avLst/>
            </a:prstGeom>
            <a:ln w="50800">
              <a:solidFill>
                <a:srgbClr val="92278E"/>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DB7DC25D-7B9D-E8C4-4E6B-67CC72C832C8}"/>
              </a:ext>
            </a:extLst>
          </p:cNvPr>
          <p:cNvSpPr txBox="1"/>
          <p:nvPr/>
        </p:nvSpPr>
        <p:spPr>
          <a:xfrm>
            <a:off x="7803239" y="1413297"/>
            <a:ext cx="3286525" cy="646331"/>
          </a:xfrm>
          <a:prstGeom prst="rect">
            <a:avLst/>
          </a:prstGeom>
          <a:noFill/>
        </p:spPr>
        <p:txBody>
          <a:bodyPr wrap="square" rtlCol="0">
            <a:spAutoFit/>
          </a:bodyPr>
          <a:lstStyle/>
          <a:p>
            <a:r>
              <a:rPr lang="en-US" dirty="0">
                <a:solidFill>
                  <a:srgbClr val="92278E"/>
                </a:solidFill>
                <a:latin typeface="Dosis" pitchFamily="2" charset="77"/>
                <a:cs typeface="Calibri" panose="020F0502020204030204" pitchFamily="34" charset="0"/>
              </a:rPr>
              <a:t>All 3 hours towards econ </a:t>
            </a:r>
            <a:r>
              <a:rPr lang="en-US" dirty="0">
                <a:solidFill>
                  <a:srgbClr val="92278E"/>
                </a:solidFill>
                <a:latin typeface="Dosis" pitchFamily="2" charset="77"/>
                <a:cs typeface="Calibri" panose="020F0502020204030204" pitchFamily="34" charset="0"/>
                <a:sym typeface="Wingdings" pitchFamily="2" charset="2"/>
              </a:rPr>
              <a:t> improve econ grade by 24 points</a:t>
            </a:r>
            <a:endParaRPr lang="en-US" dirty="0">
              <a:solidFill>
                <a:srgbClr val="92278E"/>
              </a:solidFill>
              <a:latin typeface="Dosis" pitchFamily="2" charset="77"/>
              <a:cs typeface="Calibri" panose="020F0502020204030204" pitchFamily="34" charset="0"/>
            </a:endParaRPr>
          </a:p>
        </p:txBody>
      </p:sp>
      <p:grpSp>
        <p:nvGrpSpPr>
          <p:cNvPr id="51" name="Group 50">
            <a:extLst>
              <a:ext uri="{FF2B5EF4-FFF2-40B4-BE49-F238E27FC236}">
                <a16:creationId xmlns:a16="http://schemas.microsoft.com/office/drawing/2014/main" id="{B6B058A5-121C-53EA-ACF7-9F8F9EC59222}"/>
              </a:ext>
            </a:extLst>
          </p:cNvPr>
          <p:cNvGrpSpPr/>
          <p:nvPr/>
        </p:nvGrpSpPr>
        <p:grpSpPr>
          <a:xfrm>
            <a:off x="9471901" y="5127123"/>
            <a:ext cx="211583" cy="507406"/>
            <a:chOff x="9471901" y="5127123"/>
            <a:chExt cx="211583" cy="507406"/>
          </a:xfrm>
        </p:grpSpPr>
        <p:sp>
          <p:nvSpPr>
            <p:cNvPr id="39" name="Oval 38">
              <a:extLst>
                <a:ext uri="{FF2B5EF4-FFF2-40B4-BE49-F238E27FC236}">
                  <a16:creationId xmlns:a16="http://schemas.microsoft.com/office/drawing/2014/main" id="{4041D187-5391-7941-7352-17C7AE06F895}"/>
                </a:ext>
              </a:extLst>
            </p:cNvPr>
            <p:cNvSpPr/>
            <p:nvPr/>
          </p:nvSpPr>
          <p:spPr>
            <a:xfrm rot="16200000">
              <a:off x="9471901" y="5469937"/>
              <a:ext cx="164592" cy="164592"/>
            </a:xfrm>
            <a:prstGeom prst="ellipse">
              <a:avLst/>
            </a:prstGeom>
            <a:solidFill>
              <a:srgbClr val="176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7BEBBC1-643A-C74C-7C18-5B1AFC84A949}"/>
                </a:ext>
              </a:extLst>
            </p:cNvPr>
            <p:cNvCxnSpPr>
              <a:cxnSpLocks/>
            </p:cNvCxnSpPr>
            <p:nvPr/>
          </p:nvCxnSpPr>
          <p:spPr>
            <a:xfrm flipV="1">
              <a:off x="9575800" y="5127123"/>
              <a:ext cx="107684" cy="399710"/>
            </a:xfrm>
            <a:prstGeom prst="straightConnector1">
              <a:avLst/>
            </a:prstGeom>
            <a:ln w="50800">
              <a:solidFill>
                <a:srgbClr val="1767B3"/>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B6F1F98-DC90-0FBD-864F-39BEDFF54900}"/>
              </a:ext>
            </a:extLst>
          </p:cNvPr>
          <p:cNvSpPr txBox="1"/>
          <p:nvPr/>
        </p:nvSpPr>
        <p:spPr>
          <a:xfrm>
            <a:off x="9484601" y="4223073"/>
            <a:ext cx="2321918" cy="923330"/>
          </a:xfrm>
          <a:prstGeom prst="rect">
            <a:avLst/>
          </a:prstGeom>
          <a:noFill/>
        </p:spPr>
        <p:txBody>
          <a:bodyPr wrap="square" rtlCol="0">
            <a:spAutoFit/>
          </a:bodyPr>
          <a:lstStyle/>
          <a:p>
            <a:r>
              <a:rPr lang="en-US" dirty="0">
                <a:solidFill>
                  <a:srgbClr val="1767B3"/>
                </a:solidFill>
                <a:latin typeface="Dosis" pitchFamily="2" charset="77"/>
                <a:cs typeface="Calibri" panose="020F0502020204030204" pitchFamily="34" charset="0"/>
              </a:rPr>
              <a:t>All 3 hours towards </a:t>
            </a:r>
            <a:r>
              <a:rPr lang="en-US" dirty="0" err="1">
                <a:solidFill>
                  <a:srgbClr val="1767B3"/>
                </a:solidFill>
                <a:latin typeface="Dosis" pitchFamily="2" charset="77"/>
                <a:cs typeface="Calibri" panose="020F0502020204030204" pitchFamily="34" charset="0"/>
              </a:rPr>
              <a:t>pysch</a:t>
            </a:r>
            <a:r>
              <a:rPr lang="en-US" dirty="0">
                <a:solidFill>
                  <a:srgbClr val="1767B3"/>
                </a:solidFill>
                <a:latin typeface="Dosis" pitchFamily="2" charset="77"/>
                <a:cs typeface="Calibri" panose="020F0502020204030204" pitchFamily="34" charset="0"/>
              </a:rPr>
              <a:t> </a:t>
            </a:r>
            <a:r>
              <a:rPr lang="en-US" dirty="0">
                <a:solidFill>
                  <a:srgbClr val="1767B3"/>
                </a:solidFill>
                <a:latin typeface="Dosis" pitchFamily="2" charset="77"/>
                <a:cs typeface="Calibri" panose="020F0502020204030204" pitchFamily="34" charset="0"/>
                <a:sym typeface="Wingdings" pitchFamily="2" charset="2"/>
              </a:rPr>
              <a:t> improve psych grade by 12 points</a:t>
            </a:r>
            <a:endParaRPr lang="en-US" dirty="0">
              <a:solidFill>
                <a:srgbClr val="1767B3"/>
              </a:solidFill>
              <a:latin typeface="Dosis" pitchFamily="2" charset="77"/>
              <a:cs typeface="Calibri" panose="020F0502020204030204" pitchFamily="34" charset="0"/>
            </a:endParaRPr>
          </a:p>
        </p:txBody>
      </p:sp>
      <p:sp>
        <p:nvSpPr>
          <p:cNvPr id="43" name="TextBox 42">
            <a:extLst>
              <a:ext uri="{FF2B5EF4-FFF2-40B4-BE49-F238E27FC236}">
                <a16:creationId xmlns:a16="http://schemas.microsoft.com/office/drawing/2014/main" id="{61BD6F9C-BEFE-B5E1-B1AC-693E554873A2}"/>
              </a:ext>
            </a:extLst>
          </p:cNvPr>
          <p:cNvSpPr txBox="1"/>
          <p:nvPr/>
        </p:nvSpPr>
        <p:spPr>
          <a:xfrm>
            <a:off x="8683170" y="3589372"/>
            <a:ext cx="3286525" cy="369332"/>
          </a:xfrm>
          <a:prstGeom prst="rect">
            <a:avLst/>
          </a:prstGeom>
          <a:noFill/>
        </p:spPr>
        <p:txBody>
          <a:bodyPr wrap="square" rtlCol="0">
            <a:spAutoFit/>
          </a:bodyPr>
          <a:lstStyle/>
          <a:p>
            <a:r>
              <a:rPr lang="en-US" b="1" dirty="0">
                <a:solidFill>
                  <a:srgbClr val="C00000"/>
                </a:solidFill>
                <a:latin typeface="Dosis" pitchFamily="2" charset="77"/>
                <a:cs typeface="Calibri" panose="020F0502020204030204" pitchFamily="34" charset="0"/>
              </a:rPr>
              <a:t>Production Possibility Frontier</a:t>
            </a:r>
          </a:p>
        </p:txBody>
      </p:sp>
      <p:grpSp>
        <p:nvGrpSpPr>
          <p:cNvPr id="50" name="Group 49">
            <a:extLst>
              <a:ext uri="{FF2B5EF4-FFF2-40B4-BE49-F238E27FC236}">
                <a16:creationId xmlns:a16="http://schemas.microsoft.com/office/drawing/2014/main" id="{90E41629-1288-7AE9-C60A-A28700433B45}"/>
              </a:ext>
            </a:extLst>
          </p:cNvPr>
          <p:cNvGrpSpPr/>
          <p:nvPr/>
        </p:nvGrpSpPr>
        <p:grpSpPr>
          <a:xfrm>
            <a:off x="7917546" y="2959067"/>
            <a:ext cx="606001" cy="164592"/>
            <a:chOff x="7866746" y="2908267"/>
            <a:chExt cx="606001" cy="164592"/>
          </a:xfrm>
        </p:grpSpPr>
        <p:sp>
          <p:nvSpPr>
            <p:cNvPr id="44" name="Oval 43">
              <a:extLst>
                <a:ext uri="{FF2B5EF4-FFF2-40B4-BE49-F238E27FC236}">
                  <a16:creationId xmlns:a16="http://schemas.microsoft.com/office/drawing/2014/main" id="{2F487F04-0158-15E3-189A-7DD62AA61E64}"/>
                </a:ext>
              </a:extLst>
            </p:cNvPr>
            <p:cNvSpPr/>
            <p:nvPr/>
          </p:nvSpPr>
          <p:spPr>
            <a:xfrm>
              <a:off x="7866746" y="2908267"/>
              <a:ext cx="164592" cy="164592"/>
            </a:xfrm>
            <a:prstGeom prst="ellipse">
              <a:avLst/>
            </a:prstGeom>
            <a:solidFill>
              <a:srgbClr val="24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99DE847C-6F6A-63A0-95F6-0CF21927BF08}"/>
                </a:ext>
              </a:extLst>
            </p:cNvPr>
            <p:cNvCxnSpPr/>
            <p:nvPr/>
          </p:nvCxnSpPr>
          <p:spPr>
            <a:xfrm>
              <a:off x="8015547" y="2971767"/>
              <a:ext cx="457200" cy="0"/>
            </a:xfrm>
            <a:prstGeom prst="straightConnector1">
              <a:avLst/>
            </a:prstGeom>
            <a:ln w="50800">
              <a:solidFill>
                <a:srgbClr val="249157"/>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CB6733FA-F4B8-CF15-D626-968B2D564C4F}"/>
              </a:ext>
            </a:extLst>
          </p:cNvPr>
          <p:cNvSpPr txBox="1"/>
          <p:nvPr/>
        </p:nvSpPr>
        <p:spPr>
          <a:xfrm>
            <a:off x="8388536" y="2291562"/>
            <a:ext cx="3454159" cy="923330"/>
          </a:xfrm>
          <a:prstGeom prst="rect">
            <a:avLst/>
          </a:prstGeom>
          <a:noFill/>
        </p:spPr>
        <p:txBody>
          <a:bodyPr wrap="square" rtlCol="0">
            <a:spAutoFit/>
          </a:bodyPr>
          <a:lstStyle/>
          <a:p>
            <a:r>
              <a:rPr lang="en-US" dirty="0">
                <a:solidFill>
                  <a:srgbClr val="249157"/>
                </a:solidFill>
                <a:latin typeface="Dosis" pitchFamily="2" charset="77"/>
                <a:cs typeface="Calibri" panose="020F0502020204030204" pitchFamily="34" charset="0"/>
              </a:rPr>
              <a:t>2 hours on econ and 1 hour on </a:t>
            </a:r>
            <a:r>
              <a:rPr lang="en-US" dirty="0" err="1">
                <a:solidFill>
                  <a:srgbClr val="249157"/>
                </a:solidFill>
                <a:latin typeface="Dosis" pitchFamily="2" charset="77"/>
                <a:cs typeface="Calibri" panose="020F0502020204030204" pitchFamily="34" charset="0"/>
              </a:rPr>
              <a:t>pysch</a:t>
            </a:r>
            <a:r>
              <a:rPr lang="en-US" dirty="0">
                <a:solidFill>
                  <a:srgbClr val="249157"/>
                </a:solidFill>
                <a:latin typeface="Dosis" pitchFamily="2" charset="77"/>
                <a:cs typeface="Calibri" panose="020F0502020204030204" pitchFamily="34" charset="0"/>
              </a:rPr>
              <a:t> </a:t>
            </a:r>
            <a:r>
              <a:rPr lang="en-US" dirty="0">
                <a:solidFill>
                  <a:srgbClr val="249157"/>
                </a:solidFill>
                <a:latin typeface="Dosis" pitchFamily="2" charset="77"/>
                <a:cs typeface="Calibri" panose="020F0502020204030204" pitchFamily="34" charset="0"/>
                <a:sym typeface="Wingdings" pitchFamily="2" charset="2"/>
              </a:rPr>
              <a:t> improve econ grade by 16 points</a:t>
            </a:r>
          </a:p>
          <a:p>
            <a:r>
              <a:rPr lang="en-US" dirty="0">
                <a:solidFill>
                  <a:srgbClr val="249157"/>
                </a:solidFill>
                <a:latin typeface="Dosis" pitchFamily="2" charset="77"/>
                <a:cs typeface="Calibri" panose="020F0502020204030204" pitchFamily="34" charset="0"/>
                <a:sym typeface="Wingdings" pitchFamily="2" charset="2"/>
              </a:rPr>
              <a:t>      and </a:t>
            </a:r>
            <a:r>
              <a:rPr lang="en-US" dirty="0" err="1">
                <a:solidFill>
                  <a:srgbClr val="249157"/>
                </a:solidFill>
                <a:latin typeface="Dosis" pitchFamily="2" charset="77"/>
                <a:cs typeface="Calibri" panose="020F0502020204030204" pitchFamily="34" charset="0"/>
                <a:sym typeface="Wingdings" pitchFamily="2" charset="2"/>
              </a:rPr>
              <a:t>pysch</a:t>
            </a:r>
            <a:r>
              <a:rPr lang="en-US" dirty="0">
                <a:solidFill>
                  <a:srgbClr val="249157"/>
                </a:solidFill>
                <a:latin typeface="Dosis" pitchFamily="2" charset="77"/>
                <a:cs typeface="Calibri" panose="020F0502020204030204" pitchFamily="34" charset="0"/>
                <a:sym typeface="Wingdings" pitchFamily="2" charset="2"/>
              </a:rPr>
              <a:t> grade by 4 points</a:t>
            </a:r>
            <a:endParaRPr lang="en-US" dirty="0">
              <a:solidFill>
                <a:srgbClr val="249157"/>
              </a:solidFill>
              <a:latin typeface="Dosis" pitchFamily="2" charset="77"/>
              <a:cs typeface="Calibri" panose="020F0502020204030204" pitchFamily="34" charset="0"/>
            </a:endParaRPr>
          </a:p>
        </p:txBody>
      </p:sp>
      <p:cxnSp>
        <p:nvCxnSpPr>
          <p:cNvPr id="53" name="Straight Connector 52">
            <a:extLst>
              <a:ext uri="{FF2B5EF4-FFF2-40B4-BE49-F238E27FC236}">
                <a16:creationId xmlns:a16="http://schemas.microsoft.com/office/drawing/2014/main" id="{82FFE6F1-9D56-AA18-A87A-DB062C9950D3}"/>
              </a:ext>
            </a:extLst>
          </p:cNvPr>
          <p:cNvCxnSpPr>
            <a:cxnSpLocks/>
          </p:cNvCxnSpPr>
          <p:nvPr/>
        </p:nvCxnSpPr>
        <p:spPr>
          <a:xfrm>
            <a:off x="7213629" y="3036522"/>
            <a:ext cx="726394" cy="5870"/>
          </a:xfrm>
          <a:prstGeom prst="line">
            <a:avLst/>
          </a:prstGeom>
          <a:ln w="50800">
            <a:solidFill>
              <a:srgbClr val="249157"/>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9ABF96-D2B0-7C03-6B1F-C0B1EAB5C000}"/>
              </a:ext>
            </a:extLst>
          </p:cNvPr>
          <p:cNvCxnSpPr>
            <a:cxnSpLocks/>
          </p:cNvCxnSpPr>
          <p:nvPr/>
        </p:nvCxnSpPr>
        <p:spPr>
          <a:xfrm>
            <a:off x="7973784" y="2981927"/>
            <a:ext cx="0" cy="2544906"/>
          </a:xfrm>
          <a:prstGeom prst="line">
            <a:avLst/>
          </a:prstGeom>
          <a:ln w="50800">
            <a:solidFill>
              <a:srgbClr val="249157"/>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B853C890-E63E-0158-7C4A-57E9FAD7E728}"/>
              </a:ext>
              <a:ext uri="{C183D7F6-B498-43B3-948B-1728B52AA6E4}">
                <adec:decorative xmlns:adec="http://schemas.microsoft.com/office/drawing/2017/decorative" val="1"/>
              </a:ext>
            </a:extLst>
          </p:cNvPr>
          <p:cNvSpPr/>
          <p:nvPr/>
        </p:nvSpPr>
        <p:spPr>
          <a:xfrm>
            <a:off x="271622" y="4233919"/>
            <a:ext cx="5949367" cy="2011680"/>
          </a:xfrm>
          <a:prstGeom prst="rect">
            <a:avLst/>
          </a:prstGeom>
          <a:noFill/>
          <a:ln w="63500"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3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dissolve">
                                      <p:cBhvr>
                                        <p:cTn id="7" dur="500"/>
                                        <p:tgtEl>
                                          <p:spTgt spid="12">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dissolve">
                                      <p:cBhvr>
                                        <p:cTn id="13" dur="500"/>
                                        <p:tgtEl>
                                          <p:spTgt spid="12">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dissolve">
                                      <p:cBhvr>
                                        <p:cTn id="16" dur="500"/>
                                        <p:tgtEl>
                                          <p:spTgt spid="1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ssolve">
                                      <p:cBhvr>
                                        <p:cTn id="21" dur="500"/>
                                        <p:tgtEl>
                                          <p:spTgt spid="4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ssolv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dissolve">
                                      <p:cBhvr>
                                        <p:cTn id="29" dur="500"/>
                                        <p:tgtEl>
                                          <p:spTgt spid="5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ssolve">
                                      <p:cBhvr>
                                        <p:cTn id="43" dur="500"/>
                                        <p:tgtEl>
                                          <p:spTgt spid="53"/>
                                        </p:tgtEl>
                                      </p:cBhvr>
                                    </p:animEffect>
                                  </p:childTnLst>
                                </p:cTn>
                              </p:par>
                              <p:par>
                                <p:cTn id="44" presetID="9"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dissolv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7" grpId="0"/>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DE81-3ED0-B721-B64D-6DADCF65992D}"/>
              </a:ext>
            </a:extLst>
          </p:cNvPr>
          <p:cNvSpPr>
            <a:spLocks noGrp="1"/>
          </p:cNvSpPr>
          <p:nvPr>
            <p:ph type="title"/>
          </p:nvPr>
        </p:nvSpPr>
        <p:spPr/>
        <p:txBody>
          <a:bodyPr/>
          <a:lstStyle/>
          <a:p>
            <a:r>
              <a:rPr lang="en-US" dirty="0"/>
              <a:t>Production Possibilities Frontier</a:t>
            </a:r>
          </a:p>
        </p:txBody>
      </p:sp>
      <p:sp>
        <p:nvSpPr>
          <p:cNvPr id="3" name="Slide Number Placeholder 2">
            <a:extLst>
              <a:ext uri="{FF2B5EF4-FFF2-40B4-BE49-F238E27FC236}">
                <a16:creationId xmlns:a16="http://schemas.microsoft.com/office/drawing/2014/main" id="{39DA6E7E-F7E8-4FBA-F99D-5ECD16BDABC3}"/>
              </a:ext>
            </a:extLst>
          </p:cNvPr>
          <p:cNvSpPr>
            <a:spLocks noGrp="1"/>
          </p:cNvSpPr>
          <p:nvPr>
            <p:ph type="sldNum" sz="quarter" idx="4"/>
          </p:nvPr>
        </p:nvSpPr>
        <p:spPr/>
        <p:txBody>
          <a:bodyPr/>
          <a:lstStyle/>
          <a:p>
            <a:fld id="{A5A0B60D-8A11-3D4C-B081-FD9F66CC3D26}" type="slidenum">
              <a:rPr lang="en-US" smtClean="0"/>
              <a:pPr/>
              <a:t>26</a:t>
            </a:fld>
            <a:endParaRPr lang="en-US" dirty="0"/>
          </a:p>
        </p:txBody>
      </p:sp>
      <p:sp>
        <p:nvSpPr>
          <p:cNvPr id="12" name="Content Placeholder 11">
            <a:extLst>
              <a:ext uri="{FF2B5EF4-FFF2-40B4-BE49-F238E27FC236}">
                <a16:creationId xmlns:a16="http://schemas.microsoft.com/office/drawing/2014/main" id="{5161481C-A079-9D99-A2E1-E41AB45D67A1}"/>
              </a:ext>
            </a:extLst>
          </p:cNvPr>
          <p:cNvSpPr>
            <a:spLocks noGrp="1"/>
          </p:cNvSpPr>
          <p:nvPr>
            <p:ph sz="quarter" idx="11"/>
          </p:nvPr>
        </p:nvSpPr>
        <p:spPr>
          <a:xfrm>
            <a:off x="312959" y="1375158"/>
            <a:ext cx="5900356" cy="5413672"/>
          </a:xfrm>
        </p:spPr>
        <p:txBody>
          <a:bodyPr>
            <a:normAutofit/>
          </a:bodyPr>
          <a:lstStyle/>
          <a:p>
            <a:pPr marL="0" indent="0">
              <a:buNone/>
            </a:pPr>
            <a:r>
              <a:rPr lang="en-US" sz="2200" dirty="0">
                <a:sym typeface="Wingdings" pitchFamily="2" charset="2"/>
              </a:rPr>
              <a:t>Moving along your PPF reveals your opportunity costs.</a:t>
            </a:r>
          </a:p>
          <a:p>
            <a:pPr marL="0" indent="0">
              <a:buNone/>
            </a:pPr>
            <a:r>
              <a:rPr lang="en-US" sz="2200" dirty="0">
                <a:sym typeface="Wingdings" pitchFamily="2" charset="2"/>
              </a:rPr>
              <a:t>Every hour you devote to studying psychology is one less hour you can devote towards economics.</a:t>
            </a:r>
          </a:p>
          <a:p>
            <a:pPr marL="0" indent="0">
              <a:buNone/>
            </a:pPr>
            <a:endParaRPr lang="en-US" sz="600" dirty="0">
              <a:sym typeface="Wingdings" pitchFamily="2" charset="2"/>
            </a:endParaRPr>
          </a:p>
          <a:p>
            <a:pPr marL="0" indent="0">
              <a:buNone/>
            </a:pPr>
            <a:r>
              <a:rPr lang="en-US" sz="2200" dirty="0">
                <a:sym typeface="Wingdings" pitchFamily="2" charset="2"/>
              </a:rPr>
              <a:t>Visualizing the Opportunity Cost:</a:t>
            </a:r>
          </a:p>
          <a:p>
            <a:pPr marL="0" indent="0">
              <a:buNone/>
            </a:pPr>
            <a:r>
              <a:rPr lang="en-US" sz="2200" dirty="0">
                <a:sym typeface="Wingdings" pitchFamily="2" charset="2"/>
              </a:rPr>
              <a:t>For example, moving from point </a:t>
            </a:r>
            <a:r>
              <a:rPr lang="en-US" sz="2200" b="1" dirty="0">
                <a:solidFill>
                  <a:srgbClr val="92278E"/>
                </a:solidFill>
                <a:sym typeface="Wingdings" pitchFamily="2" charset="2"/>
              </a:rPr>
              <a:t>A</a:t>
            </a:r>
            <a:r>
              <a:rPr lang="en-US" sz="2200" dirty="0">
                <a:sym typeface="Wingdings" pitchFamily="2" charset="2"/>
              </a:rPr>
              <a:t> to </a:t>
            </a:r>
            <a:r>
              <a:rPr lang="en-US" sz="2200" b="1" dirty="0">
                <a:solidFill>
                  <a:srgbClr val="249157"/>
                </a:solidFill>
                <a:sym typeface="Wingdings" pitchFamily="2" charset="2"/>
              </a:rPr>
              <a:t>B</a:t>
            </a:r>
            <a:r>
              <a:rPr lang="en-US" sz="2200" dirty="0">
                <a:sym typeface="Wingdings" pitchFamily="2" charset="2"/>
              </a:rPr>
              <a:t> along the PPF you see you that to </a:t>
            </a:r>
            <a:r>
              <a:rPr lang="en-US" sz="2200" b="1" dirty="0">
                <a:sym typeface="Wingdings" pitchFamily="2" charset="2"/>
              </a:rPr>
              <a:t>gain</a:t>
            </a:r>
            <a:r>
              <a:rPr lang="en-US" sz="2200" dirty="0">
                <a:sym typeface="Wingdings" pitchFamily="2" charset="2"/>
              </a:rPr>
              <a:t> </a:t>
            </a:r>
            <a:r>
              <a:rPr lang="en-US" sz="2200" b="1" dirty="0">
                <a:solidFill>
                  <a:srgbClr val="249157"/>
                </a:solidFill>
                <a:sym typeface="Wingdings" pitchFamily="2" charset="2"/>
              </a:rPr>
              <a:t>4 points in psychology</a:t>
            </a:r>
            <a:r>
              <a:rPr lang="en-US" sz="2200" dirty="0">
                <a:sym typeface="Wingdings" pitchFamily="2" charset="2"/>
              </a:rPr>
              <a:t>, you had to </a:t>
            </a:r>
            <a:r>
              <a:rPr lang="en-US" sz="2200" b="1" dirty="0">
                <a:sym typeface="Wingdings" pitchFamily="2" charset="2"/>
              </a:rPr>
              <a:t>sacrifice</a:t>
            </a:r>
            <a:r>
              <a:rPr lang="en-US" sz="2200" dirty="0">
                <a:sym typeface="Wingdings" pitchFamily="2" charset="2"/>
              </a:rPr>
              <a:t> </a:t>
            </a:r>
            <a:r>
              <a:rPr lang="en-US" sz="2200" b="1" dirty="0">
                <a:solidFill>
                  <a:srgbClr val="92278E"/>
                </a:solidFill>
                <a:sym typeface="Wingdings" pitchFamily="2" charset="2"/>
              </a:rPr>
              <a:t>8 points in economics</a:t>
            </a:r>
            <a:r>
              <a:rPr lang="en-US" sz="2200" dirty="0">
                <a:sym typeface="Wingdings" pitchFamily="2" charset="2"/>
              </a:rPr>
              <a:t>. </a:t>
            </a:r>
          </a:p>
          <a:p>
            <a:pPr marL="0" indent="0">
              <a:buNone/>
            </a:pPr>
            <a:endParaRPr lang="en-US" sz="1200" dirty="0">
              <a:sym typeface="Wingdings" pitchFamily="2" charset="2"/>
            </a:endParaRPr>
          </a:p>
          <a:p>
            <a:pPr>
              <a:buFont typeface="Wingdings" pitchFamily="2" charset="2"/>
              <a:buChar char="Ø"/>
            </a:pPr>
            <a:r>
              <a:rPr lang="en-US" sz="2200" dirty="0">
                <a:sym typeface="Wingdings" pitchFamily="2" charset="2"/>
              </a:rPr>
              <a:t>Thus, the </a:t>
            </a:r>
            <a:r>
              <a:rPr lang="en-US" sz="2200" b="1" dirty="0">
                <a:sym typeface="Wingdings" pitchFamily="2" charset="2"/>
              </a:rPr>
              <a:t>opportunity cost of </a:t>
            </a:r>
            <a:r>
              <a:rPr lang="en-US" sz="2200" b="1" dirty="0">
                <a:solidFill>
                  <a:srgbClr val="249157"/>
                </a:solidFill>
                <a:sym typeface="Wingdings" pitchFamily="2" charset="2"/>
              </a:rPr>
              <a:t>adding 4 points </a:t>
            </a:r>
            <a:r>
              <a:rPr lang="en-US" sz="2200" dirty="0">
                <a:sym typeface="Wingdings" pitchFamily="2" charset="2"/>
              </a:rPr>
              <a:t>to your psychology grade </a:t>
            </a:r>
            <a:r>
              <a:rPr lang="en-US" sz="2200" b="1" dirty="0">
                <a:sym typeface="Wingdings" pitchFamily="2" charset="2"/>
              </a:rPr>
              <a:t>is earning </a:t>
            </a:r>
            <a:r>
              <a:rPr lang="en-US" sz="2200" b="1" dirty="0">
                <a:solidFill>
                  <a:srgbClr val="92278E"/>
                </a:solidFill>
                <a:sym typeface="Wingdings" pitchFamily="2" charset="2"/>
              </a:rPr>
              <a:t>8 fewer points </a:t>
            </a:r>
            <a:r>
              <a:rPr lang="en-US" sz="2200" dirty="0">
                <a:sym typeface="Wingdings" pitchFamily="2" charset="2"/>
              </a:rPr>
              <a:t>in economics.</a:t>
            </a:r>
          </a:p>
          <a:p>
            <a:pPr marL="0" indent="0">
              <a:buNone/>
            </a:pPr>
            <a:endParaRPr lang="en-US" sz="200" dirty="0">
              <a:sym typeface="Wingdings" pitchFamily="2" charset="2"/>
            </a:endParaRPr>
          </a:p>
          <a:p>
            <a:pPr marL="0" indent="0">
              <a:buNone/>
            </a:pPr>
            <a:endParaRPr lang="en-US" sz="2200" b="1" dirty="0">
              <a:sym typeface="Wingdings" pitchFamily="2" charset="2"/>
            </a:endParaRPr>
          </a:p>
        </p:txBody>
      </p:sp>
      <p:sp>
        <p:nvSpPr>
          <p:cNvPr id="13" name="TextBox 12">
            <a:extLst>
              <a:ext uri="{FF2B5EF4-FFF2-40B4-BE49-F238E27FC236}">
                <a16:creationId xmlns:a16="http://schemas.microsoft.com/office/drawing/2014/main" id="{B99FF2CF-E149-6B71-0862-BCCEC2038A83}"/>
              </a:ext>
            </a:extLst>
          </p:cNvPr>
          <p:cNvSpPr txBox="1"/>
          <p:nvPr/>
        </p:nvSpPr>
        <p:spPr>
          <a:xfrm>
            <a:off x="9809841" y="5840228"/>
            <a:ext cx="2147403" cy="615553"/>
          </a:xfrm>
          <a:prstGeom prst="rect">
            <a:avLst/>
          </a:prstGeom>
          <a:noFill/>
        </p:spPr>
        <p:txBody>
          <a:bodyPr wrap="square" rtlCol="0">
            <a:spAutoFit/>
          </a:bodyPr>
          <a:lstStyle/>
          <a:p>
            <a:pPr algn="r"/>
            <a:r>
              <a:rPr lang="en-US" dirty="0">
                <a:solidFill>
                  <a:schemeClr val="bg2">
                    <a:lumMod val="50000"/>
                  </a:schemeClr>
                </a:solidFill>
                <a:latin typeface="Dosis" pitchFamily="2" charset="77"/>
                <a:cs typeface="Calibri" panose="020F0502020204030204" pitchFamily="34" charset="0"/>
              </a:rPr>
              <a:t>Improve your </a:t>
            </a:r>
            <a:r>
              <a:rPr lang="en-US" sz="1600" dirty="0">
                <a:solidFill>
                  <a:schemeClr val="bg2">
                    <a:lumMod val="50000"/>
                  </a:schemeClr>
                </a:solidFill>
                <a:latin typeface="Dosis" pitchFamily="2" charset="77"/>
                <a:cs typeface="Calibri" panose="020F0502020204030204" pitchFamily="34" charset="0"/>
              </a:rPr>
              <a:t>psychology grade</a:t>
            </a:r>
          </a:p>
        </p:txBody>
      </p:sp>
      <p:sp>
        <p:nvSpPr>
          <p:cNvPr id="14" name="TextBox 13">
            <a:extLst>
              <a:ext uri="{FF2B5EF4-FFF2-40B4-BE49-F238E27FC236}">
                <a16:creationId xmlns:a16="http://schemas.microsoft.com/office/drawing/2014/main" id="{F129EE27-BD9E-6654-AD4D-7B38B2119A74}"/>
              </a:ext>
            </a:extLst>
          </p:cNvPr>
          <p:cNvSpPr txBox="1"/>
          <p:nvPr/>
        </p:nvSpPr>
        <p:spPr>
          <a:xfrm>
            <a:off x="6532473" y="731142"/>
            <a:ext cx="2116010" cy="646331"/>
          </a:xfrm>
          <a:prstGeom prst="rect">
            <a:avLst/>
          </a:prstGeom>
          <a:noFill/>
        </p:spPr>
        <p:txBody>
          <a:bodyPr wrap="square" rtlCol="0">
            <a:spAutoFit/>
          </a:bodyPr>
          <a:lstStyle/>
          <a:p>
            <a:r>
              <a:rPr lang="en-US" dirty="0">
                <a:solidFill>
                  <a:schemeClr val="bg2">
                    <a:lumMod val="50000"/>
                  </a:schemeClr>
                </a:solidFill>
                <a:latin typeface="Dosis" pitchFamily="2" charset="77"/>
                <a:cs typeface="Calibri" panose="020F0502020204030204" pitchFamily="34" charset="0"/>
              </a:rPr>
              <a:t>Improve your economics grade</a:t>
            </a:r>
          </a:p>
        </p:txBody>
      </p:sp>
      <p:cxnSp>
        <p:nvCxnSpPr>
          <p:cNvPr id="15" name="Straight Connector 14">
            <a:extLst>
              <a:ext uri="{FF2B5EF4-FFF2-40B4-BE49-F238E27FC236}">
                <a16:creationId xmlns:a16="http://schemas.microsoft.com/office/drawing/2014/main" id="{4983759E-FAAB-8304-8C17-09563CF9F5E1}"/>
              </a:ext>
            </a:extLst>
          </p:cNvPr>
          <p:cNvCxnSpPr>
            <a:cxnSpLocks/>
          </p:cNvCxnSpPr>
          <p:nvPr/>
        </p:nvCxnSpPr>
        <p:spPr>
          <a:xfrm flipH="1" flipV="1">
            <a:off x="7241183" y="1833358"/>
            <a:ext cx="2321917" cy="3729800"/>
          </a:xfrm>
          <a:prstGeom prst="line">
            <a:avLst/>
          </a:prstGeom>
          <a:ln w="76200" cap="flat">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07F842F-8865-81B3-7A7C-E6EA706FDE01}"/>
              </a:ext>
            </a:extLst>
          </p:cNvPr>
          <p:cNvGrpSpPr/>
          <p:nvPr/>
        </p:nvGrpSpPr>
        <p:grpSpPr>
          <a:xfrm>
            <a:off x="6664404" y="1482362"/>
            <a:ext cx="4219139" cy="4496224"/>
            <a:chOff x="6664404" y="1482362"/>
            <a:chExt cx="4219139" cy="4496224"/>
          </a:xfrm>
        </p:grpSpPr>
        <p:grpSp>
          <p:nvGrpSpPr>
            <p:cNvPr id="16" name="Group 15">
              <a:extLst>
                <a:ext uri="{FF2B5EF4-FFF2-40B4-BE49-F238E27FC236}">
                  <a16:creationId xmlns:a16="http://schemas.microsoft.com/office/drawing/2014/main" id="{8E0FD403-BEB6-778E-AD0E-5AC833D09FF3}"/>
                </a:ext>
              </a:extLst>
            </p:cNvPr>
            <p:cNvGrpSpPr/>
            <p:nvPr/>
          </p:nvGrpSpPr>
          <p:grpSpPr>
            <a:xfrm>
              <a:off x="7225943" y="1482362"/>
              <a:ext cx="3657600" cy="4114800"/>
              <a:chOff x="4242145" y="910536"/>
              <a:chExt cx="3020521" cy="3398087"/>
            </a:xfrm>
          </p:grpSpPr>
          <p:cxnSp>
            <p:nvCxnSpPr>
              <p:cNvPr id="17" name="Straight Connector 16">
                <a:extLst>
                  <a:ext uri="{FF2B5EF4-FFF2-40B4-BE49-F238E27FC236}">
                    <a16:creationId xmlns:a16="http://schemas.microsoft.com/office/drawing/2014/main" id="{F0073A1C-E10F-519E-BA3A-DD870EEE2D42}"/>
                  </a:ext>
                </a:extLst>
              </p:cNvPr>
              <p:cNvCxnSpPr>
                <a:cxnSpLocks/>
              </p:cNvCxnSpPr>
              <p:nvPr/>
            </p:nvCxnSpPr>
            <p:spPr>
              <a:xfrm flipH="1">
                <a:off x="4242145" y="4280542"/>
                <a:ext cx="3020521" cy="0"/>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975F7C-CF96-822F-0D9C-B0F5C6CD2C64}"/>
                  </a:ext>
                </a:extLst>
              </p:cNvPr>
              <p:cNvCxnSpPr>
                <a:cxnSpLocks/>
              </p:cNvCxnSpPr>
              <p:nvPr/>
            </p:nvCxnSpPr>
            <p:spPr>
              <a:xfrm>
                <a:off x="4248436" y="910536"/>
                <a:ext cx="12590" cy="3398087"/>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1E788315-B3F9-F03D-FF13-3CD2F2F8F687}"/>
                </a:ext>
              </a:extLst>
            </p:cNvPr>
            <p:cNvSpPr txBox="1"/>
            <p:nvPr/>
          </p:nvSpPr>
          <p:spPr>
            <a:xfrm>
              <a:off x="6679128" y="159818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24</a:t>
              </a:r>
              <a:endParaRPr lang="en-US" dirty="0">
                <a:solidFill>
                  <a:schemeClr val="bg2">
                    <a:lumMod val="50000"/>
                  </a:schemeClr>
                </a:solidFill>
                <a:latin typeface="Dosis" pitchFamily="2" charset="77"/>
                <a:cs typeface="Calibri" panose="020F0502020204030204" pitchFamily="34" charset="0"/>
              </a:endParaRPr>
            </a:p>
          </p:txBody>
        </p:sp>
        <p:sp>
          <p:nvSpPr>
            <p:cNvPr id="23" name="TextBox 22">
              <a:extLst>
                <a:ext uri="{FF2B5EF4-FFF2-40B4-BE49-F238E27FC236}">
                  <a16:creationId xmlns:a16="http://schemas.microsoft.com/office/drawing/2014/main" id="{F6266616-56DE-4DE3-3CDD-6D9E1C4E267C}"/>
                </a:ext>
              </a:extLst>
            </p:cNvPr>
            <p:cNvSpPr txBox="1"/>
            <p:nvPr/>
          </p:nvSpPr>
          <p:spPr>
            <a:xfrm>
              <a:off x="6664404" y="2882323"/>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endParaRPr lang="en-US" dirty="0">
                <a:solidFill>
                  <a:schemeClr val="bg2">
                    <a:lumMod val="50000"/>
                  </a:schemeClr>
                </a:solidFill>
                <a:latin typeface="Dosis" pitchFamily="2" charset="77"/>
                <a:cs typeface="Calibri" panose="020F0502020204030204" pitchFamily="34" charset="0"/>
              </a:endParaRPr>
            </a:p>
          </p:txBody>
        </p:sp>
        <p:sp>
          <p:nvSpPr>
            <p:cNvPr id="24" name="TextBox 23">
              <a:extLst>
                <a:ext uri="{FF2B5EF4-FFF2-40B4-BE49-F238E27FC236}">
                  <a16:creationId xmlns:a16="http://schemas.microsoft.com/office/drawing/2014/main" id="{A58A6B0E-4571-F2D4-4752-1A8F938B3FE6}"/>
                </a:ext>
              </a:extLst>
            </p:cNvPr>
            <p:cNvSpPr txBox="1"/>
            <p:nvPr/>
          </p:nvSpPr>
          <p:spPr>
            <a:xfrm>
              <a:off x="6671506" y="2233252"/>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20</a:t>
              </a:r>
              <a:endParaRPr lang="en-US" dirty="0">
                <a:solidFill>
                  <a:schemeClr val="bg2">
                    <a:lumMod val="50000"/>
                  </a:schemeClr>
                </a:solidFill>
                <a:latin typeface="Dosis" pitchFamily="2" charset="77"/>
                <a:cs typeface="Calibri" panose="020F0502020204030204" pitchFamily="34" charset="0"/>
              </a:endParaRPr>
            </a:p>
          </p:txBody>
        </p:sp>
        <p:sp>
          <p:nvSpPr>
            <p:cNvPr id="25" name="TextBox 24">
              <a:extLst>
                <a:ext uri="{FF2B5EF4-FFF2-40B4-BE49-F238E27FC236}">
                  <a16:creationId xmlns:a16="http://schemas.microsoft.com/office/drawing/2014/main" id="{4C9D2CC6-CEB0-F0F0-B653-23FB70ADEC13}"/>
                </a:ext>
              </a:extLst>
            </p:cNvPr>
            <p:cNvSpPr txBox="1"/>
            <p:nvPr/>
          </p:nvSpPr>
          <p:spPr>
            <a:xfrm>
              <a:off x="6690562" y="4245556"/>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26" name="TextBox 25">
              <a:extLst>
                <a:ext uri="{FF2B5EF4-FFF2-40B4-BE49-F238E27FC236}">
                  <a16:creationId xmlns:a16="http://schemas.microsoft.com/office/drawing/2014/main" id="{9DF4A949-E894-B6E5-D760-E37B79F81C68}"/>
                </a:ext>
              </a:extLst>
            </p:cNvPr>
            <p:cNvSpPr txBox="1"/>
            <p:nvPr/>
          </p:nvSpPr>
          <p:spPr>
            <a:xfrm>
              <a:off x="6664404" y="3564788"/>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27" name="TextBox 26">
              <a:extLst>
                <a:ext uri="{FF2B5EF4-FFF2-40B4-BE49-F238E27FC236}">
                  <a16:creationId xmlns:a16="http://schemas.microsoft.com/office/drawing/2014/main" id="{708C39C0-9CAA-83C9-8AA5-F23AE4941151}"/>
                </a:ext>
              </a:extLst>
            </p:cNvPr>
            <p:cNvSpPr txBox="1"/>
            <p:nvPr/>
          </p:nvSpPr>
          <p:spPr>
            <a:xfrm>
              <a:off x="6690562" y="4904357"/>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1" name="TextBox 30">
              <a:extLst>
                <a:ext uri="{FF2B5EF4-FFF2-40B4-BE49-F238E27FC236}">
                  <a16:creationId xmlns:a16="http://schemas.microsoft.com/office/drawing/2014/main" id="{98B53645-B62D-7460-AE56-E3B1216EC93A}"/>
                </a:ext>
              </a:extLst>
            </p:cNvPr>
            <p:cNvSpPr txBox="1"/>
            <p:nvPr/>
          </p:nvSpPr>
          <p:spPr>
            <a:xfrm>
              <a:off x="765099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2" name="TextBox 31">
              <a:extLst>
                <a:ext uri="{FF2B5EF4-FFF2-40B4-BE49-F238E27FC236}">
                  <a16:creationId xmlns:a16="http://schemas.microsoft.com/office/drawing/2014/main" id="{E882AF4B-077C-C28E-5F97-EEC3F9062C42}"/>
                </a:ext>
              </a:extLst>
            </p:cNvPr>
            <p:cNvSpPr txBox="1"/>
            <p:nvPr/>
          </p:nvSpPr>
          <p:spPr>
            <a:xfrm>
              <a:off x="8472189" y="5609254"/>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33" name="TextBox 32">
              <a:extLst>
                <a:ext uri="{FF2B5EF4-FFF2-40B4-BE49-F238E27FC236}">
                  <a16:creationId xmlns:a16="http://schemas.microsoft.com/office/drawing/2014/main" id="{BB709BE2-0CF2-E7A1-25A9-FB577D238D89}"/>
                </a:ext>
              </a:extLst>
            </p:cNvPr>
            <p:cNvSpPr txBox="1"/>
            <p:nvPr/>
          </p:nvSpPr>
          <p:spPr>
            <a:xfrm>
              <a:off x="938557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34" name="TextBox 33">
              <a:extLst>
                <a:ext uri="{FF2B5EF4-FFF2-40B4-BE49-F238E27FC236}">
                  <a16:creationId xmlns:a16="http://schemas.microsoft.com/office/drawing/2014/main" id="{6FB7E6DC-EE87-1104-DF2A-0E02C9DE6ABD}"/>
                </a:ext>
              </a:extLst>
            </p:cNvPr>
            <p:cNvSpPr txBox="1"/>
            <p:nvPr/>
          </p:nvSpPr>
          <p:spPr>
            <a:xfrm>
              <a:off x="10248900"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p>
          </p:txBody>
        </p:sp>
      </p:grpSp>
      <p:sp>
        <p:nvSpPr>
          <p:cNvPr id="35" name="Oval 34">
            <a:extLst>
              <a:ext uri="{FF2B5EF4-FFF2-40B4-BE49-F238E27FC236}">
                <a16:creationId xmlns:a16="http://schemas.microsoft.com/office/drawing/2014/main" id="{54AEAB35-C387-17C9-8736-7B4A33924CE3}"/>
              </a:ext>
            </a:extLst>
          </p:cNvPr>
          <p:cNvSpPr/>
          <p:nvPr/>
        </p:nvSpPr>
        <p:spPr>
          <a:xfrm>
            <a:off x="7168397" y="1761987"/>
            <a:ext cx="164592" cy="164592"/>
          </a:xfrm>
          <a:prstGeom prst="ellipse">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1BD6F9C-BEFE-B5E1-B1AC-693E554873A2}"/>
              </a:ext>
            </a:extLst>
          </p:cNvPr>
          <p:cNvSpPr txBox="1"/>
          <p:nvPr/>
        </p:nvSpPr>
        <p:spPr>
          <a:xfrm>
            <a:off x="8683170" y="3589372"/>
            <a:ext cx="3286525" cy="369332"/>
          </a:xfrm>
          <a:prstGeom prst="rect">
            <a:avLst/>
          </a:prstGeom>
          <a:noFill/>
        </p:spPr>
        <p:txBody>
          <a:bodyPr wrap="square" rtlCol="0">
            <a:spAutoFit/>
          </a:bodyPr>
          <a:lstStyle/>
          <a:p>
            <a:r>
              <a:rPr lang="en-US" b="1" dirty="0">
                <a:solidFill>
                  <a:srgbClr val="C00000"/>
                </a:solidFill>
                <a:latin typeface="Dosis" pitchFamily="2" charset="77"/>
                <a:cs typeface="Calibri" panose="020F0502020204030204" pitchFamily="34" charset="0"/>
              </a:rPr>
              <a:t>Production Possibility Frontier</a:t>
            </a:r>
          </a:p>
        </p:txBody>
      </p:sp>
      <p:sp>
        <p:nvSpPr>
          <p:cNvPr id="41" name="TextBox 40">
            <a:extLst>
              <a:ext uri="{FF2B5EF4-FFF2-40B4-BE49-F238E27FC236}">
                <a16:creationId xmlns:a16="http://schemas.microsoft.com/office/drawing/2014/main" id="{6F0CCAE3-5883-57ED-9B9B-ED1B875474AD}"/>
              </a:ext>
            </a:extLst>
          </p:cNvPr>
          <p:cNvSpPr txBox="1"/>
          <p:nvPr/>
        </p:nvSpPr>
        <p:spPr>
          <a:xfrm>
            <a:off x="7300381" y="1391233"/>
            <a:ext cx="375460" cy="492443"/>
          </a:xfrm>
          <a:prstGeom prst="rect">
            <a:avLst/>
          </a:prstGeom>
          <a:noFill/>
        </p:spPr>
        <p:txBody>
          <a:bodyPr wrap="square" rtlCol="0">
            <a:spAutoFit/>
          </a:bodyPr>
          <a:lstStyle/>
          <a:p>
            <a:r>
              <a:rPr lang="en-US" sz="2600" b="1" dirty="0">
                <a:solidFill>
                  <a:srgbClr val="92278E"/>
                </a:solidFill>
                <a:latin typeface="Dosis" pitchFamily="2" charset="77"/>
                <a:cs typeface="Calibri" panose="020F0502020204030204" pitchFamily="34" charset="0"/>
              </a:rPr>
              <a:t>A</a:t>
            </a:r>
          </a:p>
        </p:txBody>
      </p:sp>
      <p:sp>
        <p:nvSpPr>
          <p:cNvPr id="46" name="Oval 45">
            <a:extLst>
              <a:ext uri="{FF2B5EF4-FFF2-40B4-BE49-F238E27FC236}">
                <a16:creationId xmlns:a16="http://schemas.microsoft.com/office/drawing/2014/main" id="{9B428E32-7A72-FF86-A4E5-71A0394F4F1E}"/>
              </a:ext>
            </a:extLst>
          </p:cNvPr>
          <p:cNvSpPr/>
          <p:nvPr/>
        </p:nvSpPr>
        <p:spPr>
          <a:xfrm>
            <a:off x="7898447" y="2930935"/>
            <a:ext cx="164592" cy="164592"/>
          </a:xfrm>
          <a:prstGeom prst="ellipse">
            <a:avLst/>
          </a:prstGeom>
          <a:solidFill>
            <a:srgbClr val="24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D53FF1A-1F55-DE29-427F-12BB019797AD}"/>
              </a:ext>
            </a:extLst>
          </p:cNvPr>
          <p:cNvSpPr txBox="1"/>
          <p:nvPr/>
        </p:nvSpPr>
        <p:spPr>
          <a:xfrm>
            <a:off x="8066850" y="2684713"/>
            <a:ext cx="375460" cy="492443"/>
          </a:xfrm>
          <a:prstGeom prst="rect">
            <a:avLst/>
          </a:prstGeom>
          <a:noFill/>
        </p:spPr>
        <p:txBody>
          <a:bodyPr wrap="square" rtlCol="0">
            <a:spAutoFit/>
          </a:bodyPr>
          <a:lstStyle/>
          <a:p>
            <a:r>
              <a:rPr lang="en-US" sz="2600" b="1" dirty="0">
                <a:solidFill>
                  <a:srgbClr val="249157"/>
                </a:solidFill>
                <a:latin typeface="Dosis" pitchFamily="2" charset="77"/>
                <a:cs typeface="Calibri" panose="020F0502020204030204" pitchFamily="34" charset="0"/>
              </a:rPr>
              <a:t>B</a:t>
            </a:r>
          </a:p>
        </p:txBody>
      </p:sp>
      <p:cxnSp>
        <p:nvCxnSpPr>
          <p:cNvPr id="55" name="Straight Arrow Connector 54">
            <a:extLst>
              <a:ext uri="{FF2B5EF4-FFF2-40B4-BE49-F238E27FC236}">
                <a16:creationId xmlns:a16="http://schemas.microsoft.com/office/drawing/2014/main" id="{70A57E64-3491-3E4D-CA41-7B6C53DCB20F}"/>
              </a:ext>
            </a:extLst>
          </p:cNvPr>
          <p:cNvCxnSpPr>
            <a:cxnSpLocks/>
          </p:cNvCxnSpPr>
          <p:nvPr/>
        </p:nvCxnSpPr>
        <p:spPr>
          <a:xfrm>
            <a:off x="7282189" y="1838151"/>
            <a:ext cx="730050" cy="0"/>
          </a:xfrm>
          <a:prstGeom prst="straightConnector1">
            <a:avLst/>
          </a:prstGeom>
          <a:ln w="63500">
            <a:solidFill>
              <a:srgbClr val="249157"/>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32AA36B-D426-25CF-0A0C-AF22F0187FE1}"/>
              </a:ext>
            </a:extLst>
          </p:cNvPr>
          <p:cNvCxnSpPr>
            <a:cxnSpLocks/>
          </p:cNvCxnSpPr>
          <p:nvPr/>
        </p:nvCxnSpPr>
        <p:spPr>
          <a:xfrm>
            <a:off x="7978856" y="1909076"/>
            <a:ext cx="0" cy="1097280"/>
          </a:xfrm>
          <a:prstGeom prst="straightConnector1">
            <a:avLst/>
          </a:prstGeom>
          <a:ln w="63500">
            <a:solidFill>
              <a:srgbClr val="92278E"/>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6AA641C5-564C-FDD1-C68A-491ACB91AF2C}"/>
              </a:ext>
            </a:extLst>
          </p:cNvPr>
          <p:cNvSpPr/>
          <p:nvPr/>
        </p:nvSpPr>
        <p:spPr>
          <a:xfrm>
            <a:off x="7223405" y="5431836"/>
            <a:ext cx="740664" cy="256032"/>
          </a:xfrm>
          <a:prstGeom prst="roundRect">
            <a:avLst/>
          </a:prstGeom>
          <a:solidFill>
            <a:srgbClr val="249157">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2F2B845A-D48C-B789-B763-35491DF768DC}"/>
              </a:ext>
            </a:extLst>
          </p:cNvPr>
          <p:cNvSpPr/>
          <p:nvPr/>
        </p:nvSpPr>
        <p:spPr>
          <a:xfrm>
            <a:off x="7143571" y="1860922"/>
            <a:ext cx="201168" cy="1234605"/>
          </a:xfrm>
          <a:prstGeom prst="roundRect">
            <a:avLst/>
          </a:prstGeom>
          <a:solidFill>
            <a:srgbClr val="92278E">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64B6E4A-6D25-2AAA-5658-DEC469E61C52}"/>
              </a:ext>
              <a:ext uri="{C183D7F6-B498-43B3-948B-1728B52AA6E4}">
                <adec:decorative xmlns:adec="http://schemas.microsoft.com/office/drawing/2017/decorative" val="1"/>
              </a:ext>
            </a:extLst>
          </p:cNvPr>
          <p:cNvSpPr/>
          <p:nvPr/>
        </p:nvSpPr>
        <p:spPr>
          <a:xfrm>
            <a:off x="248412" y="2877147"/>
            <a:ext cx="5949367" cy="1804572"/>
          </a:xfrm>
          <a:prstGeom prst="rect">
            <a:avLst/>
          </a:prstGeom>
          <a:noFill/>
          <a:ln w="635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5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dissolve">
                                      <p:cBhvr>
                                        <p:cTn id="10" dur="500"/>
                                        <p:tgtEl>
                                          <p:spTgt spid="12">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dissolve">
                                      <p:cBhvr>
                                        <p:cTn id="13" dur="500"/>
                                        <p:tgtEl>
                                          <p:spTgt spid="1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750"/>
                                        <p:tgtEl>
                                          <p:spTgt spid="5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6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up)">
                                      <p:cBhvr>
                                        <p:cTn id="26" dur="700"/>
                                        <p:tgtEl>
                                          <p:spTgt spid="59"/>
                                        </p:tgtEl>
                                      </p:cBhvr>
                                    </p:animEffect>
                                  </p:childTnLst>
                                </p:cTn>
                              </p:par>
                              <p:par>
                                <p:cTn id="27" presetID="22" presetClass="entr" presetSubtype="1"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up)">
                                      <p:cBhvr>
                                        <p:cTn id="29" dur="75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dissolve">
                                      <p:cBhvr>
                                        <p:cTn id="3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animBg="1"/>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717D46FD-549F-3DB7-D51C-4B71008A87C4}"/>
              </a:ext>
            </a:extLst>
          </p:cNvPr>
          <p:cNvCxnSpPr>
            <a:cxnSpLocks/>
          </p:cNvCxnSpPr>
          <p:nvPr/>
        </p:nvCxnSpPr>
        <p:spPr>
          <a:xfrm flipH="1" flipV="1">
            <a:off x="7783537" y="1351370"/>
            <a:ext cx="2617426" cy="4204489"/>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81DE81-3ED0-B721-B64D-6DADCF65992D}"/>
              </a:ext>
            </a:extLst>
          </p:cNvPr>
          <p:cNvSpPr>
            <a:spLocks noGrp="1"/>
          </p:cNvSpPr>
          <p:nvPr>
            <p:ph type="title"/>
          </p:nvPr>
        </p:nvSpPr>
        <p:spPr/>
        <p:txBody>
          <a:bodyPr/>
          <a:lstStyle/>
          <a:p>
            <a:r>
              <a:rPr lang="en-US" dirty="0"/>
              <a:t>Production Possibilities Frontier</a:t>
            </a:r>
          </a:p>
        </p:txBody>
      </p:sp>
      <p:sp>
        <p:nvSpPr>
          <p:cNvPr id="3" name="Slide Number Placeholder 2">
            <a:extLst>
              <a:ext uri="{FF2B5EF4-FFF2-40B4-BE49-F238E27FC236}">
                <a16:creationId xmlns:a16="http://schemas.microsoft.com/office/drawing/2014/main" id="{39DA6E7E-F7E8-4FBA-F99D-5ECD16BDABC3}"/>
              </a:ext>
            </a:extLst>
          </p:cNvPr>
          <p:cNvSpPr>
            <a:spLocks noGrp="1"/>
          </p:cNvSpPr>
          <p:nvPr>
            <p:ph type="sldNum" sz="quarter" idx="4"/>
          </p:nvPr>
        </p:nvSpPr>
        <p:spPr/>
        <p:txBody>
          <a:bodyPr/>
          <a:lstStyle/>
          <a:p>
            <a:fld id="{A5A0B60D-8A11-3D4C-B081-FD9F66CC3D26}" type="slidenum">
              <a:rPr lang="en-US" smtClean="0"/>
              <a:pPr/>
              <a:t>27</a:t>
            </a:fld>
            <a:endParaRPr lang="en-US" dirty="0"/>
          </a:p>
        </p:txBody>
      </p:sp>
      <p:sp>
        <p:nvSpPr>
          <p:cNvPr id="12" name="Content Placeholder 11">
            <a:extLst>
              <a:ext uri="{FF2B5EF4-FFF2-40B4-BE49-F238E27FC236}">
                <a16:creationId xmlns:a16="http://schemas.microsoft.com/office/drawing/2014/main" id="{5161481C-A079-9D99-A2E1-E41AB45D67A1}"/>
              </a:ext>
            </a:extLst>
          </p:cNvPr>
          <p:cNvSpPr>
            <a:spLocks noGrp="1"/>
          </p:cNvSpPr>
          <p:nvPr>
            <p:ph sz="quarter" idx="11"/>
          </p:nvPr>
        </p:nvSpPr>
        <p:spPr>
          <a:xfrm>
            <a:off x="478059" y="1273557"/>
            <a:ext cx="5463375" cy="5203440"/>
          </a:xfrm>
        </p:spPr>
        <p:txBody>
          <a:bodyPr>
            <a:normAutofit/>
          </a:bodyPr>
          <a:lstStyle/>
          <a:p>
            <a:pPr marL="0" indent="0">
              <a:buNone/>
            </a:pPr>
            <a:r>
              <a:rPr lang="en-US" sz="2200" dirty="0">
                <a:sym typeface="Wingdings" pitchFamily="2" charset="2"/>
              </a:rPr>
              <a:t>Any allocation of time such that you </a:t>
            </a:r>
            <a:r>
              <a:rPr lang="en-US" sz="2200" b="1" dirty="0">
                <a:sym typeface="Wingdings" pitchFamily="2" charset="2"/>
              </a:rPr>
              <a:t>on your PPF</a:t>
            </a:r>
            <a:r>
              <a:rPr lang="en-US" sz="2200" dirty="0">
                <a:sym typeface="Wingdings" pitchFamily="2" charset="2"/>
              </a:rPr>
              <a:t> is an </a:t>
            </a:r>
            <a:r>
              <a:rPr lang="en-US" sz="2200" b="1" dirty="0">
                <a:sym typeface="Wingdings" pitchFamily="2" charset="2"/>
              </a:rPr>
              <a:t>efficient</a:t>
            </a:r>
            <a:r>
              <a:rPr lang="en-US" sz="2200" dirty="0">
                <a:sym typeface="Wingdings" pitchFamily="2" charset="2"/>
              </a:rPr>
              <a:t> use of your resources (</a:t>
            </a:r>
            <a:r>
              <a:rPr lang="en-US" sz="2200" b="1" dirty="0">
                <a:solidFill>
                  <a:srgbClr val="92278E"/>
                </a:solidFill>
                <a:sym typeface="Wingdings" pitchFamily="2" charset="2"/>
              </a:rPr>
              <a:t>A</a:t>
            </a:r>
            <a:r>
              <a:rPr lang="en-US" sz="2200" dirty="0">
                <a:sym typeface="Wingdings" pitchFamily="2" charset="2"/>
              </a:rPr>
              <a:t>, </a:t>
            </a:r>
            <a:r>
              <a:rPr lang="en-US" sz="2200" b="1" dirty="0">
                <a:solidFill>
                  <a:srgbClr val="249157"/>
                </a:solidFill>
                <a:sym typeface="Wingdings" pitchFamily="2" charset="2"/>
              </a:rPr>
              <a:t>B</a:t>
            </a:r>
            <a:r>
              <a:rPr lang="en-US" sz="2200" dirty="0">
                <a:sym typeface="Wingdings" pitchFamily="2" charset="2"/>
              </a:rPr>
              <a:t>, </a:t>
            </a:r>
            <a:r>
              <a:rPr lang="en-US" sz="2200" b="1" dirty="0">
                <a:solidFill>
                  <a:srgbClr val="1767B3"/>
                </a:solidFill>
                <a:sym typeface="Wingdings" pitchFamily="2" charset="2"/>
              </a:rPr>
              <a:t>C</a:t>
            </a:r>
            <a:r>
              <a:rPr lang="en-US" sz="2200" dirty="0">
                <a:sym typeface="Wingdings" pitchFamily="2" charset="2"/>
              </a:rPr>
              <a:t>)</a:t>
            </a:r>
          </a:p>
          <a:p>
            <a:pPr>
              <a:buFont typeface="Wingdings" pitchFamily="2" charset="2"/>
              <a:buChar char="Ø"/>
            </a:pPr>
            <a:r>
              <a:rPr lang="en-US" sz="2200" dirty="0">
                <a:sym typeface="Wingdings" pitchFamily="2" charset="2"/>
              </a:rPr>
              <a:t>All 3 hours of study time are being used </a:t>
            </a:r>
          </a:p>
          <a:p>
            <a:pPr>
              <a:buFont typeface="Wingdings" pitchFamily="2" charset="2"/>
              <a:buChar char="Ø"/>
            </a:pPr>
            <a:r>
              <a:rPr lang="en-US" sz="2200" dirty="0">
                <a:sym typeface="Wingdings" pitchFamily="2" charset="2"/>
              </a:rPr>
              <a:t>No time is being wasted</a:t>
            </a:r>
          </a:p>
          <a:p>
            <a:pPr marL="0" indent="0">
              <a:buNone/>
            </a:pPr>
            <a:endParaRPr lang="en-US" sz="200" dirty="0">
              <a:sym typeface="Wingdings" pitchFamily="2" charset="2"/>
            </a:endParaRPr>
          </a:p>
          <a:p>
            <a:pPr marL="0" indent="0">
              <a:buNone/>
            </a:pPr>
            <a:r>
              <a:rPr lang="en-US" sz="2200" dirty="0">
                <a:sym typeface="Wingdings" pitchFamily="2" charset="2"/>
              </a:rPr>
              <a:t>Any allocation of time such that you are </a:t>
            </a:r>
            <a:r>
              <a:rPr lang="en-US" sz="2200" b="1" dirty="0">
                <a:sym typeface="Wingdings" pitchFamily="2" charset="2"/>
              </a:rPr>
              <a:t>below your PPF</a:t>
            </a:r>
            <a:r>
              <a:rPr lang="en-US" sz="2200" dirty="0">
                <a:sym typeface="Wingdings" pitchFamily="2" charset="2"/>
              </a:rPr>
              <a:t> is an </a:t>
            </a:r>
            <a:r>
              <a:rPr lang="en-US" sz="2200" b="1" dirty="0">
                <a:sym typeface="Wingdings" pitchFamily="2" charset="2"/>
              </a:rPr>
              <a:t>inefficient</a:t>
            </a:r>
            <a:r>
              <a:rPr lang="en-US" sz="2200" dirty="0">
                <a:sym typeface="Wingdings" pitchFamily="2" charset="2"/>
              </a:rPr>
              <a:t> use of your resources</a:t>
            </a:r>
          </a:p>
          <a:p>
            <a:pPr>
              <a:buFont typeface="Wingdings" pitchFamily="2" charset="2"/>
              <a:buChar char="Ø"/>
            </a:pPr>
            <a:r>
              <a:rPr lang="en-US" sz="2200" dirty="0">
                <a:sym typeface="Wingdings" pitchFamily="2" charset="2"/>
              </a:rPr>
              <a:t>At points marked with an </a:t>
            </a:r>
            <a:r>
              <a:rPr lang="en-US" sz="2200" b="1" dirty="0">
                <a:solidFill>
                  <a:schemeClr val="bg2">
                    <a:lumMod val="50000"/>
                  </a:schemeClr>
                </a:solidFill>
                <a:sym typeface="Wingdings" pitchFamily="2" charset="2"/>
              </a:rPr>
              <a:t>X</a:t>
            </a:r>
            <a:r>
              <a:rPr lang="en-US" sz="2200" dirty="0">
                <a:sym typeface="Wingdings" pitchFamily="2" charset="2"/>
              </a:rPr>
              <a:t>, time is being wasted (not all 3 hour are being used)</a:t>
            </a:r>
            <a:endParaRPr lang="en-US" sz="200" dirty="0">
              <a:sym typeface="Wingdings" pitchFamily="2" charset="2"/>
            </a:endParaRPr>
          </a:p>
          <a:p>
            <a:pPr marL="0" indent="0">
              <a:buNone/>
            </a:pPr>
            <a:r>
              <a:rPr lang="en-US" sz="2200" dirty="0">
                <a:sym typeface="Wingdings" pitchFamily="2" charset="2"/>
              </a:rPr>
              <a:t>You can only reach a point </a:t>
            </a:r>
            <a:r>
              <a:rPr lang="en-US" sz="2200" b="1" dirty="0">
                <a:sym typeface="Wingdings" pitchFamily="2" charset="2"/>
              </a:rPr>
              <a:t>above your original PPF </a:t>
            </a:r>
            <a:r>
              <a:rPr lang="en-US" sz="2200" dirty="0">
                <a:sym typeface="Wingdings" pitchFamily="2" charset="2"/>
              </a:rPr>
              <a:t>(</a:t>
            </a:r>
            <a:r>
              <a:rPr lang="en-US" sz="2200" b="1" dirty="0">
                <a:solidFill>
                  <a:schemeClr val="accent2"/>
                </a:solidFill>
                <a:sym typeface="Wingdings" pitchFamily="2" charset="2"/>
              </a:rPr>
              <a:t>N</a:t>
            </a:r>
            <a:r>
              <a:rPr lang="en-US" sz="2200" dirty="0">
                <a:sym typeface="Wingdings" pitchFamily="2" charset="2"/>
              </a:rPr>
              <a:t>) if you </a:t>
            </a:r>
            <a:r>
              <a:rPr lang="en-US" sz="2200" b="1" dirty="0">
                <a:solidFill>
                  <a:schemeClr val="accent2"/>
                </a:solidFill>
                <a:sym typeface="Wingdings" pitchFamily="2" charset="2"/>
              </a:rPr>
              <a:t>increase your productivity </a:t>
            </a:r>
            <a:r>
              <a:rPr lang="en-US" sz="2200" dirty="0">
                <a:sym typeface="Wingdings" pitchFamily="2" charset="2"/>
              </a:rPr>
              <a:t>in some way (new study techniques). </a:t>
            </a:r>
            <a:r>
              <a:rPr lang="en-US" sz="2200" b="1" dirty="0">
                <a:sym typeface="Wingdings" pitchFamily="2" charset="2"/>
              </a:rPr>
              <a:t>Otherwise</a:t>
            </a:r>
            <a:r>
              <a:rPr lang="en-US" sz="2200" dirty="0">
                <a:sym typeface="Wingdings" pitchFamily="2" charset="2"/>
              </a:rPr>
              <a:t>, points beyond your PPF would be </a:t>
            </a:r>
            <a:r>
              <a:rPr lang="en-US" sz="2200" b="1" dirty="0">
                <a:sym typeface="Wingdings" pitchFamily="2" charset="2"/>
              </a:rPr>
              <a:t>unattainable</a:t>
            </a:r>
            <a:r>
              <a:rPr lang="en-US" sz="2200" dirty="0">
                <a:sym typeface="Wingdings" pitchFamily="2" charset="2"/>
              </a:rPr>
              <a:t>. </a:t>
            </a:r>
          </a:p>
        </p:txBody>
      </p:sp>
      <p:sp>
        <p:nvSpPr>
          <p:cNvPr id="13" name="TextBox 12">
            <a:extLst>
              <a:ext uri="{FF2B5EF4-FFF2-40B4-BE49-F238E27FC236}">
                <a16:creationId xmlns:a16="http://schemas.microsoft.com/office/drawing/2014/main" id="{B99FF2CF-E149-6B71-0862-BCCEC2038A83}"/>
              </a:ext>
            </a:extLst>
          </p:cNvPr>
          <p:cNvSpPr txBox="1"/>
          <p:nvPr/>
        </p:nvSpPr>
        <p:spPr>
          <a:xfrm>
            <a:off x="9809841" y="5840228"/>
            <a:ext cx="2147403" cy="615553"/>
          </a:xfrm>
          <a:prstGeom prst="rect">
            <a:avLst/>
          </a:prstGeom>
          <a:noFill/>
        </p:spPr>
        <p:txBody>
          <a:bodyPr wrap="square" rtlCol="0">
            <a:spAutoFit/>
          </a:bodyPr>
          <a:lstStyle/>
          <a:p>
            <a:pPr algn="r"/>
            <a:r>
              <a:rPr lang="en-US" dirty="0">
                <a:solidFill>
                  <a:schemeClr val="bg2">
                    <a:lumMod val="50000"/>
                  </a:schemeClr>
                </a:solidFill>
                <a:latin typeface="Dosis" pitchFamily="2" charset="77"/>
                <a:cs typeface="Calibri" panose="020F0502020204030204" pitchFamily="34" charset="0"/>
              </a:rPr>
              <a:t>Improve your </a:t>
            </a:r>
            <a:r>
              <a:rPr lang="en-US" sz="1600" dirty="0">
                <a:solidFill>
                  <a:schemeClr val="bg2">
                    <a:lumMod val="50000"/>
                  </a:schemeClr>
                </a:solidFill>
                <a:latin typeface="Dosis" pitchFamily="2" charset="77"/>
                <a:cs typeface="Calibri" panose="020F0502020204030204" pitchFamily="34" charset="0"/>
              </a:rPr>
              <a:t>psychology grade</a:t>
            </a:r>
          </a:p>
        </p:txBody>
      </p:sp>
      <p:sp>
        <p:nvSpPr>
          <p:cNvPr id="14" name="TextBox 13">
            <a:extLst>
              <a:ext uri="{FF2B5EF4-FFF2-40B4-BE49-F238E27FC236}">
                <a16:creationId xmlns:a16="http://schemas.microsoft.com/office/drawing/2014/main" id="{F129EE27-BD9E-6654-AD4D-7B38B2119A74}"/>
              </a:ext>
            </a:extLst>
          </p:cNvPr>
          <p:cNvSpPr txBox="1"/>
          <p:nvPr/>
        </p:nvSpPr>
        <p:spPr>
          <a:xfrm>
            <a:off x="6532473" y="731142"/>
            <a:ext cx="2116010" cy="646331"/>
          </a:xfrm>
          <a:prstGeom prst="rect">
            <a:avLst/>
          </a:prstGeom>
          <a:noFill/>
        </p:spPr>
        <p:txBody>
          <a:bodyPr wrap="square" rtlCol="0">
            <a:spAutoFit/>
          </a:bodyPr>
          <a:lstStyle/>
          <a:p>
            <a:r>
              <a:rPr lang="en-US" dirty="0">
                <a:solidFill>
                  <a:schemeClr val="bg2">
                    <a:lumMod val="50000"/>
                  </a:schemeClr>
                </a:solidFill>
                <a:latin typeface="Dosis" pitchFamily="2" charset="77"/>
                <a:cs typeface="Calibri" panose="020F0502020204030204" pitchFamily="34" charset="0"/>
              </a:rPr>
              <a:t>Improve your economics grade</a:t>
            </a:r>
          </a:p>
        </p:txBody>
      </p:sp>
      <p:cxnSp>
        <p:nvCxnSpPr>
          <p:cNvPr id="15" name="Straight Connector 14">
            <a:extLst>
              <a:ext uri="{FF2B5EF4-FFF2-40B4-BE49-F238E27FC236}">
                <a16:creationId xmlns:a16="http://schemas.microsoft.com/office/drawing/2014/main" id="{4983759E-FAAB-8304-8C17-09563CF9F5E1}"/>
              </a:ext>
            </a:extLst>
          </p:cNvPr>
          <p:cNvCxnSpPr>
            <a:cxnSpLocks/>
          </p:cNvCxnSpPr>
          <p:nvPr/>
        </p:nvCxnSpPr>
        <p:spPr>
          <a:xfrm flipH="1" flipV="1">
            <a:off x="7241183" y="1833358"/>
            <a:ext cx="2321917" cy="3729800"/>
          </a:xfrm>
          <a:prstGeom prst="line">
            <a:avLst/>
          </a:prstGeom>
          <a:ln w="76200" cap="flat">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07F842F-8865-81B3-7A7C-E6EA706FDE01}"/>
              </a:ext>
            </a:extLst>
          </p:cNvPr>
          <p:cNvGrpSpPr/>
          <p:nvPr/>
        </p:nvGrpSpPr>
        <p:grpSpPr>
          <a:xfrm>
            <a:off x="6664404" y="1482362"/>
            <a:ext cx="4219139" cy="4496224"/>
            <a:chOff x="6664404" y="1482362"/>
            <a:chExt cx="4219139" cy="4496224"/>
          </a:xfrm>
        </p:grpSpPr>
        <p:grpSp>
          <p:nvGrpSpPr>
            <p:cNvPr id="16" name="Group 15">
              <a:extLst>
                <a:ext uri="{FF2B5EF4-FFF2-40B4-BE49-F238E27FC236}">
                  <a16:creationId xmlns:a16="http://schemas.microsoft.com/office/drawing/2014/main" id="{8E0FD403-BEB6-778E-AD0E-5AC833D09FF3}"/>
                </a:ext>
              </a:extLst>
            </p:cNvPr>
            <p:cNvGrpSpPr/>
            <p:nvPr/>
          </p:nvGrpSpPr>
          <p:grpSpPr>
            <a:xfrm>
              <a:off x="7225943" y="1482362"/>
              <a:ext cx="3657600" cy="4114800"/>
              <a:chOff x="4242145" y="910536"/>
              <a:chExt cx="3020521" cy="3398087"/>
            </a:xfrm>
          </p:grpSpPr>
          <p:cxnSp>
            <p:nvCxnSpPr>
              <p:cNvPr id="17" name="Straight Connector 16">
                <a:extLst>
                  <a:ext uri="{FF2B5EF4-FFF2-40B4-BE49-F238E27FC236}">
                    <a16:creationId xmlns:a16="http://schemas.microsoft.com/office/drawing/2014/main" id="{F0073A1C-E10F-519E-BA3A-DD870EEE2D42}"/>
                  </a:ext>
                </a:extLst>
              </p:cNvPr>
              <p:cNvCxnSpPr>
                <a:cxnSpLocks/>
              </p:cNvCxnSpPr>
              <p:nvPr/>
            </p:nvCxnSpPr>
            <p:spPr>
              <a:xfrm flipH="1">
                <a:off x="4242145" y="4280542"/>
                <a:ext cx="3020521" cy="0"/>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975F7C-CF96-822F-0D9C-B0F5C6CD2C64}"/>
                  </a:ext>
                </a:extLst>
              </p:cNvPr>
              <p:cNvCxnSpPr>
                <a:cxnSpLocks/>
              </p:cNvCxnSpPr>
              <p:nvPr/>
            </p:nvCxnSpPr>
            <p:spPr>
              <a:xfrm>
                <a:off x="4248436" y="910536"/>
                <a:ext cx="12590" cy="3398087"/>
              </a:xfrm>
              <a:prstGeom prst="line">
                <a:avLst/>
              </a:prstGeom>
              <a:ln w="603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1E788315-B3F9-F03D-FF13-3CD2F2F8F687}"/>
                </a:ext>
              </a:extLst>
            </p:cNvPr>
            <p:cNvSpPr txBox="1"/>
            <p:nvPr/>
          </p:nvSpPr>
          <p:spPr>
            <a:xfrm>
              <a:off x="6679128" y="159818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24</a:t>
              </a:r>
              <a:endParaRPr lang="en-US" dirty="0">
                <a:solidFill>
                  <a:schemeClr val="bg2">
                    <a:lumMod val="50000"/>
                  </a:schemeClr>
                </a:solidFill>
                <a:latin typeface="Dosis" pitchFamily="2" charset="77"/>
                <a:cs typeface="Calibri" panose="020F0502020204030204" pitchFamily="34" charset="0"/>
              </a:endParaRPr>
            </a:p>
          </p:txBody>
        </p:sp>
        <p:sp>
          <p:nvSpPr>
            <p:cNvPr id="23" name="TextBox 22">
              <a:extLst>
                <a:ext uri="{FF2B5EF4-FFF2-40B4-BE49-F238E27FC236}">
                  <a16:creationId xmlns:a16="http://schemas.microsoft.com/office/drawing/2014/main" id="{F6266616-56DE-4DE3-3CDD-6D9E1C4E267C}"/>
                </a:ext>
              </a:extLst>
            </p:cNvPr>
            <p:cNvSpPr txBox="1"/>
            <p:nvPr/>
          </p:nvSpPr>
          <p:spPr>
            <a:xfrm>
              <a:off x="6664404" y="2882323"/>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endParaRPr lang="en-US" dirty="0">
                <a:solidFill>
                  <a:schemeClr val="bg2">
                    <a:lumMod val="50000"/>
                  </a:schemeClr>
                </a:solidFill>
                <a:latin typeface="Dosis" pitchFamily="2" charset="77"/>
                <a:cs typeface="Calibri" panose="020F0502020204030204" pitchFamily="34" charset="0"/>
              </a:endParaRPr>
            </a:p>
          </p:txBody>
        </p:sp>
        <p:sp>
          <p:nvSpPr>
            <p:cNvPr id="24" name="TextBox 23">
              <a:extLst>
                <a:ext uri="{FF2B5EF4-FFF2-40B4-BE49-F238E27FC236}">
                  <a16:creationId xmlns:a16="http://schemas.microsoft.com/office/drawing/2014/main" id="{A58A6B0E-4571-F2D4-4752-1A8F938B3FE6}"/>
                </a:ext>
              </a:extLst>
            </p:cNvPr>
            <p:cNvSpPr txBox="1"/>
            <p:nvPr/>
          </p:nvSpPr>
          <p:spPr>
            <a:xfrm>
              <a:off x="6671506" y="2233252"/>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20</a:t>
              </a:r>
              <a:endParaRPr lang="en-US" dirty="0">
                <a:solidFill>
                  <a:schemeClr val="bg2">
                    <a:lumMod val="50000"/>
                  </a:schemeClr>
                </a:solidFill>
                <a:latin typeface="Dosis" pitchFamily="2" charset="77"/>
                <a:cs typeface="Calibri" panose="020F0502020204030204" pitchFamily="34" charset="0"/>
              </a:endParaRPr>
            </a:p>
          </p:txBody>
        </p:sp>
        <p:sp>
          <p:nvSpPr>
            <p:cNvPr id="25" name="TextBox 24">
              <a:extLst>
                <a:ext uri="{FF2B5EF4-FFF2-40B4-BE49-F238E27FC236}">
                  <a16:creationId xmlns:a16="http://schemas.microsoft.com/office/drawing/2014/main" id="{4C9D2CC6-CEB0-F0F0-B653-23FB70ADEC13}"/>
                </a:ext>
              </a:extLst>
            </p:cNvPr>
            <p:cNvSpPr txBox="1"/>
            <p:nvPr/>
          </p:nvSpPr>
          <p:spPr>
            <a:xfrm>
              <a:off x="6690562" y="4245556"/>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26" name="TextBox 25">
              <a:extLst>
                <a:ext uri="{FF2B5EF4-FFF2-40B4-BE49-F238E27FC236}">
                  <a16:creationId xmlns:a16="http://schemas.microsoft.com/office/drawing/2014/main" id="{9DF4A949-E894-B6E5-D760-E37B79F81C68}"/>
                </a:ext>
              </a:extLst>
            </p:cNvPr>
            <p:cNvSpPr txBox="1"/>
            <p:nvPr/>
          </p:nvSpPr>
          <p:spPr>
            <a:xfrm>
              <a:off x="6664404" y="3564788"/>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27" name="TextBox 26">
              <a:extLst>
                <a:ext uri="{FF2B5EF4-FFF2-40B4-BE49-F238E27FC236}">
                  <a16:creationId xmlns:a16="http://schemas.microsoft.com/office/drawing/2014/main" id="{708C39C0-9CAA-83C9-8AA5-F23AE4941151}"/>
                </a:ext>
              </a:extLst>
            </p:cNvPr>
            <p:cNvSpPr txBox="1"/>
            <p:nvPr/>
          </p:nvSpPr>
          <p:spPr>
            <a:xfrm>
              <a:off x="6690562" y="4904357"/>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1" name="TextBox 30">
              <a:extLst>
                <a:ext uri="{FF2B5EF4-FFF2-40B4-BE49-F238E27FC236}">
                  <a16:creationId xmlns:a16="http://schemas.microsoft.com/office/drawing/2014/main" id="{98B53645-B62D-7460-AE56-E3B1216EC93A}"/>
                </a:ext>
              </a:extLst>
            </p:cNvPr>
            <p:cNvSpPr txBox="1"/>
            <p:nvPr/>
          </p:nvSpPr>
          <p:spPr>
            <a:xfrm>
              <a:off x="765099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4</a:t>
              </a:r>
            </a:p>
          </p:txBody>
        </p:sp>
        <p:sp>
          <p:nvSpPr>
            <p:cNvPr id="32" name="TextBox 31">
              <a:extLst>
                <a:ext uri="{FF2B5EF4-FFF2-40B4-BE49-F238E27FC236}">
                  <a16:creationId xmlns:a16="http://schemas.microsoft.com/office/drawing/2014/main" id="{E882AF4B-077C-C28E-5F97-EEC3F9062C42}"/>
                </a:ext>
              </a:extLst>
            </p:cNvPr>
            <p:cNvSpPr txBox="1"/>
            <p:nvPr/>
          </p:nvSpPr>
          <p:spPr>
            <a:xfrm>
              <a:off x="8472189" y="5609254"/>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8</a:t>
              </a:r>
            </a:p>
          </p:txBody>
        </p:sp>
        <p:sp>
          <p:nvSpPr>
            <p:cNvPr id="33" name="TextBox 32">
              <a:extLst>
                <a:ext uri="{FF2B5EF4-FFF2-40B4-BE49-F238E27FC236}">
                  <a16:creationId xmlns:a16="http://schemas.microsoft.com/office/drawing/2014/main" id="{BB709BE2-0CF2-E7A1-25A9-FB577D238D89}"/>
                </a:ext>
              </a:extLst>
            </p:cNvPr>
            <p:cNvSpPr txBox="1"/>
            <p:nvPr/>
          </p:nvSpPr>
          <p:spPr>
            <a:xfrm>
              <a:off x="9385578"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12</a:t>
              </a:r>
            </a:p>
          </p:txBody>
        </p:sp>
        <p:sp>
          <p:nvSpPr>
            <p:cNvPr id="34" name="TextBox 33">
              <a:extLst>
                <a:ext uri="{FF2B5EF4-FFF2-40B4-BE49-F238E27FC236}">
                  <a16:creationId xmlns:a16="http://schemas.microsoft.com/office/drawing/2014/main" id="{6FB7E6DC-EE87-1104-DF2A-0E02C9DE6ABD}"/>
                </a:ext>
              </a:extLst>
            </p:cNvPr>
            <p:cNvSpPr txBox="1"/>
            <p:nvPr/>
          </p:nvSpPr>
          <p:spPr>
            <a:xfrm>
              <a:off x="10248900" y="5604461"/>
              <a:ext cx="558244" cy="369332"/>
            </a:xfrm>
            <a:prstGeom prst="rect">
              <a:avLst/>
            </a:prstGeom>
            <a:noFill/>
          </p:spPr>
          <p:txBody>
            <a:bodyPr wrap="square" rtlCol="0">
              <a:spAutoFit/>
            </a:bodyPr>
            <a:lstStyle/>
            <a:p>
              <a:pPr algn="ctr"/>
              <a:r>
                <a:rPr lang="en-US" b="1" dirty="0">
                  <a:solidFill>
                    <a:schemeClr val="bg2">
                      <a:lumMod val="50000"/>
                    </a:schemeClr>
                  </a:solidFill>
                  <a:latin typeface="Dosis" pitchFamily="2" charset="77"/>
                  <a:cs typeface="Calibri" panose="020F0502020204030204" pitchFamily="34" charset="0"/>
                </a:rPr>
                <a:t>16</a:t>
              </a:r>
            </a:p>
          </p:txBody>
        </p:sp>
      </p:grpSp>
      <p:sp>
        <p:nvSpPr>
          <p:cNvPr id="35" name="Oval 34">
            <a:extLst>
              <a:ext uri="{FF2B5EF4-FFF2-40B4-BE49-F238E27FC236}">
                <a16:creationId xmlns:a16="http://schemas.microsoft.com/office/drawing/2014/main" id="{54AEAB35-C387-17C9-8736-7B4A33924CE3}"/>
              </a:ext>
            </a:extLst>
          </p:cNvPr>
          <p:cNvSpPr/>
          <p:nvPr/>
        </p:nvSpPr>
        <p:spPr>
          <a:xfrm>
            <a:off x="7168397" y="1761987"/>
            <a:ext cx="164592" cy="164592"/>
          </a:xfrm>
          <a:prstGeom prst="ellipse">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1BD6F9C-BEFE-B5E1-B1AC-693E554873A2}"/>
              </a:ext>
            </a:extLst>
          </p:cNvPr>
          <p:cNvSpPr txBox="1"/>
          <p:nvPr/>
        </p:nvSpPr>
        <p:spPr>
          <a:xfrm>
            <a:off x="9552984" y="3095527"/>
            <a:ext cx="1911349" cy="923330"/>
          </a:xfrm>
          <a:prstGeom prst="rect">
            <a:avLst/>
          </a:prstGeom>
          <a:noFill/>
        </p:spPr>
        <p:txBody>
          <a:bodyPr wrap="square" rtlCol="0">
            <a:spAutoFit/>
          </a:bodyPr>
          <a:lstStyle/>
          <a:p>
            <a:r>
              <a:rPr lang="en-US" b="1" dirty="0">
                <a:solidFill>
                  <a:schemeClr val="accent2"/>
                </a:solidFill>
                <a:latin typeface="Dosis" pitchFamily="2" charset="77"/>
                <a:cs typeface="Calibri" panose="020F0502020204030204" pitchFamily="34" charset="0"/>
              </a:rPr>
              <a:t>New Production Possibility Frontier</a:t>
            </a:r>
          </a:p>
        </p:txBody>
      </p:sp>
      <p:sp>
        <p:nvSpPr>
          <p:cNvPr id="41" name="TextBox 40">
            <a:extLst>
              <a:ext uri="{FF2B5EF4-FFF2-40B4-BE49-F238E27FC236}">
                <a16:creationId xmlns:a16="http://schemas.microsoft.com/office/drawing/2014/main" id="{6F0CCAE3-5883-57ED-9B9B-ED1B875474AD}"/>
              </a:ext>
            </a:extLst>
          </p:cNvPr>
          <p:cNvSpPr txBox="1"/>
          <p:nvPr/>
        </p:nvSpPr>
        <p:spPr>
          <a:xfrm>
            <a:off x="7300381" y="1391233"/>
            <a:ext cx="375460" cy="492443"/>
          </a:xfrm>
          <a:prstGeom prst="rect">
            <a:avLst/>
          </a:prstGeom>
          <a:noFill/>
        </p:spPr>
        <p:txBody>
          <a:bodyPr wrap="square" rtlCol="0">
            <a:spAutoFit/>
          </a:bodyPr>
          <a:lstStyle/>
          <a:p>
            <a:r>
              <a:rPr lang="en-US" sz="2600" b="1" dirty="0">
                <a:solidFill>
                  <a:srgbClr val="92278E"/>
                </a:solidFill>
                <a:latin typeface="Dosis" pitchFamily="2" charset="77"/>
                <a:cs typeface="Calibri" panose="020F0502020204030204" pitchFamily="34" charset="0"/>
              </a:rPr>
              <a:t>A</a:t>
            </a:r>
          </a:p>
        </p:txBody>
      </p:sp>
      <p:sp>
        <p:nvSpPr>
          <p:cNvPr id="46" name="Oval 45">
            <a:extLst>
              <a:ext uri="{FF2B5EF4-FFF2-40B4-BE49-F238E27FC236}">
                <a16:creationId xmlns:a16="http://schemas.microsoft.com/office/drawing/2014/main" id="{9B428E32-7A72-FF86-A4E5-71A0394F4F1E}"/>
              </a:ext>
            </a:extLst>
          </p:cNvPr>
          <p:cNvSpPr/>
          <p:nvPr/>
        </p:nvSpPr>
        <p:spPr>
          <a:xfrm>
            <a:off x="7898447" y="2930935"/>
            <a:ext cx="164592" cy="164592"/>
          </a:xfrm>
          <a:prstGeom prst="ellipse">
            <a:avLst/>
          </a:prstGeom>
          <a:solidFill>
            <a:srgbClr val="24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D53FF1A-1F55-DE29-427F-12BB019797AD}"/>
              </a:ext>
            </a:extLst>
          </p:cNvPr>
          <p:cNvSpPr txBox="1"/>
          <p:nvPr/>
        </p:nvSpPr>
        <p:spPr>
          <a:xfrm>
            <a:off x="8066850" y="2684713"/>
            <a:ext cx="375460" cy="492443"/>
          </a:xfrm>
          <a:prstGeom prst="rect">
            <a:avLst/>
          </a:prstGeom>
          <a:noFill/>
        </p:spPr>
        <p:txBody>
          <a:bodyPr wrap="square" rtlCol="0">
            <a:spAutoFit/>
          </a:bodyPr>
          <a:lstStyle/>
          <a:p>
            <a:r>
              <a:rPr lang="en-US" sz="2600" b="1" dirty="0">
                <a:solidFill>
                  <a:srgbClr val="249157"/>
                </a:solidFill>
                <a:latin typeface="Dosis" pitchFamily="2" charset="77"/>
                <a:cs typeface="Calibri" panose="020F0502020204030204" pitchFamily="34" charset="0"/>
              </a:rPr>
              <a:t>B</a:t>
            </a:r>
          </a:p>
        </p:txBody>
      </p:sp>
      <p:sp>
        <p:nvSpPr>
          <p:cNvPr id="36" name="Oval 35">
            <a:extLst>
              <a:ext uri="{FF2B5EF4-FFF2-40B4-BE49-F238E27FC236}">
                <a16:creationId xmlns:a16="http://schemas.microsoft.com/office/drawing/2014/main" id="{A4D59800-FA5A-3C60-28EF-DFE272850DB9}"/>
              </a:ext>
            </a:extLst>
          </p:cNvPr>
          <p:cNvSpPr/>
          <p:nvPr/>
        </p:nvSpPr>
        <p:spPr>
          <a:xfrm>
            <a:off x="9493633" y="5475473"/>
            <a:ext cx="164592" cy="164592"/>
          </a:xfrm>
          <a:prstGeom prst="ellipse">
            <a:avLst/>
          </a:prstGeom>
          <a:solidFill>
            <a:srgbClr val="176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10ACFE8-0591-201D-E1FA-1E1C7B1B282C}"/>
              </a:ext>
            </a:extLst>
          </p:cNvPr>
          <p:cNvSpPr txBox="1"/>
          <p:nvPr/>
        </p:nvSpPr>
        <p:spPr>
          <a:xfrm>
            <a:off x="9625617" y="5104719"/>
            <a:ext cx="375460" cy="492443"/>
          </a:xfrm>
          <a:prstGeom prst="rect">
            <a:avLst/>
          </a:prstGeom>
          <a:noFill/>
        </p:spPr>
        <p:txBody>
          <a:bodyPr wrap="square" rtlCol="0">
            <a:spAutoFit/>
          </a:bodyPr>
          <a:lstStyle/>
          <a:p>
            <a:r>
              <a:rPr lang="en-US" sz="2600" b="1" dirty="0">
                <a:solidFill>
                  <a:srgbClr val="1767B3"/>
                </a:solidFill>
                <a:latin typeface="Dosis" pitchFamily="2" charset="77"/>
                <a:cs typeface="Calibri" panose="020F0502020204030204" pitchFamily="34" charset="0"/>
              </a:rPr>
              <a:t>C</a:t>
            </a:r>
          </a:p>
        </p:txBody>
      </p:sp>
      <p:sp>
        <p:nvSpPr>
          <p:cNvPr id="38" name="TextBox 37">
            <a:extLst>
              <a:ext uri="{FF2B5EF4-FFF2-40B4-BE49-F238E27FC236}">
                <a16:creationId xmlns:a16="http://schemas.microsoft.com/office/drawing/2014/main" id="{A0403136-732C-5F26-A9F8-87C83F960093}"/>
              </a:ext>
            </a:extLst>
          </p:cNvPr>
          <p:cNvSpPr txBox="1"/>
          <p:nvPr/>
        </p:nvSpPr>
        <p:spPr>
          <a:xfrm>
            <a:off x="8026681" y="4521609"/>
            <a:ext cx="375460" cy="492443"/>
          </a:xfrm>
          <a:prstGeom prst="rect">
            <a:avLst/>
          </a:prstGeom>
          <a:noFill/>
        </p:spPr>
        <p:txBody>
          <a:bodyPr wrap="square" rtlCol="0">
            <a:spAutoFit/>
          </a:bodyPr>
          <a:lstStyle/>
          <a:p>
            <a:r>
              <a:rPr lang="en-US" sz="2600" b="1" dirty="0">
                <a:solidFill>
                  <a:schemeClr val="bg2">
                    <a:lumMod val="50000"/>
                  </a:schemeClr>
                </a:solidFill>
                <a:latin typeface="Dosis" pitchFamily="2" charset="77"/>
                <a:cs typeface="Calibri" panose="020F0502020204030204" pitchFamily="34" charset="0"/>
              </a:rPr>
              <a:t>X</a:t>
            </a:r>
          </a:p>
        </p:txBody>
      </p:sp>
      <p:sp>
        <p:nvSpPr>
          <p:cNvPr id="40" name="TextBox 39">
            <a:extLst>
              <a:ext uri="{FF2B5EF4-FFF2-40B4-BE49-F238E27FC236}">
                <a16:creationId xmlns:a16="http://schemas.microsoft.com/office/drawing/2014/main" id="{8FDC5C13-114E-DFC5-C266-472FAA922E80}"/>
              </a:ext>
            </a:extLst>
          </p:cNvPr>
          <p:cNvSpPr txBox="1"/>
          <p:nvPr/>
        </p:nvSpPr>
        <p:spPr>
          <a:xfrm>
            <a:off x="7554660" y="3711441"/>
            <a:ext cx="375460" cy="492443"/>
          </a:xfrm>
          <a:prstGeom prst="rect">
            <a:avLst/>
          </a:prstGeom>
          <a:noFill/>
        </p:spPr>
        <p:txBody>
          <a:bodyPr wrap="square" rtlCol="0">
            <a:spAutoFit/>
          </a:bodyPr>
          <a:lstStyle/>
          <a:p>
            <a:r>
              <a:rPr lang="en-US" sz="2600" b="1" dirty="0">
                <a:solidFill>
                  <a:schemeClr val="bg2">
                    <a:lumMod val="50000"/>
                  </a:schemeClr>
                </a:solidFill>
                <a:latin typeface="Dosis" pitchFamily="2" charset="77"/>
                <a:cs typeface="Calibri" panose="020F0502020204030204" pitchFamily="34" charset="0"/>
              </a:rPr>
              <a:t>X</a:t>
            </a:r>
          </a:p>
        </p:txBody>
      </p:sp>
      <p:sp>
        <p:nvSpPr>
          <p:cNvPr id="44" name="Oval 43">
            <a:extLst>
              <a:ext uri="{FF2B5EF4-FFF2-40B4-BE49-F238E27FC236}">
                <a16:creationId xmlns:a16="http://schemas.microsoft.com/office/drawing/2014/main" id="{A78D1AB4-7240-D594-68FA-A711300FB660}"/>
              </a:ext>
            </a:extLst>
          </p:cNvPr>
          <p:cNvSpPr/>
          <p:nvPr/>
        </p:nvSpPr>
        <p:spPr>
          <a:xfrm>
            <a:off x="8732679" y="2904275"/>
            <a:ext cx="164592" cy="1645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45" name="TextBox 44">
            <a:extLst>
              <a:ext uri="{FF2B5EF4-FFF2-40B4-BE49-F238E27FC236}">
                <a16:creationId xmlns:a16="http://schemas.microsoft.com/office/drawing/2014/main" id="{1F5FAEE1-1358-ACE6-B7D9-C415F9F77F17}"/>
              </a:ext>
            </a:extLst>
          </p:cNvPr>
          <p:cNvSpPr txBox="1"/>
          <p:nvPr/>
        </p:nvSpPr>
        <p:spPr>
          <a:xfrm>
            <a:off x="8938418" y="2636101"/>
            <a:ext cx="375460" cy="492443"/>
          </a:xfrm>
          <a:prstGeom prst="rect">
            <a:avLst/>
          </a:prstGeom>
          <a:noFill/>
        </p:spPr>
        <p:txBody>
          <a:bodyPr wrap="square" rtlCol="0">
            <a:spAutoFit/>
          </a:bodyPr>
          <a:lstStyle/>
          <a:p>
            <a:r>
              <a:rPr lang="en-US" sz="2600" b="1" dirty="0">
                <a:solidFill>
                  <a:schemeClr val="accent2"/>
                </a:solidFill>
                <a:latin typeface="Dosis" pitchFamily="2" charset="77"/>
                <a:cs typeface="Calibri" panose="020F0502020204030204" pitchFamily="34" charset="0"/>
              </a:rPr>
              <a:t>N</a:t>
            </a:r>
          </a:p>
        </p:txBody>
      </p:sp>
      <p:cxnSp>
        <p:nvCxnSpPr>
          <p:cNvPr id="9" name="Straight Arrow Connector 8">
            <a:extLst>
              <a:ext uri="{FF2B5EF4-FFF2-40B4-BE49-F238E27FC236}">
                <a16:creationId xmlns:a16="http://schemas.microsoft.com/office/drawing/2014/main" id="{879C7CB1-18F4-1C83-6FA4-900CC353F3DE}"/>
              </a:ext>
            </a:extLst>
          </p:cNvPr>
          <p:cNvCxnSpPr>
            <a:cxnSpLocks/>
          </p:cNvCxnSpPr>
          <p:nvPr/>
        </p:nvCxnSpPr>
        <p:spPr>
          <a:xfrm rot="240000" flipV="1">
            <a:off x="8708660" y="3632182"/>
            <a:ext cx="405225" cy="365760"/>
          </a:xfrm>
          <a:prstGeom prst="straightConnector1">
            <a:avLst/>
          </a:prstGeom>
          <a:ln w="63500" cap="rnd">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4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dissolve">
                                      <p:cBhvr>
                                        <p:cTn id="7" dur="500"/>
                                        <p:tgtEl>
                                          <p:spTgt spid="12">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Effect transition="in" filter="dissolve">
                                      <p:cBhvr>
                                        <p:cTn id="10" dur="500"/>
                                        <p:tgtEl>
                                          <p:spTgt spid="12">
                                            <p:txEl>
                                              <p:pRg st="5" end="5"/>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dissolve">
                                      <p:cBhvr>
                                        <p:cTn id="21" dur="500"/>
                                        <p:tgtEl>
                                          <p:spTgt spid="12">
                                            <p:txEl>
                                              <p:pRg st="6" end="6"/>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ssolve">
                                      <p:cBhvr>
                                        <p:cTn id="24" dur="500"/>
                                        <p:tgtEl>
                                          <p:spTgt spid="4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dissolve">
                                      <p:cBhvr>
                                        <p:cTn id="36" dur="500"/>
                                        <p:tgtEl>
                                          <p:spTgt spid="4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dissolv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8" grpId="0"/>
      <p:bldP spid="40" grpId="0"/>
      <p:bldP spid="44" grpId="0" animBg="1"/>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5860CE-FF92-8D02-8C8E-603226BC8CF1}"/>
              </a:ext>
            </a:extLst>
          </p:cNvPr>
          <p:cNvSpPr>
            <a:spLocks noGrp="1"/>
          </p:cNvSpPr>
          <p:nvPr>
            <p:ph type="sldNum" sz="quarter" idx="4"/>
          </p:nvPr>
        </p:nvSpPr>
        <p:spPr/>
        <p:txBody>
          <a:bodyPr/>
          <a:lstStyle/>
          <a:p>
            <a:fld id="{A5A0B60D-8A11-3D4C-B081-FD9F66CC3D26}" type="slidenum">
              <a:rPr lang="en-US" smtClean="0"/>
              <a:pPr/>
              <a:t>28</a:t>
            </a:fld>
            <a:endParaRPr lang="en-US" dirty="0"/>
          </a:p>
        </p:txBody>
      </p:sp>
      <p:sp>
        <p:nvSpPr>
          <p:cNvPr id="4" name="Title 1">
            <a:extLst>
              <a:ext uri="{FF2B5EF4-FFF2-40B4-BE49-F238E27FC236}">
                <a16:creationId xmlns:a16="http://schemas.microsoft.com/office/drawing/2014/main" id="{F016BB23-9BE7-2EEE-CA7B-DFAD772C964E}"/>
              </a:ext>
            </a:extLst>
          </p:cNvPr>
          <p:cNvSpPr txBox="1">
            <a:spLocks/>
          </p:cNvSpPr>
          <p:nvPr/>
        </p:nvSpPr>
        <p:spPr>
          <a:xfrm>
            <a:off x="1624055" y="1996165"/>
            <a:ext cx="8980445" cy="449494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600" b="0" dirty="0"/>
              <a:t>The opportunity cost is the </a:t>
            </a:r>
            <a:r>
              <a:rPr lang="en-US" sz="2600" dirty="0"/>
              <a:t>most valuable alternative </a:t>
            </a:r>
            <a:r>
              <a:rPr lang="en-US" sz="2600" b="0" dirty="0"/>
              <a:t>you had to give up to pursue your choice.</a:t>
            </a:r>
          </a:p>
          <a:p>
            <a:pPr algn="l"/>
            <a:endParaRPr lang="en-US" sz="2200" b="0" dirty="0"/>
          </a:p>
          <a:p>
            <a:pPr marL="457200" indent="-457200" algn="l">
              <a:buFont typeface="Wingdings" pitchFamily="2" charset="2"/>
              <a:buChar char="Ø"/>
            </a:pPr>
            <a:r>
              <a:rPr lang="en-US" sz="2600" b="0" dirty="0">
                <a:sym typeface="Wingdings" pitchFamily="2" charset="2"/>
              </a:rPr>
              <a:t>Even if the choice has no direct financial cost, there is always a cost because </a:t>
            </a:r>
            <a:r>
              <a:rPr lang="en-US" sz="2600" dirty="0">
                <a:sym typeface="Wingdings" pitchFamily="2" charset="2"/>
              </a:rPr>
              <a:t>every choice has an opportunity cost</a:t>
            </a:r>
            <a:r>
              <a:rPr lang="en-US" sz="2600" b="0" dirty="0">
                <a:sym typeface="Wingdings" pitchFamily="2" charset="2"/>
              </a:rPr>
              <a:t> associated with it.</a:t>
            </a:r>
          </a:p>
          <a:p>
            <a:pPr algn="l"/>
            <a:endParaRPr lang="en-US" sz="1400" b="0" dirty="0">
              <a:sym typeface="Wingdings" pitchFamily="2" charset="2"/>
            </a:endParaRPr>
          </a:p>
          <a:p>
            <a:pPr marL="457200" indent="-457200" algn="l">
              <a:buFont typeface="Wingdings" pitchFamily="2" charset="2"/>
              <a:buChar char="Ø"/>
            </a:pPr>
            <a:r>
              <a:rPr lang="en-US" sz="2600" dirty="0">
                <a:sym typeface="Wingdings" pitchFamily="2" charset="2"/>
              </a:rPr>
              <a:t>Scarcity</a:t>
            </a:r>
            <a:r>
              <a:rPr lang="en-US" sz="2600" b="0" dirty="0">
                <a:sym typeface="Wingdings" pitchFamily="2" charset="2"/>
              </a:rPr>
              <a:t> makes opportunity costs (trade-offs) inescapable. </a:t>
            </a:r>
            <a:endParaRPr lang="en-US" sz="2500" b="0" dirty="0">
              <a:sym typeface="Wingdings" pitchFamily="2" charset="2"/>
            </a:endParaRPr>
          </a:p>
          <a:p>
            <a:pPr algn="l"/>
            <a:endParaRPr lang="en-US" sz="1400" b="0" dirty="0">
              <a:sym typeface="Wingdings" pitchFamily="2" charset="2"/>
            </a:endParaRPr>
          </a:p>
          <a:p>
            <a:pPr marL="457200" indent="-457200" algn="l">
              <a:buFont typeface="Wingdings" pitchFamily="2" charset="2"/>
              <a:buChar char="Ø"/>
            </a:pPr>
            <a:r>
              <a:rPr lang="en-US" sz="2600" b="0" dirty="0">
                <a:sym typeface="Wingdings" pitchFamily="2" charset="2"/>
              </a:rPr>
              <a:t>Good decision makers</a:t>
            </a:r>
            <a:r>
              <a:rPr lang="en-US" sz="2600" dirty="0">
                <a:sym typeface="Wingdings" pitchFamily="2" charset="2"/>
              </a:rPr>
              <a:t> ignore sunk costs.</a:t>
            </a:r>
          </a:p>
          <a:p>
            <a:pPr marL="457200" indent="-457200" algn="l">
              <a:buFont typeface="Wingdings" pitchFamily="2" charset="2"/>
              <a:buChar char="Ø"/>
            </a:pPr>
            <a:endParaRPr lang="en-US" sz="1400" b="0" dirty="0">
              <a:sym typeface="Wingdings" pitchFamily="2" charset="2"/>
            </a:endParaRPr>
          </a:p>
          <a:p>
            <a:pPr marL="457200" indent="-457200" algn="l">
              <a:buFont typeface="Wingdings" pitchFamily="2" charset="2"/>
              <a:buChar char="Ø"/>
            </a:pPr>
            <a:r>
              <a:rPr lang="en-US" sz="2600" b="0" dirty="0">
                <a:sym typeface="Wingdings" pitchFamily="2" charset="2"/>
              </a:rPr>
              <a:t>The production possibilities frontier (</a:t>
            </a:r>
            <a:r>
              <a:rPr lang="en-US" sz="2600" dirty="0">
                <a:sym typeface="Wingdings" pitchFamily="2" charset="2"/>
              </a:rPr>
              <a:t>PPF</a:t>
            </a:r>
            <a:r>
              <a:rPr lang="en-US" sz="2600" b="0" dirty="0">
                <a:sym typeface="Wingdings" pitchFamily="2" charset="2"/>
              </a:rPr>
              <a:t>) can be </a:t>
            </a:r>
            <a:r>
              <a:rPr lang="en-US" sz="2600" dirty="0">
                <a:sym typeface="Wingdings" pitchFamily="2" charset="2"/>
              </a:rPr>
              <a:t>used to visualize </a:t>
            </a:r>
            <a:r>
              <a:rPr lang="en-US" sz="2600" b="0" dirty="0">
                <a:sym typeface="Wingdings" pitchFamily="2" charset="2"/>
              </a:rPr>
              <a:t>the opportunity costs we face.</a:t>
            </a:r>
          </a:p>
          <a:p>
            <a:pPr marL="457200" indent="-457200" algn="l">
              <a:buFont typeface="Wingdings" pitchFamily="2" charset="2"/>
              <a:buChar char="Ø"/>
            </a:pPr>
            <a:endParaRPr lang="en-US" sz="2500" dirty="0">
              <a:sym typeface="Wingdings" pitchFamily="2" charset="2"/>
            </a:endParaRPr>
          </a:p>
          <a:p>
            <a:pPr algn="l"/>
            <a:endParaRPr lang="en-US" sz="2600" b="0" dirty="0"/>
          </a:p>
        </p:txBody>
      </p:sp>
      <p:cxnSp>
        <p:nvCxnSpPr>
          <p:cNvPr id="8" name="Straight Connector 7">
            <a:extLst>
              <a:ext uri="{FF2B5EF4-FFF2-40B4-BE49-F238E27FC236}">
                <a16:creationId xmlns:a16="http://schemas.microsoft.com/office/drawing/2014/main" id="{C89DEED3-66C0-C538-D17B-16DFA6F775E9}"/>
              </a:ext>
              <a:ext uri="{C183D7F6-B498-43B3-948B-1728B52AA6E4}">
                <adec:decorative xmlns:adec="http://schemas.microsoft.com/office/drawing/2017/decorative" val="1"/>
              </a:ext>
            </a:extLst>
          </p:cNvPr>
          <p:cNvCxnSpPr>
            <a:cxnSpLocks/>
          </p:cNvCxnSpPr>
          <p:nvPr/>
        </p:nvCxnSpPr>
        <p:spPr>
          <a:xfrm>
            <a:off x="2024742" y="1633632"/>
            <a:ext cx="8229600" cy="0"/>
          </a:xfrm>
          <a:prstGeom prst="line">
            <a:avLst/>
          </a:prstGeom>
          <a:ln w="76200" cap="rnd">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A602D16-4013-CA60-663B-1FD0F848BD86}"/>
              </a:ext>
            </a:extLst>
          </p:cNvPr>
          <p:cNvSpPr>
            <a:spLocks noGrp="1"/>
          </p:cNvSpPr>
          <p:nvPr>
            <p:ph type="title"/>
          </p:nvPr>
        </p:nvSpPr>
        <p:spPr>
          <a:xfrm>
            <a:off x="838200" y="965200"/>
            <a:ext cx="10515600" cy="901700"/>
          </a:xfrm>
        </p:spPr>
        <p:txBody>
          <a:bodyPr>
            <a:normAutofit/>
          </a:bodyPr>
          <a:lstStyle/>
          <a:p>
            <a:r>
              <a:rPr lang="en-US" sz="4000" dirty="0"/>
              <a:t>Key take-aways: Opportunity cost</a:t>
            </a:r>
          </a:p>
        </p:txBody>
      </p:sp>
    </p:spTree>
    <p:extLst>
      <p:ext uri="{BB962C8B-B14F-4D97-AF65-F5344CB8AC3E}">
        <p14:creationId xmlns:p14="http://schemas.microsoft.com/office/powerpoint/2010/main" val="40508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ssolv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ssolv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dissolv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Lst>
          </p:cNvPr>
          <p:cNvSpPr>
            <a:spLocks noGrp="1"/>
          </p:cNvSpPr>
          <p:nvPr>
            <p:ph type="subTitle" idx="1"/>
          </p:nvPr>
        </p:nvSpPr>
        <p:spPr>
          <a:xfrm>
            <a:off x="706054" y="2210195"/>
            <a:ext cx="3973577" cy="3182228"/>
          </a:xfrm>
        </p:spPr>
        <p:txBody>
          <a:bodyPr anchor="t">
            <a:noAutofit/>
          </a:bodyPr>
          <a:lstStyle/>
          <a:p>
            <a:r>
              <a:rPr lang="en-US" sz="2600" dirty="0"/>
              <a:t>Define</a:t>
            </a:r>
            <a:r>
              <a:rPr lang="en-US" sz="2600" b="0" dirty="0"/>
              <a:t> and </a:t>
            </a:r>
            <a:r>
              <a:rPr lang="en-US" sz="2600" dirty="0"/>
              <a:t>practice</a:t>
            </a:r>
            <a:r>
              <a:rPr lang="en-US" sz="2600" b="0" dirty="0"/>
              <a:t> the marginal principle. </a:t>
            </a:r>
          </a:p>
          <a:p>
            <a:endParaRPr lang="en-US" sz="1600" b="0" dirty="0"/>
          </a:p>
          <a:p>
            <a:r>
              <a:rPr lang="en-US" sz="2600" b="0" dirty="0"/>
              <a:t>Use the marginal principle to break </a:t>
            </a:r>
            <a:r>
              <a:rPr lang="en-US" sz="2600" dirty="0"/>
              <a:t>“how many” decisions </a:t>
            </a:r>
            <a:r>
              <a:rPr lang="en-US" sz="2600" b="0" dirty="0"/>
              <a:t>down into a series of smaller, or marginal, decisions. </a:t>
            </a: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5" name="Subtitle 1">
            <a:extLst>
              <a:ext uri="{FF2B5EF4-FFF2-40B4-BE49-F238E27FC236}">
                <a16:creationId xmlns:a16="http://schemas.microsoft.com/office/drawing/2014/main" id="{E9CD140F-A23A-9B43-9E51-C512A129122A}"/>
              </a:ext>
            </a:extLst>
          </p:cNvPr>
          <p:cNvSpPr txBox="1">
            <a:spLocks/>
          </p:cNvSpPr>
          <p:nvPr/>
        </p:nvSpPr>
        <p:spPr>
          <a:xfrm>
            <a:off x="558157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cxnSp>
        <p:nvCxnSpPr>
          <p:cNvPr id="6" name="Curved Connector 5">
            <a:extLst>
              <a:ext uri="{FF2B5EF4-FFF2-40B4-BE49-F238E27FC236}">
                <a16:creationId xmlns:a16="http://schemas.microsoft.com/office/drawing/2014/main" id="{1E053807-14E2-645E-F3B3-EB8AF1754FE7}"/>
              </a:ext>
              <a:ext uri="{C183D7F6-B498-43B3-948B-1728B52AA6E4}">
                <adec:decorative xmlns:adec="http://schemas.microsoft.com/office/drawing/2017/decorative" val="1"/>
              </a:ext>
            </a:extLst>
          </p:cNvPr>
          <p:cNvCxnSpPr>
            <a:cxnSpLocks/>
          </p:cNvCxnSpPr>
          <p:nvPr/>
        </p:nvCxnSpPr>
        <p:spPr>
          <a:xfrm rot="10800000">
            <a:off x="3896065" y="2768894"/>
            <a:ext cx="1627632" cy="1664208"/>
          </a:xfrm>
          <a:prstGeom prst="curvedConnector3">
            <a:avLst/>
          </a:prstGeom>
          <a:ln w="1016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17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mph" presetSubtype="0" nodeType="withEffect">
                                  <p:stCondLst>
                                    <p:cond delay="0"/>
                                  </p:stCondLst>
                                  <p:childTnLst>
                                    <p:set>
                                      <p:cBhvr>
                                        <p:cTn id="9" dur="indefinite"/>
                                        <p:tgtEl>
                                          <p:spTgt spid="5">
                                            <p:txEl>
                                              <p:pRg st="0" end="0"/>
                                            </p:txEl>
                                          </p:spTgt>
                                        </p:tgtEl>
                                        <p:attrNameLst>
                                          <p:attrName>style.opacity</p:attrName>
                                        </p:attrNameLst>
                                      </p:cBhvr>
                                      <p:to>
                                        <p:strVal val="0.5"/>
                                      </p:to>
                                    </p:set>
                                    <p:animEffect filter="image" prLst="opacity: 0.5">
                                      <p:cBhvr rctx="IE">
                                        <p:cTn id="10" dur="indefinite"/>
                                        <p:tgtEl>
                                          <p:spTgt spid="5">
                                            <p:txEl>
                                              <p:pRg st="0" end="0"/>
                                            </p:txEl>
                                          </p:spTgt>
                                        </p:tgtEl>
                                      </p:cBhvr>
                                    </p:animEffect>
                                  </p:childTnLst>
                                </p:cTn>
                              </p:par>
                              <p:par>
                                <p:cTn id="11" presetID="9" presetClass="emph" presetSubtype="0" nodeType="withEffect">
                                  <p:stCondLst>
                                    <p:cond delay="0"/>
                                  </p:stCondLst>
                                  <p:childTnLst>
                                    <p:set>
                                      <p:cBhvr>
                                        <p:cTn id="12" dur="indefinite"/>
                                        <p:tgtEl>
                                          <p:spTgt spid="5">
                                            <p:txEl>
                                              <p:pRg st="2" end="2"/>
                                            </p:txEl>
                                          </p:spTgt>
                                        </p:tgtEl>
                                        <p:attrNameLst>
                                          <p:attrName>style.opacity</p:attrName>
                                        </p:attrNameLst>
                                      </p:cBhvr>
                                      <p:to>
                                        <p:strVal val="0.5"/>
                                      </p:to>
                                    </p:set>
                                    <p:animEffect filter="image" prLst="opacity: 0.5">
                                      <p:cBhvr rctx="IE">
                                        <p:cTn id="13" dur="indefinite"/>
                                        <p:tgtEl>
                                          <p:spTgt spid="5">
                                            <p:txEl>
                                              <p:pRg st="2" end="2"/>
                                            </p:txEl>
                                          </p:spTgt>
                                        </p:tgtEl>
                                      </p:cBhvr>
                                    </p:animEffect>
                                  </p:childTnLst>
                                </p:cTn>
                              </p:par>
                              <p:par>
                                <p:cTn id="14" presetID="9" presetClass="emph" presetSubtype="0" nodeType="withEffect">
                                  <p:stCondLst>
                                    <p:cond delay="0"/>
                                  </p:stCondLst>
                                  <p:childTnLst>
                                    <p:set>
                                      <p:cBhvr>
                                        <p:cTn id="15" dur="indefinite"/>
                                        <p:tgtEl>
                                          <p:spTgt spid="5">
                                            <p:txEl>
                                              <p:pRg st="4" end="4"/>
                                            </p:txEl>
                                          </p:spTgt>
                                        </p:tgtEl>
                                        <p:attrNameLst>
                                          <p:attrName>style.opacity</p:attrName>
                                        </p:attrNameLst>
                                      </p:cBhvr>
                                      <p:to>
                                        <p:strVal val="0.5"/>
                                      </p:to>
                                    </p:set>
                                    <p:animEffect filter="image" prLst="opacity: 0.5">
                                      <p:cBhvr rctx="IE">
                                        <p:cTn id="16" dur="indefinite"/>
                                        <p:tgtEl>
                                          <p:spTgt spid="5">
                                            <p:txEl>
                                              <p:pRg st="4" end="4"/>
                                            </p:txEl>
                                          </p:spTgt>
                                        </p:tgtEl>
                                      </p:cBhvr>
                                    </p:animEffect>
                                  </p:childTnLst>
                                </p:cTn>
                              </p:par>
                              <p:par>
                                <p:cTn id="17" presetID="9" presetClass="emph" presetSubtype="0" nodeType="withEffect">
                                  <p:stCondLst>
                                    <p:cond delay="0"/>
                                  </p:stCondLst>
                                  <p:childTnLst>
                                    <p:set>
                                      <p:cBhvr>
                                        <p:cTn id="18" dur="indefinite"/>
                                        <p:tgtEl>
                                          <p:spTgt spid="5">
                                            <p:txEl>
                                              <p:pRg st="8" end="8"/>
                                            </p:txEl>
                                          </p:spTgt>
                                        </p:tgtEl>
                                        <p:attrNameLst>
                                          <p:attrName>style.opacity</p:attrName>
                                        </p:attrNameLst>
                                      </p:cBhvr>
                                      <p:to>
                                        <p:strVal val="0.5"/>
                                      </p:to>
                                    </p:set>
                                    <p:animEffect filter="image" prLst="opacity: 0.5">
                                      <p:cBhvr rctx="IE">
                                        <p:cTn id="19"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E797FA-90A0-DF42-86B0-9626A572ABB8}"/>
              </a:ext>
            </a:extLst>
          </p:cNvPr>
          <p:cNvSpPr>
            <a:spLocks noGrp="1"/>
          </p:cNvSpPr>
          <p:nvPr>
            <p:ph type="sldNum" sz="quarter" idx="10"/>
          </p:nvPr>
        </p:nvSpPr>
        <p:spPr/>
        <p:txBody>
          <a:bodyPr/>
          <a:lstStyle/>
          <a:p>
            <a:fld id="{A5A0B60D-8A11-3D4C-B081-FD9F66CC3D26}" type="slidenum">
              <a:rPr lang="en-US" smtClean="0"/>
              <a:pPr/>
              <a:t>3</a:t>
            </a:fld>
            <a:endParaRPr lang="en-US" dirty="0"/>
          </a:p>
        </p:txBody>
      </p:sp>
      <p:sp>
        <p:nvSpPr>
          <p:cNvPr id="6" name="Title 2">
            <a:extLst>
              <a:ext uri="{FF2B5EF4-FFF2-40B4-BE49-F238E27FC236}">
                <a16:creationId xmlns:a16="http://schemas.microsoft.com/office/drawing/2014/main" id="{FA59FE56-3031-C544-A2F1-73BDCAFA28D0}"/>
              </a:ext>
            </a:extLst>
          </p:cNvPr>
          <p:cNvSpPr>
            <a:spLocks noGrp="1"/>
          </p:cNvSpPr>
          <p:nvPr>
            <p:ph type="title"/>
          </p:nvPr>
        </p:nvSpPr>
        <p:spPr>
          <a:xfrm>
            <a:off x="541638" y="625159"/>
            <a:ext cx="4611130" cy="1278324"/>
          </a:xfrm>
        </p:spPr>
        <p:txBody>
          <a:bodyPr>
            <a:noAutofit/>
          </a:bodyPr>
          <a:lstStyle/>
          <a:p>
            <a:pPr algn="l"/>
            <a:r>
              <a:rPr lang="en-US" sz="4000" dirty="0">
                <a:solidFill>
                  <a:schemeClr val="tx2">
                    <a:lumMod val="75000"/>
                  </a:schemeClr>
                </a:solidFill>
              </a:rPr>
              <a:t>What do </a:t>
            </a:r>
            <a:r>
              <a:rPr lang="en-US" sz="4000" i="1" dirty="0">
                <a:solidFill>
                  <a:schemeClr val="tx2">
                    <a:lumMod val="75000"/>
                  </a:schemeClr>
                </a:solidFill>
              </a:rPr>
              <a:t>you</a:t>
            </a:r>
            <a:r>
              <a:rPr lang="en-US" sz="4000" dirty="0">
                <a:solidFill>
                  <a:schemeClr val="tx2">
                    <a:lumMod val="75000"/>
                  </a:schemeClr>
                </a:solidFill>
              </a:rPr>
              <a:t> think economics is about?</a:t>
            </a:r>
          </a:p>
        </p:txBody>
      </p:sp>
      <p:sp>
        <p:nvSpPr>
          <p:cNvPr id="7" name="Title 2">
            <a:extLst>
              <a:ext uri="{FF2B5EF4-FFF2-40B4-BE49-F238E27FC236}">
                <a16:creationId xmlns:a16="http://schemas.microsoft.com/office/drawing/2014/main" id="{D9607450-E31E-B542-B8CB-B00519DFDA77}"/>
              </a:ext>
            </a:extLst>
          </p:cNvPr>
          <p:cNvSpPr txBox="1">
            <a:spLocks/>
          </p:cNvSpPr>
          <p:nvPr/>
        </p:nvSpPr>
        <p:spPr>
          <a:xfrm>
            <a:off x="442248" y="2069280"/>
            <a:ext cx="5179540" cy="66726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algn="l"/>
            <a:r>
              <a:rPr lang="en-US" sz="2600" b="0" dirty="0">
                <a:solidFill>
                  <a:schemeClr val="tx2">
                    <a:lumMod val="75000"/>
                  </a:schemeClr>
                </a:solidFill>
              </a:rPr>
              <a:t>Common answers …</a:t>
            </a:r>
          </a:p>
        </p:txBody>
      </p:sp>
      <p:sp>
        <p:nvSpPr>
          <p:cNvPr id="8" name="Title 2">
            <a:extLst>
              <a:ext uri="{FF2B5EF4-FFF2-40B4-BE49-F238E27FC236}">
                <a16:creationId xmlns:a16="http://schemas.microsoft.com/office/drawing/2014/main" id="{11F40814-B366-4C4E-B079-0472B92E9DA6}"/>
              </a:ext>
            </a:extLst>
          </p:cNvPr>
          <p:cNvSpPr txBox="1">
            <a:spLocks/>
          </p:cNvSpPr>
          <p:nvPr/>
        </p:nvSpPr>
        <p:spPr>
          <a:xfrm>
            <a:off x="7254894" y="655639"/>
            <a:ext cx="4734782" cy="127832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algn="l"/>
            <a:r>
              <a:rPr lang="en-US" sz="3500" dirty="0">
                <a:solidFill>
                  <a:schemeClr val="accent5">
                    <a:lumMod val="75000"/>
                  </a:schemeClr>
                </a:solidFill>
              </a:rPr>
              <a:t>Economics is the study of </a:t>
            </a:r>
            <a:r>
              <a:rPr lang="en-US" sz="3500" i="1" dirty="0">
                <a:solidFill>
                  <a:schemeClr val="accent5">
                    <a:lumMod val="75000"/>
                  </a:schemeClr>
                </a:solidFill>
              </a:rPr>
              <a:t>choices</a:t>
            </a:r>
          </a:p>
        </p:txBody>
      </p:sp>
      <p:sp>
        <p:nvSpPr>
          <p:cNvPr id="9" name="Title 2">
            <a:extLst>
              <a:ext uri="{FF2B5EF4-FFF2-40B4-BE49-F238E27FC236}">
                <a16:creationId xmlns:a16="http://schemas.microsoft.com/office/drawing/2014/main" id="{D459BA49-7DD5-5C4A-8672-DD4522A5042C}"/>
              </a:ext>
            </a:extLst>
          </p:cNvPr>
          <p:cNvSpPr txBox="1">
            <a:spLocks/>
          </p:cNvSpPr>
          <p:nvPr/>
        </p:nvSpPr>
        <p:spPr>
          <a:xfrm>
            <a:off x="442248" y="2675584"/>
            <a:ext cx="5179540" cy="38128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marL="514350" indent="-514350" algn="l">
              <a:buClr>
                <a:schemeClr val="tx2">
                  <a:lumMod val="75000"/>
                </a:schemeClr>
              </a:buClr>
              <a:buFont typeface="Wingdings" pitchFamily="2" charset="2"/>
              <a:buChar char="Ø"/>
            </a:pPr>
            <a:r>
              <a:rPr lang="en-US" sz="2600" dirty="0">
                <a:solidFill>
                  <a:schemeClr val="tx2">
                    <a:lumMod val="75000"/>
                  </a:schemeClr>
                </a:solidFill>
              </a:rPr>
              <a:t>Money</a:t>
            </a:r>
            <a:r>
              <a:rPr lang="en-US" sz="2600" b="0" dirty="0">
                <a:solidFill>
                  <a:schemeClr val="tx2">
                    <a:lumMod val="75000"/>
                  </a:schemeClr>
                </a:solidFill>
              </a:rPr>
              <a:t>, stock markets, Business and Government policy analysis</a:t>
            </a:r>
          </a:p>
          <a:p>
            <a:pPr marL="514350" indent="-514350" algn="l">
              <a:buClr>
                <a:schemeClr val="tx2">
                  <a:lumMod val="75000"/>
                </a:schemeClr>
              </a:buClr>
              <a:buAutoNum type="arabicPeriod"/>
            </a:pPr>
            <a:endParaRPr lang="en-US" sz="2600" b="0" dirty="0">
              <a:solidFill>
                <a:schemeClr val="tx2">
                  <a:lumMod val="75000"/>
                </a:schemeClr>
              </a:solidFill>
            </a:endParaRPr>
          </a:p>
          <a:p>
            <a:pPr algn="l">
              <a:buClr>
                <a:schemeClr val="tx2">
                  <a:lumMod val="75000"/>
                </a:schemeClr>
              </a:buClr>
            </a:pPr>
            <a:r>
              <a:rPr lang="en-US" sz="2600" b="0" dirty="0">
                <a:solidFill>
                  <a:schemeClr val="tx2">
                    <a:lumMod val="75000"/>
                  </a:schemeClr>
                </a:solidFill>
              </a:rPr>
              <a:t>but it goes beyond this – Economics is a </a:t>
            </a:r>
            <a:r>
              <a:rPr lang="en-US" sz="2600" dirty="0">
                <a:solidFill>
                  <a:schemeClr val="tx2">
                    <a:lumMod val="75000"/>
                  </a:schemeClr>
                </a:solidFill>
              </a:rPr>
              <a:t>way of thinking!</a:t>
            </a:r>
            <a:endParaRPr lang="en-US" sz="2600" b="0" dirty="0">
              <a:solidFill>
                <a:schemeClr val="tx2">
                  <a:lumMod val="75000"/>
                </a:schemeClr>
              </a:solidFill>
            </a:endParaRPr>
          </a:p>
          <a:p>
            <a:pPr algn="l">
              <a:buClr>
                <a:schemeClr val="tx2">
                  <a:lumMod val="75000"/>
                </a:schemeClr>
              </a:buClr>
            </a:pPr>
            <a:endParaRPr lang="en-US" sz="2600" b="0" dirty="0">
              <a:solidFill>
                <a:schemeClr val="tx2">
                  <a:lumMod val="75000"/>
                </a:schemeClr>
              </a:solidFill>
            </a:endParaRPr>
          </a:p>
          <a:p>
            <a:pPr algn="l">
              <a:buClr>
                <a:schemeClr val="tx2">
                  <a:lumMod val="75000"/>
                </a:schemeClr>
              </a:buClr>
            </a:pPr>
            <a:r>
              <a:rPr lang="en-US" sz="2600" b="0" dirty="0">
                <a:solidFill>
                  <a:schemeClr val="tx2">
                    <a:lumMod val="75000"/>
                  </a:schemeClr>
                </a:solidFill>
              </a:rPr>
              <a:t>True, it gives insight into why businesses make the choices they make, but also why </a:t>
            </a:r>
            <a:r>
              <a:rPr lang="en-US" sz="2600" dirty="0">
                <a:solidFill>
                  <a:schemeClr val="tx2">
                    <a:lumMod val="75000"/>
                  </a:schemeClr>
                </a:solidFill>
              </a:rPr>
              <a:t>you</a:t>
            </a:r>
            <a:r>
              <a:rPr lang="en-US" sz="2600" b="0" dirty="0">
                <a:solidFill>
                  <a:schemeClr val="tx2">
                    <a:lumMod val="75000"/>
                  </a:schemeClr>
                </a:solidFill>
              </a:rPr>
              <a:t> make the choice you make in your </a:t>
            </a:r>
            <a:r>
              <a:rPr lang="en-US" sz="2600" dirty="0">
                <a:solidFill>
                  <a:schemeClr val="tx2">
                    <a:lumMod val="75000"/>
                  </a:schemeClr>
                </a:solidFill>
              </a:rPr>
              <a:t>everyday life</a:t>
            </a:r>
            <a:r>
              <a:rPr lang="en-US" sz="2600" b="0" dirty="0">
                <a:solidFill>
                  <a:schemeClr val="tx2">
                    <a:lumMod val="75000"/>
                  </a:schemeClr>
                </a:solidFill>
              </a:rPr>
              <a:t>.</a:t>
            </a:r>
            <a:endParaRPr lang="en-US" sz="2600" dirty="0">
              <a:solidFill>
                <a:schemeClr val="tx2">
                  <a:lumMod val="75000"/>
                </a:schemeClr>
              </a:solidFill>
            </a:endParaRPr>
          </a:p>
        </p:txBody>
      </p:sp>
      <p:sp>
        <p:nvSpPr>
          <p:cNvPr id="10" name="Title 2">
            <a:extLst>
              <a:ext uri="{FF2B5EF4-FFF2-40B4-BE49-F238E27FC236}">
                <a16:creationId xmlns:a16="http://schemas.microsoft.com/office/drawing/2014/main" id="{F0FA41D4-378E-A04C-8AFA-6195F8E08592}"/>
              </a:ext>
            </a:extLst>
          </p:cNvPr>
          <p:cNvSpPr txBox="1">
            <a:spLocks/>
          </p:cNvSpPr>
          <p:nvPr/>
        </p:nvSpPr>
        <p:spPr>
          <a:xfrm>
            <a:off x="7022159" y="2177906"/>
            <a:ext cx="4810320" cy="127832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marL="457200" indent="-457200" algn="l">
              <a:buFont typeface="Wingdings" pitchFamily="2" charset="2"/>
              <a:buChar char="Ø"/>
            </a:pPr>
            <a:r>
              <a:rPr lang="en-US" sz="2600" dirty="0">
                <a:solidFill>
                  <a:schemeClr val="tx2">
                    <a:lumMod val="75000"/>
                  </a:schemeClr>
                </a:solidFill>
              </a:rPr>
              <a:t>toolkit</a:t>
            </a:r>
            <a:r>
              <a:rPr lang="en-US" sz="2600" b="0" dirty="0">
                <a:solidFill>
                  <a:schemeClr val="tx2">
                    <a:lumMod val="75000"/>
                  </a:schemeClr>
                </a:solidFill>
              </a:rPr>
              <a:t> to help you understand your decisions and the decisions of others.</a:t>
            </a:r>
          </a:p>
        </p:txBody>
      </p:sp>
      <p:sp>
        <p:nvSpPr>
          <p:cNvPr id="12" name="Title 2">
            <a:extLst>
              <a:ext uri="{FF2B5EF4-FFF2-40B4-BE49-F238E27FC236}">
                <a16:creationId xmlns:a16="http://schemas.microsoft.com/office/drawing/2014/main" id="{5F5C3DC6-6053-2E45-BA82-0CA547809182}"/>
              </a:ext>
            </a:extLst>
          </p:cNvPr>
          <p:cNvSpPr txBox="1">
            <a:spLocks/>
          </p:cNvSpPr>
          <p:nvPr/>
        </p:nvSpPr>
        <p:spPr>
          <a:xfrm>
            <a:off x="7022159" y="3815247"/>
            <a:ext cx="4810320" cy="129753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algn="l"/>
            <a:r>
              <a:rPr lang="en-US" sz="2600" b="0" dirty="0">
                <a:solidFill>
                  <a:schemeClr val="tx2">
                    <a:lumMod val="75000"/>
                  </a:schemeClr>
                </a:solidFill>
              </a:rPr>
              <a:t>The </a:t>
            </a:r>
            <a:r>
              <a:rPr lang="en-US" sz="2600" dirty="0">
                <a:solidFill>
                  <a:schemeClr val="tx2">
                    <a:lumMod val="75000"/>
                  </a:schemeClr>
                </a:solidFill>
              </a:rPr>
              <a:t>four core principles </a:t>
            </a:r>
            <a:r>
              <a:rPr lang="en-US" sz="2600" b="0" dirty="0">
                <a:solidFill>
                  <a:schemeClr val="tx2">
                    <a:lumMod val="75000"/>
                  </a:schemeClr>
                </a:solidFill>
              </a:rPr>
              <a:t>provide a systematic </a:t>
            </a:r>
            <a:r>
              <a:rPr lang="en-US" sz="2600" dirty="0">
                <a:solidFill>
                  <a:schemeClr val="tx2">
                    <a:lumMod val="75000"/>
                  </a:schemeClr>
                </a:solidFill>
              </a:rPr>
              <a:t>framework</a:t>
            </a:r>
            <a:r>
              <a:rPr lang="en-US" sz="2600" b="0" dirty="0">
                <a:solidFill>
                  <a:schemeClr val="tx2">
                    <a:lumMod val="75000"/>
                  </a:schemeClr>
                </a:solidFill>
              </a:rPr>
              <a:t> for </a:t>
            </a:r>
            <a:r>
              <a:rPr lang="en-US" sz="2600" dirty="0">
                <a:solidFill>
                  <a:schemeClr val="tx2">
                    <a:lumMod val="75000"/>
                  </a:schemeClr>
                </a:solidFill>
              </a:rPr>
              <a:t>analyzing</a:t>
            </a:r>
            <a:r>
              <a:rPr lang="en-US" sz="2600" b="0" dirty="0">
                <a:solidFill>
                  <a:schemeClr val="tx2">
                    <a:lumMod val="75000"/>
                  </a:schemeClr>
                </a:solidFill>
              </a:rPr>
              <a:t> individual decisions.</a:t>
            </a:r>
          </a:p>
        </p:txBody>
      </p:sp>
      <p:sp>
        <p:nvSpPr>
          <p:cNvPr id="13" name="Title 2">
            <a:extLst>
              <a:ext uri="{FF2B5EF4-FFF2-40B4-BE49-F238E27FC236}">
                <a16:creationId xmlns:a16="http://schemas.microsoft.com/office/drawing/2014/main" id="{B94B013B-B0FD-6548-97D4-979AC9075E68}"/>
              </a:ext>
            </a:extLst>
          </p:cNvPr>
          <p:cNvSpPr txBox="1">
            <a:spLocks/>
          </p:cNvSpPr>
          <p:nvPr/>
        </p:nvSpPr>
        <p:spPr>
          <a:xfrm>
            <a:off x="7022159" y="5514539"/>
            <a:ext cx="4810320" cy="62727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1" kern="1200" baseline="0">
                <a:solidFill>
                  <a:schemeClr val="tx1"/>
                </a:solidFill>
                <a:latin typeface="Dosis" pitchFamily="2" charset="77"/>
                <a:ea typeface="+mj-ea"/>
                <a:cs typeface="+mj-cs"/>
              </a:defRPr>
            </a:lvl1pPr>
          </a:lstStyle>
          <a:p>
            <a:pPr algn="l"/>
            <a:r>
              <a:rPr lang="en-US" sz="2600" b="0" i="1" dirty="0">
                <a:solidFill>
                  <a:schemeClr val="bg2">
                    <a:lumMod val="50000"/>
                  </a:schemeClr>
                </a:solidFill>
              </a:rPr>
              <a:t>Let’s look at those principles now!</a:t>
            </a:r>
          </a:p>
        </p:txBody>
      </p:sp>
      <p:cxnSp>
        <p:nvCxnSpPr>
          <p:cNvPr id="14" name="Elbow Connector 13">
            <a:extLst>
              <a:ext uri="{FF2B5EF4-FFF2-40B4-BE49-F238E27FC236}">
                <a16:creationId xmlns:a16="http://schemas.microsoft.com/office/drawing/2014/main" id="{127809DD-180A-764B-B4B4-FC97CE3C6A5D}"/>
              </a:ext>
              <a:ext uri="{C183D7F6-B498-43B3-948B-1728B52AA6E4}">
                <adec:decorative xmlns:adec="http://schemas.microsoft.com/office/drawing/2017/decorative" val="1"/>
              </a:ext>
            </a:extLst>
          </p:cNvPr>
          <p:cNvCxnSpPr>
            <a:cxnSpLocks noChangeAspect="1"/>
          </p:cNvCxnSpPr>
          <p:nvPr/>
        </p:nvCxnSpPr>
        <p:spPr>
          <a:xfrm flipV="1">
            <a:off x="5941954" y="1349973"/>
            <a:ext cx="1097280" cy="3291840"/>
          </a:xfrm>
          <a:prstGeom prst="bentConnector3">
            <a:avLst/>
          </a:prstGeom>
          <a:ln w="104775" cap="rnd">
            <a:solidFill>
              <a:schemeClr val="accent5">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15" name="Right Brace 14">
            <a:extLst>
              <a:ext uri="{FF2B5EF4-FFF2-40B4-BE49-F238E27FC236}">
                <a16:creationId xmlns:a16="http://schemas.microsoft.com/office/drawing/2014/main" id="{AB85D655-03B6-FC4C-BD0A-C512FBC71E3F}"/>
              </a:ext>
              <a:ext uri="{C183D7F6-B498-43B3-948B-1728B52AA6E4}">
                <adec:decorative xmlns:adec="http://schemas.microsoft.com/office/drawing/2017/decorative" val="1"/>
              </a:ext>
            </a:extLst>
          </p:cNvPr>
          <p:cNvSpPr>
            <a:spLocks noChangeAspect="1"/>
          </p:cNvSpPr>
          <p:nvPr/>
        </p:nvSpPr>
        <p:spPr>
          <a:xfrm>
            <a:off x="5325985" y="3597965"/>
            <a:ext cx="1041984" cy="2924573"/>
          </a:xfrm>
          <a:prstGeom prst="rightBrace">
            <a:avLst>
              <a:gd name="adj1" fmla="val 8333"/>
              <a:gd name="adj2" fmla="val 35723"/>
            </a:avLst>
          </a:prstGeom>
          <a:ln w="1016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727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dissolv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750"/>
                                        <p:tgtEl>
                                          <p:spTgt spid="14"/>
                                        </p:tgtEl>
                                      </p:cBhvr>
                                    </p:animEffect>
                                  </p:childTnLst>
                                </p:cTn>
                              </p:par>
                            </p:childTnLst>
                          </p:cTn>
                        </p:par>
                        <p:par>
                          <p:cTn id="25" fill="hold">
                            <p:stCondLst>
                              <p:cond delay="1250"/>
                            </p:stCondLst>
                            <p:childTnLst>
                              <p:par>
                                <p:cTn id="26" presetID="9"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03D1FBA-F590-753B-CC62-5B86DD18AB78}"/>
              </a:ext>
            </a:extLst>
          </p:cNvPr>
          <p:cNvSpPr/>
          <p:nvPr/>
        </p:nvSpPr>
        <p:spPr>
          <a:xfrm>
            <a:off x="9531927" y="2576945"/>
            <a:ext cx="1197864" cy="265176"/>
          </a:xfrm>
          <a:prstGeom prst="round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B52F48D-9970-02F0-FD9D-FDF1E6AF1D6A}"/>
              </a:ext>
            </a:extLst>
          </p:cNvPr>
          <p:cNvSpPr>
            <a:spLocks noGrp="1"/>
          </p:cNvSpPr>
          <p:nvPr>
            <p:ph type="sldNum" sz="quarter" idx="4"/>
          </p:nvPr>
        </p:nvSpPr>
        <p:spPr/>
        <p:txBody>
          <a:bodyPr/>
          <a:lstStyle/>
          <a:p>
            <a:fld id="{A5A0B60D-8A11-3D4C-B081-FD9F66CC3D26}" type="slidenum">
              <a:rPr lang="en-US" smtClean="0"/>
              <a:pPr/>
              <a:t>30</a:t>
            </a:fld>
            <a:endParaRPr lang="en-US" dirty="0"/>
          </a:p>
        </p:txBody>
      </p:sp>
      <p:sp>
        <p:nvSpPr>
          <p:cNvPr id="6" name="Title 1">
            <a:extLst>
              <a:ext uri="{FF2B5EF4-FFF2-40B4-BE49-F238E27FC236}">
                <a16:creationId xmlns:a16="http://schemas.microsoft.com/office/drawing/2014/main" id="{9885ADC4-0233-13F8-7FD9-8DF46DE82270}"/>
              </a:ext>
            </a:extLst>
          </p:cNvPr>
          <p:cNvSpPr txBox="1">
            <a:spLocks/>
          </p:cNvSpPr>
          <p:nvPr/>
        </p:nvSpPr>
        <p:spPr>
          <a:xfrm>
            <a:off x="481916" y="312741"/>
            <a:ext cx="35388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dirty="0">
                <a:solidFill>
                  <a:schemeClr val="accent2"/>
                </a:solidFill>
              </a:rPr>
              <a:t>Key Definitions</a:t>
            </a:r>
          </a:p>
        </p:txBody>
      </p:sp>
      <p:sp>
        <p:nvSpPr>
          <p:cNvPr id="7" name="Text Placeholder 2">
            <a:extLst>
              <a:ext uri="{FF2B5EF4-FFF2-40B4-BE49-F238E27FC236}">
                <a16:creationId xmlns:a16="http://schemas.microsoft.com/office/drawing/2014/main" id="{D54ED04C-1E62-BA84-6B3B-8AB1D77640FC}"/>
              </a:ext>
            </a:extLst>
          </p:cNvPr>
          <p:cNvSpPr txBox="1">
            <a:spLocks/>
          </p:cNvSpPr>
          <p:nvPr/>
        </p:nvSpPr>
        <p:spPr>
          <a:xfrm>
            <a:off x="6775795" y="786844"/>
            <a:ext cx="5256213" cy="5535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ct val="0"/>
              </a:spcBef>
              <a:spcAft>
                <a:spcPts val="600"/>
              </a:spcAft>
              <a:buFont typeface="Arial" panose="020B0604020202020204" pitchFamily="34" charset="0"/>
              <a:buNone/>
              <a:defRPr lang="en-US" sz="4000" b="1" kern="1200" baseline="0" dirty="0">
                <a:solidFill>
                  <a:schemeClr val="tx1"/>
                </a:solidFill>
                <a:latin typeface="Dosis" pitchFamily="2" charset="77"/>
                <a:ea typeface="+mj-ea"/>
                <a:cs typeface="+mj-cs"/>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chemeClr val="accent2"/>
                </a:solidFill>
              </a:rPr>
              <a:t>Diving into the Definition</a:t>
            </a:r>
          </a:p>
        </p:txBody>
      </p:sp>
      <p:sp>
        <p:nvSpPr>
          <p:cNvPr id="8" name="Title 1">
            <a:extLst>
              <a:ext uri="{FF2B5EF4-FFF2-40B4-BE49-F238E27FC236}">
                <a16:creationId xmlns:a16="http://schemas.microsoft.com/office/drawing/2014/main" id="{E4199C31-E670-DB66-7085-502D85244041}"/>
              </a:ext>
            </a:extLst>
          </p:cNvPr>
          <p:cNvSpPr txBox="1">
            <a:spLocks/>
          </p:cNvSpPr>
          <p:nvPr/>
        </p:nvSpPr>
        <p:spPr>
          <a:xfrm>
            <a:off x="481914" y="1860964"/>
            <a:ext cx="5029886" cy="46251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500" dirty="0">
                <a:solidFill>
                  <a:schemeClr val="accent2"/>
                </a:solidFill>
              </a:rPr>
              <a:t>Marginal principle:</a:t>
            </a:r>
            <a:r>
              <a:rPr lang="en-US" sz="2500" b="0" dirty="0"/>
              <a:t> </a:t>
            </a:r>
            <a:r>
              <a:rPr lang="en-US" sz="2200" b="0" dirty="0"/>
              <a:t>Decisions about quantities are best made </a:t>
            </a:r>
            <a:r>
              <a:rPr lang="en-US" sz="2200" dirty="0"/>
              <a:t>incrementally</a:t>
            </a:r>
            <a:r>
              <a:rPr lang="en-US" sz="2200" b="0" dirty="0"/>
              <a:t>.   </a:t>
            </a:r>
          </a:p>
          <a:p>
            <a:endParaRPr lang="en-US" sz="2200" b="0" dirty="0"/>
          </a:p>
          <a:p>
            <a:r>
              <a:rPr lang="en-US" sz="2200" b="0" dirty="0"/>
              <a:t>You should break “</a:t>
            </a:r>
            <a:r>
              <a:rPr lang="en-US" sz="2200" dirty="0"/>
              <a:t>how many</a:t>
            </a:r>
            <a:r>
              <a:rPr lang="en-US" sz="2200" b="0" dirty="0"/>
              <a:t>” questions into a </a:t>
            </a:r>
            <a:r>
              <a:rPr lang="en-US" sz="2200" dirty="0"/>
              <a:t>series of smaller, or marginal, decision </a:t>
            </a:r>
            <a:r>
              <a:rPr lang="en-US" sz="2200" b="0" dirty="0"/>
              <a:t>weighing the marginal benefits and marginal costs. </a:t>
            </a:r>
            <a:r>
              <a:rPr lang="en-US" sz="2200" dirty="0">
                <a:solidFill>
                  <a:schemeClr val="accent2"/>
                </a:solidFill>
              </a:rPr>
              <a:t> </a:t>
            </a:r>
          </a:p>
          <a:p>
            <a:endParaRPr lang="en-US" sz="2200" b="0" dirty="0">
              <a:solidFill>
                <a:schemeClr val="accent2"/>
              </a:solidFill>
            </a:endParaRPr>
          </a:p>
          <a:p>
            <a:r>
              <a:rPr lang="en-US" sz="2500" dirty="0">
                <a:solidFill>
                  <a:schemeClr val="accent2"/>
                </a:solidFill>
              </a:rPr>
              <a:t>Marginal Benefit: </a:t>
            </a:r>
            <a:r>
              <a:rPr lang="en-US" sz="2200" b="0" dirty="0"/>
              <a:t>the </a:t>
            </a:r>
            <a:r>
              <a:rPr lang="en-US" sz="2200" dirty="0"/>
              <a:t>extra benefit </a:t>
            </a:r>
            <a:r>
              <a:rPr lang="en-US" sz="2200" b="0" dirty="0"/>
              <a:t>from one extra unit (of goods purchased, hours studied, etc.).</a:t>
            </a:r>
          </a:p>
          <a:p>
            <a:endParaRPr lang="en-US" sz="2200" b="0" dirty="0"/>
          </a:p>
          <a:p>
            <a:r>
              <a:rPr lang="en-US" sz="2500" dirty="0">
                <a:solidFill>
                  <a:schemeClr val="accent2"/>
                </a:solidFill>
              </a:rPr>
              <a:t>Marginal Cost: </a:t>
            </a:r>
            <a:r>
              <a:rPr lang="en-US" sz="2200" b="0" dirty="0"/>
              <a:t>the </a:t>
            </a:r>
            <a:r>
              <a:rPr lang="en-US" sz="2200" dirty="0"/>
              <a:t>extra cost </a:t>
            </a:r>
            <a:r>
              <a:rPr lang="en-US" sz="2200" b="0" dirty="0"/>
              <a:t>from one extra unit.</a:t>
            </a:r>
          </a:p>
        </p:txBody>
      </p:sp>
      <p:sp>
        <p:nvSpPr>
          <p:cNvPr id="12" name="Right Brace 11">
            <a:extLst>
              <a:ext uri="{FF2B5EF4-FFF2-40B4-BE49-F238E27FC236}">
                <a16:creationId xmlns:a16="http://schemas.microsoft.com/office/drawing/2014/main" id="{A4E30E54-5AD1-07A0-2A68-14D90690F0ED}"/>
              </a:ext>
              <a:ext uri="{C183D7F6-B498-43B3-948B-1728B52AA6E4}">
                <adec:decorative xmlns:adec="http://schemas.microsoft.com/office/drawing/2017/decorative" val="1"/>
              </a:ext>
            </a:extLst>
          </p:cNvPr>
          <p:cNvSpPr/>
          <p:nvPr/>
        </p:nvSpPr>
        <p:spPr>
          <a:xfrm>
            <a:off x="5242165" y="1860964"/>
            <a:ext cx="764935" cy="2041564"/>
          </a:xfrm>
          <a:prstGeom prst="rightBrace">
            <a:avLst>
              <a:gd name="adj1" fmla="val 8333"/>
              <a:gd name="adj2" fmla="val 29849"/>
            </a:avLst>
          </a:prstGeom>
          <a:ln w="8509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a:extLst>
              <a:ext uri="{FF2B5EF4-FFF2-40B4-BE49-F238E27FC236}">
                <a16:creationId xmlns:a16="http://schemas.microsoft.com/office/drawing/2014/main" id="{ECC2AC05-7702-8F90-C945-428FEB417BAA}"/>
              </a:ext>
            </a:extLst>
          </p:cNvPr>
          <p:cNvSpPr txBox="1">
            <a:spLocks/>
          </p:cNvSpPr>
          <p:nvPr/>
        </p:nvSpPr>
        <p:spPr>
          <a:xfrm>
            <a:off x="6652053" y="1860964"/>
            <a:ext cx="5288692" cy="46251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300" dirty="0">
                <a:solidFill>
                  <a:schemeClr val="accent2"/>
                </a:solidFill>
              </a:rPr>
              <a:t>Quantity Decisions: </a:t>
            </a:r>
          </a:p>
          <a:p>
            <a:r>
              <a:rPr lang="en-US" sz="2300" b="0" dirty="0"/>
              <a:t>Instead of: ”</a:t>
            </a:r>
            <a:r>
              <a:rPr lang="en-US" sz="2300" dirty="0"/>
              <a:t>how many </a:t>
            </a:r>
            <a:r>
              <a:rPr lang="en-US" sz="2300" b="0" dirty="0"/>
              <a:t>workers should I hire?”</a:t>
            </a:r>
          </a:p>
          <a:p>
            <a:r>
              <a:rPr lang="en-US" sz="2300" b="0" dirty="0"/>
              <a:t>Simplify to: “Should I hire </a:t>
            </a:r>
            <a:r>
              <a:rPr lang="en-US" sz="2300" dirty="0"/>
              <a:t>one more </a:t>
            </a:r>
            <a:r>
              <a:rPr lang="en-US" sz="2300" b="0" dirty="0"/>
              <a:t>worker?” </a:t>
            </a:r>
          </a:p>
          <a:p>
            <a:endParaRPr lang="en-US" sz="2200" b="0" dirty="0"/>
          </a:p>
          <a:p>
            <a:r>
              <a:rPr lang="en-US" sz="2300" dirty="0"/>
              <a:t>Apply the cost-benefit principle </a:t>
            </a:r>
            <a:r>
              <a:rPr lang="en-US" sz="2300" b="0" dirty="0"/>
              <a:t>to this </a:t>
            </a:r>
            <a:r>
              <a:rPr lang="en-US" sz="2300" dirty="0"/>
              <a:t>marginal decision </a:t>
            </a:r>
            <a:r>
              <a:rPr lang="en-US" sz="2300" b="0" dirty="0"/>
              <a:t>to answer the question “should I hire one more worker?”</a:t>
            </a:r>
          </a:p>
          <a:p>
            <a:endParaRPr lang="en-US" sz="1200" b="0" dirty="0"/>
          </a:p>
          <a:p>
            <a:pPr marL="342900" indent="-342900">
              <a:buFont typeface="Wingdings" pitchFamily="2" charset="2"/>
              <a:buChar char="Ø"/>
            </a:pPr>
            <a:r>
              <a:rPr lang="en-US" sz="2300" dirty="0"/>
              <a:t>What are the extra benefits </a:t>
            </a:r>
            <a:r>
              <a:rPr lang="en-US" sz="2300" b="0" dirty="0"/>
              <a:t>of hiring one more worker? – </a:t>
            </a:r>
            <a:r>
              <a:rPr lang="en-US" sz="2300" dirty="0">
                <a:solidFill>
                  <a:schemeClr val="accent2"/>
                </a:solidFill>
              </a:rPr>
              <a:t>marginal benefit</a:t>
            </a:r>
          </a:p>
          <a:p>
            <a:pPr marL="342900" indent="-342900">
              <a:buFont typeface="Wingdings" pitchFamily="2" charset="2"/>
              <a:buChar char="Ø"/>
            </a:pPr>
            <a:endParaRPr lang="en-US" sz="1000" b="0" dirty="0"/>
          </a:p>
          <a:p>
            <a:pPr marL="342900" indent="-342900">
              <a:buFont typeface="Wingdings" pitchFamily="2" charset="2"/>
              <a:buChar char="Ø"/>
            </a:pPr>
            <a:r>
              <a:rPr lang="en-US" sz="2300" dirty="0"/>
              <a:t>What are the extra costs </a:t>
            </a:r>
            <a:r>
              <a:rPr lang="en-US" sz="2300" b="0" dirty="0"/>
              <a:t>of hiring one more worker? – </a:t>
            </a:r>
            <a:r>
              <a:rPr lang="en-US" sz="2300" dirty="0">
                <a:solidFill>
                  <a:schemeClr val="accent2"/>
                </a:solidFill>
              </a:rPr>
              <a:t>marginal cost</a:t>
            </a:r>
          </a:p>
          <a:p>
            <a:pPr marL="342900" indent="-342900">
              <a:buFont typeface="Wingdings" pitchFamily="2" charset="2"/>
              <a:buChar char="Ø"/>
            </a:pPr>
            <a:endParaRPr lang="en-US" sz="1000" b="0" dirty="0"/>
          </a:p>
          <a:p>
            <a:r>
              <a:rPr lang="en-US" sz="2300" b="0" dirty="0"/>
              <a:t>Hire the additional worker if the </a:t>
            </a:r>
            <a:r>
              <a:rPr lang="en-US" sz="2300" dirty="0"/>
              <a:t>marginal benefit exceed</a:t>
            </a:r>
            <a:r>
              <a:rPr lang="en-US" sz="2300" b="0" dirty="0"/>
              <a:t> the </a:t>
            </a:r>
            <a:r>
              <a:rPr lang="en-US" sz="2300" dirty="0"/>
              <a:t>marginal cost</a:t>
            </a:r>
          </a:p>
        </p:txBody>
      </p:sp>
      <p:cxnSp>
        <p:nvCxnSpPr>
          <p:cNvPr id="15" name="Straight Arrow Connector 14">
            <a:extLst>
              <a:ext uri="{FF2B5EF4-FFF2-40B4-BE49-F238E27FC236}">
                <a16:creationId xmlns:a16="http://schemas.microsoft.com/office/drawing/2014/main" id="{BEE8D8E2-4FBC-C1C0-B119-0F96FA3D4FF7}"/>
              </a:ext>
              <a:ext uri="{C183D7F6-B498-43B3-948B-1728B52AA6E4}">
                <adec:decorative xmlns:adec="http://schemas.microsoft.com/office/drawing/2017/decorative" val="1"/>
              </a:ext>
            </a:extLst>
          </p:cNvPr>
          <p:cNvCxnSpPr/>
          <p:nvPr/>
        </p:nvCxnSpPr>
        <p:spPr>
          <a:xfrm>
            <a:off x="5860963" y="2458849"/>
            <a:ext cx="635000" cy="0"/>
          </a:xfrm>
          <a:prstGeom prst="straightConnector1">
            <a:avLst/>
          </a:prstGeom>
          <a:ln w="88900" cap="rnd">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63A72C-8C3A-D100-3046-2780A6092869}"/>
              </a:ext>
              <a:ext uri="{C183D7F6-B498-43B3-948B-1728B52AA6E4}">
                <adec:decorative xmlns:adec="http://schemas.microsoft.com/office/drawing/2017/decorative" val="1"/>
              </a:ext>
            </a:extLst>
          </p:cNvPr>
          <p:cNvCxnSpPr>
            <a:cxnSpLocks/>
          </p:cNvCxnSpPr>
          <p:nvPr/>
        </p:nvCxnSpPr>
        <p:spPr>
          <a:xfrm>
            <a:off x="5387926" y="4506818"/>
            <a:ext cx="1163516" cy="0"/>
          </a:xfrm>
          <a:prstGeom prst="straightConnector1">
            <a:avLst/>
          </a:prstGeom>
          <a:ln w="88900" cap="rnd">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F5163D2-E250-28BD-E949-83BF7F2798C7}"/>
              </a:ext>
            </a:extLst>
          </p:cNvPr>
          <p:cNvGrpSpPr/>
          <p:nvPr/>
        </p:nvGrpSpPr>
        <p:grpSpPr>
          <a:xfrm>
            <a:off x="5161231" y="5008516"/>
            <a:ext cx="1402863" cy="873468"/>
            <a:chOff x="5964852" y="5198464"/>
            <a:chExt cx="991779" cy="1327981"/>
          </a:xfrm>
          <a:solidFill>
            <a:schemeClr val="accent4">
              <a:lumMod val="60000"/>
              <a:lumOff val="40000"/>
            </a:schemeClr>
          </a:solidFill>
        </p:grpSpPr>
        <p:sp>
          <p:nvSpPr>
            <p:cNvPr id="17" name="Bent Arrow 16">
              <a:extLst>
                <a:ext uri="{FF2B5EF4-FFF2-40B4-BE49-F238E27FC236}">
                  <a16:creationId xmlns:a16="http://schemas.microsoft.com/office/drawing/2014/main" id="{12185DAA-1026-6CCF-592F-1C911336FF87}"/>
                </a:ext>
                <a:ext uri="{C183D7F6-B498-43B3-948B-1728B52AA6E4}">
                  <adec:decorative xmlns:adec="http://schemas.microsoft.com/office/drawing/2017/decorative" val="1"/>
                </a:ext>
              </a:extLst>
            </p:cNvPr>
            <p:cNvSpPr/>
            <p:nvPr/>
          </p:nvSpPr>
          <p:spPr>
            <a:xfrm rot="16200000" flipV="1">
              <a:off x="5846500" y="5868597"/>
              <a:ext cx="776200" cy="539496"/>
            </a:xfrm>
            <a:prstGeom prst="bentArrow">
              <a:avLst>
                <a:gd name="adj1" fmla="val 19490"/>
                <a:gd name="adj2" fmla="val 15694"/>
                <a:gd name="adj3" fmla="val 0"/>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a:extLst>
                <a:ext uri="{FF2B5EF4-FFF2-40B4-BE49-F238E27FC236}">
                  <a16:creationId xmlns:a16="http://schemas.microsoft.com/office/drawing/2014/main" id="{E4E7CD2C-1A10-D27A-C197-B50FABB1EB69}"/>
                </a:ext>
                <a:ext uri="{C183D7F6-B498-43B3-948B-1728B52AA6E4}">
                  <adec:decorative xmlns:adec="http://schemas.microsoft.com/office/drawing/2017/decorative" val="1"/>
                </a:ext>
              </a:extLst>
            </p:cNvPr>
            <p:cNvSpPr/>
            <p:nvPr/>
          </p:nvSpPr>
          <p:spPr>
            <a:xfrm>
              <a:off x="6410272" y="5198464"/>
              <a:ext cx="546359" cy="853253"/>
            </a:xfrm>
            <a:prstGeom prst="bentArrow">
              <a:avLst>
                <a:gd name="adj1" fmla="val 18067"/>
                <a:gd name="adj2" fmla="val 26733"/>
                <a:gd name="adj3" fmla="val 50000"/>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78635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dissolve">
                                      <p:cBhvr>
                                        <p:cTn id="7" dur="500"/>
                                        <p:tgtEl>
                                          <p:spTgt spid="8">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dissolve">
                                      <p:cBhvr>
                                        <p:cTn id="10" dur="500"/>
                                        <p:tgtEl>
                                          <p:spTgt spid="8">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dissolve">
                                      <p:cBhvr>
                                        <p:cTn id="24" dur="500"/>
                                        <p:tgtEl>
                                          <p:spTgt spid="13">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dissolve">
                                      <p:cBhvr>
                                        <p:cTn id="27" dur="500"/>
                                        <p:tgtEl>
                                          <p:spTgt spid="13">
                                            <p:txEl>
                                              <p:pRg st="1" end="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dissolve">
                                      <p:cBhvr>
                                        <p:cTn id="38" dur="500"/>
                                        <p:tgtEl>
                                          <p:spTgt spid="13">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dissolve">
                                      <p:cBhvr>
                                        <p:cTn id="41" dur="500"/>
                                        <p:tgtEl>
                                          <p:spTgt spid="13">
                                            <p:txEl>
                                              <p:pRg st="6" end="6"/>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Effect transition="in" filter="dissolve">
                                      <p:cBhvr>
                                        <p:cTn id="49" dur="500"/>
                                        <p:tgtEl>
                                          <p:spTgt spid="13">
                                            <p:txEl>
                                              <p:pRg st="8" end="8"/>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animEffect transition="in" filter="dissolve">
                                      <p:cBhvr>
                                        <p:cTn id="5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24F76-ED81-5855-A511-AC2E9F47C8DF}"/>
              </a:ext>
            </a:extLst>
          </p:cNvPr>
          <p:cNvSpPr>
            <a:spLocks noGrp="1"/>
          </p:cNvSpPr>
          <p:nvPr>
            <p:ph type="sldNum" sz="quarter" idx="4"/>
          </p:nvPr>
        </p:nvSpPr>
        <p:spPr/>
        <p:txBody>
          <a:bodyPr/>
          <a:lstStyle/>
          <a:p>
            <a:fld id="{A5A0B60D-8A11-3D4C-B081-FD9F66CC3D26}" type="slidenum">
              <a:rPr lang="en-US" smtClean="0"/>
              <a:pPr/>
              <a:t>31</a:t>
            </a:fld>
            <a:endParaRPr lang="en-US" dirty="0"/>
          </a:p>
        </p:txBody>
      </p:sp>
      <p:pic>
        <p:nvPicPr>
          <p:cNvPr id="4" name="Picture 3">
            <a:extLst>
              <a:ext uri="{FF2B5EF4-FFF2-40B4-BE49-F238E27FC236}">
                <a16:creationId xmlns:a16="http://schemas.microsoft.com/office/drawing/2014/main" id="{FAFBA678-1A5E-8710-032A-32AA87CEBC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46252" y="-91567"/>
            <a:ext cx="10980051" cy="7040880"/>
          </a:xfrm>
          <a:prstGeom prst="rect">
            <a:avLst/>
          </a:prstGeom>
        </p:spPr>
      </p:pic>
      <p:sp>
        <p:nvSpPr>
          <p:cNvPr id="5" name="Rectangle 4">
            <a:extLst>
              <a:ext uri="{FF2B5EF4-FFF2-40B4-BE49-F238E27FC236}">
                <a16:creationId xmlns:a16="http://schemas.microsoft.com/office/drawing/2014/main" id="{D0219637-96B9-1B06-76A4-84EF6B45D8B9}"/>
              </a:ext>
            </a:extLst>
          </p:cNvPr>
          <p:cNvSpPr/>
          <p:nvPr/>
        </p:nvSpPr>
        <p:spPr>
          <a:xfrm flipH="1">
            <a:off x="481910" y="13560"/>
            <a:ext cx="11710090" cy="6844440"/>
          </a:xfrm>
          <a:prstGeom prst="rect">
            <a:avLst/>
          </a:prstGeom>
          <a:gradFill flip="none" rotWithShape="1">
            <a:gsLst>
              <a:gs pos="0">
                <a:schemeClr val="bg1"/>
              </a:gs>
              <a:gs pos="46000">
                <a:schemeClr val="bg1"/>
              </a:gs>
              <a:gs pos="76000">
                <a:schemeClr val="bg1">
                  <a:alpha val="53000"/>
                </a:schemeClr>
              </a:gs>
              <a:gs pos="99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5CA3F2F-DE14-D75A-E0A9-D90E7AD0A31A}"/>
              </a:ext>
            </a:extLst>
          </p:cNvPr>
          <p:cNvSpPr txBox="1">
            <a:spLocks/>
          </p:cNvSpPr>
          <p:nvPr/>
        </p:nvSpPr>
        <p:spPr>
          <a:xfrm>
            <a:off x="481914" y="591731"/>
            <a:ext cx="7691415" cy="58943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rgbClr val="C00000"/>
                </a:solidFill>
              </a:rPr>
              <a:t>You Try! Which decisions are marginal decisions?</a:t>
            </a:r>
          </a:p>
          <a:p>
            <a:endParaRPr lang="en-US" sz="1600" b="0" dirty="0"/>
          </a:p>
          <a:p>
            <a:r>
              <a:rPr lang="en-US" sz="2300" dirty="0"/>
              <a:t>How many pairs of shoes should I buy?</a:t>
            </a:r>
          </a:p>
          <a:p>
            <a:endParaRPr lang="en-US" sz="400" dirty="0"/>
          </a:p>
          <a:p>
            <a:r>
              <a:rPr lang="en-US" sz="2300" b="0" dirty="0"/>
              <a:t> </a:t>
            </a:r>
          </a:p>
          <a:p>
            <a:endParaRPr lang="en-US" sz="2300" b="0" dirty="0"/>
          </a:p>
          <a:p>
            <a:r>
              <a:rPr lang="en-US" sz="2300" dirty="0"/>
              <a:t>How many slices of pizza should I eat?</a:t>
            </a:r>
          </a:p>
          <a:p>
            <a:endParaRPr lang="en-US" sz="400" dirty="0"/>
          </a:p>
          <a:p>
            <a:r>
              <a:rPr lang="en-US" sz="2300" b="0" dirty="0"/>
              <a:t> </a:t>
            </a:r>
          </a:p>
          <a:p>
            <a:endParaRPr lang="en-US" sz="2300" b="0" dirty="0"/>
          </a:p>
          <a:p>
            <a:r>
              <a:rPr lang="en-US" sz="2300" dirty="0"/>
              <a:t>How many classes should I take this semester?</a:t>
            </a:r>
          </a:p>
          <a:p>
            <a:endParaRPr lang="en-US" sz="400" dirty="0"/>
          </a:p>
          <a:p>
            <a:r>
              <a:rPr lang="en-US" sz="2300" b="0" dirty="0"/>
              <a:t> </a:t>
            </a:r>
          </a:p>
          <a:p>
            <a:endParaRPr lang="en-US" sz="2300" b="0" dirty="0"/>
          </a:p>
          <a:p>
            <a:r>
              <a:rPr lang="en-US" sz="2300" dirty="0"/>
              <a:t>Should I attend class?</a:t>
            </a:r>
          </a:p>
          <a:p>
            <a:endParaRPr lang="en-US" sz="400" dirty="0"/>
          </a:p>
          <a:p>
            <a:endParaRPr lang="en-US" sz="2300" b="0" dirty="0"/>
          </a:p>
          <a:p>
            <a:endParaRPr lang="en-US" sz="2300" b="0" dirty="0"/>
          </a:p>
          <a:p>
            <a:r>
              <a:rPr lang="en-US" sz="2300" dirty="0"/>
              <a:t>How many hours should I spend watching Netflix?</a:t>
            </a:r>
          </a:p>
          <a:p>
            <a:endParaRPr lang="en-US" sz="400" dirty="0"/>
          </a:p>
          <a:p>
            <a:endParaRPr lang="en-US" sz="2400" b="0" dirty="0"/>
          </a:p>
          <a:p>
            <a:endParaRPr lang="en-US" sz="2400" b="0" dirty="0"/>
          </a:p>
        </p:txBody>
      </p:sp>
      <p:sp>
        <p:nvSpPr>
          <p:cNvPr id="7" name="TextBox 6">
            <a:extLst>
              <a:ext uri="{FF2B5EF4-FFF2-40B4-BE49-F238E27FC236}">
                <a16:creationId xmlns:a16="http://schemas.microsoft.com/office/drawing/2014/main" id="{5E27D9F8-066A-D760-BDF7-D0712A7FD8DE}"/>
              </a:ext>
            </a:extLst>
          </p:cNvPr>
          <p:cNvSpPr txBox="1"/>
          <p:nvPr/>
        </p:nvSpPr>
        <p:spPr>
          <a:xfrm rot="16200000">
            <a:off x="10386641" y="161880"/>
            <a:ext cx="3188677" cy="246221"/>
          </a:xfrm>
          <a:prstGeom prst="rect">
            <a:avLst/>
          </a:prstGeom>
          <a:noFill/>
        </p:spPr>
        <p:txBody>
          <a:bodyPr wrap="square" rtlCol="0">
            <a:spAutoFit/>
          </a:bodyPr>
          <a:lstStyle/>
          <a:p>
            <a:r>
              <a:rPr lang="en-US" sz="1000" dirty="0">
                <a:solidFill>
                  <a:schemeClr val="bg2">
                    <a:lumMod val="75000"/>
                  </a:schemeClr>
                </a:solidFill>
              </a:rPr>
              <a:t>Nicholas </a:t>
            </a:r>
            <a:r>
              <a:rPr lang="en-US" sz="1000" dirty="0" err="1">
                <a:solidFill>
                  <a:schemeClr val="bg2">
                    <a:lumMod val="75000"/>
                  </a:schemeClr>
                </a:solidFill>
              </a:rPr>
              <a:t>Maderna</a:t>
            </a:r>
            <a:r>
              <a:rPr lang="en-US" sz="1000" dirty="0">
                <a:solidFill>
                  <a:schemeClr val="bg2">
                    <a:lumMod val="75000"/>
                  </a:schemeClr>
                </a:solidFill>
              </a:rPr>
              <a:t>/Shutterstock</a:t>
            </a:r>
          </a:p>
        </p:txBody>
      </p:sp>
    </p:spTree>
    <p:extLst>
      <p:ext uri="{BB962C8B-B14F-4D97-AF65-F5344CB8AC3E}">
        <p14:creationId xmlns:p14="http://schemas.microsoft.com/office/powerpoint/2010/main" val="102873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24F76-ED81-5855-A511-AC2E9F47C8DF}"/>
              </a:ext>
            </a:extLst>
          </p:cNvPr>
          <p:cNvSpPr>
            <a:spLocks noGrp="1"/>
          </p:cNvSpPr>
          <p:nvPr>
            <p:ph type="sldNum" sz="quarter" idx="4"/>
          </p:nvPr>
        </p:nvSpPr>
        <p:spPr/>
        <p:txBody>
          <a:bodyPr/>
          <a:lstStyle/>
          <a:p>
            <a:fld id="{A5A0B60D-8A11-3D4C-B081-FD9F66CC3D26}" type="slidenum">
              <a:rPr lang="en-US" smtClean="0"/>
              <a:pPr/>
              <a:t>32</a:t>
            </a:fld>
            <a:endParaRPr lang="en-US" dirty="0"/>
          </a:p>
        </p:txBody>
      </p:sp>
      <p:pic>
        <p:nvPicPr>
          <p:cNvPr id="4" name="Picture 3">
            <a:extLst>
              <a:ext uri="{FF2B5EF4-FFF2-40B4-BE49-F238E27FC236}">
                <a16:creationId xmlns:a16="http://schemas.microsoft.com/office/drawing/2014/main" id="{FAFBA678-1A5E-8710-032A-32AA87CEBC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46252" y="-91567"/>
            <a:ext cx="10980051" cy="7040880"/>
          </a:xfrm>
          <a:prstGeom prst="rect">
            <a:avLst/>
          </a:prstGeom>
        </p:spPr>
      </p:pic>
      <p:sp>
        <p:nvSpPr>
          <p:cNvPr id="5" name="Rectangle 4">
            <a:extLst>
              <a:ext uri="{FF2B5EF4-FFF2-40B4-BE49-F238E27FC236}">
                <a16:creationId xmlns:a16="http://schemas.microsoft.com/office/drawing/2014/main" id="{D0219637-96B9-1B06-76A4-84EF6B45D8B9}"/>
              </a:ext>
            </a:extLst>
          </p:cNvPr>
          <p:cNvSpPr/>
          <p:nvPr/>
        </p:nvSpPr>
        <p:spPr>
          <a:xfrm flipH="1">
            <a:off x="481910" y="13560"/>
            <a:ext cx="11710090" cy="6844440"/>
          </a:xfrm>
          <a:prstGeom prst="rect">
            <a:avLst/>
          </a:prstGeom>
          <a:gradFill flip="none" rotWithShape="1">
            <a:gsLst>
              <a:gs pos="0">
                <a:schemeClr val="bg1"/>
              </a:gs>
              <a:gs pos="46000">
                <a:schemeClr val="bg1"/>
              </a:gs>
              <a:gs pos="76000">
                <a:schemeClr val="bg1">
                  <a:alpha val="53000"/>
                </a:schemeClr>
              </a:gs>
              <a:gs pos="99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5CA3F2F-DE14-D75A-E0A9-D90E7AD0A31A}"/>
              </a:ext>
            </a:extLst>
          </p:cNvPr>
          <p:cNvSpPr txBox="1">
            <a:spLocks/>
          </p:cNvSpPr>
          <p:nvPr/>
        </p:nvSpPr>
        <p:spPr>
          <a:xfrm>
            <a:off x="481914" y="591731"/>
            <a:ext cx="6411257" cy="58943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rgbClr val="C00000"/>
                </a:solidFill>
              </a:rPr>
              <a:t>Which decisions are marginal decisions?</a:t>
            </a:r>
          </a:p>
          <a:p>
            <a:endParaRPr lang="en-US" sz="1600" b="0" dirty="0"/>
          </a:p>
          <a:p>
            <a:r>
              <a:rPr lang="en-US" sz="2300" dirty="0"/>
              <a:t>How many pairs of shoes should I buy?</a:t>
            </a:r>
          </a:p>
          <a:p>
            <a:endParaRPr lang="en-US" sz="400" dirty="0"/>
          </a:p>
          <a:p>
            <a:pPr marL="342900" indent="-342900">
              <a:buFont typeface="Wingdings" pitchFamily="2" charset="2"/>
              <a:buChar char="Ø"/>
            </a:pPr>
            <a:r>
              <a:rPr lang="en-US" sz="2300" b="0" dirty="0"/>
              <a:t>Marginal! Should I buy one more pair of shoes?</a:t>
            </a:r>
          </a:p>
          <a:p>
            <a:endParaRPr lang="en-US" sz="2300" b="0" dirty="0"/>
          </a:p>
          <a:p>
            <a:r>
              <a:rPr lang="en-US" sz="2300" dirty="0"/>
              <a:t>How many slices of pizza should I eat?</a:t>
            </a:r>
          </a:p>
          <a:p>
            <a:endParaRPr lang="en-US" sz="400" dirty="0"/>
          </a:p>
          <a:p>
            <a:pPr marL="342900" indent="-342900">
              <a:buFont typeface="Wingdings" pitchFamily="2" charset="2"/>
              <a:buChar char="Ø"/>
            </a:pPr>
            <a:r>
              <a:rPr lang="en-US" sz="2300" b="0" dirty="0"/>
              <a:t>Marginal! Should I eat one more slice of pizza?</a:t>
            </a:r>
          </a:p>
          <a:p>
            <a:endParaRPr lang="en-US" sz="2300" b="0" dirty="0"/>
          </a:p>
          <a:p>
            <a:r>
              <a:rPr lang="en-US" sz="2300" dirty="0"/>
              <a:t>How many classes should I take this semester?</a:t>
            </a:r>
          </a:p>
          <a:p>
            <a:endParaRPr lang="en-US" sz="400" dirty="0"/>
          </a:p>
          <a:p>
            <a:pPr marL="342900" indent="-342900">
              <a:buFont typeface="Wingdings" pitchFamily="2" charset="2"/>
              <a:buChar char="Ø"/>
            </a:pPr>
            <a:r>
              <a:rPr lang="en-US" sz="2300" b="0" dirty="0"/>
              <a:t>Marginal! Should I take one more class?</a:t>
            </a:r>
          </a:p>
          <a:p>
            <a:endParaRPr lang="en-US" sz="2300" b="0" dirty="0"/>
          </a:p>
          <a:p>
            <a:r>
              <a:rPr lang="en-US" sz="2300" dirty="0"/>
              <a:t>Should I attend class?</a:t>
            </a:r>
          </a:p>
          <a:p>
            <a:endParaRPr lang="en-US" sz="400" dirty="0"/>
          </a:p>
          <a:p>
            <a:pPr marL="342900" indent="-342900">
              <a:buFont typeface="Wingdings" pitchFamily="2" charset="2"/>
              <a:buChar char="Ø"/>
            </a:pPr>
            <a:r>
              <a:rPr lang="en-US" sz="2300" b="0" dirty="0"/>
              <a:t>Not marginal. This is an either-or question.</a:t>
            </a:r>
          </a:p>
          <a:p>
            <a:endParaRPr lang="en-US" sz="2300" b="0" dirty="0"/>
          </a:p>
          <a:p>
            <a:r>
              <a:rPr lang="en-US" sz="2300" dirty="0"/>
              <a:t>How many hours should I spend watching Netflix?</a:t>
            </a:r>
          </a:p>
          <a:p>
            <a:endParaRPr lang="en-US" sz="400" dirty="0"/>
          </a:p>
          <a:p>
            <a:pPr marL="342900" indent="-342900">
              <a:buFont typeface="Wingdings" pitchFamily="2" charset="2"/>
              <a:buChar char="Ø"/>
            </a:pPr>
            <a:r>
              <a:rPr lang="en-US" sz="2400" b="0" dirty="0"/>
              <a:t>Marginal! Should I watch one more episode?</a:t>
            </a:r>
          </a:p>
          <a:p>
            <a:endParaRPr lang="en-US" sz="2400" b="0" dirty="0"/>
          </a:p>
        </p:txBody>
      </p:sp>
      <p:sp>
        <p:nvSpPr>
          <p:cNvPr id="7" name="TextBox 6">
            <a:extLst>
              <a:ext uri="{FF2B5EF4-FFF2-40B4-BE49-F238E27FC236}">
                <a16:creationId xmlns:a16="http://schemas.microsoft.com/office/drawing/2014/main" id="{5E27D9F8-066A-D760-BDF7-D0712A7FD8DE}"/>
              </a:ext>
            </a:extLst>
          </p:cNvPr>
          <p:cNvSpPr txBox="1"/>
          <p:nvPr/>
        </p:nvSpPr>
        <p:spPr>
          <a:xfrm rot="16200000">
            <a:off x="10386641" y="161880"/>
            <a:ext cx="3188677" cy="246221"/>
          </a:xfrm>
          <a:prstGeom prst="rect">
            <a:avLst/>
          </a:prstGeom>
          <a:noFill/>
        </p:spPr>
        <p:txBody>
          <a:bodyPr wrap="square" rtlCol="0">
            <a:spAutoFit/>
          </a:bodyPr>
          <a:lstStyle/>
          <a:p>
            <a:r>
              <a:rPr lang="en-US" sz="1000" dirty="0">
                <a:solidFill>
                  <a:schemeClr val="bg2">
                    <a:lumMod val="75000"/>
                  </a:schemeClr>
                </a:solidFill>
              </a:rPr>
              <a:t>Nicholas </a:t>
            </a:r>
            <a:r>
              <a:rPr lang="en-US" sz="1000" dirty="0" err="1">
                <a:solidFill>
                  <a:schemeClr val="bg2">
                    <a:lumMod val="75000"/>
                  </a:schemeClr>
                </a:solidFill>
              </a:rPr>
              <a:t>Maderna</a:t>
            </a:r>
            <a:r>
              <a:rPr lang="en-US" sz="1000" dirty="0">
                <a:solidFill>
                  <a:schemeClr val="bg2">
                    <a:lumMod val="75000"/>
                  </a:schemeClr>
                </a:solidFill>
              </a:rPr>
              <a:t>/Shutterstock</a:t>
            </a:r>
          </a:p>
        </p:txBody>
      </p:sp>
    </p:spTree>
    <p:extLst>
      <p:ext uri="{BB962C8B-B14F-4D97-AF65-F5344CB8AC3E}">
        <p14:creationId xmlns:p14="http://schemas.microsoft.com/office/powerpoint/2010/main" val="5864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dissolve">
                                      <p:cBhvr>
                                        <p:cTn id="12" dur="5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animEffect transition="in" filter="dissolve">
                                      <p:cBhvr>
                                        <p:cTn id="17" dur="500"/>
                                        <p:tgtEl>
                                          <p:spTgt spid="6">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16" end="16"/>
                                            </p:txEl>
                                          </p:spTgt>
                                        </p:tgtEl>
                                        <p:attrNameLst>
                                          <p:attrName>style.visibility</p:attrName>
                                        </p:attrNameLst>
                                      </p:cBhvr>
                                      <p:to>
                                        <p:strVal val="visible"/>
                                      </p:to>
                                    </p:set>
                                    <p:animEffect transition="in" filter="dissolve">
                                      <p:cBhvr>
                                        <p:cTn id="22" dur="500"/>
                                        <p:tgtEl>
                                          <p:spTgt spid="6">
                                            <p:txEl>
                                              <p:pRg st="16" end="1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0" end="20"/>
                                            </p:txEl>
                                          </p:spTgt>
                                        </p:tgtEl>
                                        <p:attrNameLst>
                                          <p:attrName>style.visibility</p:attrName>
                                        </p:attrNameLst>
                                      </p:cBhvr>
                                      <p:to>
                                        <p:strVal val="visible"/>
                                      </p:to>
                                    </p:set>
                                    <p:animEffect transition="in" filter="dissolve">
                                      <p:cBhvr>
                                        <p:cTn id="27" dur="5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88F1-58D8-3D18-A32A-C72082A8B337}"/>
              </a:ext>
            </a:extLst>
          </p:cNvPr>
          <p:cNvSpPr>
            <a:spLocks noGrp="1"/>
          </p:cNvSpPr>
          <p:nvPr>
            <p:ph type="title"/>
          </p:nvPr>
        </p:nvSpPr>
        <p:spPr>
          <a:xfrm>
            <a:off x="2086121" y="428747"/>
            <a:ext cx="8019757" cy="647749"/>
          </a:xfrm>
        </p:spPr>
        <p:txBody>
          <a:bodyPr>
            <a:normAutofit fontScale="90000"/>
          </a:bodyPr>
          <a:lstStyle/>
          <a:p>
            <a:r>
              <a:rPr lang="en-US" dirty="0"/>
              <a:t>Visualizing the marginal principle</a:t>
            </a:r>
          </a:p>
        </p:txBody>
      </p:sp>
      <p:sp>
        <p:nvSpPr>
          <p:cNvPr id="3" name="Slide Number Placeholder 2">
            <a:extLst>
              <a:ext uri="{FF2B5EF4-FFF2-40B4-BE49-F238E27FC236}">
                <a16:creationId xmlns:a16="http://schemas.microsoft.com/office/drawing/2014/main" id="{B43E03E8-1C8C-4DB7-FB69-195F20A4BC97}"/>
              </a:ext>
            </a:extLst>
          </p:cNvPr>
          <p:cNvSpPr>
            <a:spLocks noGrp="1"/>
          </p:cNvSpPr>
          <p:nvPr>
            <p:ph type="sldNum" sz="quarter" idx="4"/>
          </p:nvPr>
        </p:nvSpPr>
        <p:spPr/>
        <p:txBody>
          <a:bodyPr/>
          <a:lstStyle/>
          <a:p>
            <a:fld id="{A5A0B60D-8A11-3D4C-B081-FD9F66CC3D26}" type="slidenum">
              <a:rPr lang="en-US" smtClean="0"/>
              <a:pPr/>
              <a:t>33</a:t>
            </a:fld>
            <a:endParaRPr lang="en-US" dirty="0"/>
          </a:p>
        </p:txBody>
      </p:sp>
      <p:sp>
        <p:nvSpPr>
          <p:cNvPr id="4" name="Title 1">
            <a:extLst>
              <a:ext uri="{FF2B5EF4-FFF2-40B4-BE49-F238E27FC236}">
                <a16:creationId xmlns:a16="http://schemas.microsoft.com/office/drawing/2014/main" id="{008514D9-5583-F62E-E010-7DBD36DC4988}"/>
              </a:ext>
            </a:extLst>
          </p:cNvPr>
          <p:cNvSpPr txBox="1">
            <a:spLocks/>
          </p:cNvSpPr>
          <p:nvPr/>
        </p:nvSpPr>
        <p:spPr>
          <a:xfrm>
            <a:off x="542774" y="1432561"/>
            <a:ext cx="5675143" cy="49966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pPr marL="457200" indent="-457200">
              <a:buFont typeface="+mj-lt"/>
              <a:buAutoNum type="arabicPeriod"/>
            </a:pPr>
            <a:r>
              <a:rPr lang="en-US" sz="2400" dirty="0"/>
              <a:t>Determine</a:t>
            </a:r>
            <a:r>
              <a:rPr lang="en-US" sz="2400" b="0" dirty="0"/>
              <a:t> what</a:t>
            </a:r>
            <a:r>
              <a:rPr lang="en-US" sz="2400" dirty="0"/>
              <a:t> type of choice </a:t>
            </a:r>
            <a:r>
              <a:rPr lang="en-US" sz="2400" b="0" dirty="0"/>
              <a:t>you face:</a:t>
            </a:r>
          </a:p>
          <a:p>
            <a:pPr marL="800100" lvl="1" indent="-342900">
              <a:buFont typeface="Wingdings" pitchFamily="2" charset="2"/>
              <a:buChar char="Ø"/>
            </a:pPr>
            <a:r>
              <a:rPr lang="en-US" sz="2400" b="0" dirty="0">
                <a:latin typeface="Dosis" pitchFamily="2" charset="77"/>
              </a:rPr>
              <a:t>If it is a </a:t>
            </a:r>
            <a:r>
              <a:rPr lang="en-US" sz="2400" b="1" dirty="0">
                <a:latin typeface="Dosis" pitchFamily="2" charset="77"/>
              </a:rPr>
              <a:t>“how many?” </a:t>
            </a:r>
            <a:r>
              <a:rPr lang="en-US" sz="2400" b="0" dirty="0">
                <a:latin typeface="Dosis" pitchFamily="2" charset="77"/>
              </a:rPr>
              <a:t>decision</a:t>
            </a:r>
          </a:p>
          <a:p>
            <a:pPr marL="1257300" lvl="2" indent="-342900">
              <a:buFont typeface="Arial" panose="020B0604020202020204" pitchFamily="34" charset="0"/>
              <a:buChar char="•"/>
            </a:pPr>
            <a:r>
              <a:rPr lang="en-US" sz="2400" b="0" dirty="0">
                <a:latin typeface="Dosis" pitchFamily="2" charset="77"/>
                <a:sym typeface="Wingdings" pitchFamily="2" charset="2"/>
              </a:rPr>
              <a:t> </a:t>
            </a:r>
            <a:r>
              <a:rPr lang="en-US" sz="2400" b="0" dirty="0">
                <a:latin typeface="Dosis" pitchFamily="2" charset="77"/>
              </a:rPr>
              <a:t>break it down into a series of smaller marginal decisions</a:t>
            </a:r>
            <a:r>
              <a:rPr lang="en-US" sz="2400" dirty="0">
                <a:latin typeface="Dosis" pitchFamily="2" charset="77"/>
              </a:rPr>
              <a:t> (”should I buy one more?”)</a:t>
            </a:r>
            <a:endParaRPr lang="en-US" sz="2400" b="0" dirty="0">
              <a:latin typeface="Dosis" pitchFamily="2" charset="77"/>
            </a:endParaRPr>
          </a:p>
          <a:p>
            <a:pPr marL="342900" indent="-342900">
              <a:buFont typeface="Arial" panose="020B0604020202020204" pitchFamily="34" charset="0"/>
              <a:buChar char="•"/>
            </a:pPr>
            <a:endParaRPr lang="en-US" sz="2400" b="0" dirty="0"/>
          </a:p>
          <a:p>
            <a:pPr marL="457200" indent="-457200">
              <a:buAutoNum type="arabicPeriod" startAt="2"/>
            </a:pPr>
            <a:r>
              <a:rPr lang="en-US" sz="2400" dirty="0"/>
              <a:t>Weigh</a:t>
            </a:r>
            <a:r>
              <a:rPr lang="en-US" sz="2400" b="0" dirty="0"/>
              <a:t> the marginal benefits against the marginal costs</a:t>
            </a:r>
          </a:p>
          <a:p>
            <a:pPr marL="800100" lvl="1" indent="-342900">
              <a:buFont typeface="Arial" panose="020B0604020202020204" pitchFamily="34" charset="0"/>
              <a:buChar char="•"/>
            </a:pPr>
            <a:r>
              <a:rPr lang="en-US" sz="2400" b="0" dirty="0">
                <a:latin typeface="Dosis" pitchFamily="2" charset="77"/>
              </a:rPr>
              <a:t>cost-benefit principle applied to a marginal decision)</a:t>
            </a:r>
          </a:p>
          <a:p>
            <a:pPr marL="457200" indent="-457200">
              <a:buAutoNum type="arabicPeriod" startAt="2"/>
            </a:pPr>
            <a:endParaRPr lang="en-US" sz="2400" b="0" dirty="0"/>
          </a:p>
          <a:p>
            <a:pPr marL="457200" indent="-457200">
              <a:buAutoNum type="arabicPeriod" startAt="2"/>
            </a:pPr>
            <a:r>
              <a:rPr lang="en-US" sz="2400" dirty="0"/>
              <a:t>Apply</a:t>
            </a:r>
            <a:r>
              <a:rPr lang="en-US" sz="2400" b="0" dirty="0"/>
              <a:t> the marginal principle </a:t>
            </a:r>
            <a:r>
              <a:rPr lang="en-US" sz="2400" dirty="0"/>
              <a:t>iteratively </a:t>
            </a:r>
            <a:r>
              <a:rPr lang="en-US" sz="2400" b="0" dirty="0"/>
              <a:t>until you eventually decide against buying one more unit, and </a:t>
            </a:r>
            <a:r>
              <a:rPr lang="en-US" sz="2400" dirty="0"/>
              <a:t>then stop</a:t>
            </a:r>
            <a:r>
              <a:rPr lang="en-US" sz="2400" b="0" dirty="0"/>
              <a:t>.</a:t>
            </a:r>
          </a:p>
        </p:txBody>
      </p:sp>
      <p:pic>
        <p:nvPicPr>
          <p:cNvPr id="9" name="Picture 8" descr="Diagram&#10;&#10;Description automatically generated">
            <a:extLst>
              <a:ext uri="{FF2B5EF4-FFF2-40B4-BE49-F238E27FC236}">
                <a16:creationId xmlns:a16="http://schemas.microsoft.com/office/drawing/2014/main" id="{D92B7FF0-83F2-6964-58FE-0D8189E3B2BB}"/>
              </a:ext>
            </a:extLst>
          </p:cNvPr>
          <p:cNvPicPr>
            <a:picLocks noChangeAspect="1"/>
          </p:cNvPicPr>
          <p:nvPr/>
        </p:nvPicPr>
        <p:blipFill>
          <a:blip r:embed="rId2"/>
          <a:stretch>
            <a:fillRect/>
          </a:stretch>
        </p:blipFill>
        <p:spPr>
          <a:xfrm>
            <a:off x="6341400" y="1690688"/>
            <a:ext cx="5850599" cy="4030661"/>
          </a:xfrm>
          <a:prstGeom prst="rect">
            <a:avLst/>
          </a:prstGeom>
        </p:spPr>
      </p:pic>
    </p:spTree>
    <p:extLst>
      <p:ext uri="{BB962C8B-B14F-4D97-AF65-F5344CB8AC3E}">
        <p14:creationId xmlns:p14="http://schemas.microsoft.com/office/powerpoint/2010/main" val="305991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5D6A-711E-5900-34AE-EFBE560CAF3F}"/>
              </a:ext>
            </a:extLst>
          </p:cNvPr>
          <p:cNvSpPr>
            <a:spLocks noGrp="1"/>
          </p:cNvSpPr>
          <p:nvPr>
            <p:ph type="title"/>
          </p:nvPr>
        </p:nvSpPr>
        <p:spPr>
          <a:xfrm>
            <a:off x="0" y="365126"/>
            <a:ext cx="12192000" cy="1011079"/>
          </a:xfrm>
        </p:spPr>
        <p:txBody>
          <a:bodyPr>
            <a:normAutofit/>
          </a:bodyPr>
          <a:lstStyle/>
          <a:p>
            <a:r>
              <a:rPr lang="en-US" sz="4400" dirty="0"/>
              <a:t>The marginal principle and the rational rule</a:t>
            </a:r>
          </a:p>
        </p:txBody>
      </p:sp>
      <p:sp>
        <p:nvSpPr>
          <p:cNvPr id="3" name="Content Placeholder 2">
            <a:extLst>
              <a:ext uri="{FF2B5EF4-FFF2-40B4-BE49-F238E27FC236}">
                <a16:creationId xmlns:a16="http://schemas.microsoft.com/office/drawing/2014/main" id="{2A3987C8-E372-896C-D95A-B7B55A8BE3BF}"/>
              </a:ext>
            </a:extLst>
          </p:cNvPr>
          <p:cNvSpPr>
            <a:spLocks noGrp="1"/>
          </p:cNvSpPr>
          <p:nvPr>
            <p:ph idx="1"/>
          </p:nvPr>
        </p:nvSpPr>
        <p:spPr>
          <a:xfrm>
            <a:off x="360947" y="1866044"/>
            <a:ext cx="5871041" cy="4842461"/>
          </a:xfrm>
        </p:spPr>
        <p:txBody>
          <a:bodyPr>
            <a:normAutofit/>
          </a:bodyPr>
          <a:lstStyle/>
          <a:p>
            <a:pPr>
              <a:buFont typeface="Wingdings" pitchFamily="2" charset="2"/>
              <a:buChar char="Ø"/>
            </a:pPr>
            <a:r>
              <a:rPr lang="en-US" dirty="0"/>
              <a:t>Whenever the benefits of a choice exceed the cost, it is a good choice   </a:t>
            </a:r>
            <a:r>
              <a:rPr lang="en-US" sz="2000" dirty="0"/>
              <a:t>(</a:t>
            </a:r>
            <a:r>
              <a:rPr lang="en-US" sz="2000" i="1" dirty="0"/>
              <a:t>cost-benefit principle</a:t>
            </a:r>
            <a:r>
              <a:rPr lang="en-US" sz="2000" dirty="0"/>
              <a:t>)</a:t>
            </a:r>
            <a:r>
              <a:rPr lang="en-US" dirty="0"/>
              <a:t> </a:t>
            </a:r>
          </a:p>
          <a:p>
            <a:pPr>
              <a:buFont typeface="Wingdings" pitchFamily="2" charset="2"/>
              <a:buChar char="Ø"/>
            </a:pPr>
            <a:r>
              <a:rPr lang="en-US" dirty="0"/>
              <a:t>When you do marginal analysis, you iteratively apply cost-benefit to figure out if “one more unit” is a good choice. </a:t>
            </a:r>
          </a:p>
          <a:p>
            <a:pPr marL="0" indent="0">
              <a:buNone/>
            </a:pPr>
            <a:endParaRPr lang="en-US" sz="200" b="1" dirty="0">
              <a:solidFill>
                <a:schemeClr val="accent6">
                  <a:lumMod val="75000"/>
                </a:schemeClr>
              </a:solidFill>
            </a:endParaRPr>
          </a:p>
          <a:p>
            <a:pPr marL="0" indent="0">
              <a:buNone/>
            </a:pPr>
            <a:r>
              <a:rPr lang="en-US" b="1" dirty="0">
                <a:solidFill>
                  <a:schemeClr val="accent6">
                    <a:lumMod val="75000"/>
                  </a:schemeClr>
                </a:solidFill>
              </a:rPr>
              <a:t>Rational Rule: </a:t>
            </a:r>
            <a:r>
              <a:rPr lang="en-US" dirty="0"/>
              <a:t>If something is worth doing, </a:t>
            </a:r>
            <a:r>
              <a:rPr lang="en-US" b="1" dirty="0"/>
              <a:t>keep doing it until </a:t>
            </a:r>
            <a:r>
              <a:rPr lang="en-US" dirty="0"/>
              <a:t>your marginal benefits </a:t>
            </a:r>
            <a:r>
              <a:rPr lang="en-US" b="1" dirty="0"/>
              <a:t>equals</a:t>
            </a:r>
            <a:r>
              <a:rPr lang="en-US" dirty="0"/>
              <a:t> your marginal costs.</a:t>
            </a:r>
          </a:p>
          <a:p>
            <a:pPr marL="0" indent="0">
              <a:buNone/>
            </a:pPr>
            <a:endParaRPr lang="en-US" sz="600" dirty="0"/>
          </a:p>
        </p:txBody>
      </p:sp>
      <p:sp>
        <p:nvSpPr>
          <p:cNvPr id="4" name="Slide Number Placeholder 3">
            <a:extLst>
              <a:ext uri="{FF2B5EF4-FFF2-40B4-BE49-F238E27FC236}">
                <a16:creationId xmlns:a16="http://schemas.microsoft.com/office/drawing/2014/main" id="{2B7977E1-9A9C-7E94-6755-D0BFC645D3FF}"/>
              </a:ext>
            </a:extLst>
          </p:cNvPr>
          <p:cNvSpPr>
            <a:spLocks noGrp="1"/>
          </p:cNvSpPr>
          <p:nvPr>
            <p:ph type="sldNum" sz="quarter" idx="4"/>
          </p:nvPr>
        </p:nvSpPr>
        <p:spPr/>
        <p:txBody>
          <a:bodyPr/>
          <a:lstStyle/>
          <a:p>
            <a:fld id="{A5A0B60D-8A11-3D4C-B081-FD9F66CC3D26}" type="slidenum">
              <a:rPr lang="en-US" smtClean="0"/>
              <a:pPr/>
              <a:t>34</a:t>
            </a:fld>
            <a:endParaRPr lang="en-US" dirty="0"/>
          </a:p>
        </p:txBody>
      </p:sp>
      <p:sp>
        <p:nvSpPr>
          <p:cNvPr id="5" name="Content Placeholder 2">
            <a:extLst>
              <a:ext uri="{FF2B5EF4-FFF2-40B4-BE49-F238E27FC236}">
                <a16:creationId xmlns:a16="http://schemas.microsoft.com/office/drawing/2014/main" id="{9EF16918-4FFC-C9E1-3425-DC32DEA50625}"/>
              </a:ext>
            </a:extLst>
          </p:cNvPr>
          <p:cNvSpPr txBox="1">
            <a:spLocks/>
          </p:cNvSpPr>
          <p:nvPr/>
        </p:nvSpPr>
        <p:spPr>
          <a:xfrm>
            <a:off x="6438195" y="1880557"/>
            <a:ext cx="5500590" cy="4842461"/>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Connecting Concepts:</a:t>
            </a:r>
            <a:r>
              <a:rPr lang="en-US" sz="1200" b="1" dirty="0"/>
              <a:t> </a:t>
            </a:r>
          </a:p>
          <a:p>
            <a:pPr marL="0" indent="0">
              <a:buNone/>
            </a:pPr>
            <a:r>
              <a:rPr lang="en-US" dirty="0"/>
              <a:t>Every additional unit you acquire using the </a:t>
            </a:r>
            <a:r>
              <a:rPr lang="en-US" b="1" dirty="0"/>
              <a:t>marginal principle </a:t>
            </a:r>
            <a:r>
              <a:rPr lang="en-US" dirty="0"/>
              <a:t>will increase your </a:t>
            </a:r>
            <a:r>
              <a:rPr lang="en-US" b="1" dirty="0"/>
              <a:t>economic surplus  </a:t>
            </a:r>
            <a:r>
              <a:rPr lang="en-US" sz="2000" dirty="0"/>
              <a:t>(recall: economic surplus = benefits – costs)</a:t>
            </a:r>
          </a:p>
          <a:p>
            <a:pPr marL="0" indent="0">
              <a:buNone/>
            </a:pPr>
            <a:endParaRPr lang="en-US" sz="2000" dirty="0"/>
          </a:p>
          <a:p>
            <a:r>
              <a:rPr lang="en-US" b="1" dirty="0"/>
              <a:t>Economic surplus </a:t>
            </a:r>
            <a:r>
              <a:rPr lang="en-US" dirty="0"/>
              <a:t>is </a:t>
            </a:r>
            <a:r>
              <a:rPr lang="en-US" b="1" dirty="0"/>
              <a:t>maximized </a:t>
            </a:r>
            <a:r>
              <a:rPr lang="en-US" dirty="0"/>
              <a:t>when the </a:t>
            </a:r>
            <a:r>
              <a:rPr lang="en-US" b="1" dirty="0"/>
              <a:t>marginal benefit </a:t>
            </a:r>
            <a:r>
              <a:rPr lang="en-US" b="1" u="sng" dirty="0"/>
              <a:t>equals</a:t>
            </a:r>
            <a:r>
              <a:rPr lang="en-US" b="1" dirty="0"/>
              <a:t> </a:t>
            </a:r>
            <a:r>
              <a:rPr lang="en-US" dirty="0"/>
              <a:t>the </a:t>
            </a:r>
            <a:r>
              <a:rPr lang="en-US" b="1" dirty="0"/>
              <a:t>marginal cost</a:t>
            </a:r>
          </a:p>
        </p:txBody>
      </p:sp>
      <p:sp>
        <p:nvSpPr>
          <p:cNvPr id="6" name="Rectangle 5">
            <a:extLst>
              <a:ext uri="{FF2B5EF4-FFF2-40B4-BE49-F238E27FC236}">
                <a16:creationId xmlns:a16="http://schemas.microsoft.com/office/drawing/2014/main" id="{27E440D7-E9BB-1AA9-1122-F860C7403AF8}"/>
              </a:ext>
              <a:ext uri="{C183D7F6-B498-43B3-948B-1728B52AA6E4}">
                <adec:decorative xmlns:adec="http://schemas.microsoft.com/office/drawing/2017/decorative" val="1"/>
              </a:ext>
            </a:extLst>
          </p:cNvPr>
          <p:cNvSpPr/>
          <p:nvPr/>
        </p:nvSpPr>
        <p:spPr>
          <a:xfrm>
            <a:off x="327697" y="4883492"/>
            <a:ext cx="5711484" cy="1561172"/>
          </a:xfrm>
          <a:prstGeom prst="rect">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196D28-D999-0A88-4D99-3415ABE3E480}"/>
              </a:ext>
              <a:ext uri="{C183D7F6-B498-43B3-948B-1728B52AA6E4}">
                <adec:decorative xmlns:adec="http://schemas.microsoft.com/office/drawing/2017/decorative" val="1"/>
              </a:ext>
            </a:extLst>
          </p:cNvPr>
          <p:cNvSpPr/>
          <p:nvPr/>
        </p:nvSpPr>
        <p:spPr>
          <a:xfrm>
            <a:off x="6353786" y="1824286"/>
            <a:ext cx="5519473" cy="2434600"/>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 Arrow 15">
            <a:extLst>
              <a:ext uri="{FF2B5EF4-FFF2-40B4-BE49-F238E27FC236}">
                <a16:creationId xmlns:a16="http://schemas.microsoft.com/office/drawing/2014/main" id="{F000E513-C01E-2F7A-B861-DF385C4CF762}"/>
              </a:ext>
              <a:ext uri="{C183D7F6-B498-43B3-948B-1728B52AA6E4}">
                <adec:decorative xmlns:adec="http://schemas.microsoft.com/office/drawing/2017/decorative" val="1"/>
              </a:ext>
            </a:extLst>
          </p:cNvPr>
          <p:cNvSpPr/>
          <p:nvPr/>
        </p:nvSpPr>
        <p:spPr>
          <a:xfrm rot="16200000" flipV="1">
            <a:off x="5834601" y="5760043"/>
            <a:ext cx="914400" cy="539496"/>
          </a:xfrm>
          <a:prstGeom prst="bentArrow">
            <a:avLst>
              <a:gd name="adj1" fmla="val 25000"/>
              <a:gd name="adj2" fmla="val 26477"/>
              <a:gd name="adj3" fmla="val 0"/>
              <a:gd name="adj4" fmla="val 43750"/>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a:extLst>
              <a:ext uri="{FF2B5EF4-FFF2-40B4-BE49-F238E27FC236}">
                <a16:creationId xmlns:a16="http://schemas.microsoft.com/office/drawing/2014/main" id="{7791C99B-DB20-458F-F347-9D7D016B8424}"/>
              </a:ext>
              <a:ext uri="{C183D7F6-B498-43B3-948B-1728B52AA6E4}">
                <adec:decorative xmlns:adec="http://schemas.microsoft.com/office/drawing/2017/decorative" val="1"/>
              </a:ext>
            </a:extLst>
          </p:cNvPr>
          <p:cNvSpPr/>
          <p:nvPr/>
        </p:nvSpPr>
        <p:spPr>
          <a:xfrm flipV="1">
            <a:off x="6319508" y="4279296"/>
            <a:ext cx="562707" cy="759914"/>
          </a:xfrm>
          <a:prstGeom prst="bentArrow">
            <a:avLst>
              <a:gd name="adj1" fmla="val 25000"/>
              <a:gd name="adj2" fmla="val 25000"/>
              <a:gd name="adj3" fmla="val 32004"/>
              <a:gd name="adj4" fmla="val 43750"/>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a:extLst>
              <a:ext uri="{FF2B5EF4-FFF2-40B4-BE49-F238E27FC236}">
                <a16:creationId xmlns:a16="http://schemas.microsoft.com/office/drawing/2014/main" id="{F51CFDB6-351C-069D-57FF-F466695826F7}"/>
              </a:ext>
              <a:ext uri="{C183D7F6-B498-43B3-948B-1728B52AA6E4}">
                <adec:decorative xmlns:adec="http://schemas.microsoft.com/office/drawing/2017/decorative" val="1"/>
              </a:ext>
            </a:extLst>
          </p:cNvPr>
          <p:cNvSpPr/>
          <p:nvPr/>
        </p:nvSpPr>
        <p:spPr>
          <a:xfrm>
            <a:off x="6350675" y="5013346"/>
            <a:ext cx="546359" cy="853253"/>
          </a:xfrm>
          <a:prstGeom prst="bentArrow">
            <a:avLst>
              <a:gd name="adj1" fmla="val 25000"/>
              <a:gd name="adj2" fmla="val 25000"/>
              <a:gd name="adj3" fmla="val 32004"/>
              <a:gd name="adj4" fmla="val 43750"/>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6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dissolve">
                                      <p:cBhvr>
                                        <p:cTn id="26" dur="500"/>
                                        <p:tgtEl>
                                          <p:spTgt spid="5">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17"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FD3C-97B8-9496-F550-FE589DD67C8E}"/>
              </a:ext>
            </a:extLst>
          </p:cNvPr>
          <p:cNvSpPr>
            <a:spLocks noGrp="1"/>
          </p:cNvSpPr>
          <p:nvPr>
            <p:ph type="title"/>
          </p:nvPr>
        </p:nvSpPr>
        <p:spPr>
          <a:xfrm>
            <a:off x="-1" y="266793"/>
            <a:ext cx="12192001" cy="868589"/>
          </a:xfrm>
          <a:solidFill>
            <a:schemeClr val="accent1">
              <a:lumMod val="20000"/>
              <a:lumOff val="80000"/>
            </a:schemeClr>
          </a:solidFill>
        </p:spPr>
        <p:txBody>
          <a:bodyPr>
            <a:normAutofit/>
          </a:bodyPr>
          <a:lstStyle/>
          <a:p>
            <a:r>
              <a:rPr lang="en-US" sz="3200" dirty="0"/>
              <a:t>Using the rational rule to maximize your economic surplus</a:t>
            </a:r>
          </a:p>
        </p:txBody>
      </p:sp>
      <p:sp>
        <p:nvSpPr>
          <p:cNvPr id="3" name="Slide Number Placeholder 2">
            <a:extLst>
              <a:ext uri="{FF2B5EF4-FFF2-40B4-BE49-F238E27FC236}">
                <a16:creationId xmlns:a16="http://schemas.microsoft.com/office/drawing/2014/main" id="{98A9E002-1D32-F349-D04D-6814D6574E6F}"/>
              </a:ext>
            </a:extLst>
          </p:cNvPr>
          <p:cNvSpPr>
            <a:spLocks noGrp="1"/>
          </p:cNvSpPr>
          <p:nvPr>
            <p:ph type="sldNum" sz="quarter" idx="4"/>
          </p:nvPr>
        </p:nvSpPr>
        <p:spPr/>
        <p:txBody>
          <a:bodyPr/>
          <a:lstStyle/>
          <a:p>
            <a:fld id="{A5A0B60D-8A11-3D4C-B081-FD9F66CC3D26}" type="slidenum">
              <a:rPr lang="en-US" smtClean="0"/>
              <a:pPr/>
              <a:t>35</a:t>
            </a:fld>
            <a:endParaRPr lang="en-US" dirty="0"/>
          </a:p>
        </p:txBody>
      </p:sp>
      <p:sp>
        <p:nvSpPr>
          <p:cNvPr id="4" name="Content Placeholder 2">
            <a:extLst>
              <a:ext uri="{FF2B5EF4-FFF2-40B4-BE49-F238E27FC236}">
                <a16:creationId xmlns:a16="http://schemas.microsoft.com/office/drawing/2014/main" id="{1FCD1315-8B99-8215-1F4D-4DDC04B21763}"/>
              </a:ext>
            </a:extLst>
          </p:cNvPr>
          <p:cNvSpPr txBox="1">
            <a:spLocks/>
          </p:cNvSpPr>
          <p:nvPr/>
        </p:nvSpPr>
        <p:spPr>
          <a:xfrm>
            <a:off x="797598" y="2324288"/>
            <a:ext cx="5500590" cy="3000829"/>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b="1" u="sng" dirty="0"/>
              <a:t>Benefits</a:t>
            </a:r>
            <a:r>
              <a:rPr lang="en-US" sz="2300" u="sng" dirty="0"/>
              <a:t> of an additional worker:</a:t>
            </a:r>
          </a:p>
          <a:p>
            <a:r>
              <a:rPr lang="en-US" sz="2300" dirty="0"/>
              <a:t>You can prepare and serve more meals, which brings in additional revenue</a:t>
            </a:r>
          </a:p>
          <a:p>
            <a:r>
              <a:rPr lang="en-US" sz="2300" dirty="0"/>
              <a:t>You can sell each meal for $25</a:t>
            </a:r>
          </a:p>
          <a:p>
            <a:pPr lvl="1"/>
            <a:r>
              <a:rPr lang="en-US" sz="1900" b="1" dirty="0"/>
              <a:t>Revenue = $25 x meals served</a:t>
            </a:r>
          </a:p>
          <a:p>
            <a:pPr marL="0" indent="0">
              <a:buNone/>
            </a:pPr>
            <a:endParaRPr lang="en-US" sz="2300" dirty="0"/>
          </a:p>
        </p:txBody>
      </p:sp>
      <p:sp>
        <p:nvSpPr>
          <p:cNvPr id="5" name="Content Placeholder 2">
            <a:extLst>
              <a:ext uri="{FF2B5EF4-FFF2-40B4-BE49-F238E27FC236}">
                <a16:creationId xmlns:a16="http://schemas.microsoft.com/office/drawing/2014/main" id="{738228B5-B44C-E961-AF23-7824A9D97C65}"/>
              </a:ext>
            </a:extLst>
          </p:cNvPr>
          <p:cNvSpPr txBox="1">
            <a:spLocks/>
          </p:cNvSpPr>
          <p:nvPr/>
        </p:nvSpPr>
        <p:spPr>
          <a:xfrm>
            <a:off x="6399786" y="2268022"/>
            <a:ext cx="5272638" cy="3057095"/>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b="1" u="sng" dirty="0"/>
              <a:t>Costs</a:t>
            </a:r>
            <a:r>
              <a:rPr lang="en-US" sz="2300" u="sng" dirty="0"/>
              <a:t> of an additional worker:</a:t>
            </a:r>
          </a:p>
          <a:p>
            <a:r>
              <a:rPr lang="en-US" sz="2300"/>
              <a:t>An additional </a:t>
            </a:r>
            <a:r>
              <a:rPr lang="en-US" sz="2300" dirty="0"/>
              <a:t>worker means additional wages must be paid ($300 a week per additional worker)</a:t>
            </a:r>
          </a:p>
          <a:p>
            <a:r>
              <a:rPr lang="en-US" sz="2300" dirty="0"/>
              <a:t>Additional meals will require you to purchase additional ingredients ($10 per additional meal)</a:t>
            </a:r>
          </a:p>
        </p:txBody>
      </p:sp>
      <p:sp>
        <p:nvSpPr>
          <p:cNvPr id="6" name="Content Placeholder 2">
            <a:extLst>
              <a:ext uri="{FF2B5EF4-FFF2-40B4-BE49-F238E27FC236}">
                <a16:creationId xmlns:a16="http://schemas.microsoft.com/office/drawing/2014/main" id="{70CE84D8-CC64-37E3-C128-CFF9B73BBF4F}"/>
              </a:ext>
            </a:extLst>
          </p:cNvPr>
          <p:cNvSpPr txBox="1">
            <a:spLocks/>
          </p:cNvSpPr>
          <p:nvPr/>
        </p:nvSpPr>
        <p:spPr>
          <a:xfrm>
            <a:off x="797598" y="1385488"/>
            <a:ext cx="10729686" cy="576049"/>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decide to open a restaurant. </a:t>
            </a:r>
            <a:r>
              <a:rPr lang="en-US" sz="2600" b="1" dirty="0"/>
              <a:t>How many workers</a:t>
            </a:r>
            <a:r>
              <a:rPr lang="en-US" sz="2600" dirty="0"/>
              <a:t> should you hire?</a:t>
            </a:r>
          </a:p>
        </p:txBody>
      </p:sp>
      <p:sp>
        <p:nvSpPr>
          <p:cNvPr id="7" name="Rounded Rectangle 6">
            <a:extLst>
              <a:ext uri="{FF2B5EF4-FFF2-40B4-BE49-F238E27FC236}">
                <a16:creationId xmlns:a16="http://schemas.microsoft.com/office/drawing/2014/main" id="{0319600A-113C-55BE-BCEF-31859771E888}"/>
              </a:ext>
            </a:extLst>
          </p:cNvPr>
          <p:cNvSpPr/>
          <p:nvPr/>
        </p:nvSpPr>
        <p:spPr>
          <a:xfrm>
            <a:off x="617660" y="2081019"/>
            <a:ext cx="5364843" cy="3091543"/>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4573616-DF85-2F13-38E0-07EC951D0AE6}"/>
              </a:ext>
            </a:extLst>
          </p:cNvPr>
          <p:cNvSpPr/>
          <p:nvPr/>
        </p:nvSpPr>
        <p:spPr>
          <a:xfrm>
            <a:off x="6211103" y="2081018"/>
            <a:ext cx="5363237" cy="3091543"/>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73964DD-4204-3DBE-BB54-C2E7F77E454B}"/>
              </a:ext>
            </a:extLst>
          </p:cNvPr>
          <p:cNvSpPr txBox="1">
            <a:spLocks/>
          </p:cNvSpPr>
          <p:nvPr/>
        </p:nvSpPr>
        <p:spPr>
          <a:xfrm>
            <a:off x="617660" y="5433974"/>
            <a:ext cx="10729686" cy="1182747"/>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Other relevant costs</a:t>
            </a:r>
            <a:r>
              <a:rPr lang="en-US" sz="2600" dirty="0"/>
              <a:t>: your rent costs </a:t>
            </a:r>
            <a:r>
              <a:rPr lang="en-US" sz="2600" b="1" dirty="0"/>
              <a:t>$500 </a:t>
            </a:r>
            <a:r>
              <a:rPr lang="en-US" sz="2600" dirty="0"/>
              <a:t>per week, and the opportunity cost of </a:t>
            </a:r>
            <a:r>
              <a:rPr lang="en-US" sz="2600" i="1" dirty="0"/>
              <a:t>your</a:t>
            </a:r>
            <a:r>
              <a:rPr lang="en-US" sz="2600" dirty="0"/>
              <a:t>  time as the entrepreneur is </a:t>
            </a:r>
            <a:r>
              <a:rPr lang="en-US" sz="2600" b="1" dirty="0"/>
              <a:t>$1,000 </a:t>
            </a:r>
            <a:r>
              <a:rPr lang="en-US" sz="2600" dirty="0"/>
              <a:t>per week.</a:t>
            </a:r>
          </a:p>
        </p:txBody>
      </p:sp>
    </p:spTree>
    <p:extLst>
      <p:ext uri="{BB962C8B-B14F-4D97-AF65-F5344CB8AC3E}">
        <p14:creationId xmlns:p14="http://schemas.microsoft.com/office/powerpoint/2010/main" val="21865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217B3-CD24-A8F6-A582-57699953FAC9}"/>
              </a:ext>
            </a:extLst>
          </p:cNvPr>
          <p:cNvSpPr>
            <a:spLocks noGrp="1"/>
          </p:cNvSpPr>
          <p:nvPr>
            <p:ph type="sldNum" sz="quarter" idx="4"/>
          </p:nvPr>
        </p:nvSpPr>
        <p:spPr/>
        <p:txBody>
          <a:bodyPr/>
          <a:lstStyle/>
          <a:p>
            <a:fld id="{A5A0B60D-8A11-3D4C-B081-FD9F66CC3D26}" type="slidenum">
              <a:rPr lang="en-US" smtClean="0"/>
              <a:pPr/>
              <a:t>36</a:t>
            </a:fld>
            <a:endParaRPr lang="en-US" dirty="0"/>
          </a:p>
        </p:txBody>
      </p:sp>
      <p:graphicFrame>
        <p:nvGraphicFramePr>
          <p:cNvPr id="4" name="Table 4">
            <a:extLst>
              <a:ext uri="{FF2B5EF4-FFF2-40B4-BE49-F238E27FC236}">
                <a16:creationId xmlns:a16="http://schemas.microsoft.com/office/drawing/2014/main" id="{CD5FF188-D742-EC53-5025-104358AEA1E4}"/>
              </a:ext>
            </a:extLst>
          </p:cNvPr>
          <p:cNvGraphicFramePr>
            <a:graphicFrameLocks noGrp="1"/>
          </p:cNvGraphicFramePr>
          <p:nvPr>
            <p:extLst>
              <p:ext uri="{D42A27DB-BD31-4B8C-83A1-F6EECF244321}">
                <p14:modId xmlns:p14="http://schemas.microsoft.com/office/powerpoint/2010/main" val="2627661344"/>
              </p:ext>
            </p:extLst>
          </p:nvPr>
        </p:nvGraphicFramePr>
        <p:xfrm>
          <a:off x="638628" y="400074"/>
          <a:ext cx="11030859" cy="5751600"/>
        </p:xfrm>
        <a:graphic>
          <a:graphicData uri="http://schemas.openxmlformats.org/drawingml/2006/table">
            <a:tbl>
              <a:tblPr firstRow="1" bandRow="1">
                <a:tableStyleId>{5C22544A-7EE6-4342-B048-85BDC9FD1C3A}</a:tableStyleId>
              </a:tblPr>
              <a:tblGrid>
                <a:gridCol w="1290845">
                  <a:extLst>
                    <a:ext uri="{9D8B030D-6E8A-4147-A177-3AD203B41FA5}">
                      <a16:colId xmlns:a16="http://schemas.microsoft.com/office/drawing/2014/main" val="385175088"/>
                    </a:ext>
                  </a:extLst>
                </a:gridCol>
                <a:gridCol w="1290845">
                  <a:extLst>
                    <a:ext uri="{9D8B030D-6E8A-4147-A177-3AD203B41FA5}">
                      <a16:colId xmlns:a16="http://schemas.microsoft.com/office/drawing/2014/main" val="4032345281"/>
                    </a:ext>
                  </a:extLst>
                </a:gridCol>
                <a:gridCol w="2013802">
                  <a:extLst>
                    <a:ext uri="{9D8B030D-6E8A-4147-A177-3AD203B41FA5}">
                      <a16:colId xmlns:a16="http://schemas.microsoft.com/office/drawing/2014/main" val="4268430824"/>
                    </a:ext>
                  </a:extLst>
                </a:gridCol>
                <a:gridCol w="1531831">
                  <a:extLst>
                    <a:ext uri="{9D8B030D-6E8A-4147-A177-3AD203B41FA5}">
                      <a16:colId xmlns:a16="http://schemas.microsoft.com/office/drawing/2014/main" val="512536127"/>
                    </a:ext>
                  </a:extLst>
                </a:gridCol>
                <a:gridCol w="1531831">
                  <a:extLst>
                    <a:ext uri="{9D8B030D-6E8A-4147-A177-3AD203B41FA5}">
                      <a16:colId xmlns:a16="http://schemas.microsoft.com/office/drawing/2014/main" val="2326259019"/>
                    </a:ext>
                  </a:extLst>
                </a:gridCol>
                <a:gridCol w="1531831">
                  <a:extLst>
                    <a:ext uri="{9D8B030D-6E8A-4147-A177-3AD203B41FA5}">
                      <a16:colId xmlns:a16="http://schemas.microsoft.com/office/drawing/2014/main" val="3552194414"/>
                    </a:ext>
                  </a:extLst>
                </a:gridCol>
                <a:gridCol w="1839874">
                  <a:extLst>
                    <a:ext uri="{9D8B030D-6E8A-4147-A177-3AD203B41FA5}">
                      <a16:colId xmlns:a16="http://schemas.microsoft.com/office/drawing/2014/main" val="3158737012"/>
                    </a:ext>
                  </a:extLst>
                </a:gridCol>
              </a:tblGrid>
              <a:tr h="1051078">
                <a:tc>
                  <a:txBody>
                    <a:bodyPr/>
                    <a:lstStyle/>
                    <a:p>
                      <a:pPr algn="ctr"/>
                      <a:r>
                        <a:rPr lang="en-US" sz="1800" dirty="0">
                          <a:solidFill>
                            <a:schemeClr val="tx2">
                              <a:lumMod val="75000"/>
                            </a:schemeClr>
                          </a:solidFill>
                        </a:rPr>
                        <a:t>Number of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Meals Served</a:t>
                      </a:r>
                    </a:p>
                  </a:txBody>
                  <a:tcPr anchor="ctr"/>
                </a:tc>
                <a:tc>
                  <a:txBody>
                    <a:bodyPr/>
                    <a:lstStyle/>
                    <a:p>
                      <a:pPr algn="ctr"/>
                      <a:r>
                        <a:rPr lang="en-US" sz="1800" dirty="0">
                          <a:solidFill>
                            <a:schemeClr val="tx2">
                              <a:lumMod val="75000"/>
                            </a:schemeClr>
                          </a:solidFill>
                        </a:rPr>
                        <a:t>Total Benefits </a:t>
                      </a:r>
                    </a:p>
                    <a:p>
                      <a:pPr algn="ctr"/>
                      <a:r>
                        <a:rPr lang="en-US" sz="1300" dirty="0"/>
                        <a:t>(Revenue = $25 x number of meals</a:t>
                      </a:r>
                    </a:p>
                  </a:txBody>
                  <a:tcPr anchor="ctr"/>
                </a:tc>
                <a:tc>
                  <a:txBody>
                    <a:bodyPr/>
                    <a:lstStyle/>
                    <a:p>
                      <a:pPr algn="ctr"/>
                      <a:r>
                        <a:rPr lang="en-US" sz="1800" dirty="0">
                          <a:solidFill>
                            <a:schemeClr val="tx2">
                              <a:lumMod val="75000"/>
                            </a:schemeClr>
                          </a:solidFill>
                        </a:rPr>
                        <a:t>Marginal Benefit</a:t>
                      </a:r>
                    </a:p>
                    <a:p>
                      <a:pPr algn="ctr"/>
                      <a:r>
                        <a:rPr lang="en-US" sz="1300" dirty="0"/>
                        <a:t> (change in total benefit)</a:t>
                      </a:r>
                    </a:p>
                  </a:txBody>
                  <a:tcPr anchor="ctr"/>
                </a:tc>
                <a:tc>
                  <a:txBody>
                    <a:bodyPr/>
                    <a:lstStyle/>
                    <a:p>
                      <a:pPr algn="ctr"/>
                      <a:r>
                        <a:rPr lang="en-US" sz="1800" dirty="0">
                          <a:solidFill>
                            <a:schemeClr val="tx2">
                              <a:lumMod val="75000"/>
                            </a:schemeClr>
                          </a:solidFill>
                        </a:rPr>
                        <a:t>Total Costs </a:t>
                      </a:r>
                    </a:p>
                    <a:p>
                      <a:pPr algn="ctr"/>
                      <a:r>
                        <a:rPr lang="en-US" sz="1200" dirty="0"/>
                        <a:t>($10 per meal + $300 per waiter + $500 rent + $1,000 for your time)</a:t>
                      </a:r>
                    </a:p>
                  </a:txBody>
                  <a:tcPr anchor="ctr"/>
                </a:tc>
                <a:tc>
                  <a:txBody>
                    <a:bodyPr/>
                    <a:lstStyle/>
                    <a:p>
                      <a:pPr algn="ctr"/>
                      <a:r>
                        <a:rPr lang="en-US" sz="1800" dirty="0">
                          <a:solidFill>
                            <a:schemeClr val="tx2">
                              <a:lumMod val="75000"/>
                            </a:schemeClr>
                          </a:solidFill>
                        </a:rPr>
                        <a:t>Marginal Cost </a:t>
                      </a:r>
                      <a:r>
                        <a:rPr lang="en-US" sz="1200" dirty="0"/>
                        <a:t>(Change in total cost)</a:t>
                      </a:r>
                    </a:p>
                  </a:txBody>
                  <a:tcPr anchor="ctr"/>
                </a:tc>
                <a:tc>
                  <a:txBody>
                    <a:bodyPr/>
                    <a:lstStyle/>
                    <a:p>
                      <a:pPr algn="ctr"/>
                      <a:r>
                        <a:rPr lang="en-US" sz="1800" dirty="0">
                          <a:solidFill>
                            <a:schemeClr val="tx2">
                              <a:lumMod val="75000"/>
                            </a:schemeClr>
                          </a:solidFill>
                        </a:rPr>
                        <a:t>Profit or Economics Surplus </a:t>
                      </a:r>
                    </a:p>
                    <a:p>
                      <a:pPr algn="ctr"/>
                      <a:r>
                        <a:rPr lang="en-US" sz="1200" dirty="0"/>
                        <a:t>(total benefits less total costs)</a:t>
                      </a:r>
                    </a:p>
                  </a:txBody>
                  <a:tcPr anchor="ctr"/>
                </a:tc>
                <a:extLst>
                  <a:ext uri="{0D108BD9-81ED-4DB2-BD59-A6C34878D82A}">
                    <a16:rowId xmlns:a16="http://schemas.microsoft.com/office/drawing/2014/main" val="3187112166"/>
                  </a:ext>
                </a:extLst>
              </a:tr>
              <a:tr h="745240">
                <a:tc>
                  <a:txBody>
                    <a:bodyPr/>
                    <a:lstStyle/>
                    <a:p>
                      <a:pPr algn="ctr"/>
                      <a:r>
                        <a:rPr lang="en-US" sz="2400" dirty="0"/>
                        <a:t>2</a:t>
                      </a:r>
                    </a:p>
                  </a:txBody>
                  <a:tcPr anchor="ctr"/>
                </a:tc>
                <a:tc>
                  <a:txBody>
                    <a:bodyPr/>
                    <a:lstStyle/>
                    <a:p>
                      <a:pPr algn="ctr"/>
                      <a:r>
                        <a:rPr lang="en-US" sz="2400" dirty="0"/>
                        <a:t>160</a:t>
                      </a:r>
                    </a:p>
                  </a:txBody>
                  <a:tcPr anchor="ctr"/>
                </a:tc>
                <a:tc>
                  <a:txBody>
                    <a:bodyPr/>
                    <a:lstStyle/>
                    <a:p>
                      <a:pPr algn="ctr"/>
                      <a:r>
                        <a:rPr lang="en-US" sz="2400" dirty="0"/>
                        <a:t>$4,000</a:t>
                      </a:r>
                    </a:p>
                  </a:txBody>
                  <a:tcPr anchor="ctr"/>
                </a:tc>
                <a:tc>
                  <a:txBody>
                    <a:bodyPr/>
                    <a:lstStyle/>
                    <a:p>
                      <a:pPr algn="ctr"/>
                      <a:endParaRPr lang="en-US" sz="2400" dirty="0"/>
                    </a:p>
                  </a:txBody>
                  <a:tcPr anchor="ctr"/>
                </a:tc>
                <a:tc>
                  <a:txBody>
                    <a:bodyPr/>
                    <a:lstStyle/>
                    <a:p>
                      <a:pPr algn="ctr"/>
                      <a:r>
                        <a:rPr lang="en-US" sz="2400" dirty="0"/>
                        <a:t>$3,700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027071128"/>
                  </a:ext>
                </a:extLst>
              </a:tr>
              <a:tr h="745240">
                <a:tc>
                  <a:txBody>
                    <a:bodyPr/>
                    <a:lstStyle/>
                    <a:p>
                      <a:pPr algn="ctr"/>
                      <a:r>
                        <a:rPr lang="en-US" sz="2400" dirty="0"/>
                        <a:t>3</a:t>
                      </a:r>
                    </a:p>
                  </a:txBody>
                  <a:tcPr anchor="ctr"/>
                </a:tc>
                <a:tc>
                  <a:txBody>
                    <a:bodyPr/>
                    <a:lstStyle/>
                    <a:p>
                      <a:pPr algn="ctr"/>
                      <a:r>
                        <a:rPr lang="en-US" sz="2400" dirty="0"/>
                        <a:t>210</a:t>
                      </a:r>
                    </a:p>
                  </a:txBody>
                  <a:tcPr anchor="ctr"/>
                </a:tc>
                <a:tc>
                  <a:txBody>
                    <a:bodyPr/>
                    <a:lstStyle/>
                    <a:p>
                      <a:pPr algn="ctr"/>
                      <a:r>
                        <a:rPr lang="en-US" sz="2400" dirty="0"/>
                        <a:t>$5,250</a:t>
                      </a:r>
                    </a:p>
                  </a:txBody>
                  <a:tcPr anchor="ctr"/>
                </a:tc>
                <a:tc>
                  <a:txBody>
                    <a:bodyPr/>
                    <a:lstStyle/>
                    <a:p>
                      <a:pPr algn="ctr"/>
                      <a:endParaRPr lang="en-US" sz="2400" dirty="0"/>
                    </a:p>
                  </a:txBody>
                  <a:tcPr anchor="ctr"/>
                </a:tc>
                <a:tc>
                  <a:txBody>
                    <a:bodyPr/>
                    <a:lstStyle/>
                    <a:p>
                      <a:pPr algn="ctr"/>
                      <a:r>
                        <a:rPr lang="en-US" sz="2400" dirty="0"/>
                        <a:t>$4,500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516620826"/>
                  </a:ext>
                </a:extLst>
              </a:tr>
              <a:tr h="745240">
                <a:tc>
                  <a:txBody>
                    <a:bodyPr/>
                    <a:lstStyle/>
                    <a:p>
                      <a:pPr algn="ctr"/>
                      <a:r>
                        <a:rPr lang="en-US" sz="2400" dirty="0"/>
                        <a:t>4</a:t>
                      </a:r>
                    </a:p>
                  </a:txBody>
                  <a:tcPr anchor="ctr"/>
                </a:tc>
                <a:tc>
                  <a:txBody>
                    <a:bodyPr/>
                    <a:lstStyle/>
                    <a:p>
                      <a:pPr algn="ctr"/>
                      <a:r>
                        <a:rPr lang="en-US" sz="2400" dirty="0"/>
                        <a:t>250</a:t>
                      </a:r>
                    </a:p>
                  </a:txBody>
                  <a:tcPr anchor="ctr"/>
                </a:tc>
                <a:tc>
                  <a:txBody>
                    <a:bodyPr/>
                    <a:lstStyle/>
                    <a:p>
                      <a:pPr algn="ctr"/>
                      <a:r>
                        <a:rPr lang="en-US" sz="2400" dirty="0"/>
                        <a:t>$6,250</a:t>
                      </a:r>
                    </a:p>
                  </a:txBody>
                  <a:tcPr anchor="ctr"/>
                </a:tc>
                <a:tc>
                  <a:txBody>
                    <a:bodyPr/>
                    <a:lstStyle/>
                    <a:p>
                      <a:pPr algn="ctr"/>
                      <a:endParaRPr lang="en-US" sz="2400" dirty="0"/>
                    </a:p>
                  </a:txBody>
                  <a:tcPr anchor="ctr"/>
                </a:tc>
                <a:tc>
                  <a:txBody>
                    <a:bodyPr/>
                    <a:lstStyle/>
                    <a:p>
                      <a:pPr algn="ctr"/>
                      <a:r>
                        <a:rPr lang="en-US" sz="2400" dirty="0"/>
                        <a:t>$5,200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92265150"/>
                  </a:ext>
                </a:extLst>
              </a:tr>
              <a:tr h="745240">
                <a:tc>
                  <a:txBody>
                    <a:bodyPr/>
                    <a:lstStyle/>
                    <a:p>
                      <a:pPr algn="ctr"/>
                      <a:r>
                        <a:rPr lang="en-US" sz="2400" dirty="0"/>
                        <a:t>5</a:t>
                      </a:r>
                    </a:p>
                  </a:txBody>
                  <a:tcPr anchor="ctr"/>
                </a:tc>
                <a:tc>
                  <a:txBody>
                    <a:bodyPr/>
                    <a:lstStyle/>
                    <a:p>
                      <a:pPr algn="ctr"/>
                      <a:r>
                        <a:rPr lang="en-US" sz="2400" dirty="0"/>
                        <a:t>280</a:t>
                      </a:r>
                    </a:p>
                  </a:txBody>
                  <a:tcPr anchor="ctr"/>
                </a:tc>
                <a:tc>
                  <a:txBody>
                    <a:bodyPr/>
                    <a:lstStyle/>
                    <a:p>
                      <a:pPr algn="ctr"/>
                      <a:r>
                        <a:rPr lang="en-US" sz="2400" dirty="0"/>
                        <a:t>$7,000</a:t>
                      </a:r>
                    </a:p>
                  </a:txBody>
                  <a:tcPr anchor="ctr"/>
                </a:tc>
                <a:tc>
                  <a:txBody>
                    <a:bodyPr/>
                    <a:lstStyle/>
                    <a:p>
                      <a:pPr algn="ctr"/>
                      <a:endParaRPr lang="en-US" sz="2400" dirty="0"/>
                    </a:p>
                  </a:txBody>
                  <a:tcPr anchor="ctr"/>
                </a:tc>
                <a:tc>
                  <a:txBody>
                    <a:bodyPr/>
                    <a:lstStyle/>
                    <a:p>
                      <a:pPr algn="ctr"/>
                      <a:r>
                        <a:rPr lang="en-US" sz="2400" dirty="0"/>
                        <a:t>$5,800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695620749"/>
                  </a:ext>
                </a:extLst>
              </a:tr>
              <a:tr h="745240">
                <a:tc>
                  <a:txBody>
                    <a:bodyPr/>
                    <a:lstStyle/>
                    <a:p>
                      <a:pPr algn="ctr"/>
                      <a:r>
                        <a:rPr lang="en-US" sz="2400" dirty="0"/>
                        <a:t>6</a:t>
                      </a:r>
                    </a:p>
                  </a:txBody>
                  <a:tcPr anchor="ctr"/>
                </a:tc>
                <a:tc>
                  <a:txBody>
                    <a:bodyPr/>
                    <a:lstStyle/>
                    <a:p>
                      <a:pPr algn="ctr"/>
                      <a:r>
                        <a:rPr lang="en-US" sz="2400" dirty="0"/>
                        <a:t>300</a:t>
                      </a:r>
                    </a:p>
                  </a:txBody>
                  <a:tcPr anchor="ctr"/>
                </a:tc>
                <a:tc>
                  <a:txBody>
                    <a:bodyPr/>
                    <a:lstStyle/>
                    <a:p>
                      <a:pPr algn="ctr"/>
                      <a:r>
                        <a:rPr lang="en-US" sz="2400" dirty="0"/>
                        <a:t>$7,500</a:t>
                      </a:r>
                    </a:p>
                  </a:txBody>
                  <a:tcPr anchor="ctr"/>
                </a:tc>
                <a:tc>
                  <a:txBody>
                    <a:bodyPr/>
                    <a:lstStyle/>
                    <a:p>
                      <a:pPr algn="ctr"/>
                      <a:endParaRPr lang="en-US" sz="2400" dirty="0"/>
                    </a:p>
                  </a:txBody>
                  <a:tcPr anchor="ctr"/>
                </a:tc>
                <a:tc>
                  <a:txBody>
                    <a:bodyPr/>
                    <a:lstStyle/>
                    <a:p>
                      <a:pPr algn="ctr"/>
                      <a:r>
                        <a:rPr lang="en-US" sz="2400" dirty="0"/>
                        <a:t>$6,300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445268082"/>
                  </a:ext>
                </a:extLst>
              </a:tr>
              <a:tr h="745240">
                <a:tc>
                  <a:txBody>
                    <a:bodyPr/>
                    <a:lstStyle/>
                    <a:p>
                      <a:pPr algn="ctr"/>
                      <a:r>
                        <a:rPr lang="en-US" sz="2400" dirty="0"/>
                        <a:t>7</a:t>
                      </a:r>
                    </a:p>
                  </a:txBody>
                  <a:tcPr anchor="ctr"/>
                </a:tc>
                <a:tc>
                  <a:txBody>
                    <a:bodyPr/>
                    <a:lstStyle/>
                    <a:p>
                      <a:pPr algn="ctr"/>
                      <a:r>
                        <a:rPr lang="en-US" sz="2400" dirty="0"/>
                        <a:t>310</a:t>
                      </a:r>
                    </a:p>
                  </a:txBody>
                  <a:tcPr anchor="ctr"/>
                </a:tc>
                <a:tc>
                  <a:txBody>
                    <a:bodyPr/>
                    <a:lstStyle/>
                    <a:p>
                      <a:pPr algn="ctr"/>
                      <a:r>
                        <a:rPr lang="en-US" sz="2400" dirty="0"/>
                        <a:t>$7,750</a:t>
                      </a:r>
                    </a:p>
                  </a:txBody>
                  <a:tcPr anchor="ctr"/>
                </a:tc>
                <a:tc>
                  <a:txBody>
                    <a:bodyPr/>
                    <a:lstStyle/>
                    <a:p>
                      <a:pPr algn="ctr"/>
                      <a:endParaRPr lang="en-US" sz="2400" dirty="0"/>
                    </a:p>
                  </a:txBody>
                  <a:tcPr anchor="ctr"/>
                </a:tc>
                <a:tc>
                  <a:txBody>
                    <a:bodyPr/>
                    <a:lstStyle/>
                    <a:p>
                      <a:pPr algn="ctr"/>
                      <a:r>
                        <a:rPr lang="en-US" sz="2400" dirty="0"/>
                        <a:t>$6,700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235460075"/>
                  </a:ext>
                </a:extLst>
              </a:tr>
            </a:tbl>
          </a:graphicData>
        </a:graphic>
      </p:graphicFrame>
    </p:spTree>
    <p:extLst>
      <p:ext uri="{BB962C8B-B14F-4D97-AF65-F5344CB8AC3E}">
        <p14:creationId xmlns:p14="http://schemas.microsoft.com/office/powerpoint/2010/main" val="32527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217B3-CD24-A8F6-A582-57699953FAC9}"/>
              </a:ext>
            </a:extLst>
          </p:cNvPr>
          <p:cNvSpPr>
            <a:spLocks noGrp="1"/>
          </p:cNvSpPr>
          <p:nvPr>
            <p:ph type="sldNum" sz="quarter" idx="4"/>
          </p:nvPr>
        </p:nvSpPr>
        <p:spPr/>
        <p:txBody>
          <a:bodyPr/>
          <a:lstStyle/>
          <a:p>
            <a:fld id="{A5A0B60D-8A11-3D4C-B081-FD9F66CC3D26}" type="slidenum">
              <a:rPr lang="en-US" smtClean="0"/>
              <a:pPr/>
              <a:t>37</a:t>
            </a:fld>
            <a:endParaRPr lang="en-US" dirty="0"/>
          </a:p>
        </p:txBody>
      </p:sp>
      <p:graphicFrame>
        <p:nvGraphicFramePr>
          <p:cNvPr id="4" name="Table 4">
            <a:extLst>
              <a:ext uri="{FF2B5EF4-FFF2-40B4-BE49-F238E27FC236}">
                <a16:creationId xmlns:a16="http://schemas.microsoft.com/office/drawing/2014/main" id="{CD5FF188-D742-EC53-5025-104358AEA1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0425057"/>
              </p:ext>
            </p:extLst>
          </p:nvPr>
        </p:nvGraphicFramePr>
        <p:xfrm>
          <a:off x="638628" y="400074"/>
          <a:ext cx="11030859" cy="5751600"/>
        </p:xfrm>
        <a:graphic>
          <a:graphicData uri="http://schemas.openxmlformats.org/drawingml/2006/table">
            <a:tbl>
              <a:tblPr firstRow="1" bandRow="1">
                <a:tableStyleId>{5C22544A-7EE6-4342-B048-85BDC9FD1C3A}</a:tableStyleId>
              </a:tblPr>
              <a:tblGrid>
                <a:gridCol w="1290845">
                  <a:extLst>
                    <a:ext uri="{9D8B030D-6E8A-4147-A177-3AD203B41FA5}">
                      <a16:colId xmlns:a16="http://schemas.microsoft.com/office/drawing/2014/main" val="385175088"/>
                    </a:ext>
                  </a:extLst>
                </a:gridCol>
                <a:gridCol w="1290845">
                  <a:extLst>
                    <a:ext uri="{9D8B030D-6E8A-4147-A177-3AD203B41FA5}">
                      <a16:colId xmlns:a16="http://schemas.microsoft.com/office/drawing/2014/main" val="4032345281"/>
                    </a:ext>
                  </a:extLst>
                </a:gridCol>
                <a:gridCol w="2013802">
                  <a:extLst>
                    <a:ext uri="{9D8B030D-6E8A-4147-A177-3AD203B41FA5}">
                      <a16:colId xmlns:a16="http://schemas.microsoft.com/office/drawing/2014/main" val="4268430824"/>
                    </a:ext>
                  </a:extLst>
                </a:gridCol>
                <a:gridCol w="1531831">
                  <a:extLst>
                    <a:ext uri="{9D8B030D-6E8A-4147-A177-3AD203B41FA5}">
                      <a16:colId xmlns:a16="http://schemas.microsoft.com/office/drawing/2014/main" val="512536127"/>
                    </a:ext>
                  </a:extLst>
                </a:gridCol>
                <a:gridCol w="1531831">
                  <a:extLst>
                    <a:ext uri="{9D8B030D-6E8A-4147-A177-3AD203B41FA5}">
                      <a16:colId xmlns:a16="http://schemas.microsoft.com/office/drawing/2014/main" val="2326259019"/>
                    </a:ext>
                  </a:extLst>
                </a:gridCol>
                <a:gridCol w="1531831">
                  <a:extLst>
                    <a:ext uri="{9D8B030D-6E8A-4147-A177-3AD203B41FA5}">
                      <a16:colId xmlns:a16="http://schemas.microsoft.com/office/drawing/2014/main" val="3552194414"/>
                    </a:ext>
                  </a:extLst>
                </a:gridCol>
                <a:gridCol w="1839874">
                  <a:extLst>
                    <a:ext uri="{9D8B030D-6E8A-4147-A177-3AD203B41FA5}">
                      <a16:colId xmlns:a16="http://schemas.microsoft.com/office/drawing/2014/main" val="3158737012"/>
                    </a:ext>
                  </a:extLst>
                </a:gridCol>
              </a:tblGrid>
              <a:tr h="1051078">
                <a:tc>
                  <a:txBody>
                    <a:bodyPr/>
                    <a:lstStyle/>
                    <a:p>
                      <a:pPr algn="ctr"/>
                      <a:r>
                        <a:rPr lang="en-US" sz="1800" dirty="0">
                          <a:solidFill>
                            <a:schemeClr val="tx2">
                              <a:lumMod val="75000"/>
                            </a:schemeClr>
                          </a:solidFill>
                        </a:rPr>
                        <a:t>Number of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Meals Served</a:t>
                      </a:r>
                    </a:p>
                  </a:txBody>
                  <a:tcPr anchor="ctr"/>
                </a:tc>
                <a:tc>
                  <a:txBody>
                    <a:bodyPr/>
                    <a:lstStyle/>
                    <a:p>
                      <a:pPr algn="ctr"/>
                      <a:r>
                        <a:rPr lang="en-US" sz="1800" dirty="0">
                          <a:solidFill>
                            <a:schemeClr val="tx2">
                              <a:lumMod val="75000"/>
                            </a:schemeClr>
                          </a:solidFill>
                        </a:rPr>
                        <a:t>Total Benefits </a:t>
                      </a:r>
                    </a:p>
                    <a:p>
                      <a:pPr algn="ctr"/>
                      <a:r>
                        <a:rPr lang="en-US" sz="1300" dirty="0"/>
                        <a:t>(Revenue = $25 x number of meals</a:t>
                      </a:r>
                    </a:p>
                  </a:txBody>
                  <a:tcPr anchor="ctr"/>
                </a:tc>
                <a:tc>
                  <a:txBody>
                    <a:bodyPr/>
                    <a:lstStyle/>
                    <a:p>
                      <a:pPr algn="ctr"/>
                      <a:r>
                        <a:rPr lang="en-US" sz="1800" dirty="0">
                          <a:solidFill>
                            <a:schemeClr val="tx2">
                              <a:lumMod val="75000"/>
                            </a:schemeClr>
                          </a:solidFill>
                        </a:rPr>
                        <a:t>Marginal Benefit</a:t>
                      </a:r>
                    </a:p>
                    <a:p>
                      <a:pPr algn="ctr"/>
                      <a:r>
                        <a:rPr lang="en-US" sz="1300" dirty="0"/>
                        <a:t> (change in total benefit)</a:t>
                      </a:r>
                    </a:p>
                  </a:txBody>
                  <a:tcPr anchor="ctr"/>
                </a:tc>
                <a:tc>
                  <a:txBody>
                    <a:bodyPr/>
                    <a:lstStyle/>
                    <a:p>
                      <a:pPr algn="ctr"/>
                      <a:r>
                        <a:rPr lang="en-US" sz="1800" dirty="0">
                          <a:solidFill>
                            <a:schemeClr val="tx2">
                              <a:lumMod val="75000"/>
                            </a:schemeClr>
                          </a:solidFill>
                        </a:rPr>
                        <a:t>Total Costs </a:t>
                      </a:r>
                    </a:p>
                    <a:p>
                      <a:pPr algn="ctr"/>
                      <a:r>
                        <a:rPr lang="en-US" sz="1200" dirty="0"/>
                        <a:t>($10 per meal + $300 per waiter + $500 rent + $1,000 for your time)</a:t>
                      </a:r>
                    </a:p>
                  </a:txBody>
                  <a:tcPr anchor="ctr"/>
                </a:tc>
                <a:tc>
                  <a:txBody>
                    <a:bodyPr/>
                    <a:lstStyle/>
                    <a:p>
                      <a:pPr algn="ctr"/>
                      <a:r>
                        <a:rPr lang="en-US" sz="1800" dirty="0">
                          <a:solidFill>
                            <a:schemeClr val="tx2">
                              <a:lumMod val="75000"/>
                            </a:schemeClr>
                          </a:solidFill>
                        </a:rPr>
                        <a:t>Marginal Cost </a:t>
                      </a:r>
                      <a:r>
                        <a:rPr lang="en-US" sz="1200" dirty="0"/>
                        <a:t>(Change in total cost)</a:t>
                      </a:r>
                    </a:p>
                  </a:txBody>
                  <a:tcPr anchor="ctr"/>
                </a:tc>
                <a:tc>
                  <a:txBody>
                    <a:bodyPr/>
                    <a:lstStyle/>
                    <a:p>
                      <a:pPr algn="ctr"/>
                      <a:r>
                        <a:rPr lang="en-US" sz="1800" dirty="0">
                          <a:solidFill>
                            <a:schemeClr val="tx2">
                              <a:lumMod val="75000"/>
                            </a:schemeClr>
                          </a:solidFill>
                        </a:rPr>
                        <a:t>Profit or Economics Surplus </a:t>
                      </a:r>
                    </a:p>
                    <a:p>
                      <a:pPr algn="ctr"/>
                      <a:r>
                        <a:rPr lang="en-US" sz="1200" dirty="0"/>
                        <a:t>(total benefits less total costs)</a:t>
                      </a:r>
                    </a:p>
                  </a:txBody>
                  <a:tcPr anchor="ctr"/>
                </a:tc>
                <a:extLst>
                  <a:ext uri="{0D108BD9-81ED-4DB2-BD59-A6C34878D82A}">
                    <a16:rowId xmlns:a16="http://schemas.microsoft.com/office/drawing/2014/main" val="3187112166"/>
                  </a:ext>
                </a:extLst>
              </a:tr>
              <a:tr h="745240">
                <a:tc>
                  <a:txBody>
                    <a:bodyPr/>
                    <a:lstStyle/>
                    <a:p>
                      <a:pPr algn="ctr"/>
                      <a:r>
                        <a:rPr lang="en-US" sz="2400" dirty="0"/>
                        <a:t>2</a:t>
                      </a:r>
                    </a:p>
                  </a:txBody>
                  <a:tcPr anchor="ctr"/>
                </a:tc>
                <a:tc>
                  <a:txBody>
                    <a:bodyPr/>
                    <a:lstStyle/>
                    <a:p>
                      <a:pPr algn="ctr"/>
                      <a:r>
                        <a:rPr lang="en-US" sz="2400" dirty="0"/>
                        <a:t>160</a:t>
                      </a:r>
                    </a:p>
                  </a:txBody>
                  <a:tcPr anchor="ctr"/>
                </a:tc>
                <a:tc>
                  <a:txBody>
                    <a:bodyPr/>
                    <a:lstStyle/>
                    <a:p>
                      <a:pPr algn="ctr"/>
                      <a:r>
                        <a:rPr lang="en-US" sz="2400" dirty="0"/>
                        <a:t>$4,000</a:t>
                      </a:r>
                    </a:p>
                  </a:txBody>
                  <a:tcPr anchor="ctr"/>
                </a:tc>
                <a:tc>
                  <a:txBody>
                    <a:bodyPr/>
                    <a:lstStyle/>
                    <a:p>
                      <a:pPr algn="ctr"/>
                      <a:endParaRPr lang="en-US" sz="2400" dirty="0"/>
                    </a:p>
                  </a:txBody>
                  <a:tcPr anchor="ctr"/>
                </a:tc>
                <a:tc>
                  <a:txBody>
                    <a:bodyPr/>
                    <a:lstStyle/>
                    <a:p>
                      <a:pPr algn="ctr"/>
                      <a:r>
                        <a:rPr lang="en-US" sz="2400" dirty="0"/>
                        <a:t>$3,700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027071128"/>
                  </a:ext>
                </a:extLst>
              </a:tr>
              <a:tr h="745240">
                <a:tc>
                  <a:txBody>
                    <a:bodyPr/>
                    <a:lstStyle/>
                    <a:p>
                      <a:pPr algn="ctr"/>
                      <a:r>
                        <a:rPr lang="en-US" sz="2400" dirty="0"/>
                        <a:t>3</a:t>
                      </a:r>
                    </a:p>
                  </a:txBody>
                  <a:tcPr anchor="ctr"/>
                </a:tc>
                <a:tc>
                  <a:txBody>
                    <a:bodyPr/>
                    <a:lstStyle/>
                    <a:p>
                      <a:pPr algn="ctr"/>
                      <a:r>
                        <a:rPr lang="en-US" sz="2400" dirty="0"/>
                        <a:t>210</a:t>
                      </a:r>
                    </a:p>
                  </a:txBody>
                  <a:tcPr anchor="ctr"/>
                </a:tc>
                <a:tc>
                  <a:txBody>
                    <a:bodyPr/>
                    <a:lstStyle/>
                    <a:p>
                      <a:pPr algn="ctr"/>
                      <a:r>
                        <a:rPr lang="en-US" sz="2400" dirty="0"/>
                        <a:t>$5,250</a:t>
                      </a:r>
                    </a:p>
                  </a:txBody>
                  <a:tcPr anchor="ctr"/>
                </a:tc>
                <a:tc>
                  <a:txBody>
                    <a:bodyPr/>
                    <a:lstStyle/>
                    <a:p>
                      <a:pPr algn="ctr"/>
                      <a:r>
                        <a:rPr lang="en-US" sz="2400" dirty="0">
                          <a:solidFill>
                            <a:srgbClr val="92278E"/>
                          </a:solidFill>
                        </a:rPr>
                        <a:t>$1,250</a:t>
                      </a:r>
                    </a:p>
                  </a:txBody>
                  <a:tcPr anchor="ctr"/>
                </a:tc>
                <a:tc>
                  <a:txBody>
                    <a:bodyPr/>
                    <a:lstStyle/>
                    <a:p>
                      <a:pPr algn="ctr"/>
                      <a:r>
                        <a:rPr lang="en-US" sz="2400" dirty="0"/>
                        <a:t>$4,500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516620826"/>
                  </a:ext>
                </a:extLst>
              </a:tr>
              <a:tr h="745240">
                <a:tc>
                  <a:txBody>
                    <a:bodyPr/>
                    <a:lstStyle/>
                    <a:p>
                      <a:pPr algn="ctr"/>
                      <a:r>
                        <a:rPr lang="en-US" sz="2400" dirty="0"/>
                        <a:t>4</a:t>
                      </a:r>
                    </a:p>
                  </a:txBody>
                  <a:tcPr anchor="ctr"/>
                </a:tc>
                <a:tc>
                  <a:txBody>
                    <a:bodyPr/>
                    <a:lstStyle/>
                    <a:p>
                      <a:pPr algn="ctr"/>
                      <a:r>
                        <a:rPr lang="en-US" sz="2400" dirty="0"/>
                        <a:t>250</a:t>
                      </a:r>
                    </a:p>
                  </a:txBody>
                  <a:tcPr anchor="ctr"/>
                </a:tc>
                <a:tc>
                  <a:txBody>
                    <a:bodyPr/>
                    <a:lstStyle/>
                    <a:p>
                      <a:pPr algn="ctr"/>
                      <a:r>
                        <a:rPr lang="en-US" sz="2400" dirty="0"/>
                        <a:t>$6,250</a:t>
                      </a:r>
                    </a:p>
                  </a:txBody>
                  <a:tcPr anchor="ctr"/>
                </a:tc>
                <a:tc>
                  <a:txBody>
                    <a:bodyPr/>
                    <a:lstStyle/>
                    <a:p>
                      <a:pPr algn="ctr"/>
                      <a:r>
                        <a:rPr lang="en-US" sz="2400" dirty="0">
                          <a:solidFill>
                            <a:srgbClr val="92278E"/>
                          </a:solidFill>
                        </a:rPr>
                        <a:t>$1,000</a:t>
                      </a:r>
                    </a:p>
                  </a:txBody>
                  <a:tcPr anchor="ctr"/>
                </a:tc>
                <a:tc>
                  <a:txBody>
                    <a:bodyPr/>
                    <a:lstStyle/>
                    <a:p>
                      <a:pPr algn="ctr"/>
                      <a:r>
                        <a:rPr lang="en-US" sz="2400" dirty="0"/>
                        <a:t>$5,200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92265150"/>
                  </a:ext>
                </a:extLst>
              </a:tr>
              <a:tr h="745240">
                <a:tc>
                  <a:txBody>
                    <a:bodyPr/>
                    <a:lstStyle/>
                    <a:p>
                      <a:pPr algn="ctr"/>
                      <a:r>
                        <a:rPr lang="en-US" sz="2400" dirty="0"/>
                        <a:t>5</a:t>
                      </a:r>
                    </a:p>
                  </a:txBody>
                  <a:tcPr anchor="ctr"/>
                </a:tc>
                <a:tc>
                  <a:txBody>
                    <a:bodyPr/>
                    <a:lstStyle/>
                    <a:p>
                      <a:pPr algn="ctr"/>
                      <a:r>
                        <a:rPr lang="en-US" sz="2400" dirty="0"/>
                        <a:t>280</a:t>
                      </a:r>
                    </a:p>
                  </a:txBody>
                  <a:tcPr anchor="ctr"/>
                </a:tc>
                <a:tc>
                  <a:txBody>
                    <a:bodyPr/>
                    <a:lstStyle/>
                    <a:p>
                      <a:pPr algn="ctr"/>
                      <a:r>
                        <a:rPr lang="en-US" sz="2400" dirty="0"/>
                        <a:t>$7,000</a:t>
                      </a:r>
                    </a:p>
                  </a:txBody>
                  <a:tcPr anchor="ctr"/>
                </a:tc>
                <a:tc>
                  <a:txBody>
                    <a:bodyPr/>
                    <a:lstStyle/>
                    <a:p>
                      <a:pPr algn="ctr"/>
                      <a:r>
                        <a:rPr lang="en-US" sz="2400" dirty="0">
                          <a:solidFill>
                            <a:srgbClr val="92278E"/>
                          </a:solidFill>
                        </a:rPr>
                        <a:t>$750</a:t>
                      </a:r>
                    </a:p>
                  </a:txBody>
                  <a:tcPr anchor="ctr"/>
                </a:tc>
                <a:tc>
                  <a:txBody>
                    <a:bodyPr/>
                    <a:lstStyle/>
                    <a:p>
                      <a:pPr algn="ctr"/>
                      <a:r>
                        <a:rPr lang="en-US" sz="2400" dirty="0"/>
                        <a:t>$5,800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695620749"/>
                  </a:ext>
                </a:extLst>
              </a:tr>
              <a:tr h="745240">
                <a:tc>
                  <a:txBody>
                    <a:bodyPr/>
                    <a:lstStyle/>
                    <a:p>
                      <a:pPr algn="ctr"/>
                      <a:r>
                        <a:rPr lang="en-US" sz="2400" dirty="0"/>
                        <a:t>6</a:t>
                      </a:r>
                    </a:p>
                  </a:txBody>
                  <a:tcPr anchor="ctr"/>
                </a:tc>
                <a:tc>
                  <a:txBody>
                    <a:bodyPr/>
                    <a:lstStyle/>
                    <a:p>
                      <a:pPr algn="ctr"/>
                      <a:r>
                        <a:rPr lang="en-US" sz="2400" dirty="0"/>
                        <a:t>300</a:t>
                      </a:r>
                    </a:p>
                  </a:txBody>
                  <a:tcPr anchor="ctr"/>
                </a:tc>
                <a:tc>
                  <a:txBody>
                    <a:bodyPr/>
                    <a:lstStyle/>
                    <a:p>
                      <a:pPr algn="ctr"/>
                      <a:r>
                        <a:rPr lang="en-US" sz="2400" dirty="0"/>
                        <a:t>$7,500</a:t>
                      </a:r>
                    </a:p>
                  </a:txBody>
                  <a:tcPr anchor="ctr"/>
                </a:tc>
                <a:tc>
                  <a:txBody>
                    <a:bodyPr/>
                    <a:lstStyle/>
                    <a:p>
                      <a:pPr algn="ctr"/>
                      <a:r>
                        <a:rPr lang="en-US" sz="2400" dirty="0">
                          <a:solidFill>
                            <a:srgbClr val="92278E"/>
                          </a:solidFill>
                        </a:rPr>
                        <a:t>$500</a:t>
                      </a:r>
                    </a:p>
                  </a:txBody>
                  <a:tcPr anchor="ctr"/>
                </a:tc>
                <a:tc>
                  <a:txBody>
                    <a:bodyPr/>
                    <a:lstStyle/>
                    <a:p>
                      <a:pPr algn="ctr"/>
                      <a:r>
                        <a:rPr lang="en-US" sz="2400" dirty="0"/>
                        <a:t>$6,300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445268082"/>
                  </a:ext>
                </a:extLst>
              </a:tr>
              <a:tr h="745240">
                <a:tc>
                  <a:txBody>
                    <a:bodyPr/>
                    <a:lstStyle/>
                    <a:p>
                      <a:pPr algn="ctr"/>
                      <a:r>
                        <a:rPr lang="en-US" sz="2400" dirty="0"/>
                        <a:t>7</a:t>
                      </a:r>
                    </a:p>
                  </a:txBody>
                  <a:tcPr anchor="ctr"/>
                </a:tc>
                <a:tc>
                  <a:txBody>
                    <a:bodyPr/>
                    <a:lstStyle/>
                    <a:p>
                      <a:pPr algn="ctr"/>
                      <a:r>
                        <a:rPr lang="en-US" sz="2400" dirty="0"/>
                        <a:t>310</a:t>
                      </a:r>
                    </a:p>
                  </a:txBody>
                  <a:tcPr anchor="ctr"/>
                </a:tc>
                <a:tc>
                  <a:txBody>
                    <a:bodyPr/>
                    <a:lstStyle/>
                    <a:p>
                      <a:pPr algn="ctr"/>
                      <a:r>
                        <a:rPr lang="en-US" sz="2400" dirty="0"/>
                        <a:t>$7,750</a:t>
                      </a:r>
                    </a:p>
                  </a:txBody>
                  <a:tcPr anchor="ctr"/>
                </a:tc>
                <a:tc>
                  <a:txBody>
                    <a:bodyPr/>
                    <a:lstStyle/>
                    <a:p>
                      <a:pPr algn="ctr"/>
                      <a:r>
                        <a:rPr lang="en-US" sz="2400" dirty="0">
                          <a:solidFill>
                            <a:srgbClr val="92278E"/>
                          </a:solidFill>
                        </a:rPr>
                        <a:t>$250</a:t>
                      </a:r>
                    </a:p>
                  </a:txBody>
                  <a:tcPr anchor="ctr"/>
                </a:tc>
                <a:tc>
                  <a:txBody>
                    <a:bodyPr/>
                    <a:lstStyle/>
                    <a:p>
                      <a:pPr algn="ctr"/>
                      <a:r>
                        <a:rPr lang="en-US" sz="2400" dirty="0"/>
                        <a:t>$6,700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235460075"/>
                  </a:ext>
                </a:extLst>
              </a:tr>
            </a:tbl>
          </a:graphicData>
        </a:graphic>
      </p:graphicFrame>
      <p:sp>
        <p:nvSpPr>
          <p:cNvPr id="5" name="Right Brace 4">
            <a:extLst>
              <a:ext uri="{FF2B5EF4-FFF2-40B4-BE49-F238E27FC236}">
                <a16:creationId xmlns:a16="http://schemas.microsoft.com/office/drawing/2014/main" id="{98F36444-FA4F-3AF5-DD3F-F4A913089951}"/>
              </a:ext>
              <a:ext uri="{C183D7F6-B498-43B3-948B-1728B52AA6E4}">
                <adec:decorative xmlns:adec="http://schemas.microsoft.com/office/drawing/2017/decorative" val="1"/>
              </a:ext>
            </a:extLst>
          </p:cNvPr>
          <p:cNvSpPr/>
          <p:nvPr/>
        </p:nvSpPr>
        <p:spPr>
          <a:xfrm>
            <a:off x="4760686" y="21626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74CA1ED-841F-E0E9-0FD6-6798A4DCB73B}"/>
              </a:ext>
              <a:ext uri="{C183D7F6-B498-43B3-948B-1728B52AA6E4}">
                <adec:decorative xmlns:adec="http://schemas.microsoft.com/office/drawing/2017/decorative" val="1"/>
              </a:ext>
            </a:extLst>
          </p:cNvPr>
          <p:cNvCxnSpPr>
            <a:cxnSpLocks/>
          </p:cNvCxnSpPr>
          <p:nvPr/>
        </p:nvCxnSpPr>
        <p:spPr>
          <a:xfrm>
            <a:off x="5109027" y="2438400"/>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3D58B51F-2D0A-DFDA-4321-7056C9762C04}"/>
              </a:ext>
              <a:ext uri="{C183D7F6-B498-43B3-948B-1728B52AA6E4}">
                <adec:decorative xmlns:adec="http://schemas.microsoft.com/office/drawing/2017/decorative" val="1"/>
              </a:ext>
            </a:extLst>
          </p:cNvPr>
          <p:cNvSpPr/>
          <p:nvPr/>
        </p:nvSpPr>
        <p:spPr>
          <a:xfrm>
            <a:off x="4760686" y="2906486"/>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750D746-B0E5-5DC3-1DDC-CE230FEB3675}"/>
              </a:ext>
              <a:ext uri="{C183D7F6-B498-43B3-948B-1728B52AA6E4}">
                <adec:decorative xmlns:adec="http://schemas.microsoft.com/office/drawing/2017/decorative" val="1"/>
              </a:ext>
            </a:extLst>
          </p:cNvPr>
          <p:cNvCxnSpPr>
            <a:cxnSpLocks/>
          </p:cNvCxnSpPr>
          <p:nvPr/>
        </p:nvCxnSpPr>
        <p:spPr>
          <a:xfrm>
            <a:off x="5109027" y="3182257"/>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F3830DE6-8EC5-0284-512C-D492DEDF2D58}"/>
              </a:ext>
              <a:ext uri="{C183D7F6-B498-43B3-948B-1728B52AA6E4}">
                <adec:decorative xmlns:adec="http://schemas.microsoft.com/office/drawing/2017/decorative" val="1"/>
              </a:ext>
            </a:extLst>
          </p:cNvPr>
          <p:cNvSpPr/>
          <p:nvPr/>
        </p:nvSpPr>
        <p:spPr>
          <a:xfrm>
            <a:off x="4760686" y="3715657"/>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2D5B22E-D499-3FD2-3454-CD44AB77327E}"/>
              </a:ext>
              <a:ext uri="{C183D7F6-B498-43B3-948B-1728B52AA6E4}">
                <adec:decorative xmlns:adec="http://schemas.microsoft.com/office/drawing/2017/decorative" val="1"/>
              </a:ext>
            </a:extLst>
          </p:cNvPr>
          <p:cNvCxnSpPr>
            <a:cxnSpLocks/>
          </p:cNvCxnSpPr>
          <p:nvPr/>
        </p:nvCxnSpPr>
        <p:spPr>
          <a:xfrm>
            <a:off x="5109027" y="3991428"/>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02F3E11A-5342-D5BF-A8AF-65FA74E947CE}"/>
              </a:ext>
              <a:ext uri="{C183D7F6-B498-43B3-948B-1728B52AA6E4}">
                <adec:decorative xmlns:adec="http://schemas.microsoft.com/office/drawing/2017/decorative" val="1"/>
              </a:ext>
            </a:extLst>
          </p:cNvPr>
          <p:cNvSpPr/>
          <p:nvPr/>
        </p:nvSpPr>
        <p:spPr>
          <a:xfrm>
            <a:off x="4760686" y="4447698"/>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EA00135-8FAE-ABAA-150B-36F8D9038BAD}"/>
              </a:ext>
              <a:ext uri="{C183D7F6-B498-43B3-948B-1728B52AA6E4}">
                <adec:decorative xmlns:adec="http://schemas.microsoft.com/office/drawing/2017/decorative" val="1"/>
              </a:ext>
            </a:extLst>
          </p:cNvPr>
          <p:cNvCxnSpPr>
            <a:cxnSpLocks/>
          </p:cNvCxnSpPr>
          <p:nvPr/>
        </p:nvCxnSpPr>
        <p:spPr>
          <a:xfrm>
            <a:off x="5109027" y="4723469"/>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EECAC06C-B948-383B-E017-E14608D19D23}"/>
              </a:ext>
              <a:ext uri="{C183D7F6-B498-43B3-948B-1728B52AA6E4}">
                <adec:decorative xmlns:adec="http://schemas.microsoft.com/office/drawing/2017/decorative" val="1"/>
              </a:ext>
            </a:extLst>
          </p:cNvPr>
          <p:cNvSpPr/>
          <p:nvPr/>
        </p:nvSpPr>
        <p:spPr>
          <a:xfrm>
            <a:off x="4760686" y="517973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4B1F25A-C365-9548-AD4D-FD30DAE7102A}"/>
              </a:ext>
              <a:ext uri="{C183D7F6-B498-43B3-948B-1728B52AA6E4}">
                <adec:decorative xmlns:adec="http://schemas.microsoft.com/office/drawing/2017/decorative" val="1"/>
              </a:ext>
            </a:extLst>
          </p:cNvPr>
          <p:cNvCxnSpPr>
            <a:cxnSpLocks/>
          </p:cNvCxnSpPr>
          <p:nvPr/>
        </p:nvCxnSpPr>
        <p:spPr>
          <a:xfrm>
            <a:off x="5109027" y="5437571"/>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00C8723-22C2-3440-DEC4-EDE77BD29995}"/>
              </a:ext>
              <a:ext uri="{C183D7F6-B498-43B3-948B-1728B52AA6E4}">
                <adec:decorative xmlns:adec="http://schemas.microsoft.com/office/drawing/2017/decorative" val="1"/>
              </a:ext>
            </a:extLst>
          </p:cNvPr>
          <p:cNvSpPr/>
          <p:nvPr/>
        </p:nvSpPr>
        <p:spPr>
          <a:xfrm>
            <a:off x="5595255" y="3385458"/>
            <a:ext cx="907144" cy="388257"/>
          </a:xfrm>
          <a:prstGeom prst="rect">
            <a:avLst/>
          </a:prstGeom>
          <a:solidFill>
            <a:srgbClr val="D1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8E08D8-40AD-1225-C5F5-D37F1044677E}"/>
              </a:ext>
              <a:ext uri="{C183D7F6-B498-43B3-948B-1728B52AA6E4}">
                <adec:decorative xmlns:adec="http://schemas.microsoft.com/office/drawing/2017/decorative" val="1"/>
              </a:ext>
            </a:extLst>
          </p:cNvPr>
          <p:cNvSpPr/>
          <p:nvPr/>
        </p:nvSpPr>
        <p:spPr>
          <a:xfrm>
            <a:off x="5609768" y="4846840"/>
            <a:ext cx="907144" cy="388257"/>
          </a:xfrm>
          <a:prstGeom prst="rect">
            <a:avLst/>
          </a:prstGeom>
          <a:solidFill>
            <a:srgbClr val="D1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3AE22E-BA84-7DFE-A13A-C44540D938D3}"/>
              </a:ext>
              <a:ext uri="{C183D7F6-B498-43B3-948B-1728B52AA6E4}">
                <adec:decorative xmlns:adec="http://schemas.microsoft.com/office/drawing/2017/decorative" val="1"/>
              </a:ext>
            </a:extLst>
          </p:cNvPr>
          <p:cNvSpPr/>
          <p:nvPr/>
        </p:nvSpPr>
        <p:spPr>
          <a:xfrm>
            <a:off x="5638797" y="4114799"/>
            <a:ext cx="907144" cy="388257"/>
          </a:xfrm>
          <a:prstGeom prst="rect">
            <a:avLst/>
          </a:prstGeom>
          <a:solidFill>
            <a:srgbClr val="E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E5357B-4805-B994-FAC0-C63787E8C92C}"/>
              </a:ext>
              <a:ext uri="{C183D7F6-B498-43B3-948B-1728B52AA6E4}">
                <adec:decorative xmlns:adec="http://schemas.microsoft.com/office/drawing/2017/decorative" val="1"/>
              </a:ext>
            </a:extLst>
          </p:cNvPr>
          <p:cNvSpPr/>
          <p:nvPr/>
        </p:nvSpPr>
        <p:spPr>
          <a:xfrm>
            <a:off x="5638797" y="5596762"/>
            <a:ext cx="907144" cy="388257"/>
          </a:xfrm>
          <a:prstGeom prst="rect">
            <a:avLst/>
          </a:prstGeom>
          <a:solidFill>
            <a:srgbClr val="E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xit" presetSubtype="0" fill="hold" grpId="0" nodeType="withEffect">
                                  <p:stCondLst>
                                    <p:cond delay="0"/>
                                  </p:stCondLst>
                                  <p:childTnLst>
                                    <p:animEffect transition="out" filter="dissolv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xit" presetSubtype="0" fill="hold" grpId="0" nodeType="withEffect">
                                  <p:stCondLst>
                                    <p:cond delay="0"/>
                                  </p:stCondLst>
                                  <p:childTnLst>
                                    <p:animEffect transition="out" filter="dissolv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xit" presetSubtype="0" fill="hold" grpId="0" nodeType="withEffect">
                                  <p:stCondLst>
                                    <p:cond delay="0"/>
                                  </p:stCondLst>
                                  <p:childTnLst>
                                    <p:animEffect transition="out" filter="dissolv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xit" presetSubtype="0" fill="hold" grpId="0" nodeType="withEffect">
                                  <p:stCondLst>
                                    <p:cond delay="0"/>
                                  </p:stCondLst>
                                  <p:childTnLst>
                                    <p:animEffect transition="out" filter="dissolv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217B3-CD24-A8F6-A582-57699953FAC9}"/>
              </a:ext>
            </a:extLst>
          </p:cNvPr>
          <p:cNvSpPr>
            <a:spLocks noGrp="1"/>
          </p:cNvSpPr>
          <p:nvPr>
            <p:ph type="sldNum" sz="quarter" idx="4"/>
          </p:nvPr>
        </p:nvSpPr>
        <p:spPr/>
        <p:txBody>
          <a:bodyPr/>
          <a:lstStyle/>
          <a:p>
            <a:fld id="{A5A0B60D-8A11-3D4C-B081-FD9F66CC3D26}" type="slidenum">
              <a:rPr lang="en-US" smtClean="0"/>
              <a:pPr/>
              <a:t>38</a:t>
            </a:fld>
            <a:endParaRPr lang="en-US" dirty="0"/>
          </a:p>
        </p:txBody>
      </p:sp>
      <p:graphicFrame>
        <p:nvGraphicFramePr>
          <p:cNvPr id="4" name="Table 4">
            <a:extLst>
              <a:ext uri="{FF2B5EF4-FFF2-40B4-BE49-F238E27FC236}">
                <a16:creationId xmlns:a16="http://schemas.microsoft.com/office/drawing/2014/main" id="{CD5FF188-D742-EC53-5025-104358AEA1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0480015"/>
              </p:ext>
            </p:extLst>
          </p:nvPr>
        </p:nvGraphicFramePr>
        <p:xfrm>
          <a:off x="638628" y="400074"/>
          <a:ext cx="11030859" cy="5751600"/>
        </p:xfrm>
        <a:graphic>
          <a:graphicData uri="http://schemas.openxmlformats.org/drawingml/2006/table">
            <a:tbl>
              <a:tblPr firstRow="1" bandRow="1">
                <a:tableStyleId>{5C22544A-7EE6-4342-B048-85BDC9FD1C3A}</a:tableStyleId>
              </a:tblPr>
              <a:tblGrid>
                <a:gridCol w="1290845">
                  <a:extLst>
                    <a:ext uri="{9D8B030D-6E8A-4147-A177-3AD203B41FA5}">
                      <a16:colId xmlns:a16="http://schemas.microsoft.com/office/drawing/2014/main" val="385175088"/>
                    </a:ext>
                  </a:extLst>
                </a:gridCol>
                <a:gridCol w="1290845">
                  <a:extLst>
                    <a:ext uri="{9D8B030D-6E8A-4147-A177-3AD203B41FA5}">
                      <a16:colId xmlns:a16="http://schemas.microsoft.com/office/drawing/2014/main" val="4032345281"/>
                    </a:ext>
                  </a:extLst>
                </a:gridCol>
                <a:gridCol w="2013802">
                  <a:extLst>
                    <a:ext uri="{9D8B030D-6E8A-4147-A177-3AD203B41FA5}">
                      <a16:colId xmlns:a16="http://schemas.microsoft.com/office/drawing/2014/main" val="4268430824"/>
                    </a:ext>
                  </a:extLst>
                </a:gridCol>
                <a:gridCol w="1531831">
                  <a:extLst>
                    <a:ext uri="{9D8B030D-6E8A-4147-A177-3AD203B41FA5}">
                      <a16:colId xmlns:a16="http://schemas.microsoft.com/office/drawing/2014/main" val="512536127"/>
                    </a:ext>
                  </a:extLst>
                </a:gridCol>
                <a:gridCol w="1531831">
                  <a:extLst>
                    <a:ext uri="{9D8B030D-6E8A-4147-A177-3AD203B41FA5}">
                      <a16:colId xmlns:a16="http://schemas.microsoft.com/office/drawing/2014/main" val="2326259019"/>
                    </a:ext>
                  </a:extLst>
                </a:gridCol>
                <a:gridCol w="1531831">
                  <a:extLst>
                    <a:ext uri="{9D8B030D-6E8A-4147-A177-3AD203B41FA5}">
                      <a16:colId xmlns:a16="http://schemas.microsoft.com/office/drawing/2014/main" val="3552194414"/>
                    </a:ext>
                  </a:extLst>
                </a:gridCol>
                <a:gridCol w="1839874">
                  <a:extLst>
                    <a:ext uri="{9D8B030D-6E8A-4147-A177-3AD203B41FA5}">
                      <a16:colId xmlns:a16="http://schemas.microsoft.com/office/drawing/2014/main" val="3158737012"/>
                    </a:ext>
                  </a:extLst>
                </a:gridCol>
              </a:tblGrid>
              <a:tr h="1051078">
                <a:tc>
                  <a:txBody>
                    <a:bodyPr/>
                    <a:lstStyle/>
                    <a:p>
                      <a:pPr algn="ctr"/>
                      <a:r>
                        <a:rPr lang="en-US" sz="1800" dirty="0">
                          <a:solidFill>
                            <a:schemeClr val="tx2">
                              <a:lumMod val="75000"/>
                            </a:schemeClr>
                          </a:solidFill>
                        </a:rPr>
                        <a:t>Number of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Meals Served</a:t>
                      </a:r>
                    </a:p>
                  </a:txBody>
                  <a:tcPr anchor="ctr"/>
                </a:tc>
                <a:tc>
                  <a:txBody>
                    <a:bodyPr/>
                    <a:lstStyle/>
                    <a:p>
                      <a:pPr algn="ctr"/>
                      <a:r>
                        <a:rPr lang="en-US" sz="1800" dirty="0">
                          <a:solidFill>
                            <a:schemeClr val="tx2">
                              <a:lumMod val="75000"/>
                            </a:schemeClr>
                          </a:solidFill>
                        </a:rPr>
                        <a:t>Total Benefits </a:t>
                      </a:r>
                    </a:p>
                    <a:p>
                      <a:pPr algn="ctr"/>
                      <a:r>
                        <a:rPr lang="en-US" sz="1300" dirty="0"/>
                        <a:t>(Revenue = $25 x number of meals</a:t>
                      </a:r>
                    </a:p>
                  </a:txBody>
                  <a:tcPr anchor="ctr"/>
                </a:tc>
                <a:tc>
                  <a:txBody>
                    <a:bodyPr/>
                    <a:lstStyle/>
                    <a:p>
                      <a:pPr algn="ctr"/>
                      <a:r>
                        <a:rPr lang="en-US" sz="1800" dirty="0">
                          <a:solidFill>
                            <a:schemeClr val="tx2">
                              <a:lumMod val="75000"/>
                            </a:schemeClr>
                          </a:solidFill>
                        </a:rPr>
                        <a:t>Marginal Benefit</a:t>
                      </a:r>
                    </a:p>
                    <a:p>
                      <a:pPr algn="ctr"/>
                      <a:r>
                        <a:rPr lang="en-US" sz="1300" dirty="0"/>
                        <a:t> (change in total benefit)</a:t>
                      </a:r>
                    </a:p>
                  </a:txBody>
                  <a:tcPr anchor="ctr"/>
                </a:tc>
                <a:tc>
                  <a:txBody>
                    <a:bodyPr/>
                    <a:lstStyle/>
                    <a:p>
                      <a:pPr algn="ctr"/>
                      <a:r>
                        <a:rPr lang="en-US" sz="1800" dirty="0">
                          <a:solidFill>
                            <a:schemeClr val="tx2">
                              <a:lumMod val="75000"/>
                            </a:schemeClr>
                          </a:solidFill>
                        </a:rPr>
                        <a:t>Total Costs </a:t>
                      </a:r>
                    </a:p>
                    <a:p>
                      <a:pPr algn="ctr"/>
                      <a:r>
                        <a:rPr lang="en-US" sz="1200" dirty="0"/>
                        <a:t>($10 per meal + $300 per waiter + $500 rent + $1,000 for your time)</a:t>
                      </a:r>
                    </a:p>
                  </a:txBody>
                  <a:tcPr anchor="ctr"/>
                </a:tc>
                <a:tc>
                  <a:txBody>
                    <a:bodyPr/>
                    <a:lstStyle/>
                    <a:p>
                      <a:pPr algn="ctr"/>
                      <a:r>
                        <a:rPr lang="en-US" sz="1800" dirty="0">
                          <a:solidFill>
                            <a:schemeClr val="tx2">
                              <a:lumMod val="75000"/>
                            </a:schemeClr>
                          </a:solidFill>
                        </a:rPr>
                        <a:t>Marginal Cost </a:t>
                      </a:r>
                      <a:r>
                        <a:rPr lang="en-US" sz="1200" dirty="0"/>
                        <a:t>(Change in total cost)</a:t>
                      </a:r>
                    </a:p>
                  </a:txBody>
                  <a:tcPr anchor="ctr"/>
                </a:tc>
                <a:tc>
                  <a:txBody>
                    <a:bodyPr/>
                    <a:lstStyle/>
                    <a:p>
                      <a:pPr algn="ctr"/>
                      <a:r>
                        <a:rPr lang="en-US" sz="1800" dirty="0">
                          <a:solidFill>
                            <a:schemeClr val="tx2">
                              <a:lumMod val="75000"/>
                            </a:schemeClr>
                          </a:solidFill>
                        </a:rPr>
                        <a:t>Profit or Economics Surplus </a:t>
                      </a:r>
                    </a:p>
                    <a:p>
                      <a:pPr algn="ctr"/>
                      <a:r>
                        <a:rPr lang="en-US" sz="1200" dirty="0"/>
                        <a:t>(total benefits less total costs)</a:t>
                      </a:r>
                    </a:p>
                  </a:txBody>
                  <a:tcPr anchor="ctr"/>
                </a:tc>
                <a:extLst>
                  <a:ext uri="{0D108BD9-81ED-4DB2-BD59-A6C34878D82A}">
                    <a16:rowId xmlns:a16="http://schemas.microsoft.com/office/drawing/2014/main" val="3187112166"/>
                  </a:ext>
                </a:extLst>
              </a:tr>
              <a:tr h="745240">
                <a:tc>
                  <a:txBody>
                    <a:bodyPr/>
                    <a:lstStyle/>
                    <a:p>
                      <a:pPr algn="ctr"/>
                      <a:r>
                        <a:rPr lang="en-US" sz="2400" dirty="0"/>
                        <a:t>2</a:t>
                      </a:r>
                    </a:p>
                  </a:txBody>
                  <a:tcPr anchor="ctr"/>
                </a:tc>
                <a:tc>
                  <a:txBody>
                    <a:bodyPr/>
                    <a:lstStyle/>
                    <a:p>
                      <a:pPr algn="ctr"/>
                      <a:r>
                        <a:rPr lang="en-US" sz="2400" dirty="0"/>
                        <a:t>160</a:t>
                      </a:r>
                    </a:p>
                  </a:txBody>
                  <a:tcPr anchor="ctr"/>
                </a:tc>
                <a:tc>
                  <a:txBody>
                    <a:bodyPr/>
                    <a:lstStyle/>
                    <a:p>
                      <a:pPr algn="ctr"/>
                      <a:r>
                        <a:rPr lang="en-US" sz="2400" dirty="0"/>
                        <a:t>$4,000</a:t>
                      </a:r>
                    </a:p>
                  </a:txBody>
                  <a:tcPr anchor="ctr"/>
                </a:tc>
                <a:tc>
                  <a:txBody>
                    <a:bodyPr/>
                    <a:lstStyle/>
                    <a:p>
                      <a:pPr algn="ctr"/>
                      <a:endParaRPr lang="en-US" sz="2400" dirty="0"/>
                    </a:p>
                  </a:txBody>
                  <a:tcPr anchor="ctr"/>
                </a:tc>
                <a:tc>
                  <a:txBody>
                    <a:bodyPr/>
                    <a:lstStyle/>
                    <a:p>
                      <a:pPr algn="ctr"/>
                      <a:r>
                        <a:rPr lang="en-US" sz="2400" dirty="0"/>
                        <a:t>$3,700</a:t>
                      </a:r>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027071128"/>
                  </a:ext>
                </a:extLst>
              </a:tr>
              <a:tr h="745240">
                <a:tc>
                  <a:txBody>
                    <a:bodyPr/>
                    <a:lstStyle/>
                    <a:p>
                      <a:pPr algn="ctr"/>
                      <a:r>
                        <a:rPr lang="en-US" sz="2400" dirty="0"/>
                        <a:t>3</a:t>
                      </a:r>
                    </a:p>
                  </a:txBody>
                  <a:tcPr anchor="ctr"/>
                </a:tc>
                <a:tc>
                  <a:txBody>
                    <a:bodyPr/>
                    <a:lstStyle/>
                    <a:p>
                      <a:pPr algn="ctr"/>
                      <a:r>
                        <a:rPr lang="en-US" sz="2400" dirty="0"/>
                        <a:t>210</a:t>
                      </a:r>
                    </a:p>
                  </a:txBody>
                  <a:tcPr anchor="ctr"/>
                </a:tc>
                <a:tc>
                  <a:txBody>
                    <a:bodyPr/>
                    <a:lstStyle/>
                    <a:p>
                      <a:pPr algn="ctr"/>
                      <a:r>
                        <a:rPr lang="en-US" sz="2400" dirty="0"/>
                        <a:t>$5,250</a:t>
                      </a:r>
                    </a:p>
                  </a:txBody>
                  <a:tcPr anchor="ctr"/>
                </a:tc>
                <a:tc>
                  <a:txBody>
                    <a:bodyPr/>
                    <a:lstStyle/>
                    <a:p>
                      <a:pPr algn="ctr"/>
                      <a:r>
                        <a:rPr lang="en-US" sz="2400" dirty="0">
                          <a:solidFill>
                            <a:srgbClr val="92278E"/>
                          </a:solidFill>
                        </a:rPr>
                        <a:t>$1,250</a:t>
                      </a:r>
                    </a:p>
                  </a:txBody>
                  <a:tcPr anchor="ctr"/>
                </a:tc>
                <a:tc>
                  <a:txBody>
                    <a:bodyPr/>
                    <a:lstStyle/>
                    <a:p>
                      <a:pPr algn="ctr"/>
                      <a:r>
                        <a:rPr lang="en-US" sz="2400" dirty="0"/>
                        <a:t>$4,500</a:t>
                      </a:r>
                    </a:p>
                  </a:txBody>
                  <a:tcPr anchor="ctr"/>
                </a:tc>
                <a:tc>
                  <a:txBody>
                    <a:bodyPr/>
                    <a:lstStyle/>
                    <a:p>
                      <a:pPr algn="ctr"/>
                      <a:r>
                        <a:rPr lang="en-US" sz="2400" dirty="0">
                          <a:solidFill>
                            <a:srgbClr val="92278E"/>
                          </a:solidFill>
                        </a:rPr>
                        <a:t>$800</a:t>
                      </a:r>
                    </a:p>
                  </a:txBody>
                  <a:tcPr anchor="ctr"/>
                </a:tc>
                <a:tc>
                  <a:txBody>
                    <a:bodyPr/>
                    <a:lstStyle/>
                    <a:p>
                      <a:pPr algn="ctr"/>
                      <a:endParaRPr lang="en-US" sz="2400" dirty="0"/>
                    </a:p>
                  </a:txBody>
                  <a:tcPr anchor="ctr"/>
                </a:tc>
                <a:extLst>
                  <a:ext uri="{0D108BD9-81ED-4DB2-BD59-A6C34878D82A}">
                    <a16:rowId xmlns:a16="http://schemas.microsoft.com/office/drawing/2014/main" val="516620826"/>
                  </a:ext>
                </a:extLst>
              </a:tr>
              <a:tr h="745240">
                <a:tc>
                  <a:txBody>
                    <a:bodyPr/>
                    <a:lstStyle/>
                    <a:p>
                      <a:pPr algn="ctr"/>
                      <a:r>
                        <a:rPr lang="en-US" sz="2400" dirty="0"/>
                        <a:t>4</a:t>
                      </a:r>
                    </a:p>
                  </a:txBody>
                  <a:tcPr anchor="ctr"/>
                </a:tc>
                <a:tc>
                  <a:txBody>
                    <a:bodyPr/>
                    <a:lstStyle/>
                    <a:p>
                      <a:pPr algn="ctr"/>
                      <a:r>
                        <a:rPr lang="en-US" sz="2400" dirty="0"/>
                        <a:t>250</a:t>
                      </a:r>
                    </a:p>
                  </a:txBody>
                  <a:tcPr anchor="ctr"/>
                </a:tc>
                <a:tc>
                  <a:txBody>
                    <a:bodyPr/>
                    <a:lstStyle/>
                    <a:p>
                      <a:pPr algn="ctr"/>
                      <a:r>
                        <a:rPr lang="en-US" sz="2400" dirty="0"/>
                        <a:t>$6,250</a:t>
                      </a:r>
                    </a:p>
                  </a:txBody>
                  <a:tcPr anchor="ctr"/>
                </a:tc>
                <a:tc>
                  <a:txBody>
                    <a:bodyPr/>
                    <a:lstStyle/>
                    <a:p>
                      <a:pPr algn="ctr"/>
                      <a:r>
                        <a:rPr lang="en-US" sz="2400" dirty="0">
                          <a:solidFill>
                            <a:srgbClr val="92278E"/>
                          </a:solidFill>
                        </a:rPr>
                        <a:t>$1,000</a:t>
                      </a:r>
                    </a:p>
                  </a:txBody>
                  <a:tcPr anchor="ctr"/>
                </a:tc>
                <a:tc>
                  <a:txBody>
                    <a:bodyPr/>
                    <a:lstStyle/>
                    <a:p>
                      <a:pPr algn="ctr"/>
                      <a:r>
                        <a:rPr lang="en-US" sz="2400" dirty="0"/>
                        <a:t>$5,200</a:t>
                      </a:r>
                    </a:p>
                  </a:txBody>
                  <a:tcPr anchor="ctr"/>
                </a:tc>
                <a:tc>
                  <a:txBody>
                    <a:bodyPr/>
                    <a:lstStyle/>
                    <a:p>
                      <a:pPr algn="ctr"/>
                      <a:r>
                        <a:rPr lang="en-US" sz="2400" dirty="0">
                          <a:solidFill>
                            <a:srgbClr val="92278E"/>
                          </a:solidFill>
                        </a:rPr>
                        <a:t>$700</a:t>
                      </a:r>
                    </a:p>
                  </a:txBody>
                  <a:tcPr anchor="ctr"/>
                </a:tc>
                <a:tc>
                  <a:txBody>
                    <a:bodyPr/>
                    <a:lstStyle/>
                    <a:p>
                      <a:pPr algn="ctr"/>
                      <a:endParaRPr lang="en-US" sz="2400" dirty="0"/>
                    </a:p>
                  </a:txBody>
                  <a:tcPr anchor="ctr"/>
                </a:tc>
                <a:extLst>
                  <a:ext uri="{0D108BD9-81ED-4DB2-BD59-A6C34878D82A}">
                    <a16:rowId xmlns:a16="http://schemas.microsoft.com/office/drawing/2014/main" val="3892265150"/>
                  </a:ext>
                </a:extLst>
              </a:tr>
              <a:tr h="745240">
                <a:tc>
                  <a:txBody>
                    <a:bodyPr/>
                    <a:lstStyle/>
                    <a:p>
                      <a:pPr algn="ctr"/>
                      <a:r>
                        <a:rPr lang="en-US" sz="2400" dirty="0"/>
                        <a:t>5</a:t>
                      </a:r>
                    </a:p>
                  </a:txBody>
                  <a:tcPr anchor="ctr"/>
                </a:tc>
                <a:tc>
                  <a:txBody>
                    <a:bodyPr/>
                    <a:lstStyle/>
                    <a:p>
                      <a:pPr algn="ctr"/>
                      <a:r>
                        <a:rPr lang="en-US" sz="2400" dirty="0"/>
                        <a:t>280</a:t>
                      </a:r>
                    </a:p>
                  </a:txBody>
                  <a:tcPr anchor="ctr"/>
                </a:tc>
                <a:tc>
                  <a:txBody>
                    <a:bodyPr/>
                    <a:lstStyle/>
                    <a:p>
                      <a:pPr algn="ctr"/>
                      <a:r>
                        <a:rPr lang="en-US" sz="2400" dirty="0"/>
                        <a:t>$7,000</a:t>
                      </a:r>
                    </a:p>
                  </a:txBody>
                  <a:tcPr anchor="ctr"/>
                </a:tc>
                <a:tc>
                  <a:txBody>
                    <a:bodyPr/>
                    <a:lstStyle/>
                    <a:p>
                      <a:pPr algn="ctr"/>
                      <a:r>
                        <a:rPr lang="en-US" sz="2400" dirty="0">
                          <a:solidFill>
                            <a:srgbClr val="92278E"/>
                          </a:solidFill>
                        </a:rPr>
                        <a:t>$750</a:t>
                      </a:r>
                    </a:p>
                  </a:txBody>
                  <a:tcPr anchor="ctr"/>
                </a:tc>
                <a:tc>
                  <a:txBody>
                    <a:bodyPr/>
                    <a:lstStyle/>
                    <a:p>
                      <a:pPr algn="ctr"/>
                      <a:r>
                        <a:rPr lang="en-US" sz="2400" dirty="0"/>
                        <a:t>$5,800</a:t>
                      </a:r>
                    </a:p>
                  </a:txBody>
                  <a:tcPr anchor="ctr"/>
                </a:tc>
                <a:tc>
                  <a:txBody>
                    <a:bodyPr/>
                    <a:lstStyle/>
                    <a:p>
                      <a:pPr algn="ctr"/>
                      <a:r>
                        <a:rPr lang="en-US" sz="2400" dirty="0">
                          <a:solidFill>
                            <a:srgbClr val="92278E"/>
                          </a:solidFill>
                        </a:rPr>
                        <a:t>$600</a:t>
                      </a:r>
                    </a:p>
                  </a:txBody>
                  <a:tcPr anchor="ctr"/>
                </a:tc>
                <a:tc>
                  <a:txBody>
                    <a:bodyPr/>
                    <a:lstStyle/>
                    <a:p>
                      <a:pPr algn="ctr"/>
                      <a:endParaRPr lang="en-US" sz="2400" dirty="0"/>
                    </a:p>
                  </a:txBody>
                  <a:tcPr anchor="ctr"/>
                </a:tc>
                <a:extLst>
                  <a:ext uri="{0D108BD9-81ED-4DB2-BD59-A6C34878D82A}">
                    <a16:rowId xmlns:a16="http://schemas.microsoft.com/office/drawing/2014/main" val="2695620749"/>
                  </a:ext>
                </a:extLst>
              </a:tr>
              <a:tr h="745240">
                <a:tc>
                  <a:txBody>
                    <a:bodyPr/>
                    <a:lstStyle/>
                    <a:p>
                      <a:pPr algn="ctr"/>
                      <a:r>
                        <a:rPr lang="en-US" sz="2400" dirty="0"/>
                        <a:t>6</a:t>
                      </a:r>
                    </a:p>
                  </a:txBody>
                  <a:tcPr anchor="ctr"/>
                </a:tc>
                <a:tc>
                  <a:txBody>
                    <a:bodyPr/>
                    <a:lstStyle/>
                    <a:p>
                      <a:pPr algn="ctr"/>
                      <a:r>
                        <a:rPr lang="en-US" sz="2400" dirty="0"/>
                        <a:t>300</a:t>
                      </a:r>
                    </a:p>
                  </a:txBody>
                  <a:tcPr anchor="ctr"/>
                </a:tc>
                <a:tc>
                  <a:txBody>
                    <a:bodyPr/>
                    <a:lstStyle/>
                    <a:p>
                      <a:pPr algn="ctr"/>
                      <a:r>
                        <a:rPr lang="en-US" sz="2400" dirty="0"/>
                        <a:t>$7,500</a:t>
                      </a:r>
                    </a:p>
                  </a:txBody>
                  <a:tcPr anchor="ctr"/>
                </a:tc>
                <a:tc>
                  <a:txBody>
                    <a:bodyPr/>
                    <a:lstStyle/>
                    <a:p>
                      <a:pPr algn="ctr"/>
                      <a:r>
                        <a:rPr lang="en-US" sz="2400" dirty="0">
                          <a:solidFill>
                            <a:srgbClr val="92278E"/>
                          </a:solidFill>
                        </a:rPr>
                        <a:t>$500</a:t>
                      </a:r>
                    </a:p>
                  </a:txBody>
                  <a:tcPr anchor="ctr"/>
                </a:tc>
                <a:tc>
                  <a:txBody>
                    <a:bodyPr/>
                    <a:lstStyle/>
                    <a:p>
                      <a:pPr algn="ctr"/>
                      <a:r>
                        <a:rPr lang="en-US" sz="2400" dirty="0"/>
                        <a:t>$6,300</a:t>
                      </a:r>
                    </a:p>
                  </a:txBody>
                  <a:tcPr anchor="ctr"/>
                </a:tc>
                <a:tc>
                  <a:txBody>
                    <a:bodyPr/>
                    <a:lstStyle/>
                    <a:p>
                      <a:pPr algn="ctr"/>
                      <a:r>
                        <a:rPr lang="en-US" sz="2400" dirty="0">
                          <a:solidFill>
                            <a:srgbClr val="92278E"/>
                          </a:solidFill>
                        </a:rPr>
                        <a:t>$500</a:t>
                      </a:r>
                    </a:p>
                  </a:txBody>
                  <a:tcPr anchor="ctr"/>
                </a:tc>
                <a:tc>
                  <a:txBody>
                    <a:bodyPr/>
                    <a:lstStyle/>
                    <a:p>
                      <a:pPr algn="ctr"/>
                      <a:endParaRPr lang="en-US" sz="2400" dirty="0"/>
                    </a:p>
                  </a:txBody>
                  <a:tcPr anchor="ctr"/>
                </a:tc>
                <a:extLst>
                  <a:ext uri="{0D108BD9-81ED-4DB2-BD59-A6C34878D82A}">
                    <a16:rowId xmlns:a16="http://schemas.microsoft.com/office/drawing/2014/main" val="3445268082"/>
                  </a:ext>
                </a:extLst>
              </a:tr>
              <a:tr h="745240">
                <a:tc>
                  <a:txBody>
                    <a:bodyPr/>
                    <a:lstStyle/>
                    <a:p>
                      <a:pPr algn="ctr"/>
                      <a:r>
                        <a:rPr lang="en-US" sz="2400" dirty="0"/>
                        <a:t>7</a:t>
                      </a:r>
                    </a:p>
                  </a:txBody>
                  <a:tcPr anchor="ctr"/>
                </a:tc>
                <a:tc>
                  <a:txBody>
                    <a:bodyPr/>
                    <a:lstStyle/>
                    <a:p>
                      <a:pPr algn="ctr"/>
                      <a:r>
                        <a:rPr lang="en-US" sz="2400" dirty="0"/>
                        <a:t>310</a:t>
                      </a:r>
                    </a:p>
                  </a:txBody>
                  <a:tcPr anchor="ctr"/>
                </a:tc>
                <a:tc>
                  <a:txBody>
                    <a:bodyPr/>
                    <a:lstStyle/>
                    <a:p>
                      <a:pPr algn="ctr"/>
                      <a:r>
                        <a:rPr lang="en-US" sz="2400" dirty="0"/>
                        <a:t>$7,750</a:t>
                      </a:r>
                    </a:p>
                  </a:txBody>
                  <a:tcPr anchor="ctr"/>
                </a:tc>
                <a:tc>
                  <a:txBody>
                    <a:bodyPr/>
                    <a:lstStyle/>
                    <a:p>
                      <a:pPr algn="ctr"/>
                      <a:r>
                        <a:rPr lang="en-US" sz="2400" dirty="0">
                          <a:solidFill>
                            <a:srgbClr val="92278E"/>
                          </a:solidFill>
                        </a:rPr>
                        <a:t>$250</a:t>
                      </a:r>
                    </a:p>
                  </a:txBody>
                  <a:tcPr anchor="ctr"/>
                </a:tc>
                <a:tc>
                  <a:txBody>
                    <a:bodyPr/>
                    <a:lstStyle/>
                    <a:p>
                      <a:pPr algn="ctr"/>
                      <a:r>
                        <a:rPr lang="en-US" sz="2400" dirty="0"/>
                        <a:t>$6,700</a:t>
                      </a:r>
                    </a:p>
                  </a:txBody>
                  <a:tcPr anchor="ctr"/>
                </a:tc>
                <a:tc>
                  <a:txBody>
                    <a:bodyPr/>
                    <a:lstStyle/>
                    <a:p>
                      <a:pPr algn="ctr"/>
                      <a:r>
                        <a:rPr lang="en-US" sz="2400" dirty="0">
                          <a:solidFill>
                            <a:srgbClr val="92278E"/>
                          </a:solidFill>
                        </a:rPr>
                        <a:t>$400</a:t>
                      </a:r>
                    </a:p>
                  </a:txBody>
                  <a:tcPr anchor="ctr"/>
                </a:tc>
                <a:tc>
                  <a:txBody>
                    <a:bodyPr/>
                    <a:lstStyle/>
                    <a:p>
                      <a:pPr algn="ctr"/>
                      <a:endParaRPr lang="en-US" sz="2400" dirty="0"/>
                    </a:p>
                  </a:txBody>
                  <a:tcPr anchor="ctr"/>
                </a:tc>
                <a:extLst>
                  <a:ext uri="{0D108BD9-81ED-4DB2-BD59-A6C34878D82A}">
                    <a16:rowId xmlns:a16="http://schemas.microsoft.com/office/drawing/2014/main" val="3235460075"/>
                  </a:ext>
                </a:extLst>
              </a:tr>
            </a:tbl>
          </a:graphicData>
        </a:graphic>
      </p:graphicFrame>
      <p:sp>
        <p:nvSpPr>
          <p:cNvPr id="5" name="Right Brace 4">
            <a:extLst>
              <a:ext uri="{FF2B5EF4-FFF2-40B4-BE49-F238E27FC236}">
                <a16:creationId xmlns:a16="http://schemas.microsoft.com/office/drawing/2014/main" id="{98F36444-FA4F-3AF5-DD3F-F4A913089951}"/>
              </a:ext>
              <a:ext uri="{C183D7F6-B498-43B3-948B-1728B52AA6E4}">
                <adec:decorative xmlns:adec="http://schemas.microsoft.com/office/drawing/2017/decorative" val="1"/>
              </a:ext>
            </a:extLst>
          </p:cNvPr>
          <p:cNvSpPr/>
          <p:nvPr/>
        </p:nvSpPr>
        <p:spPr>
          <a:xfrm>
            <a:off x="4760686" y="21626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74CA1ED-841F-E0E9-0FD6-6798A4DCB73B}"/>
              </a:ext>
              <a:ext uri="{C183D7F6-B498-43B3-948B-1728B52AA6E4}">
                <adec:decorative xmlns:adec="http://schemas.microsoft.com/office/drawing/2017/decorative" val="1"/>
              </a:ext>
            </a:extLst>
          </p:cNvPr>
          <p:cNvCxnSpPr>
            <a:cxnSpLocks/>
          </p:cNvCxnSpPr>
          <p:nvPr/>
        </p:nvCxnSpPr>
        <p:spPr>
          <a:xfrm>
            <a:off x="5109027" y="2438400"/>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3D58B51F-2D0A-DFDA-4321-7056C9762C04}"/>
              </a:ext>
              <a:ext uri="{C183D7F6-B498-43B3-948B-1728B52AA6E4}">
                <adec:decorative xmlns:adec="http://schemas.microsoft.com/office/drawing/2017/decorative" val="1"/>
              </a:ext>
            </a:extLst>
          </p:cNvPr>
          <p:cNvSpPr/>
          <p:nvPr/>
        </p:nvSpPr>
        <p:spPr>
          <a:xfrm>
            <a:off x="4760686" y="2906486"/>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750D746-B0E5-5DC3-1DDC-CE230FEB3675}"/>
              </a:ext>
              <a:ext uri="{C183D7F6-B498-43B3-948B-1728B52AA6E4}">
                <adec:decorative xmlns:adec="http://schemas.microsoft.com/office/drawing/2017/decorative" val="1"/>
              </a:ext>
            </a:extLst>
          </p:cNvPr>
          <p:cNvCxnSpPr>
            <a:cxnSpLocks/>
          </p:cNvCxnSpPr>
          <p:nvPr/>
        </p:nvCxnSpPr>
        <p:spPr>
          <a:xfrm>
            <a:off x="5109027" y="3182257"/>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F3830DE6-8EC5-0284-512C-D492DEDF2D58}"/>
              </a:ext>
              <a:ext uri="{C183D7F6-B498-43B3-948B-1728B52AA6E4}">
                <adec:decorative xmlns:adec="http://schemas.microsoft.com/office/drawing/2017/decorative" val="1"/>
              </a:ext>
            </a:extLst>
          </p:cNvPr>
          <p:cNvSpPr/>
          <p:nvPr/>
        </p:nvSpPr>
        <p:spPr>
          <a:xfrm>
            <a:off x="4760686" y="3715657"/>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2D5B22E-D499-3FD2-3454-CD44AB77327E}"/>
              </a:ext>
              <a:ext uri="{C183D7F6-B498-43B3-948B-1728B52AA6E4}">
                <adec:decorative xmlns:adec="http://schemas.microsoft.com/office/drawing/2017/decorative" val="1"/>
              </a:ext>
            </a:extLst>
          </p:cNvPr>
          <p:cNvCxnSpPr>
            <a:cxnSpLocks/>
          </p:cNvCxnSpPr>
          <p:nvPr/>
        </p:nvCxnSpPr>
        <p:spPr>
          <a:xfrm>
            <a:off x="5109027" y="3991428"/>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02F3E11A-5342-D5BF-A8AF-65FA74E947CE}"/>
              </a:ext>
              <a:ext uri="{C183D7F6-B498-43B3-948B-1728B52AA6E4}">
                <adec:decorative xmlns:adec="http://schemas.microsoft.com/office/drawing/2017/decorative" val="1"/>
              </a:ext>
            </a:extLst>
          </p:cNvPr>
          <p:cNvSpPr/>
          <p:nvPr/>
        </p:nvSpPr>
        <p:spPr>
          <a:xfrm>
            <a:off x="4760686" y="4447698"/>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EA00135-8FAE-ABAA-150B-36F8D9038BAD}"/>
              </a:ext>
              <a:ext uri="{C183D7F6-B498-43B3-948B-1728B52AA6E4}">
                <adec:decorative xmlns:adec="http://schemas.microsoft.com/office/drawing/2017/decorative" val="1"/>
              </a:ext>
            </a:extLst>
          </p:cNvPr>
          <p:cNvCxnSpPr>
            <a:cxnSpLocks/>
          </p:cNvCxnSpPr>
          <p:nvPr/>
        </p:nvCxnSpPr>
        <p:spPr>
          <a:xfrm>
            <a:off x="5109027" y="4723469"/>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EECAC06C-B948-383B-E017-E14608D19D23}"/>
              </a:ext>
              <a:ext uri="{C183D7F6-B498-43B3-948B-1728B52AA6E4}">
                <adec:decorative xmlns:adec="http://schemas.microsoft.com/office/drawing/2017/decorative" val="1"/>
              </a:ext>
            </a:extLst>
          </p:cNvPr>
          <p:cNvSpPr/>
          <p:nvPr/>
        </p:nvSpPr>
        <p:spPr>
          <a:xfrm>
            <a:off x="4760686" y="517973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4B1F25A-C365-9548-AD4D-FD30DAE7102A}"/>
              </a:ext>
              <a:ext uri="{C183D7F6-B498-43B3-948B-1728B52AA6E4}">
                <adec:decorative xmlns:adec="http://schemas.microsoft.com/office/drawing/2017/decorative" val="1"/>
              </a:ext>
            </a:extLst>
          </p:cNvPr>
          <p:cNvCxnSpPr>
            <a:cxnSpLocks/>
          </p:cNvCxnSpPr>
          <p:nvPr/>
        </p:nvCxnSpPr>
        <p:spPr>
          <a:xfrm>
            <a:off x="5109027" y="5437571"/>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DBC9C63F-D042-853B-6FA4-337E0FB67024}"/>
              </a:ext>
              <a:ext uri="{C183D7F6-B498-43B3-948B-1728B52AA6E4}">
                <adec:decorative xmlns:adec="http://schemas.microsoft.com/office/drawing/2017/decorative" val="1"/>
              </a:ext>
            </a:extLst>
          </p:cNvPr>
          <p:cNvSpPr/>
          <p:nvPr/>
        </p:nvSpPr>
        <p:spPr>
          <a:xfrm>
            <a:off x="8019144" y="21626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B120302-109F-4EE3-4658-9A85EFA85244}"/>
              </a:ext>
              <a:ext uri="{C183D7F6-B498-43B3-948B-1728B52AA6E4}">
                <adec:decorative xmlns:adec="http://schemas.microsoft.com/office/drawing/2017/decorative" val="1"/>
              </a:ext>
            </a:extLst>
          </p:cNvPr>
          <p:cNvCxnSpPr>
            <a:cxnSpLocks/>
          </p:cNvCxnSpPr>
          <p:nvPr/>
        </p:nvCxnSpPr>
        <p:spPr>
          <a:xfrm>
            <a:off x="8367485" y="2438400"/>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0D60921-D506-F071-0E4F-E2D8B9D59346}"/>
              </a:ext>
              <a:ext uri="{C183D7F6-B498-43B3-948B-1728B52AA6E4}">
                <adec:decorative xmlns:adec="http://schemas.microsoft.com/office/drawing/2017/decorative" val="1"/>
              </a:ext>
            </a:extLst>
          </p:cNvPr>
          <p:cNvSpPr/>
          <p:nvPr/>
        </p:nvSpPr>
        <p:spPr>
          <a:xfrm>
            <a:off x="8454571" y="3374571"/>
            <a:ext cx="907144" cy="388257"/>
          </a:xfrm>
          <a:prstGeom prst="rect">
            <a:avLst/>
          </a:prstGeom>
          <a:solidFill>
            <a:srgbClr val="D1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8FAD51-B3D9-D2AC-1B72-D363944156A6}"/>
              </a:ext>
              <a:ext uri="{C183D7F6-B498-43B3-948B-1728B52AA6E4}">
                <adec:decorative xmlns:adec="http://schemas.microsoft.com/office/drawing/2017/decorative" val="1"/>
              </a:ext>
            </a:extLst>
          </p:cNvPr>
          <p:cNvSpPr/>
          <p:nvPr/>
        </p:nvSpPr>
        <p:spPr>
          <a:xfrm>
            <a:off x="8498113" y="4103912"/>
            <a:ext cx="907144" cy="388257"/>
          </a:xfrm>
          <a:prstGeom prst="rect">
            <a:avLst/>
          </a:prstGeom>
          <a:solidFill>
            <a:srgbClr val="E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6595ABD-7AD3-AB81-6111-9FBFE9BD0628}"/>
              </a:ext>
              <a:ext uri="{C183D7F6-B498-43B3-948B-1728B52AA6E4}">
                <adec:decorative xmlns:adec="http://schemas.microsoft.com/office/drawing/2017/decorative" val="1"/>
              </a:ext>
            </a:extLst>
          </p:cNvPr>
          <p:cNvSpPr/>
          <p:nvPr/>
        </p:nvSpPr>
        <p:spPr>
          <a:xfrm>
            <a:off x="8704943" y="4847767"/>
            <a:ext cx="907144" cy="388257"/>
          </a:xfrm>
          <a:prstGeom prst="rect">
            <a:avLst/>
          </a:prstGeom>
          <a:solidFill>
            <a:srgbClr val="D1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E0FEDC-1238-7AFA-454D-2F1A2F237C8D}"/>
              </a:ext>
              <a:ext uri="{C183D7F6-B498-43B3-948B-1728B52AA6E4}">
                <adec:decorative xmlns:adec="http://schemas.microsoft.com/office/drawing/2017/decorative" val="1"/>
              </a:ext>
            </a:extLst>
          </p:cNvPr>
          <p:cNvSpPr/>
          <p:nvPr/>
        </p:nvSpPr>
        <p:spPr>
          <a:xfrm>
            <a:off x="8748485" y="5577108"/>
            <a:ext cx="907144" cy="388257"/>
          </a:xfrm>
          <a:prstGeom prst="rect">
            <a:avLst/>
          </a:prstGeom>
          <a:solidFill>
            <a:srgbClr val="EA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Brace 29">
            <a:extLst>
              <a:ext uri="{FF2B5EF4-FFF2-40B4-BE49-F238E27FC236}">
                <a16:creationId xmlns:a16="http://schemas.microsoft.com/office/drawing/2014/main" id="{C85C1C2C-801D-C9D4-651E-3C8A1004053A}"/>
              </a:ext>
              <a:ext uri="{C183D7F6-B498-43B3-948B-1728B52AA6E4}">
                <adec:decorative xmlns:adec="http://schemas.microsoft.com/office/drawing/2017/decorative" val="1"/>
              </a:ext>
            </a:extLst>
          </p:cNvPr>
          <p:cNvSpPr/>
          <p:nvPr/>
        </p:nvSpPr>
        <p:spPr>
          <a:xfrm>
            <a:off x="8019144" y="29500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FA612429-03B7-D9BC-DC81-DEDFD24D6A98}"/>
              </a:ext>
              <a:ext uri="{C183D7F6-B498-43B3-948B-1728B52AA6E4}">
                <adec:decorative xmlns:adec="http://schemas.microsoft.com/office/drawing/2017/decorative" val="1"/>
              </a:ext>
            </a:extLst>
          </p:cNvPr>
          <p:cNvCxnSpPr>
            <a:cxnSpLocks/>
          </p:cNvCxnSpPr>
          <p:nvPr/>
        </p:nvCxnSpPr>
        <p:spPr>
          <a:xfrm>
            <a:off x="8367485" y="3225800"/>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2" name="Right Brace 31">
            <a:extLst>
              <a:ext uri="{FF2B5EF4-FFF2-40B4-BE49-F238E27FC236}">
                <a16:creationId xmlns:a16="http://schemas.microsoft.com/office/drawing/2014/main" id="{2FA71981-D0DD-C557-D7E0-D833629830B6}"/>
              </a:ext>
              <a:ext uri="{C183D7F6-B498-43B3-948B-1728B52AA6E4}">
                <adec:decorative xmlns:adec="http://schemas.microsoft.com/office/drawing/2017/decorative" val="1"/>
              </a:ext>
            </a:extLst>
          </p:cNvPr>
          <p:cNvSpPr/>
          <p:nvPr/>
        </p:nvSpPr>
        <p:spPr>
          <a:xfrm>
            <a:off x="8028215" y="3715657"/>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4225184-600F-A2B0-799E-FF22699873A0}"/>
              </a:ext>
              <a:ext uri="{C183D7F6-B498-43B3-948B-1728B52AA6E4}">
                <adec:decorative xmlns:adec="http://schemas.microsoft.com/office/drawing/2017/decorative" val="1"/>
              </a:ext>
            </a:extLst>
          </p:cNvPr>
          <p:cNvCxnSpPr>
            <a:cxnSpLocks/>
          </p:cNvCxnSpPr>
          <p:nvPr/>
        </p:nvCxnSpPr>
        <p:spPr>
          <a:xfrm>
            <a:off x="8376556" y="3991428"/>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Right Brace 33">
            <a:extLst>
              <a:ext uri="{FF2B5EF4-FFF2-40B4-BE49-F238E27FC236}">
                <a16:creationId xmlns:a16="http://schemas.microsoft.com/office/drawing/2014/main" id="{577114D9-0836-F5AB-2888-A2BCEE8ADB70}"/>
              </a:ext>
              <a:ext uri="{C183D7F6-B498-43B3-948B-1728B52AA6E4}">
                <adec:decorative xmlns:adec="http://schemas.microsoft.com/office/drawing/2017/decorative" val="1"/>
              </a:ext>
            </a:extLst>
          </p:cNvPr>
          <p:cNvSpPr/>
          <p:nvPr/>
        </p:nvSpPr>
        <p:spPr>
          <a:xfrm>
            <a:off x="8032751" y="4448624"/>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6611D1A-A34F-B65D-A15B-63D3F8AF58A3}"/>
              </a:ext>
              <a:ext uri="{C183D7F6-B498-43B3-948B-1728B52AA6E4}">
                <adec:decorative xmlns:adec="http://schemas.microsoft.com/office/drawing/2017/decorative" val="1"/>
              </a:ext>
            </a:extLst>
          </p:cNvPr>
          <p:cNvCxnSpPr>
            <a:cxnSpLocks/>
          </p:cNvCxnSpPr>
          <p:nvPr/>
        </p:nvCxnSpPr>
        <p:spPr>
          <a:xfrm>
            <a:off x="8381092" y="4724395"/>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AE63D825-20E4-77AD-5022-5E1FD51B386D}"/>
              </a:ext>
              <a:ext uri="{C183D7F6-B498-43B3-948B-1728B52AA6E4}">
                <adec:decorative xmlns:adec="http://schemas.microsoft.com/office/drawing/2017/decorative" val="1"/>
              </a:ext>
            </a:extLst>
          </p:cNvPr>
          <p:cNvSpPr/>
          <p:nvPr/>
        </p:nvSpPr>
        <p:spPr>
          <a:xfrm>
            <a:off x="8028215" y="5227836"/>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3CCC042F-2D19-7544-1E67-6A359262496F}"/>
              </a:ext>
              <a:ext uri="{C183D7F6-B498-43B3-948B-1728B52AA6E4}">
                <adec:decorative xmlns:adec="http://schemas.microsoft.com/office/drawing/2017/decorative" val="1"/>
              </a:ext>
            </a:extLst>
          </p:cNvPr>
          <p:cNvCxnSpPr>
            <a:cxnSpLocks/>
          </p:cNvCxnSpPr>
          <p:nvPr/>
        </p:nvCxnSpPr>
        <p:spPr>
          <a:xfrm>
            <a:off x="8376556" y="5503607"/>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2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xit" presetSubtype="0" fill="hold" grpId="0" nodeType="withEffect">
                                  <p:stCondLst>
                                    <p:cond delay="0"/>
                                  </p:stCondLst>
                                  <p:childTnLst>
                                    <p:animEffect transition="out" filter="dissolv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xit" presetSubtype="0" fill="hold" grpId="0" nodeType="withEffect">
                                  <p:stCondLst>
                                    <p:cond delay="0"/>
                                  </p:stCondLst>
                                  <p:childTnLst>
                                    <p:animEffect transition="out" filter="dissolv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par>
                                <p:cTn id="33" presetID="9" presetClass="exit" presetSubtype="0" fill="hold" grpId="0" nodeType="withEffect">
                                  <p:stCondLst>
                                    <p:cond delay="0"/>
                                  </p:stCondLst>
                                  <p:childTnLst>
                                    <p:animEffect transition="out" filter="dissolv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9"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dissolve">
                                      <p:cBhvr>
                                        <p:cTn id="43" dur="500"/>
                                        <p:tgtEl>
                                          <p:spTgt spid="37"/>
                                        </p:tgtEl>
                                      </p:cBhvr>
                                    </p:animEffect>
                                  </p:childTnLst>
                                </p:cTn>
                              </p:par>
                              <p:par>
                                <p:cTn id="44" presetID="9" presetClass="exit" presetSubtype="0" fill="hold" grpId="0" nodeType="withEffect">
                                  <p:stCondLst>
                                    <p:cond delay="0"/>
                                  </p:stCondLst>
                                  <p:childTnLst>
                                    <p:animEffect transition="out" filter="dissolv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animBg="1"/>
      <p:bldP spid="34"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217B3-CD24-A8F6-A582-57699953FAC9}"/>
              </a:ext>
            </a:extLst>
          </p:cNvPr>
          <p:cNvSpPr>
            <a:spLocks noGrp="1"/>
          </p:cNvSpPr>
          <p:nvPr>
            <p:ph type="sldNum" sz="quarter" idx="4"/>
          </p:nvPr>
        </p:nvSpPr>
        <p:spPr/>
        <p:txBody>
          <a:bodyPr/>
          <a:lstStyle/>
          <a:p>
            <a:fld id="{A5A0B60D-8A11-3D4C-B081-FD9F66CC3D26}" type="slidenum">
              <a:rPr lang="en-US" smtClean="0"/>
              <a:pPr/>
              <a:t>39</a:t>
            </a:fld>
            <a:endParaRPr lang="en-US" dirty="0"/>
          </a:p>
        </p:txBody>
      </p:sp>
      <p:graphicFrame>
        <p:nvGraphicFramePr>
          <p:cNvPr id="4" name="Table 4">
            <a:extLst>
              <a:ext uri="{FF2B5EF4-FFF2-40B4-BE49-F238E27FC236}">
                <a16:creationId xmlns:a16="http://schemas.microsoft.com/office/drawing/2014/main" id="{CD5FF188-D742-EC53-5025-104358AEA1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7174286"/>
              </p:ext>
            </p:extLst>
          </p:nvPr>
        </p:nvGraphicFramePr>
        <p:xfrm>
          <a:off x="638628" y="400074"/>
          <a:ext cx="11030859" cy="5751600"/>
        </p:xfrm>
        <a:graphic>
          <a:graphicData uri="http://schemas.openxmlformats.org/drawingml/2006/table">
            <a:tbl>
              <a:tblPr firstRow="1" bandRow="1">
                <a:tableStyleId>{5C22544A-7EE6-4342-B048-85BDC9FD1C3A}</a:tableStyleId>
              </a:tblPr>
              <a:tblGrid>
                <a:gridCol w="1290845">
                  <a:extLst>
                    <a:ext uri="{9D8B030D-6E8A-4147-A177-3AD203B41FA5}">
                      <a16:colId xmlns:a16="http://schemas.microsoft.com/office/drawing/2014/main" val="385175088"/>
                    </a:ext>
                  </a:extLst>
                </a:gridCol>
                <a:gridCol w="1290845">
                  <a:extLst>
                    <a:ext uri="{9D8B030D-6E8A-4147-A177-3AD203B41FA5}">
                      <a16:colId xmlns:a16="http://schemas.microsoft.com/office/drawing/2014/main" val="4032345281"/>
                    </a:ext>
                  </a:extLst>
                </a:gridCol>
                <a:gridCol w="2013802">
                  <a:extLst>
                    <a:ext uri="{9D8B030D-6E8A-4147-A177-3AD203B41FA5}">
                      <a16:colId xmlns:a16="http://schemas.microsoft.com/office/drawing/2014/main" val="4268430824"/>
                    </a:ext>
                  </a:extLst>
                </a:gridCol>
                <a:gridCol w="1531831">
                  <a:extLst>
                    <a:ext uri="{9D8B030D-6E8A-4147-A177-3AD203B41FA5}">
                      <a16:colId xmlns:a16="http://schemas.microsoft.com/office/drawing/2014/main" val="512536127"/>
                    </a:ext>
                  </a:extLst>
                </a:gridCol>
                <a:gridCol w="1531831">
                  <a:extLst>
                    <a:ext uri="{9D8B030D-6E8A-4147-A177-3AD203B41FA5}">
                      <a16:colId xmlns:a16="http://schemas.microsoft.com/office/drawing/2014/main" val="2326259019"/>
                    </a:ext>
                  </a:extLst>
                </a:gridCol>
                <a:gridCol w="1531831">
                  <a:extLst>
                    <a:ext uri="{9D8B030D-6E8A-4147-A177-3AD203B41FA5}">
                      <a16:colId xmlns:a16="http://schemas.microsoft.com/office/drawing/2014/main" val="3552194414"/>
                    </a:ext>
                  </a:extLst>
                </a:gridCol>
                <a:gridCol w="1839874">
                  <a:extLst>
                    <a:ext uri="{9D8B030D-6E8A-4147-A177-3AD203B41FA5}">
                      <a16:colId xmlns:a16="http://schemas.microsoft.com/office/drawing/2014/main" val="3158737012"/>
                    </a:ext>
                  </a:extLst>
                </a:gridCol>
              </a:tblGrid>
              <a:tr h="1051078">
                <a:tc>
                  <a:txBody>
                    <a:bodyPr/>
                    <a:lstStyle/>
                    <a:p>
                      <a:pPr algn="ctr"/>
                      <a:r>
                        <a:rPr lang="en-US" sz="1800" dirty="0">
                          <a:solidFill>
                            <a:schemeClr val="tx2">
                              <a:lumMod val="75000"/>
                            </a:schemeClr>
                          </a:solidFill>
                        </a:rPr>
                        <a:t>Number of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Meals Served</a:t>
                      </a:r>
                    </a:p>
                  </a:txBody>
                  <a:tcPr anchor="ctr"/>
                </a:tc>
                <a:tc>
                  <a:txBody>
                    <a:bodyPr/>
                    <a:lstStyle/>
                    <a:p>
                      <a:pPr algn="ctr"/>
                      <a:r>
                        <a:rPr lang="en-US" sz="1800" dirty="0">
                          <a:solidFill>
                            <a:schemeClr val="tx2">
                              <a:lumMod val="75000"/>
                            </a:schemeClr>
                          </a:solidFill>
                        </a:rPr>
                        <a:t>Total Benefits </a:t>
                      </a:r>
                    </a:p>
                    <a:p>
                      <a:pPr algn="ctr"/>
                      <a:r>
                        <a:rPr lang="en-US" sz="1300"/>
                        <a:t>(Revenue = </a:t>
                      </a:r>
                      <a:r>
                        <a:rPr lang="en-US" sz="1300" dirty="0"/>
                        <a:t>$25 x number of meals</a:t>
                      </a:r>
                    </a:p>
                  </a:txBody>
                  <a:tcPr anchor="ctr"/>
                </a:tc>
                <a:tc>
                  <a:txBody>
                    <a:bodyPr/>
                    <a:lstStyle/>
                    <a:p>
                      <a:pPr algn="ctr"/>
                      <a:r>
                        <a:rPr lang="en-US" sz="1800" dirty="0">
                          <a:solidFill>
                            <a:schemeClr val="tx2">
                              <a:lumMod val="75000"/>
                            </a:schemeClr>
                          </a:solidFill>
                        </a:rPr>
                        <a:t>Marginal Benefit</a:t>
                      </a:r>
                    </a:p>
                    <a:p>
                      <a:pPr algn="ctr"/>
                      <a:r>
                        <a:rPr lang="en-US" sz="1300" dirty="0"/>
                        <a:t> (change in total benefit)</a:t>
                      </a:r>
                    </a:p>
                  </a:txBody>
                  <a:tcPr anchor="ctr"/>
                </a:tc>
                <a:tc>
                  <a:txBody>
                    <a:bodyPr/>
                    <a:lstStyle/>
                    <a:p>
                      <a:pPr algn="ctr"/>
                      <a:r>
                        <a:rPr lang="en-US" sz="1800" dirty="0">
                          <a:solidFill>
                            <a:schemeClr val="tx2">
                              <a:lumMod val="75000"/>
                            </a:schemeClr>
                          </a:solidFill>
                        </a:rPr>
                        <a:t>Total Costs </a:t>
                      </a:r>
                    </a:p>
                    <a:p>
                      <a:pPr algn="ctr"/>
                      <a:r>
                        <a:rPr lang="en-US" sz="1200" dirty="0"/>
                        <a:t>($10 per meal + $300 per waiter + $500 rent + $1,000 for your time)</a:t>
                      </a:r>
                    </a:p>
                  </a:txBody>
                  <a:tcPr anchor="ctr"/>
                </a:tc>
                <a:tc>
                  <a:txBody>
                    <a:bodyPr/>
                    <a:lstStyle/>
                    <a:p>
                      <a:pPr algn="ctr"/>
                      <a:r>
                        <a:rPr lang="en-US" sz="1800" dirty="0">
                          <a:solidFill>
                            <a:schemeClr val="tx2">
                              <a:lumMod val="75000"/>
                            </a:schemeClr>
                          </a:solidFill>
                        </a:rPr>
                        <a:t>Marginal Cost </a:t>
                      </a:r>
                      <a:r>
                        <a:rPr lang="en-US" sz="1200" dirty="0"/>
                        <a:t>(Change in total cost)</a:t>
                      </a:r>
                    </a:p>
                  </a:txBody>
                  <a:tcPr anchor="ctr"/>
                </a:tc>
                <a:tc>
                  <a:txBody>
                    <a:bodyPr/>
                    <a:lstStyle/>
                    <a:p>
                      <a:pPr algn="ctr"/>
                      <a:r>
                        <a:rPr lang="en-US" sz="1800" dirty="0">
                          <a:solidFill>
                            <a:schemeClr val="tx2">
                              <a:lumMod val="75000"/>
                            </a:schemeClr>
                          </a:solidFill>
                        </a:rPr>
                        <a:t>Profit or Economics Surplus </a:t>
                      </a:r>
                    </a:p>
                    <a:p>
                      <a:pPr algn="ctr"/>
                      <a:r>
                        <a:rPr lang="en-US" sz="1200" dirty="0"/>
                        <a:t>(total benefits less total costs)</a:t>
                      </a:r>
                    </a:p>
                  </a:txBody>
                  <a:tcPr anchor="ctr"/>
                </a:tc>
                <a:extLst>
                  <a:ext uri="{0D108BD9-81ED-4DB2-BD59-A6C34878D82A}">
                    <a16:rowId xmlns:a16="http://schemas.microsoft.com/office/drawing/2014/main" val="3187112166"/>
                  </a:ext>
                </a:extLst>
              </a:tr>
              <a:tr h="745240">
                <a:tc>
                  <a:txBody>
                    <a:bodyPr/>
                    <a:lstStyle/>
                    <a:p>
                      <a:pPr algn="ctr"/>
                      <a:r>
                        <a:rPr lang="en-US" sz="2400" dirty="0"/>
                        <a:t>2</a:t>
                      </a:r>
                    </a:p>
                  </a:txBody>
                  <a:tcPr anchor="ctr"/>
                </a:tc>
                <a:tc>
                  <a:txBody>
                    <a:bodyPr/>
                    <a:lstStyle/>
                    <a:p>
                      <a:pPr algn="ctr"/>
                      <a:r>
                        <a:rPr lang="en-US" sz="2400" dirty="0"/>
                        <a:t>160</a:t>
                      </a:r>
                    </a:p>
                  </a:txBody>
                  <a:tcPr anchor="ctr"/>
                </a:tc>
                <a:tc>
                  <a:txBody>
                    <a:bodyPr/>
                    <a:lstStyle/>
                    <a:p>
                      <a:pPr algn="ctr"/>
                      <a:r>
                        <a:rPr lang="en-US" sz="2400" dirty="0"/>
                        <a:t>$4,000</a:t>
                      </a:r>
                    </a:p>
                  </a:txBody>
                  <a:tcPr anchor="ctr"/>
                </a:tc>
                <a:tc>
                  <a:txBody>
                    <a:bodyPr/>
                    <a:lstStyle/>
                    <a:p>
                      <a:pPr algn="ctr"/>
                      <a:endParaRPr lang="en-US" sz="2400" dirty="0"/>
                    </a:p>
                  </a:txBody>
                  <a:tcPr anchor="ctr"/>
                </a:tc>
                <a:tc>
                  <a:txBody>
                    <a:bodyPr/>
                    <a:lstStyle/>
                    <a:p>
                      <a:pPr algn="ctr"/>
                      <a:r>
                        <a:rPr lang="en-US" sz="2400" dirty="0"/>
                        <a:t>$3,700</a:t>
                      </a:r>
                    </a:p>
                  </a:txBody>
                  <a:tcPr anchor="ctr"/>
                </a:tc>
                <a:tc>
                  <a:txBody>
                    <a:bodyPr/>
                    <a:lstStyle/>
                    <a:p>
                      <a:pPr algn="ctr"/>
                      <a:endParaRPr lang="en-US" sz="2400" dirty="0"/>
                    </a:p>
                  </a:txBody>
                  <a:tcPr anchor="ctr"/>
                </a:tc>
                <a:tc>
                  <a:txBody>
                    <a:bodyPr/>
                    <a:lstStyle/>
                    <a:p>
                      <a:pPr algn="ctr"/>
                      <a:r>
                        <a:rPr lang="en-US" sz="2400" dirty="0"/>
                        <a:t>$300</a:t>
                      </a:r>
                    </a:p>
                  </a:txBody>
                  <a:tcPr anchor="ctr"/>
                </a:tc>
                <a:extLst>
                  <a:ext uri="{0D108BD9-81ED-4DB2-BD59-A6C34878D82A}">
                    <a16:rowId xmlns:a16="http://schemas.microsoft.com/office/drawing/2014/main" val="3027071128"/>
                  </a:ext>
                </a:extLst>
              </a:tr>
              <a:tr h="745240">
                <a:tc>
                  <a:txBody>
                    <a:bodyPr/>
                    <a:lstStyle/>
                    <a:p>
                      <a:pPr algn="ctr"/>
                      <a:r>
                        <a:rPr lang="en-US" sz="2400" dirty="0"/>
                        <a:t>3</a:t>
                      </a:r>
                    </a:p>
                  </a:txBody>
                  <a:tcPr anchor="ctr"/>
                </a:tc>
                <a:tc>
                  <a:txBody>
                    <a:bodyPr/>
                    <a:lstStyle/>
                    <a:p>
                      <a:pPr algn="ctr"/>
                      <a:r>
                        <a:rPr lang="en-US" sz="2400" dirty="0"/>
                        <a:t>210</a:t>
                      </a:r>
                    </a:p>
                  </a:txBody>
                  <a:tcPr anchor="ctr"/>
                </a:tc>
                <a:tc>
                  <a:txBody>
                    <a:bodyPr/>
                    <a:lstStyle/>
                    <a:p>
                      <a:pPr algn="ctr"/>
                      <a:r>
                        <a:rPr lang="en-US" sz="2400" dirty="0"/>
                        <a:t>$5,250</a:t>
                      </a:r>
                    </a:p>
                  </a:txBody>
                  <a:tcPr anchor="ctr"/>
                </a:tc>
                <a:tc>
                  <a:txBody>
                    <a:bodyPr/>
                    <a:lstStyle/>
                    <a:p>
                      <a:pPr algn="ctr"/>
                      <a:r>
                        <a:rPr lang="en-US" sz="2400" dirty="0">
                          <a:solidFill>
                            <a:srgbClr val="92278E"/>
                          </a:solidFill>
                        </a:rPr>
                        <a:t>$1,250</a:t>
                      </a:r>
                    </a:p>
                  </a:txBody>
                  <a:tcPr anchor="ctr"/>
                </a:tc>
                <a:tc>
                  <a:txBody>
                    <a:bodyPr/>
                    <a:lstStyle/>
                    <a:p>
                      <a:pPr algn="ctr"/>
                      <a:r>
                        <a:rPr lang="en-US" sz="2400" dirty="0"/>
                        <a:t>$4,500</a:t>
                      </a:r>
                    </a:p>
                  </a:txBody>
                  <a:tcPr anchor="ctr"/>
                </a:tc>
                <a:tc>
                  <a:txBody>
                    <a:bodyPr/>
                    <a:lstStyle/>
                    <a:p>
                      <a:pPr algn="ctr"/>
                      <a:r>
                        <a:rPr lang="en-US" sz="2400" dirty="0">
                          <a:solidFill>
                            <a:srgbClr val="92278E"/>
                          </a:solidFill>
                        </a:rPr>
                        <a:t>$800</a:t>
                      </a:r>
                    </a:p>
                  </a:txBody>
                  <a:tcPr anchor="ctr"/>
                </a:tc>
                <a:tc>
                  <a:txBody>
                    <a:bodyPr/>
                    <a:lstStyle/>
                    <a:p>
                      <a:pPr algn="ctr"/>
                      <a:r>
                        <a:rPr lang="en-US" sz="2400" dirty="0"/>
                        <a:t>$750</a:t>
                      </a:r>
                    </a:p>
                  </a:txBody>
                  <a:tcPr anchor="ctr"/>
                </a:tc>
                <a:extLst>
                  <a:ext uri="{0D108BD9-81ED-4DB2-BD59-A6C34878D82A}">
                    <a16:rowId xmlns:a16="http://schemas.microsoft.com/office/drawing/2014/main" val="516620826"/>
                  </a:ext>
                </a:extLst>
              </a:tr>
              <a:tr h="745240">
                <a:tc>
                  <a:txBody>
                    <a:bodyPr/>
                    <a:lstStyle/>
                    <a:p>
                      <a:pPr algn="ctr"/>
                      <a:r>
                        <a:rPr lang="en-US" sz="2400" dirty="0"/>
                        <a:t>4</a:t>
                      </a:r>
                    </a:p>
                  </a:txBody>
                  <a:tcPr anchor="ctr"/>
                </a:tc>
                <a:tc>
                  <a:txBody>
                    <a:bodyPr/>
                    <a:lstStyle/>
                    <a:p>
                      <a:pPr algn="ctr"/>
                      <a:r>
                        <a:rPr lang="en-US" sz="2400" dirty="0"/>
                        <a:t>250</a:t>
                      </a:r>
                    </a:p>
                  </a:txBody>
                  <a:tcPr anchor="ctr"/>
                </a:tc>
                <a:tc>
                  <a:txBody>
                    <a:bodyPr/>
                    <a:lstStyle/>
                    <a:p>
                      <a:pPr algn="ctr"/>
                      <a:r>
                        <a:rPr lang="en-US" sz="2400" dirty="0"/>
                        <a:t>$6,250</a:t>
                      </a:r>
                    </a:p>
                  </a:txBody>
                  <a:tcPr anchor="ctr"/>
                </a:tc>
                <a:tc>
                  <a:txBody>
                    <a:bodyPr/>
                    <a:lstStyle/>
                    <a:p>
                      <a:pPr algn="ctr"/>
                      <a:r>
                        <a:rPr lang="en-US" sz="2400" dirty="0">
                          <a:solidFill>
                            <a:srgbClr val="92278E"/>
                          </a:solidFill>
                        </a:rPr>
                        <a:t>$1,000</a:t>
                      </a:r>
                    </a:p>
                  </a:txBody>
                  <a:tcPr anchor="ctr"/>
                </a:tc>
                <a:tc>
                  <a:txBody>
                    <a:bodyPr/>
                    <a:lstStyle/>
                    <a:p>
                      <a:pPr algn="ctr"/>
                      <a:r>
                        <a:rPr lang="en-US" sz="2400" dirty="0"/>
                        <a:t>$5,200</a:t>
                      </a:r>
                    </a:p>
                  </a:txBody>
                  <a:tcPr anchor="ctr"/>
                </a:tc>
                <a:tc>
                  <a:txBody>
                    <a:bodyPr/>
                    <a:lstStyle/>
                    <a:p>
                      <a:pPr algn="ctr"/>
                      <a:r>
                        <a:rPr lang="en-US" sz="2400" dirty="0">
                          <a:solidFill>
                            <a:srgbClr val="92278E"/>
                          </a:solidFill>
                        </a:rPr>
                        <a:t>$700</a:t>
                      </a:r>
                    </a:p>
                  </a:txBody>
                  <a:tcPr anchor="ctr"/>
                </a:tc>
                <a:tc>
                  <a:txBody>
                    <a:bodyPr/>
                    <a:lstStyle/>
                    <a:p>
                      <a:pPr algn="ctr"/>
                      <a:r>
                        <a:rPr lang="en-US" sz="2400" dirty="0"/>
                        <a:t>$1,050</a:t>
                      </a:r>
                    </a:p>
                  </a:txBody>
                  <a:tcPr anchor="ctr"/>
                </a:tc>
                <a:extLst>
                  <a:ext uri="{0D108BD9-81ED-4DB2-BD59-A6C34878D82A}">
                    <a16:rowId xmlns:a16="http://schemas.microsoft.com/office/drawing/2014/main" val="3892265150"/>
                  </a:ext>
                </a:extLst>
              </a:tr>
              <a:tr h="745240">
                <a:tc>
                  <a:txBody>
                    <a:bodyPr/>
                    <a:lstStyle/>
                    <a:p>
                      <a:pPr algn="ctr"/>
                      <a:r>
                        <a:rPr lang="en-US" sz="2400" dirty="0"/>
                        <a:t>5</a:t>
                      </a:r>
                    </a:p>
                  </a:txBody>
                  <a:tcPr anchor="ctr"/>
                </a:tc>
                <a:tc>
                  <a:txBody>
                    <a:bodyPr/>
                    <a:lstStyle/>
                    <a:p>
                      <a:pPr algn="ctr"/>
                      <a:r>
                        <a:rPr lang="en-US" sz="2400" dirty="0"/>
                        <a:t>280</a:t>
                      </a:r>
                    </a:p>
                  </a:txBody>
                  <a:tcPr anchor="ctr"/>
                </a:tc>
                <a:tc>
                  <a:txBody>
                    <a:bodyPr/>
                    <a:lstStyle/>
                    <a:p>
                      <a:pPr algn="ctr"/>
                      <a:r>
                        <a:rPr lang="en-US" sz="2400" dirty="0"/>
                        <a:t>$7,000</a:t>
                      </a:r>
                    </a:p>
                  </a:txBody>
                  <a:tcPr anchor="ctr"/>
                </a:tc>
                <a:tc>
                  <a:txBody>
                    <a:bodyPr/>
                    <a:lstStyle/>
                    <a:p>
                      <a:pPr algn="ctr"/>
                      <a:r>
                        <a:rPr lang="en-US" sz="2400" dirty="0">
                          <a:solidFill>
                            <a:srgbClr val="92278E"/>
                          </a:solidFill>
                        </a:rPr>
                        <a:t>$750</a:t>
                      </a:r>
                    </a:p>
                  </a:txBody>
                  <a:tcPr anchor="ctr"/>
                </a:tc>
                <a:tc>
                  <a:txBody>
                    <a:bodyPr/>
                    <a:lstStyle/>
                    <a:p>
                      <a:pPr algn="ctr"/>
                      <a:r>
                        <a:rPr lang="en-US" sz="2400" dirty="0"/>
                        <a:t>$5,800</a:t>
                      </a:r>
                    </a:p>
                  </a:txBody>
                  <a:tcPr anchor="ctr"/>
                </a:tc>
                <a:tc>
                  <a:txBody>
                    <a:bodyPr/>
                    <a:lstStyle/>
                    <a:p>
                      <a:pPr algn="ctr"/>
                      <a:r>
                        <a:rPr lang="en-US" sz="2400" dirty="0">
                          <a:solidFill>
                            <a:srgbClr val="92278E"/>
                          </a:solidFill>
                        </a:rPr>
                        <a:t>$600</a:t>
                      </a:r>
                    </a:p>
                  </a:txBody>
                  <a:tcPr anchor="ctr"/>
                </a:tc>
                <a:tc>
                  <a:txBody>
                    <a:bodyPr/>
                    <a:lstStyle/>
                    <a:p>
                      <a:pPr algn="ctr"/>
                      <a:r>
                        <a:rPr lang="en-US" sz="2400" dirty="0"/>
                        <a:t>$1,200</a:t>
                      </a:r>
                    </a:p>
                  </a:txBody>
                  <a:tcPr anchor="ctr"/>
                </a:tc>
                <a:extLst>
                  <a:ext uri="{0D108BD9-81ED-4DB2-BD59-A6C34878D82A}">
                    <a16:rowId xmlns:a16="http://schemas.microsoft.com/office/drawing/2014/main" val="2695620749"/>
                  </a:ext>
                </a:extLst>
              </a:tr>
              <a:tr h="745240">
                <a:tc>
                  <a:txBody>
                    <a:bodyPr/>
                    <a:lstStyle/>
                    <a:p>
                      <a:pPr algn="ctr"/>
                      <a:r>
                        <a:rPr lang="en-US" sz="2400" dirty="0"/>
                        <a:t>6</a:t>
                      </a:r>
                    </a:p>
                  </a:txBody>
                  <a:tcPr anchor="ctr"/>
                </a:tc>
                <a:tc>
                  <a:txBody>
                    <a:bodyPr/>
                    <a:lstStyle/>
                    <a:p>
                      <a:pPr algn="ctr"/>
                      <a:r>
                        <a:rPr lang="en-US" sz="2400" dirty="0"/>
                        <a:t>300</a:t>
                      </a:r>
                    </a:p>
                  </a:txBody>
                  <a:tcPr anchor="ctr"/>
                </a:tc>
                <a:tc>
                  <a:txBody>
                    <a:bodyPr/>
                    <a:lstStyle/>
                    <a:p>
                      <a:pPr algn="ctr"/>
                      <a:r>
                        <a:rPr lang="en-US" sz="2400" dirty="0"/>
                        <a:t>$7,500</a:t>
                      </a:r>
                    </a:p>
                  </a:txBody>
                  <a:tcPr anchor="ctr"/>
                </a:tc>
                <a:tc>
                  <a:txBody>
                    <a:bodyPr/>
                    <a:lstStyle/>
                    <a:p>
                      <a:pPr algn="ctr"/>
                      <a:r>
                        <a:rPr lang="en-US" sz="2400" dirty="0">
                          <a:solidFill>
                            <a:srgbClr val="92278E"/>
                          </a:solidFill>
                        </a:rPr>
                        <a:t>$500</a:t>
                      </a:r>
                    </a:p>
                  </a:txBody>
                  <a:tcPr anchor="ctr"/>
                </a:tc>
                <a:tc>
                  <a:txBody>
                    <a:bodyPr/>
                    <a:lstStyle/>
                    <a:p>
                      <a:pPr algn="ctr"/>
                      <a:r>
                        <a:rPr lang="en-US" sz="2400" dirty="0"/>
                        <a:t>$6,300</a:t>
                      </a:r>
                    </a:p>
                  </a:txBody>
                  <a:tcPr anchor="ctr"/>
                </a:tc>
                <a:tc>
                  <a:txBody>
                    <a:bodyPr/>
                    <a:lstStyle/>
                    <a:p>
                      <a:pPr algn="ctr"/>
                      <a:r>
                        <a:rPr lang="en-US" sz="2400" dirty="0">
                          <a:solidFill>
                            <a:srgbClr val="92278E"/>
                          </a:solidFill>
                        </a:rPr>
                        <a:t>$500</a:t>
                      </a:r>
                    </a:p>
                  </a:txBody>
                  <a:tcPr anchor="ctr"/>
                </a:tc>
                <a:tc>
                  <a:txBody>
                    <a:bodyPr/>
                    <a:lstStyle/>
                    <a:p>
                      <a:pPr algn="ctr"/>
                      <a:r>
                        <a:rPr lang="en-US" sz="2400" dirty="0"/>
                        <a:t>$1,200</a:t>
                      </a:r>
                    </a:p>
                  </a:txBody>
                  <a:tcPr anchor="ctr"/>
                </a:tc>
                <a:extLst>
                  <a:ext uri="{0D108BD9-81ED-4DB2-BD59-A6C34878D82A}">
                    <a16:rowId xmlns:a16="http://schemas.microsoft.com/office/drawing/2014/main" val="3445268082"/>
                  </a:ext>
                </a:extLst>
              </a:tr>
              <a:tr h="745240">
                <a:tc>
                  <a:txBody>
                    <a:bodyPr/>
                    <a:lstStyle/>
                    <a:p>
                      <a:pPr algn="ctr"/>
                      <a:r>
                        <a:rPr lang="en-US" sz="2400" dirty="0"/>
                        <a:t>7</a:t>
                      </a:r>
                    </a:p>
                  </a:txBody>
                  <a:tcPr anchor="ctr"/>
                </a:tc>
                <a:tc>
                  <a:txBody>
                    <a:bodyPr/>
                    <a:lstStyle/>
                    <a:p>
                      <a:pPr algn="ctr"/>
                      <a:r>
                        <a:rPr lang="en-US" sz="2400" dirty="0"/>
                        <a:t>310</a:t>
                      </a:r>
                    </a:p>
                  </a:txBody>
                  <a:tcPr anchor="ctr"/>
                </a:tc>
                <a:tc>
                  <a:txBody>
                    <a:bodyPr/>
                    <a:lstStyle/>
                    <a:p>
                      <a:pPr algn="ctr"/>
                      <a:r>
                        <a:rPr lang="en-US" sz="2400" dirty="0"/>
                        <a:t>$7,750</a:t>
                      </a:r>
                    </a:p>
                  </a:txBody>
                  <a:tcPr anchor="ctr"/>
                </a:tc>
                <a:tc>
                  <a:txBody>
                    <a:bodyPr/>
                    <a:lstStyle/>
                    <a:p>
                      <a:pPr algn="ctr"/>
                      <a:r>
                        <a:rPr lang="en-US" sz="2400" dirty="0">
                          <a:solidFill>
                            <a:srgbClr val="92278E"/>
                          </a:solidFill>
                        </a:rPr>
                        <a:t>$250</a:t>
                      </a:r>
                    </a:p>
                  </a:txBody>
                  <a:tcPr anchor="ctr"/>
                </a:tc>
                <a:tc>
                  <a:txBody>
                    <a:bodyPr/>
                    <a:lstStyle/>
                    <a:p>
                      <a:pPr algn="ctr"/>
                      <a:r>
                        <a:rPr lang="en-US" sz="2400" dirty="0"/>
                        <a:t>$6,700</a:t>
                      </a:r>
                    </a:p>
                  </a:txBody>
                  <a:tcPr anchor="ctr"/>
                </a:tc>
                <a:tc>
                  <a:txBody>
                    <a:bodyPr/>
                    <a:lstStyle/>
                    <a:p>
                      <a:pPr algn="ctr"/>
                      <a:r>
                        <a:rPr lang="en-US" sz="2400" dirty="0">
                          <a:solidFill>
                            <a:srgbClr val="92278E"/>
                          </a:solidFill>
                        </a:rPr>
                        <a:t>$400</a:t>
                      </a:r>
                    </a:p>
                  </a:txBody>
                  <a:tcPr anchor="ctr"/>
                </a:tc>
                <a:tc>
                  <a:txBody>
                    <a:bodyPr/>
                    <a:lstStyle/>
                    <a:p>
                      <a:pPr algn="ctr"/>
                      <a:r>
                        <a:rPr lang="en-US" sz="2400" dirty="0"/>
                        <a:t>$1,050</a:t>
                      </a:r>
                    </a:p>
                  </a:txBody>
                  <a:tcPr anchor="ctr"/>
                </a:tc>
                <a:extLst>
                  <a:ext uri="{0D108BD9-81ED-4DB2-BD59-A6C34878D82A}">
                    <a16:rowId xmlns:a16="http://schemas.microsoft.com/office/drawing/2014/main" val="3235460075"/>
                  </a:ext>
                </a:extLst>
              </a:tr>
            </a:tbl>
          </a:graphicData>
        </a:graphic>
      </p:graphicFrame>
      <p:sp>
        <p:nvSpPr>
          <p:cNvPr id="5" name="Right Brace 4">
            <a:extLst>
              <a:ext uri="{FF2B5EF4-FFF2-40B4-BE49-F238E27FC236}">
                <a16:creationId xmlns:a16="http://schemas.microsoft.com/office/drawing/2014/main" id="{98F36444-FA4F-3AF5-DD3F-F4A913089951}"/>
              </a:ext>
              <a:ext uri="{C183D7F6-B498-43B3-948B-1728B52AA6E4}">
                <adec:decorative xmlns:adec="http://schemas.microsoft.com/office/drawing/2017/decorative" val="1"/>
              </a:ext>
            </a:extLst>
          </p:cNvPr>
          <p:cNvSpPr/>
          <p:nvPr/>
        </p:nvSpPr>
        <p:spPr>
          <a:xfrm>
            <a:off x="4760686" y="21626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74CA1ED-841F-E0E9-0FD6-6798A4DCB73B}"/>
              </a:ext>
              <a:ext uri="{C183D7F6-B498-43B3-948B-1728B52AA6E4}">
                <adec:decorative xmlns:adec="http://schemas.microsoft.com/office/drawing/2017/decorative" val="1"/>
              </a:ext>
            </a:extLst>
          </p:cNvPr>
          <p:cNvCxnSpPr>
            <a:cxnSpLocks/>
          </p:cNvCxnSpPr>
          <p:nvPr/>
        </p:nvCxnSpPr>
        <p:spPr>
          <a:xfrm>
            <a:off x="5109027" y="2438400"/>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3D58B51F-2D0A-DFDA-4321-7056C9762C04}"/>
              </a:ext>
              <a:ext uri="{C183D7F6-B498-43B3-948B-1728B52AA6E4}">
                <adec:decorative xmlns:adec="http://schemas.microsoft.com/office/drawing/2017/decorative" val="1"/>
              </a:ext>
            </a:extLst>
          </p:cNvPr>
          <p:cNvSpPr/>
          <p:nvPr/>
        </p:nvSpPr>
        <p:spPr>
          <a:xfrm>
            <a:off x="4760686" y="2906486"/>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750D746-B0E5-5DC3-1DDC-CE230FEB3675}"/>
              </a:ext>
              <a:ext uri="{C183D7F6-B498-43B3-948B-1728B52AA6E4}">
                <adec:decorative xmlns:adec="http://schemas.microsoft.com/office/drawing/2017/decorative" val="1"/>
              </a:ext>
            </a:extLst>
          </p:cNvPr>
          <p:cNvCxnSpPr>
            <a:cxnSpLocks/>
          </p:cNvCxnSpPr>
          <p:nvPr/>
        </p:nvCxnSpPr>
        <p:spPr>
          <a:xfrm>
            <a:off x="5109027" y="3182257"/>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F3830DE6-8EC5-0284-512C-D492DEDF2D58}"/>
              </a:ext>
              <a:ext uri="{C183D7F6-B498-43B3-948B-1728B52AA6E4}">
                <adec:decorative xmlns:adec="http://schemas.microsoft.com/office/drawing/2017/decorative" val="1"/>
              </a:ext>
            </a:extLst>
          </p:cNvPr>
          <p:cNvSpPr/>
          <p:nvPr/>
        </p:nvSpPr>
        <p:spPr>
          <a:xfrm>
            <a:off x="4760686" y="3715657"/>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2D5B22E-D499-3FD2-3454-CD44AB77327E}"/>
              </a:ext>
              <a:ext uri="{C183D7F6-B498-43B3-948B-1728B52AA6E4}">
                <adec:decorative xmlns:adec="http://schemas.microsoft.com/office/drawing/2017/decorative" val="1"/>
              </a:ext>
            </a:extLst>
          </p:cNvPr>
          <p:cNvCxnSpPr>
            <a:cxnSpLocks/>
          </p:cNvCxnSpPr>
          <p:nvPr/>
        </p:nvCxnSpPr>
        <p:spPr>
          <a:xfrm>
            <a:off x="5109027" y="3991428"/>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02F3E11A-5342-D5BF-A8AF-65FA74E947CE}"/>
              </a:ext>
              <a:ext uri="{C183D7F6-B498-43B3-948B-1728B52AA6E4}">
                <adec:decorative xmlns:adec="http://schemas.microsoft.com/office/drawing/2017/decorative" val="1"/>
              </a:ext>
            </a:extLst>
          </p:cNvPr>
          <p:cNvSpPr/>
          <p:nvPr/>
        </p:nvSpPr>
        <p:spPr>
          <a:xfrm>
            <a:off x="4760686" y="4447698"/>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EA00135-8FAE-ABAA-150B-36F8D9038BAD}"/>
              </a:ext>
              <a:ext uri="{C183D7F6-B498-43B3-948B-1728B52AA6E4}">
                <adec:decorative xmlns:adec="http://schemas.microsoft.com/office/drawing/2017/decorative" val="1"/>
              </a:ext>
            </a:extLst>
          </p:cNvPr>
          <p:cNvCxnSpPr>
            <a:cxnSpLocks/>
          </p:cNvCxnSpPr>
          <p:nvPr/>
        </p:nvCxnSpPr>
        <p:spPr>
          <a:xfrm>
            <a:off x="5109027" y="4723469"/>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EECAC06C-B948-383B-E017-E14608D19D23}"/>
              </a:ext>
              <a:ext uri="{C183D7F6-B498-43B3-948B-1728B52AA6E4}">
                <adec:decorative xmlns:adec="http://schemas.microsoft.com/office/drawing/2017/decorative" val="1"/>
              </a:ext>
            </a:extLst>
          </p:cNvPr>
          <p:cNvSpPr/>
          <p:nvPr/>
        </p:nvSpPr>
        <p:spPr>
          <a:xfrm>
            <a:off x="4760686" y="517973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4B1F25A-C365-9548-AD4D-FD30DAE7102A}"/>
              </a:ext>
              <a:ext uri="{C183D7F6-B498-43B3-948B-1728B52AA6E4}">
                <adec:decorative xmlns:adec="http://schemas.microsoft.com/office/drawing/2017/decorative" val="1"/>
              </a:ext>
            </a:extLst>
          </p:cNvPr>
          <p:cNvCxnSpPr>
            <a:cxnSpLocks/>
          </p:cNvCxnSpPr>
          <p:nvPr/>
        </p:nvCxnSpPr>
        <p:spPr>
          <a:xfrm>
            <a:off x="5109027" y="5437571"/>
            <a:ext cx="4572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DBC9C63F-D042-853B-6FA4-337E0FB67024}"/>
              </a:ext>
              <a:ext uri="{C183D7F6-B498-43B3-948B-1728B52AA6E4}">
                <adec:decorative xmlns:adec="http://schemas.microsoft.com/office/drawing/2017/decorative" val="1"/>
              </a:ext>
            </a:extLst>
          </p:cNvPr>
          <p:cNvSpPr/>
          <p:nvPr/>
        </p:nvSpPr>
        <p:spPr>
          <a:xfrm>
            <a:off x="8019144" y="21626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B120302-109F-4EE3-4658-9A85EFA85244}"/>
              </a:ext>
              <a:ext uri="{C183D7F6-B498-43B3-948B-1728B52AA6E4}">
                <adec:decorative xmlns:adec="http://schemas.microsoft.com/office/drawing/2017/decorative" val="1"/>
              </a:ext>
            </a:extLst>
          </p:cNvPr>
          <p:cNvCxnSpPr>
            <a:cxnSpLocks/>
          </p:cNvCxnSpPr>
          <p:nvPr/>
        </p:nvCxnSpPr>
        <p:spPr>
          <a:xfrm>
            <a:off x="8367485" y="2438400"/>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0" name="Right Brace 29">
            <a:extLst>
              <a:ext uri="{FF2B5EF4-FFF2-40B4-BE49-F238E27FC236}">
                <a16:creationId xmlns:a16="http://schemas.microsoft.com/office/drawing/2014/main" id="{C85C1C2C-801D-C9D4-651E-3C8A1004053A}"/>
              </a:ext>
              <a:ext uri="{C183D7F6-B498-43B3-948B-1728B52AA6E4}">
                <adec:decorative xmlns:adec="http://schemas.microsoft.com/office/drawing/2017/decorative" val="1"/>
              </a:ext>
            </a:extLst>
          </p:cNvPr>
          <p:cNvSpPr/>
          <p:nvPr/>
        </p:nvSpPr>
        <p:spPr>
          <a:xfrm>
            <a:off x="8019144" y="2950029"/>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FA612429-03B7-D9BC-DC81-DEDFD24D6A98}"/>
              </a:ext>
              <a:ext uri="{C183D7F6-B498-43B3-948B-1728B52AA6E4}">
                <adec:decorative xmlns:adec="http://schemas.microsoft.com/office/drawing/2017/decorative" val="1"/>
              </a:ext>
            </a:extLst>
          </p:cNvPr>
          <p:cNvCxnSpPr>
            <a:cxnSpLocks/>
          </p:cNvCxnSpPr>
          <p:nvPr/>
        </p:nvCxnSpPr>
        <p:spPr>
          <a:xfrm>
            <a:off x="8367485" y="3225800"/>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2" name="Right Brace 31">
            <a:extLst>
              <a:ext uri="{FF2B5EF4-FFF2-40B4-BE49-F238E27FC236}">
                <a16:creationId xmlns:a16="http://schemas.microsoft.com/office/drawing/2014/main" id="{2FA71981-D0DD-C557-D7E0-D833629830B6}"/>
              </a:ext>
              <a:ext uri="{C183D7F6-B498-43B3-948B-1728B52AA6E4}">
                <adec:decorative xmlns:adec="http://schemas.microsoft.com/office/drawing/2017/decorative" val="1"/>
              </a:ext>
            </a:extLst>
          </p:cNvPr>
          <p:cNvSpPr/>
          <p:nvPr/>
        </p:nvSpPr>
        <p:spPr>
          <a:xfrm>
            <a:off x="8028215" y="3715657"/>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4225184-600F-A2B0-799E-FF22699873A0}"/>
              </a:ext>
              <a:ext uri="{C183D7F6-B498-43B3-948B-1728B52AA6E4}">
                <adec:decorative xmlns:adec="http://schemas.microsoft.com/office/drawing/2017/decorative" val="1"/>
              </a:ext>
            </a:extLst>
          </p:cNvPr>
          <p:cNvCxnSpPr>
            <a:cxnSpLocks/>
          </p:cNvCxnSpPr>
          <p:nvPr/>
        </p:nvCxnSpPr>
        <p:spPr>
          <a:xfrm>
            <a:off x="8376556" y="3991428"/>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Right Brace 33">
            <a:extLst>
              <a:ext uri="{FF2B5EF4-FFF2-40B4-BE49-F238E27FC236}">
                <a16:creationId xmlns:a16="http://schemas.microsoft.com/office/drawing/2014/main" id="{577114D9-0836-F5AB-2888-A2BCEE8ADB70}"/>
              </a:ext>
              <a:ext uri="{C183D7F6-B498-43B3-948B-1728B52AA6E4}">
                <adec:decorative xmlns:adec="http://schemas.microsoft.com/office/drawing/2017/decorative" val="1"/>
              </a:ext>
            </a:extLst>
          </p:cNvPr>
          <p:cNvSpPr/>
          <p:nvPr/>
        </p:nvSpPr>
        <p:spPr>
          <a:xfrm>
            <a:off x="8032751" y="4448624"/>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6611D1A-A34F-B65D-A15B-63D3F8AF58A3}"/>
              </a:ext>
              <a:ext uri="{C183D7F6-B498-43B3-948B-1728B52AA6E4}">
                <adec:decorative xmlns:adec="http://schemas.microsoft.com/office/drawing/2017/decorative" val="1"/>
              </a:ext>
            </a:extLst>
          </p:cNvPr>
          <p:cNvCxnSpPr>
            <a:cxnSpLocks/>
          </p:cNvCxnSpPr>
          <p:nvPr/>
        </p:nvCxnSpPr>
        <p:spPr>
          <a:xfrm>
            <a:off x="8381092" y="4724395"/>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AE63D825-20E4-77AD-5022-5E1FD51B386D}"/>
              </a:ext>
              <a:ext uri="{C183D7F6-B498-43B3-948B-1728B52AA6E4}">
                <adec:decorative xmlns:adec="http://schemas.microsoft.com/office/drawing/2017/decorative" val="1"/>
              </a:ext>
            </a:extLst>
          </p:cNvPr>
          <p:cNvSpPr/>
          <p:nvPr/>
        </p:nvSpPr>
        <p:spPr>
          <a:xfrm>
            <a:off x="8028215" y="5227836"/>
            <a:ext cx="275771" cy="522514"/>
          </a:xfrm>
          <a:prstGeom prst="rightBrace">
            <a:avLst/>
          </a:prstGeom>
          <a:ln w="38100" cap="rnd">
            <a:solidFill>
              <a:srgbClr val="9227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3CCC042F-2D19-7544-1E67-6A359262496F}"/>
              </a:ext>
              <a:ext uri="{C183D7F6-B498-43B3-948B-1728B52AA6E4}">
                <adec:decorative xmlns:adec="http://schemas.microsoft.com/office/drawing/2017/decorative" val="1"/>
              </a:ext>
            </a:extLst>
          </p:cNvPr>
          <p:cNvCxnSpPr>
            <a:cxnSpLocks/>
          </p:cNvCxnSpPr>
          <p:nvPr/>
        </p:nvCxnSpPr>
        <p:spPr>
          <a:xfrm>
            <a:off x="8376556" y="5503607"/>
            <a:ext cx="381000" cy="246743"/>
          </a:xfrm>
          <a:prstGeom prst="straightConnector1">
            <a:avLst/>
          </a:prstGeom>
          <a:ln w="38100" cap="rnd">
            <a:solidFill>
              <a:srgbClr val="92278E"/>
            </a:solidFill>
            <a:round/>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CD8ACC2A-38CC-6613-953E-9655F8F67D08}"/>
              </a:ext>
              <a:ext uri="{C183D7F6-B498-43B3-948B-1728B52AA6E4}">
                <adec:decorative xmlns:adec="http://schemas.microsoft.com/office/drawing/2017/decorative" val="1"/>
              </a:ext>
            </a:extLst>
          </p:cNvPr>
          <p:cNvSpPr/>
          <p:nvPr/>
        </p:nvSpPr>
        <p:spPr>
          <a:xfrm>
            <a:off x="870858" y="4767011"/>
            <a:ext cx="10653486" cy="50436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E7E779-0E15-B9CD-BEE7-E913A7540F73}"/>
              </a:ext>
              <a:ext uri="{C183D7F6-B498-43B3-948B-1728B52AA6E4}">
                <adec:decorative xmlns:adec="http://schemas.microsoft.com/office/drawing/2017/decorative" val="1"/>
              </a:ext>
            </a:extLst>
          </p:cNvPr>
          <p:cNvSpPr txBox="1"/>
          <p:nvPr/>
        </p:nvSpPr>
        <p:spPr>
          <a:xfrm>
            <a:off x="5602515" y="4803998"/>
            <a:ext cx="856342" cy="461665"/>
          </a:xfrm>
          <a:prstGeom prst="rect">
            <a:avLst/>
          </a:prstGeom>
          <a:noFill/>
        </p:spPr>
        <p:txBody>
          <a:bodyPr wrap="square" rtlCol="0">
            <a:spAutoFit/>
          </a:bodyPr>
          <a:lstStyle/>
          <a:p>
            <a:r>
              <a:rPr lang="en-US" sz="2400" dirty="0">
                <a:solidFill>
                  <a:srgbClr val="FF0000"/>
                </a:solidFill>
              </a:rPr>
              <a:t>$500</a:t>
            </a:r>
          </a:p>
        </p:txBody>
      </p:sp>
      <p:sp>
        <p:nvSpPr>
          <p:cNvPr id="38" name="TextBox 37">
            <a:extLst>
              <a:ext uri="{FF2B5EF4-FFF2-40B4-BE49-F238E27FC236}">
                <a16:creationId xmlns:a16="http://schemas.microsoft.com/office/drawing/2014/main" id="{570701F4-FFCE-221E-015F-1AD48A3C10AC}"/>
              </a:ext>
              <a:ext uri="{C183D7F6-B498-43B3-948B-1728B52AA6E4}">
                <adec:decorative xmlns:adec="http://schemas.microsoft.com/office/drawing/2017/decorative" val="1"/>
              </a:ext>
            </a:extLst>
          </p:cNvPr>
          <p:cNvSpPr txBox="1"/>
          <p:nvPr/>
        </p:nvSpPr>
        <p:spPr>
          <a:xfrm>
            <a:off x="8661947" y="4807931"/>
            <a:ext cx="856342" cy="461665"/>
          </a:xfrm>
          <a:prstGeom prst="rect">
            <a:avLst/>
          </a:prstGeom>
          <a:noFill/>
        </p:spPr>
        <p:txBody>
          <a:bodyPr wrap="square" rtlCol="0">
            <a:spAutoFit/>
          </a:bodyPr>
          <a:lstStyle/>
          <a:p>
            <a:r>
              <a:rPr lang="en-US" sz="2400" dirty="0">
                <a:solidFill>
                  <a:srgbClr val="FF0000"/>
                </a:solidFill>
              </a:rPr>
              <a:t>$500</a:t>
            </a:r>
          </a:p>
        </p:txBody>
      </p:sp>
      <p:sp>
        <p:nvSpPr>
          <p:cNvPr id="39" name="TextBox 38">
            <a:extLst>
              <a:ext uri="{FF2B5EF4-FFF2-40B4-BE49-F238E27FC236}">
                <a16:creationId xmlns:a16="http://schemas.microsoft.com/office/drawing/2014/main" id="{63229EB5-BF19-BA63-6AAF-B71D07B2C7B6}"/>
              </a:ext>
              <a:ext uri="{C183D7F6-B498-43B3-948B-1728B52AA6E4}">
                <adec:decorative xmlns:adec="http://schemas.microsoft.com/office/drawing/2017/decorative" val="1"/>
              </a:ext>
            </a:extLst>
          </p:cNvPr>
          <p:cNvSpPr txBox="1"/>
          <p:nvPr/>
        </p:nvSpPr>
        <p:spPr>
          <a:xfrm>
            <a:off x="10235551" y="4801352"/>
            <a:ext cx="1177469" cy="461665"/>
          </a:xfrm>
          <a:prstGeom prst="rect">
            <a:avLst/>
          </a:prstGeom>
          <a:noFill/>
        </p:spPr>
        <p:txBody>
          <a:bodyPr wrap="square" rtlCol="0">
            <a:spAutoFit/>
          </a:bodyPr>
          <a:lstStyle/>
          <a:p>
            <a:r>
              <a:rPr lang="en-US" sz="2400" dirty="0">
                <a:solidFill>
                  <a:srgbClr val="FF0000"/>
                </a:solidFill>
              </a:rPr>
              <a:t>$1,200</a:t>
            </a:r>
          </a:p>
        </p:txBody>
      </p:sp>
    </p:spTree>
    <p:extLst>
      <p:ext uri="{BB962C8B-B14F-4D97-AF65-F5344CB8AC3E}">
        <p14:creationId xmlns:p14="http://schemas.microsoft.com/office/powerpoint/2010/main" val="36433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 uri="{C183D7F6-B498-43B3-948B-1728B52AA6E4}">
                <adec:decorative xmlns:adec="http://schemas.microsoft.com/office/drawing/2017/decorative" val="1"/>
              </a:ext>
            </a:extLst>
          </p:cNvPr>
          <p:cNvSpPr>
            <a:spLocks noGrp="1"/>
          </p:cNvSpPr>
          <p:nvPr>
            <p:ph type="subTitle" idx="1"/>
          </p:nvPr>
        </p:nvSpPr>
        <p:spPr>
          <a:xfrm>
            <a:off x="835467" y="2142309"/>
            <a:ext cx="3841036" cy="3182228"/>
          </a:xfrm>
        </p:spPr>
        <p:txBody>
          <a:bodyPr anchor="t">
            <a:normAutofit lnSpcReduction="10000"/>
          </a:bodyPr>
          <a:lstStyle/>
          <a:p>
            <a:pPr marL="342900" indent="-342900">
              <a:buFont typeface="Wingdings" pitchFamily="2" charset="2"/>
              <a:buChar char="Ø"/>
            </a:pPr>
            <a:r>
              <a:rPr lang="en-US" sz="2500" b="0" dirty="0"/>
              <a:t>Defining and practicing the cost-benefit principle</a:t>
            </a:r>
          </a:p>
          <a:p>
            <a:pPr marL="171450" indent="-171450">
              <a:buFont typeface="Wingdings" pitchFamily="2" charset="2"/>
              <a:buChar char="Ø"/>
            </a:pPr>
            <a:endParaRPr lang="en-US" sz="1200" b="0" dirty="0"/>
          </a:p>
          <a:p>
            <a:pPr marL="342900" indent="-342900">
              <a:buFont typeface="Wingdings" pitchFamily="2" charset="2"/>
              <a:buChar char="Ø"/>
            </a:pPr>
            <a:r>
              <a:rPr lang="en-US" sz="2500" b="0" dirty="0">
                <a:solidFill>
                  <a:schemeClr val="tx2">
                    <a:lumMod val="75000"/>
                  </a:schemeClr>
                </a:solidFill>
              </a:rPr>
              <a:t>Willingness to pay</a:t>
            </a:r>
          </a:p>
          <a:p>
            <a:pPr marL="171450" indent="-171450">
              <a:buFont typeface="Wingdings" pitchFamily="2" charset="2"/>
              <a:buChar char="Ø"/>
            </a:pPr>
            <a:endParaRPr lang="en-US" sz="1200" b="0" dirty="0">
              <a:solidFill>
                <a:schemeClr val="tx2">
                  <a:lumMod val="75000"/>
                </a:schemeClr>
              </a:solidFill>
            </a:endParaRPr>
          </a:p>
          <a:p>
            <a:pPr marL="342900" indent="-342900">
              <a:buFont typeface="Wingdings" pitchFamily="2" charset="2"/>
              <a:buChar char="Ø"/>
            </a:pPr>
            <a:r>
              <a:rPr lang="en-US" sz="2500" b="0" dirty="0"/>
              <a:t>Economic Surplus</a:t>
            </a:r>
          </a:p>
          <a:p>
            <a:pPr marL="171450" indent="-171450">
              <a:buFont typeface="Wingdings" pitchFamily="2" charset="2"/>
              <a:buChar char="Ø"/>
            </a:pPr>
            <a:endParaRPr lang="en-US" sz="1100" b="0" dirty="0">
              <a:solidFill>
                <a:schemeClr val="tx2">
                  <a:lumMod val="75000"/>
                </a:schemeClr>
              </a:solidFill>
            </a:endParaRPr>
          </a:p>
          <a:p>
            <a:pPr marL="342900" indent="-342900">
              <a:buFont typeface="Wingdings" pitchFamily="2" charset="2"/>
              <a:buChar char="Ø"/>
            </a:pPr>
            <a:r>
              <a:rPr lang="en-US" sz="2500" b="0" dirty="0"/>
              <a:t>Understanding and avoiding framing effects</a:t>
            </a:r>
            <a:endParaRPr lang="en-US" sz="2500" b="0" dirty="0">
              <a:solidFill>
                <a:schemeClr val="tx2">
                  <a:lumMod val="75000"/>
                </a:schemeClr>
              </a:solidFill>
            </a:endParaRP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5" name="Subtitle 1">
            <a:extLst>
              <a:ext uri="{FF2B5EF4-FFF2-40B4-BE49-F238E27FC236}">
                <a16:creationId xmlns:a16="http://schemas.microsoft.com/office/drawing/2014/main" id="{E9CD140F-A23A-9B43-9E51-C512A129122A}"/>
              </a:ext>
            </a:extLst>
          </p:cNvPr>
          <p:cNvSpPr txBox="1">
            <a:spLocks/>
          </p:cNvSpPr>
          <p:nvPr/>
        </p:nvSpPr>
        <p:spPr>
          <a:xfrm>
            <a:off x="555842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cxnSp>
        <p:nvCxnSpPr>
          <p:cNvPr id="6" name="Curved Connector 5">
            <a:extLst>
              <a:ext uri="{FF2B5EF4-FFF2-40B4-BE49-F238E27FC236}">
                <a16:creationId xmlns:a16="http://schemas.microsoft.com/office/drawing/2014/main" id="{1E053807-14E2-645E-F3B3-EB8AF1754FE7}"/>
              </a:ext>
            </a:extLst>
          </p:cNvPr>
          <p:cNvCxnSpPr>
            <a:cxnSpLocks/>
          </p:cNvCxnSpPr>
          <p:nvPr/>
        </p:nvCxnSpPr>
        <p:spPr>
          <a:xfrm rot="11580000">
            <a:off x="4078458" y="2891320"/>
            <a:ext cx="1417320" cy="1"/>
          </a:xfrm>
          <a:prstGeom prst="curvedConnector3">
            <a:avLst/>
          </a:prstGeom>
          <a:ln w="1016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7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mph" presetSubtype="0" nodeType="withEffect">
                                  <p:stCondLst>
                                    <p:cond delay="0"/>
                                  </p:stCondLst>
                                  <p:childTnLst>
                                    <p:set>
                                      <p:cBhvr>
                                        <p:cTn id="9" dur="indefinite"/>
                                        <p:tgtEl>
                                          <p:spTgt spid="5">
                                            <p:txEl>
                                              <p:pRg st="0" end="0"/>
                                            </p:txEl>
                                          </p:spTgt>
                                        </p:tgtEl>
                                        <p:attrNameLst>
                                          <p:attrName>style.opacity</p:attrName>
                                        </p:attrNameLst>
                                      </p:cBhvr>
                                      <p:to>
                                        <p:strVal val="0.4"/>
                                      </p:to>
                                    </p:set>
                                    <p:animEffect filter="image" prLst="opacity: 0.4">
                                      <p:cBhvr rctx="IE">
                                        <p:cTn id="10" dur="indefinite"/>
                                        <p:tgtEl>
                                          <p:spTgt spid="5">
                                            <p:txEl>
                                              <p:pRg st="0" end="0"/>
                                            </p:txEl>
                                          </p:spTgt>
                                        </p:tgtEl>
                                      </p:cBhvr>
                                    </p:animEffect>
                                  </p:childTnLst>
                                </p:cTn>
                              </p:par>
                              <p:par>
                                <p:cTn id="11" presetID="9" presetClass="emph" presetSubtype="0" nodeType="withEffect">
                                  <p:stCondLst>
                                    <p:cond delay="0"/>
                                  </p:stCondLst>
                                  <p:childTnLst>
                                    <p:set>
                                      <p:cBhvr>
                                        <p:cTn id="12" dur="indefinite"/>
                                        <p:tgtEl>
                                          <p:spTgt spid="5">
                                            <p:txEl>
                                              <p:pRg st="4" end="4"/>
                                            </p:txEl>
                                          </p:spTgt>
                                        </p:tgtEl>
                                        <p:attrNameLst>
                                          <p:attrName>style.opacity</p:attrName>
                                        </p:attrNameLst>
                                      </p:cBhvr>
                                      <p:to>
                                        <p:strVal val="0.4"/>
                                      </p:to>
                                    </p:set>
                                    <p:animEffect filter="image" prLst="opacity: 0.4">
                                      <p:cBhvr rctx="IE">
                                        <p:cTn id="13" dur="indefinite"/>
                                        <p:tgtEl>
                                          <p:spTgt spid="5">
                                            <p:txEl>
                                              <p:pRg st="4" end="4"/>
                                            </p:txEl>
                                          </p:spTgt>
                                        </p:tgtEl>
                                      </p:cBhvr>
                                    </p:animEffect>
                                  </p:childTnLst>
                                </p:cTn>
                              </p:par>
                              <p:par>
                                <p:cTn id="14" presetID="9" presetClass="emph" presetSubtype="0" nodeType="withEffect">
                                  <p:stCondLst>
                                    <p:cond delay="0"/>
                                  </p:stCondLst>
                                  <p:childTnLst>
                                    <p:set>
                                      <p:cBhvr>
                                        <p:cTn id="15" dur="indefinite"/>
                                        <p:tgtEl>
                                          <p:spTgt spid="5">
                                            <p:txEl>
                                              <p:pRg st="6" end="6"/>
                                            </p:txEl>
                                          </p:spTgt>
                                        </p:tgtEl>
                                        <p:attrNameLst>
                                          <p:attrName>style.opacity</p:attrName>
                                        </p:attrNameLst>
                                      </p:cBhvr>
                                      <p:to>
                                        <p:strVal val="0.4"/>
                                      </p:to>
                                    </p:set>
                                    <p:animEffect filter="image" prLst="opacity: 0.4">
                                      <p:cBhvr rctx="IE">
                                        <p:cTn id="16" dur="indefinite"/>
                                        <p:tgtEl>
                                          <p:spTgt spid="5">
                                            <p:txEl>
                                              <p:pRg st="6" end="6"/>
                                            </p:txEl>
                                          </p:spTgt>
                                        </p:tgtEl>
                                      </p:cBhvr>
                                    </p:animEffect>
                                  </p:childTnLst>
                                </p:cTn>
                              </p:par>
                              <p:par>
                                <p:cTn id="17" presetID="9" presetClass="emph" presetSubtype="0" nodeType="withEffect">
                                  <p:stCondLst>
                                    <p:cond delay="0"/>
                                  </p:stCondLst>
                                  <p:childTnLst>
                                    <p:set>
                                      <p:cBhvr>
                                        <p:cTn id="18" dur="indefinite"/>
                                        <p:tgtEl>
                                          <p:spTgt spid="5">
                                            <p:txEl>
                                              <p:pRg st="8" end="8"/>
                                            </p:txEl>
                                          </p:spTgt>
                                        </p:tgtEl>
                                        <p:attrNameLst>
                                          <p:attrName>style.opacity</p:attrName>
                                        </p:attrNameLst>
                                      </p:cBhvr>
                                      <p:to>
                                        <p:strVal val="0.4"/>
                                      </p:to>
                                    </p:set>
                                    <p:animEffect filter="image" prLst="opacity: 0.4">
                                      <p:cBhvr rctx="IE">
                                        <p:cTn id="19"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6C7EB3E-BC00-8455-82BF-8BCE8A9AE1C9}"/>
              </a:ext>
              <a:ext uri="{C183D7F6-B498-43B3-948B-1728B52AA6E4}">
                <adec:decorative xmlns:adec="http://schemas.microsoft.com/office/drawing/2017/decorative" val="1"/>
              </a:ext>
            </a:extLst>
          </p:cNvPr>
          <p:cNvSpPr/>
          <p:nvPr/>
        </p:nvSpPr>
        <p:spPr>
          <a:xfrm>
            <a:off x="4075025" y="4626009"/>
            <a:ext cx="5379218" cy="410308"/>
          </a:xfrm>
          <a:prstGeom prst="roundRec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16BB23-9BE7-2EEE-CA7B-DFAD772C964E}"/>
              </a:ext>
            </a:extLst>
          </p:cNvPr>
          <p:cNvSpPr txBox="1">
            <a:spLocks/>
          </p:cNvSpPr>
          <p:nvPr/>
        </p:nvSpPr>
        <p:spPr>
          <a:xfrm>
            <a:off x="1624055" y="1781846"/>
            <a:ext cx="8980445" cy="449494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pPr algn="l"/>
            <a:r>
              <a:rPr lang="en-US" sz="2600" b="0" dirty="0"/>
              <a:t>The marginal principle tells you to break “</a:t>
            </a:r>
            <a:r>
              <a:rPr lang="en-US" sz="2600" dirty="0"/>
              <a:t>how many</a:t>
            </a:r>
            <a:r>
              <a:rPr lang="en-US" sz="2600" b="0" dirty="0"/>
              <a:t>” decisions into a </a:t>
            </a:r>
            <a:r>
              <a:rPr lang="en-US" sz="2600" dirty="0"/>
              <a:t>series of smaller, marginal decisions</a:t>
            </a:r>
            <a:r>
              <a:rPr lang="en-US" sz="2600" b="0" dirty="0"/>
              <a:t>.</a:t>
            </a:r>
          </a:p>
          <a:p>
            <a:pPr algn="l"/>
            <a:endParaRPr lang="en-US" sz="2200" b="0" dirty="0"/>
          </a:p>
          <a:p>
            <a:pPr marL="457200" indent="-457200" algn="l">
              <a:buFont typeface="Wingdings" pitchFamily="2" charset="2"/>
              <a:buChar char="Ø"/>
            </a:pPr>
            <a:r>
              <a:rPr lang="en-US" sz="2600" b="0" dirty="0">
                <a:sym typeface="Wingdings" pitchFamily="2" charset="2"/>
              </a:rPr>
              <a:t>If the marginal benefit </a:t>
            </a:r>
            <a:r>
              <a:rPr lang="en-US" sz="2600" dirty="0">
                <a:sym typeface="Wingdings" pitchFamily="2" charset="2"/>
              </a:rPr>
              <a:t>exceeds</a:t>
            </a:r>
            <a:r>
              <a:rPr lang="en-US" sz="2600" b="0" dirty="0">
                <a:sym typeface="Wingdings" pitchFamily="2" charset="2"/>
              </a:rPr>
              <a:t> the marginal cost, then buy that additional unit.</a:t>
            </a:r>
          </a:p>
          <a:p>
            <a:pPr algn="l"/>
            <a:endParaRPr lang="en-US" sz="1400" b="0" dirty="0">
              <a:sym typeface="Wingdings" pitchFamily="2" charset="2"/>
            </a:endParaRPr>
          </a:p>
          <a:p>
            <a:pPr marL="457200" indent="-457200" algn="l">
              <a:buFont typeface="Wingdings" pitchFamily="2" charset="2"/>
              <a:buChar char="Ø"/>
            </a:pPr>
            <a:r>
              <a:rPr lang="en-US" sz="2600" dirty="0">
                <a:sym typeface="Wingdings" pitchFamily="2" charset="2"/>
              </a:rPr>
              <a:t>Continue to buy </a:t>
            </a:r>
            <a:r>
              <a:rPr lang="en-US" sz="2600" b="0" dirty="0">
                <a:sym typeface="Wingdings" pitchFamily="2" charset="2"/>
              </a:rPr>
              <a:t>additional units as long as the marginal benefit is </a:t>
            </a:r>
            <a:r>
              <a:rPr lang="en-US" sz="2600" dirty="0">
                <a:sym typeface="Wingdings" pitchFamily="2" charset="2"/>
              </a:rPr>
              <a:t>at least as large </a:t>
            </a:r>
            <a:r>
              <a:rPr lang="en-US" sz="2600" b="0" dirty="0">
                <a:sym typeface="Wingdings" pitchFamily="2" charset="2"/>
              </a:rPr>
              <a:t>as the marginal cost (</a:t>
            </a:r>
            <a:r>
              <a:rPr lang="en-US" sz="2600" dirty="0">
                <a:solidFill>
                  <a:schemeClr val="accent6"/>
                </a:solidFill>
                <a:sym typeface="Wingdings" pitchFamily="2" charset="2"/>
              </a:rPr>
              <a:t>rational rule</a:t>
            </a:r>
            <a:r>
              <a:rPr lang="en-US" sz="2600" b="0" dirty="0">
                <a:sym typeface="Wingdings" pitchFamily="2" charset="2"/>
              </a:rPr>
              <a:t>).</a:t>
            </a:r>
            <a:endParaRPr lang="en-US" sz="2500" b="0" dirty="0">
              <a:sym typeface="Wingdings" pitchFamily="2" charset="2"/>
            </a:endParaRPr>
          </a:p>
          <a:p>
            <a:pPr algn="l"/>
            <a:endParaRPr lang="en-US" sz="1400" b="0" dirty="0">
              <a:sym typeface="Wingdings" pitchFamily="2" charset="2"/>
            </a:endParaRPr>
          </a:p>
          <a:p>
            <a:pPr marL="457200" indent="-457200" algn="l">
              <a:buFont typeface="Wingdings" pitchFamily="2" charset="2"/>
              <a:buChar char="Ø"/>
            </a:pPr>
            <a:r>
              <a:rPr lang="en-US" sz="2600" dirty="0">
                <a:sym typeface="Wingdings" pitchFamily="2" charset="2"/>
              </a:rPr>
              <a:t>Stop</a:t>
            </a:r>
            <a:r>
              <a:rPr lang="en-US" sz="2600" b="0" dirty="0">
                <a:sym typeface="Wingdings" pitchFamily="2" charset="2"/>
              </a:rPr>
              <a:t> when the  </a:t>
            </a:r>
            <a:r>
              <a:rPr lang="en-US" sz="2600" dirty="0">
                <a:solidFill>
                  <a:schemeClr val="accent6"/>
                </a:solidFill>
                <a:sym typeface="Wingdings" pitchFamily="2" charset="2"/>
              </a:rPr>
              <a:t>marginal benefit </a:t>
            </a:r>
            <a:r>
              <a:rPr lang="en-US" sz="2600" dirty="0">
                <a:sym typeface="Wingdings" pitchFamily="2" charset="2"/>
              </a:rPr>
              <a:t>equals</a:t>
            </a:r>
            <a:r>
              <a:rPr lang="en-US" sz="2600" dirty="0">
                <a:solidFill>
                  <a:schemeClr val="accent6"/>
                </a:solidFill>
                <a:sym typeface="Wingdings" pitchFamily="2" charset="2"/>
              </a:rPr>
              <a:t> marginal cost</a:t>
            </a:r>
            <a:r>
              <a:rPr lang="en-US" sz="2600" b="0" dirty="0">
                <a:sym typeface="Wingdings" pitchFamily="2" charset="2"/>
              </a:rPr>
              <a:t>.</a:t>
            </a:r>
            <a:endParaRPr lang="en-US" sz="2600" dirty="0">
              <a:sym typeface="Wingdings" pitchFamily="2" charset="2"/>
            </a:endParaRPr>
          </a:p>
          <a:p>
            <a:pPr marL="457200" indent="-457200" algn="l">
              <a:buFont typeface="Wingdings" pitchFamily="2" charset="2"/>
              <a:buChar char="Ø"/>
            </a:pPr>
            <a:endParaRPr lang="en-US" sz="1400" b="0" dirty="0">
              <a:sym typeface="Wingdings" pitchFamily="2" charset="2"/>
            </a:endParaRPr>
          </a:p>
          <a:p>
            <a:pPr marL="457200" indent="-457200" algn="l">
              <a:buFont typeface="Wingdings" pitchFamily="2" charset="2"/>
              <a:buChar char="Ø"/>
            </a:pPr>
            <a:r>
              <a:rPr lang="en-US" sz="2600" dirty="0">
                <a:sym typeface="Wingdings" pitchFamily="2" charset="2"/>
              </a:rPr>
              <a:t>Economic surplus is maximized </a:t>
            </a:r>
            <a:r>
              <a:rPr lang="en-US" sz="2600" b="0" dirty="0">
                <a:sym typeface="Wingdings" pitchFamily="2" charset="2"/>
              </a:rPr>
              <a:t>when marginal benefit </a:t>
            </a:r>
            <a:r>
              <a:rPr lang="en-US" sz="2600" dirty="0">
                <a:sym typeface="Wingdings" pitchFamily="2" charset="2"/>
              </a:rPr>
              <a:t>equals</a:t>
            </a:r>
            <a:r>
              <a:rPr lang="en-US" sz="2600" b="0" dirty="0">
                <a:sym typeface="Wingdings" pitchFamily="2" charset="2"/>
              </a:rPr>
              <a:t> marginal cost. </a:t>
            </a:r>
          </a:p>
          <a:p>
            <a:pPr marL="457200" indent="-457200" algn="l">
              <a:buFont typeface="Wingdings" pitchFamily="2" charset="2"/>
              <a:buChar char="Ø"/>
            </a:pPr>
            <a:endParaRPr lang="en-US" sz="2500" dirty="0">
              <a:sym typeface="Wingdings" pitchFamily="2" charset="2"/>
            </a:endParaRPr>
          </a:p>
          <a:p>
            <a:pPr algn="l"/>
            <a:endParaRPr lang="en-US" sz="2600" b="0" dirty="0"/>
          </a:p>
        </p:txBody>
      </p:sp>
      <p:sp>
        <p:nvSpPr>
          <p:cNvPr id="3" name="Slide Number Placeholder 2">
            <a:extLst>
              <a:ext uri="{FF2B5EF4-FFF2-40B4-BE49-F238E27FC236}">
                <a16:creationId xmlns:a16="http://schemas.microsoft.com/office/drawing/2014/main" id="{4B5860CE-FF92-8D02-8C8E-603226BC8CF1}"/>
              </a:ext>
            </a:extLst>
          </p:cNvPr>
          <p:cNvSpPr>
            <a:spLocks noGrp="1"/>
          </p:cNvSpPr>
          <p:nvPr>
            <p:ph type="sldNum" sz="quarter" idx="4"/>
          </p:nvPr>
        </p:nvSpPr>
        <p:spPr/>
        <p:txBody>
          <a:bodyPr/>
          <a:lstStyle/>
          <a:p>
            <a:fld id="{A5A0B60D-8A11-3D4C-B081-FD9F66CC3D26}" type="slidenum">
              <a:rPr lang="en-US" smtClean="0"/>
              <a:pPr/>
              <a:t>40</a:t>
            </a:fld>
            <a:endParaRPr lang="en-US" dirty="0"/>
          </a:p>
        </p:txBody>
      </p:sp>
      <p:cxnSp>
        <p:nvCxnSpPr>
          <p:cNvPr id="8" name="Straight Connector 7">
            <a:extLst>
              <a:ext uri="{FF2B5EF4-FFF2-40B4-BE49-F238E27FC236}">
                <a16:creationId xmlns:a16="http://schemas.microsoft.com/office/drawing/2014/main" id="{C89DEED3-66C0-C538-D17B-16DFA6F775E9}"/>
              </a:ext>
              <a:ext uri="{C183D7F6-B498-43B3-948B-1728B52AA6E4}">
                <adec:decorative xmlns:adec="http://schemas.microsoft.com/office/drawing/2017/decorative" val="1"/>
              </a:ext>
            </a:extLst>
          </p:cNvPr>
          <p:cNvCxnSpPr>
            <a:cxnSpLocks/>
          </p:cNvCxnSpPr>
          <p:nvPr/>
        </p:nvCxnSpPr>
        <p:spPr>
          <a:xfrm>
            <a:off x="2024742" y="1476466"/>
            <a:ext cx="8229600" cy="0"/>
          </a:xfrm>
          <a:prstGeom prst="line">
            <a:avLst/>
          </a:prstGeom>
          <a:ln w="76200" cap="rnd">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A602D16-4013-CA60-663B-1FD0F848BD86}"/>
              </a:ext>
            </a:extLst>
          </p:cNvPr>
          <p:cNvSpPr>
            <a:spLocks noGrp="1"/>
          </p:cNvSpPr>
          <p:nvPr>
            <p:ph type="title"/>
          </p:nvPr>
        </p:nvSpPr>
        <p:spPr>
          <a:xfrm>
            <a:off x="838200" y="793744"/>
            <a:ext cx="10515600" cy="901700"/>
          </a:xfrm>
        </p:spPr>
        <p:txBody>
          <a:bodyPr>
            <a:normAutofit/>
          </a:bodyPr>
          <a:lstStyle/>
          <a:p>
            <a:r>
              <a:rPr lang="en-US" sz="4000" dirty="0"/>
              <a:t>Key take-aways: The marginal principle</a:t>
            </a:r>
          </a:p>
        </p:txBody>
      </p:sp>
    </p:spTree>
    <p:extLst>
      <p:ext uri="{BB962C8B-B14F-4D97-AF65-F5344CB8AC3E}">
        <p14:creationId xmlns:p14="http://schemas.microsoft.com/office/powerpoint/2010/main" val="11818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ssolv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ssolve">
                                      <p:cBhvr>
                                        <p:cTn id="17" dur="500"/>
                                        <p:tgtEl>
                                          <p:spTgt spid="4">
                                            <p:txEl>
                                              <p:pRg st="6" end="6"/>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dissolve">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Lst>
          </p:cNvPr>
          <p:cNvSpPr>
            <a:spLocks noGrp="1"/>
          </p:cNvSpPr>
          <p:nvPr>
            <p:ph type="subTitle" idx="1"/>
          </p:nvPr>
        </p:nvSpPr>
        <p:spPr>
          <a:xfrm>
            <a:off x="706054" y="2188420"/>
            <a:ext cx="4061889" cy="2927866"/>
          </a:xfrm>
        </p:spPr>
        <p:txBody>
          <a:bodyPr anchor="t">
            <a:noAutofit/>
          </a:bodyPr>
          <a:lstStyle/>
          <a:p>
            <a:r>
              <a:rPr lang="en-US" sz="2700" dirty="0"/>
              <a:t>Defining</a:t>
            </a:r>
            <a:r>
              <a:rPr lang="en-US" sz="2700" b="0" dirty="0"/>
              <a:t> and </a:t>
            </a:r>
            <a:r>
              <a:rPr lang="en-US" sz="2700" dirty="0"/>
              <a:t>understanding</a:t>
            </a:r>
            <a:r>
              <a:rPr lang="en-US" sz="2700" b="0" dirty="0"/>
              <a:t> the interdependence principle.</a:t>
            </a:r>
          </a:p>
          <a:p>
            <a:endParaRPr lang="en-US" sz="1000" b="0" dirty="0"/>
          </a:p>
          <a:p>
            <a:r>
              <a:rPr lang="en-US" sz="2700" b="0" dirty="0"/>
              <a:t>How does </a:t>
            </a:r>
            <a:r>
              <a:rPr lang="en-US" sz="2700" dirty="0"/>
              <a:t>your decision interact</a:t>
            </a:r>
            <a:r>
              <a:rPr lang="en-US" sz="2700" b="0" dirty="0"/>
              <a:t> with </a:t>
            </a:r>
            <a:r>
              <a:rPr lang="en-US" sz="2700" dirty="0"/>
              <a:t>everything</a:t>
            </a:r>
            <a:r>
              <a:rPr lang="en-US" sz="2700" b="0" dirty="0"/>
              <a:t> and </a:t>
            </a:r>
            <a:r>
              <a:rPr lang="en-US" sz="2700" dirty="0"/>
              <a:t>everyone</a:t>
            </a:r>
            <a:r>
              <a:rPr lang="en-US" sz="2700" b="0" dirty="0"/>
              <a:t> else around you?</a:t>
            </a: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5" name="Subtitle 1">
            <a:extLst>
              <a:ext uri="{FF2B5EF4-FFF2-40B4-BE49-F238E27FC236}">
                <a16:creationId xmlns:a16="http://schemas.microsoft.com/office/drawing/2014/main" id="{E9CD140F-A23A-9B43-9E51-C512A129122A}"/>
              </a:ext>
            </a:extLst>
          </p:cNvPr>
          <p:cNvSpPr txBox="1">
            <a:spLocks/>
          </p:cNvSpPr>
          <p:nvPr/>
        </p:nvSpPr>
        <p:spPr>
          <a:xfrm>
            <a:off x="5638724"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grpSp>
        <p:nvGrpSpPr>
          <p:cNvPr id="4" name="Group 3">
            <a:extLst>
              <a:ext uri="{FF2B5EF4-FFF2-40B4-BE49-F238E27FC236}">
                <a16:creationId xmlns:a16="http://schemas.microsoft.com/office/drawing/2014/main" id="{0AF8C22A-E70B-84FF-2B68-A64D2E08AF5C}"/>
              </a:ext>
            </a:extLst>
          </p:cNvPr>
          <p:cNvGrpSpPr/>
          <p:nvPr/>
        </p:nvGrpSpPr>
        <p:grpSpPr>
          <a:xfrm flipH="1">
            <a:off x="4586292" y="2660073"/>
            <a:ext cx="1063972" cy="2658313"/>
            <a:chOff x="6022053" y="5013346"/>
            <a:chExt cx="874981" cy="1473645"/>
          </a:xfrm>
          <a:solidFill>
            <a:schemeClr val="accent2"/>
          </a:solidFill>
        </p:grpSpPr>
        <p:sp>
          <p:nvSpPr>
            <p:cNvPr id="7" name="Bent Arrow 6">
              <a:extLst>
                <a:ext uri="{FF2B5EF4-FFF2-40B4-BE49-F238E27FC236}">
                  <a16:creationId xmlns:a16="http://schemas.microsoft.com/office/drawing/2014/main" id="{B78CA6AB-9129-67D2-ED76-B99B8EA1F488}"/>
                </a:ext>
                <a:ext uri="{C183D7F6-B498-43B3-948B-1728B52AA6E4}">
                  <adec:decorative xmlns:adec="http://schemas.microsoft.com/office/drawing/2017/decorative" val="1"/>
                </a:ext>
              </a:extLst>
            </p:cNvPr>
            <p:cNvSpPr/>
            <p:nvPr/>
          </p:nvSpPr>
          <p:spPr>
            <a:xfrm rot="16200000" flipV="1">
              <a:off x="5834601" y="5760043"/>
              <a:ext cx="914400" cy="539496"/>
            </a:xfrm>
            <a:prstGeom prst="bentArrow">
              <a:avLst>
                <a:gd name="adj1" fmla="val 25000"/>
                <a:gd name="adj2" fmla="val 26477"/>
                <a:gd name="adj3" fmla="val 0"/>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a:extLst>
                <a:ext uri="{FF2B5EF4-FFF2-40B4-BE49-F238E27FC236}">
                  <a16:creationId xmlns:a16="http://schemas.microsoft.com/office/drawing/2014/main" id="{132F7933-5DBA-1B52-EBB9-4AF04331907F}"/>
                </a:ext>
                <a:ext uri="{C183D7F6-B498-43B3-948B-1728B52AA6E4}">
                  <adec:decorative xmlns:adec="http://schemas.microsoft.com/office/drawing/2017/decorative" val="1"/>
                </a:ext>
              </a:extLst>
            </p:cNvPr>
            <p:cNvSpPr/>
            <p:nvPr/>
          </p:nvSpPr>
          <p:spPr>
            <a:xfrm>
              <a:off x="6350675" y="5013346"/>
              <a:ext cx="546359" cy="853253"/>
            </a:xfrm>
            <a:prstGeom prst="bentArrow">
              <a:avLst>
                <a:gd name="adj1" fmla="val 25000"/>
                <a:gd name="adj2" fmla="val 25000"/>
                <a:gd name="adj3" fmla="val 32004"/>
                <a:gd name="adj4" fmla="val 4375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3091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mph" presetSubtype="0" nodeType="withEffect">
                                  <p:stCondLst>
                                    <p:cond delay="0"/>
                                  </p:stCondLst>
                                  <p:childTnLst>
                                    <p:set>
                                      <p:cBhvr>
                                        <p:cTn id="9" dur="indefinite"/>
                                        <p:tgtEl>
                                          <p:spTgt spid="5">
                                            <p:txEl>
                                              <p:pRg st="0" end="0"/>
                                            </p:txEl>
                                          </p:spTgt>
                                        </p:tgtEl>
                                        <p:attrNameLst>
                                          <p:attrName>style.opacity</p:attrName>
                                        </p:attrNameLst>
                                      </p:cBhvr>
                                      <p:to>
                                        <p:strVal val="0.5"/>
                                      </p:to>
                                    </p:set>
                                    <p:animEffect filter="image" prLst="opacity: 0.5">
                                      <p:cBhvr rctx="IE">
                                        <p:cTn id="10" dur="indefinite"/>
                                        <p:tgtEl>
                                          <p:spTgt spid="5">
                                            <p:txEl>
                                              <p:pRg st="0" end="0"/>
                                            </p:txEl>
                                          </p:spTgt>
                                        </p:tgtEl>
                                      </p:cBhvr>
                                    </p:animEffect>
                                  </p:childTnLst>
                                </p:cTn>
                              </p:par>
                              <p:par>
                                <p:cTn id="11" presetID="9" presetClass="emph" presetSubtype="0" nodeType="withEffect">
                                  <p:stCondLst>
                                    <p:cond delay="0"/>
                                  </p:stCondLst>
                                  <p:childTnLst>
                                    <p:set>
                                      <p:cBhvr>
                                        <p:cTn id="12" dur="indefinite"/>
                                        <p:tgtEl>
                                          <p:spTgt spid="5">
                                            <p:txEl>
                                              <p:pRg st="2" end="2"/>
                                            </p:txEl>
                                          </p:spTgt>
                                        </p:tgtEl>
                                        <p:attrNameLst>
                                          <p:attrName>style.opacity</p:attrName>
                                        </p:attrNameLst>
                                      </p:cBhvr>
                                      <p:to>
                                        <p:strVal val="0.5"/>
                                      </p:to>
                                    </p:set>
                                    <p:animEffect filter="image" prLst="opacity: 0.5">
                                      <p:cBhvr rctx="IE">
                                        <p:cTn id="13" dur="indefinite"/>
                                        <p:tgtEl>
                                          <p:spTgt spid="5">
                                            <p:txEl>
                                              <p:pRg st="2" end="2"/>
                                            </p:txEl>
                                          </p:spTgt>
                                        </p:tgtEl>
                                      </p:cBhvr>
                                    </p:animEffect>
                                  </p:childTnLst>
                                </p:cTn>
                              </p:par>
                              <p:par>
                                <p:cTn id="14" presetID="9" presetClass="emph" presetSubtype="0" nodeType="withEffect">
                                  <p:stCondLst>
                                    <p:cond delay="0"/>
                                  </p:stCondLst>
                                  <p:childTnLst>
                                    <p:set>
                                      <p:cBhvr>
                                        <p:cTn id="15" dur="indefinite"/>
                                        <p:tgtEl>
                                          <p:spTgt spid="5">
                                            <p:txEl>
                                              <p:pRg st="4" end="4"/>
                                            </p:txEl>
                                          </p:spTgt>
                                        </p:tgtEl>
                                        <p:attrNameLst>
                                          <p:attrName>style.opacity</p:attrName>
                                        </p:attrNameLst>
                                      </p:cBhvr>
                                      <p:to>
                                        <p:strVal val="0.5"/>
                                      </p:to>
                                    </p:set>
                                    <p:animEffect filter="image" prLst="opacity: 0.5">
                                      <p:cBhvr rctx="IE">
                                        <p:cTn id="16" dur="indefinite"/>
                                        <p:tgtEl>
                                          <p:spTgt spid="5">
                                            <p:txEl>
                                              <p:pRg st="4" end="4"/>
                                            </p:txEl>
                                          </p:spTgt>
                                        </p:tgtEl>
                                      </p:cBhvr>
                                    </p:animEffect>
                                  </p:childTnLst>
                                </p:cTn>
                              </p:par>
                              <p:par>
                                <p:cTn id="17" presetID="9" presetClass="emph" presetSubtype="0" nodeType="withEffect">
                                  <p:stCondLst>
                                    <p:cond delay="0"/>
                                  </p:stCondLst>
                                  <p:childTnLst>
                                    <p:set>
                                      <p:cBhvr>
                                        <p:cTn id="18" dur="indefinite"/>
                                        <p:tgtEl>
                                          <p:spTgt spid="5">
                                            <p:txEl>
                                              <p:pRg st="6" end="6"/>
                                            </p:txEl>
                                          </p:spTgt>
                                        </p:tgtEl>
                                        <p:attrNameLst>
                                          <p:attrName>style.opacity</p:attrName>
                                        </p:attrNameLst>
                                      </p:cBhvr>
                                      <p:to>
                                        <p:strVal val="0.5"/>
                                      </p:to>
                                    </p:set>
                                    <p:animEffect filter="image" prLst="opacity: 0.5">
                                      <p:cBhvr rctx="IE">
                                        <p:cTn id="19"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D6CCF6-C103-07DC-0740-95DAC5EABB32}"/>
              </a:ext>
            </a:extLst>
          </p:cNvPr>
          <p:cNvSpPr>
            <a:spLocks noGrp="1"/>
          </p:cNvSpPr>
          <p:nvPr>
            <p:ph type="sldNum" sz="quarter" idx="4"/>
          </p:nvPr>
        </p:nvSpPr>
        <p:spPr/>
        <p:txBody>
          <a:bodyPr/>
          <a:lstStyle/>
          <a:p>
            <a:fld id="{A5A0B60D-8A11-3D4C-B081-FD9F66CC3D26}" type="slidenum">
              <a:rPr lang="en-US" smtClean="0"/>
              <a:pPr/>
              <a:t>42</a:t>
            </a:fld>
            <a:endParaRPr lang="en-US" dirty="0"/>
          </a:p>
        </p:txBody>
      </p:sp>
      <p:sp>
        <p:nvSpPr>
          <p:cNvPr id="6" name="Title 1">
            <a:extLst>
              <a:ext uri="{FF2B5EF4-FFF2-40B4-BE49-F238E27FC236}">
                <a16:creationId xmlns:a16="http://schemas.microsoft.com/office/drawing/2014/main" id="{C56D2C32-EE8C-31F1-C67D-6BDD2356EC7E}"/>
              </a:ext>
            </a:extLst>
          </p:cNvPr>
          <p:cNvSpPr>
            <a:spLocks noGrp="1"/>
          </p:cNvSpPr>
          <p:nvPr>
            <p:ph type="title"/>
          </p:nvPr>
        </p:nvSpPr>
        <p:spPr>
          <a:xfrm>
            <a:off x="378285" y="240530"/>
            <a:ext cx="4082504" cy="1325563"/>
          </a:xfrm>
        </p:spPr>
        <p:txBody>
          <a:bodyPr/>
          <a:lstStyle/>
          <a:p>
            <a:r>
              <a:rPr lang="en-US" dirty="0">
                <a:solidFill>
                  <a:schemeClr val="accent6">
                    <a:lumMod val="75000"/>
                  </a:schemeClr>
                </a:solidFill>
              </a:rPr>
              <a:t>Key Definition </a:t>
            </a:r>
          </a:p>
        </p:txBody>
      </p:sp>
      <p:sp>
        <p:nvSpPr>
          <p:cNvPr id="7" name="Text Placeholder 2">
            <a:extLst>
              <a:ext uri="{FF2B5EF4-FFF2-40B4-BE49-F238E27FC236}">
                <a16:creationId xmlns:a16="http://schemas.microsoft.com/office/drawing/2014/main" id="{E74679B6-999B-0730-6D57-964F65CABF26}"/>
              </a:ext>
            </a:extLst>
          </p:cNvPr>
          <p:cNvSpPr>
            <a:spLocks noGrp="1"/>
          </p:cNvSpPr>
          <p:nvPr>
            <p:ph type="body" sz="quarter" idx="10"/>
          </p:nvPr>
        </p:nvSpPr>
        <p:spPr>
          <a:xfrm>
            <a:off x="6788150" y="764767"/>
            <a:ext cx="5256213" cy="646021"/>
          </a:xfrm>
        </p:spPr>
        <p:txBody>
          <a:bodyPr>
            <a:normAutofit fontScale="92500"/>
          </a:bodyPr>
          <a:lstStyle/>
          <a:p>
            <a:r>
              <a:rPr lang="en-US" dirty="0">
                <a:solidFill>
                  <a:schemeClr val="accent6">
                    <a:lumMod val="75000"/>
                  </a:schemeClr>
                </a:solidFill>
              </a:rPr>
              <a:t>Diving into the Definition</a:t>
            </a:r>
          </a:p>
        </p:txBody>
      </p:sp>
      <p:sp>
        <p:nvSpPr>
          <p:cNvPr id="8" name="Title 1">
            <a:extLst>
              <a:ext uri="{FF2B5EF4-FFF2-40B4-BE49-F238E27FC236}">
                <a16:creationId xmlns:a16="http://schemas.microsoft.com/office/drawing/2014/main" id="{2D410E0C-8D2B-E743-3786-CEBDDF808CE2}"/>
              </a:ext>
            </a:extLst>
          </p:cNvPr>
          <p:cNvSpPr txBox="1">
            <a:spLocks/>
          </p:cNvSpPr>
          <p:nvPr/>
        </p:nvSpPr>
        <p:spPr>
          <a:xfrm>
            <a:off x="378285" y="1785814"/>
            <a:ext cx="5521772" cy="48316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6">
                    <a:lumMod val="75000"/>
                  </a:schemeClr>
                </a:solidFill>
              </a:rPr>
              <a:t>Interdependence principle: </a:t>
            </a:r>
            <a:r>
              <a:rPr lang="en-US" sz="2500" b="0" dirty="0"/>
              <a:t>Your best choice </a:t>
            </a:r>
            <a:r>
              <a:rPr lang="en-US" sz="2500" dirty="0"/>
              <a:t>depends</a:t>
            </a:r>
            <a:r>
              <a:rPr lang="en-US" sz="2500" b="0" dirty="0"/>
              <a:t> on …</a:t>
            </a:r>
          </a:p>
          <a:p>
            <a:endParaRPr lang="en-US" sz="600" b="0" dirty="0"/>
          </a:p>
          <a:p>
            <a:pPr marL="457200" indent="-457200">
              <a:buAutoNum type="arabicPeriod"/>
            </a:pPr>
            <a:r>
              <a:rPr lang="en-US" sz="2500" dirty="0"/>
              <a:t>your other choices</a:t>
            </a:r>
            <a:r>
              <a:rPr lang="en-US" sz="2500" b="0" dirty="0"/>
              <a:t>, </a:t>
            </a:r>
          </a:p>
          <a:p>
            <a:pPr marL="457200" indent="-457200">
              <a:buAutoNum type="arabicPeriod"/>
            </a:pPr>
            <a:endParaRPr lang="en-US" sz="600" b="0" dirty="0"/>
          </a:p>
          <a:p>
            <a:pPr marL="457200" indent="-457200">
              <a:buAutoNum type="arabicPeriod"/>
            </a:pPr>
            <a:r>
              <a:rPr lang="en-US" sz="2500" b="0" dirty="0"/>
              <a:t>the </a:t>
            </a:r>
            <a:r>
              <a:rPr lang="en-US" sz="2500" dirty="0"/>
              <a:t>choices others make</a:t>
            </a:r>
            <a:r>
              <a:rPr lang="en-US" sz="2500" b="0" dirty="0"/>
              <a:t>,</a:t>
            </a:r>
          </a:p>
          <a:p>
            <a:pPr marL="457200" indent="-457200">
              <a:buAutoNum type="arabicPeriod"/>
            </a:pPr>
            <a:endParaRPr lang="en-US" sz="600" b="0" dirty="0"/>
          </a:p>
          <a:p>
            <a:pPr marL="457200" indent="-457200">
              <a:buAutoNum type="arabicPeriod"/>
            </a:pPr>
            <a:r>
              <a:rPr lang="en-US" sz="2500" b="0" dirty="0"/>
              <a:t>developments in </a:t>
            </a:r>
            <a:r>
              <a:rPr lang="en-US" sz="2500" dirty="0"/>
              <a:t>other markets</a:t>
            </a:r>
            <a:r>
              <a:rPr lang="en-US" sz="2500" b="0" dirty="0"/>
              <a:t>,</a:t>
            </a:r>
          </a:p>
          <a:p>
            <a:pPr marL="457200" indent="-457200">
              <a:buAutoNum type="arabicPeriod"/>
            </a:pPr>
            <a:endParaRPr lang="en-US" sz="600" b="0" dirty="0"/>
          </a:p>
          <a:p>
            <a:pPr marL="457200" indent="-457200">
              <a:buAutoNum type="arabicPeriod"/>
            </a:pPr>
            <a:r>
              <a:rPr lang="en-US" sz="2500" b="0" dirty="0"/>
              <a:t>and </a:t>
            </a:r>
            <a:r>
              <a:rPr lang="en-US" sz="2500" dirty="0"/>
              <a:t>expectations</a:t>
            </a:r>
            <a:r>
              <a:rPr lang="en-US" sz="2500" b="0" dirty="0"/>
              <a:t> about the future.</a:t>
            </a:r>
          </a:p>
          <a:p>
            <a:endParaRPr lang="en-US" sz="2500" b="0" dirty="0"/>
          </a:p>
          <a:p>
            <a:r>
              <a:rPr lang="en-US" sz="2500" b="0" dirty="0"/>
              <a:t>When any of these factors changes, </a:t>
            </a:r>
            <a:r>
              <a:rPr lang="en-US" sz="2500" dirty="0"/>
              <a:t>your best choice might change</a:t>
            </a:r>
            <a:r>
              <a:rPr lang="en-US" sz="2500" b="0" dirty="0"/>
              <a:t>. </a:t>
            </a:r>
          </a:p>
          <a:p>
            <a:endParaRPr lang="en-US" sz="2500" b="0" dirty="0"/>
          </a:p>
          <a:p>
            <a:r>
              <a:rPr lang="en-US" sz="2500" b="0" dirty="0"/>
              <a:t>You are not making decisions in isolation.</a:t>
            </a:r>
          </a:p>
          <a:p>
            <a:pPr marL="342900" indent="-342900">
              <a:buFont typeface="Wingdings" pitchFamily="2" charset="2"/>
              <a:buChar char="Ø"/>
            </a:pPr>
            <a:r>
              <a:rPr lang="en-US" sz="2500" b="0" dirty="0"/>
              <a:t> You are part of a larger network. </a:t>
            </a:r>
          </a:p>
        </p:txBody>
      </p:sp>
      <p:sp>
        <p:nvSpPr>
          <p:cNvPr id="11" name="Content Placeholder 2">
            <a:extLst>
              <a:ext uri="{FF2B5EF4-FFF2-40B4-BE49-F238E27FC236}">
                <a16:creationId xmlns:a16="http://schemas.microsoft.com/office/drawing/2014/main" id="{6A8C3B55-B311-B407-D115-3F6816D5F9EF}"/>
              </a:ext>
            </a:extLst>
          </p:cNvPr>
          <p:cNvSpPr txBox="1">
            <a:spLocks/>
          </p:cNvSpPr>
          <p:nvPr/>
        </p:nvSpPr>
        <p:spPr>
          <a:xfrm>
            <a:off x="6557502" y="1785814"/>
            <a:ext cx="5256213" cy="5166305"/>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By deciding to take this class..</a:t>
            </a:r>
          </a:p>
          <a:p>
            <a:pPr lvl="1">
              <a:buFont typeface="+mj-lt"/>
              <a:buAutoNum type="arabicPeriod"/>
            </a:pPr>
            <a:r>
              <a:rPr lang="en-US" b="1" dirty="0"/>
              <a:t>you can’t take other classes </a:t>
            </a:r>
            <a:r>
              <a:rPr lang="en-US" dirty="0"/>
              <a:t>that are offered at the same time.</a:t>
            </a:r>
          </a:p>
          <a:p>
            <a:pPr lvl="1">
              <a:buFont typeface="+mj-lt"/>
              <a:buAutoNum type="arabicPeriod"/>
            </a:pPr>
            <a:r>
              <a:rPr lang="en-US" dirty="0"/>
              <a:t>there is now </a:t>
            </a:r>
            <a:r>
              <a:rPr lang="en-US" b="1" dirty="0"/>
              <a:t>one less spot available to others</a:t>
            </a:r>
            <a:r>
              <a:rPr lang="en-US" dirty="0"/>
              <a:t>.</a:t>
            </a:r>
          </a:p>
          <a:p>
            <a:pPr lvl="1">
              <a:buFont typeface="+mj-lt"/>
              <a:buAutoNum type="arabicPeriod"/>
            </a:pPr>
            <a:r>
              <a:rPr lang="en-US" dirty="0"/>
              <a:t>makes you a </a:t>
            </a:r>
            <a:r>
              <a:rPr lang="en-US" b="1" dirty="0"/>
              <a:t>more attractive intern/employee</a:t>
            </a:r>
            <a:r>
              <a:rPr lang="en-US" dirty="0"/>
              <a:t> in the labor market.</a:t>
            </a:r>
          </a:p>
          <a:p>
            <a:pPr lvl="1">
              <a:buFont typeface="+mj-lt"/>
              <a:buAutoNum type="arabicPeriod"/>
            </a:pPr>
            <a:r>
              <a:rPr lang="en-US" dirty="0"/>
              <a:t>you fulfill a </a:t>
            </a:r>
            <a:r>
              <a:rPr lang="en-US" b="1" dirty="0"/>
              <a:t>prerequisite</a:t>
            </a:r>
            <a:r>
              <a:rPr lang="en-US" dirty="0"/>
              <a:t> needed for enrollment in </a:t>
            </a:r>
            <a:r>
              <a:rPr lang="en-US" b="1" dirty="0"/>
              <a:t>future classes</a:t>
            </a:r>
            <a:r>
              <a:rPr lang="en-US" dirty="0"/>
              <a:t>.</a:t>
            </a:r>
          </a:p>
          <a:p>
            <a:pPr lvl="1">
              <a:buFont typeface="Wingdings" pitchFamily="2" charset="2"/>
              <a:buChar char="Ø"/>
            </a:pPr>
            <a:endParaRPr lang="en-US" dirty="0"/>
          </a:p>
        </p:txBody>
      </p:sp>
      <p:cxnSp>
        <p:nvCxnSpPr>
          <p:cNvPr id="14" name="Straight Arrow Connector 13">
            <a:extLst>
              <a:ext uri="{FF2B5EF4-FFF2-40B4-BE49-F238E27FC236}">
                <a16:creationId xmlns:a16="http://schemas.microsoft.com/office/drawing/2014/main" id="{7CC79483-C1D0-90F9-F322-DF781BFF6466}"/>
              </a:ext>
            </a:extLst>
          </p:cNvPr>
          <p:cNvCxnSpPr>
            <a:cxnSpLocks/>
          </p:cNvCxnSpPr>
          <p:nvPr/>
        </p:nvCxnSpPr>
        <p:spPr>
          <a:xfrm flipV="1">
            <a:off x="3445329" y="2573798"/>
            <a:ext cx="3461657" cy="226916"/>
          </a:xfrm>
          <a:prstGeom prst="straightConnector1">
            <a:avLst/>
          </a:prstGeom>
          <a:ln w="76200" cap="rnd">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5A9AFF-389C-B195-1F66-D59590C316C7}"/>
              </a:ext>
            </a:extLst>
          </p:cNvPr>
          <p:cNvCxnSpPr>
            <a:cxnSpLocks/>
          </p:cNvCxnSpPr>
          <p:nvPr/>
        </p:nvCxnSpPr>
        <p:spPr>
          <a:xfrm>
            <a:off x="4180114" y="3241056"/>
            <a:ext cx="2726872" cy="147871"/>
          </a:xfrm>
          <a:prstGeom prst="straightConnector1">
            <a:avLst/>
          </a:prstGeom>
          <a:ln w="76200" cap="rnd">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9861DC61-C38F-FED9-F06A-52F59F137448}"/>
              </a:ext>
            </a:extLst>
          </p:cNvPr>
          <p:cNvCxnSpPr>
            <a:cxnSpLocks/>
          </p:cNvCxnSpPr>
          <p:nvPr/>
        </p:nvCxnSpPr>
        <p:spPr>
          <a:xfrm>
            <a:off x="4980214" y="3690293"/>
            <a:ext cx="1926772" cy="592994"/>
          </a:xfrm>
          <a:prstGeom prst="curvedConnector3">
            <a:avLst/>
          </a:prstGeom>
          <a:ln w="76200" cap="rnd">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483FCAE0-7AE1-1763-4D79-66563523E31C}"/>
              </a:ext>
            </a:extLst>
          </p:cNvPr>
          <p:cNvCxnSpPr>
            <a:cxnSpLocks/>
          </p:cNvCxnSpPr>
          <p:nvPr/>
        </p:nvCxnSpPr>
        <p:spPr>
          <a:xfrm>
            <a:off x="5233307" y="4119614"/>
            <a:ext cx="1673679" cy="1432099"/>
          </a:xfrm>
          <a:prstGeom prst="curvedConnector3">
            <a:avLst/>
          </a:prstGeom>
          <a:ln w="76200" cap="rnd">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ssolve">
                                      <p:cBhvr>
                                        <p:cTn id="7" dur="500"/>
                                        <p:tgtEl>
                                          <p:spTgt spid="1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500"/>
                                        <p:tgtEl>
                                          <p:spTgt spid="1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dissolve">
                                      <p:cBhvr>
                                        <p:cTn id="23" dur="500"/>
                                        <p:tgtEl>
                                          <p:spTgt spid="11">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dissolve">
                                      <p:cBhvr>
                                        <p:cTn id="31" dur="500"/>
                                        <p:tgtEl>
                                          <p:spTgt spid="11">
                                            <p:txEl>
                                              <p:pRg st="4" end="4"/>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D7B78D-A8BA-08BE-2DC8-03989E9283AE}"/>
              </a:ext>
            </a:extLst>
          </p:cNvPr>
          <p:cNvSpPr>
            <a:spLocks noGrp="1"/>
          </p:cNvSpPr>
          <p:nvPr>
            <p:ph type="sldNum" sz="quarter" idx="4"/>
          </p:nvPr>
        </p:nvSpPr>
        <p:spPr/>
        <p:txBody>
          <a:bodyPr/>
          <a:lstStyle/>
          <a:p>
            <a:fld id="{A5A0B60D-8A11-3D4C-B081-FD9F66CC3D26}" type="slidenum">
              <a:rPr lang="en-US" smtClean="0"/>
              <a:pPr/>
              <a:t>43</a:t>
            </a:fld>
            <a:endParaRPr lang="en-US" dirty="0"/>
          </a:p>
        </p:txBody>
      </p:sp>
      <p:sp>
        <p:nvSpPr>
          <p:cNvPr id="4" name="Title 1">
            <a:extLst>
              <a:ext uri="{FF2B5EF4-FFF2-40B4-BE49-F238E27FC236}">
                <a16:creationId xmlns:a16="http://schemas.microsoft.com/office/drawing/2014/main" id="{7F175F8A-45C1-D553-98C7-4D25B89EB35D}"/>
              </a:ext>
            </a:extLst>
          </p:cNvPr>
          <p:cNvSpPr txBox="1">
            <a:spLocks/>
          </p:cNvSpPr>
          <p:nvPr/>
        </p:nvSpPr>
        <p:spPr>
          <a:xfrm>
            <a:off x="409925" y="601399"/>
            <a:ext cx="11372149" cy="813741"/>
          </a:xfrm>
          <a:prstGeom prst="rect">
            <a:avLst/>
          </a:prstGeom>
          <a:ln w="63500">
            <a:solidFill>
              <a:schemeClr val="accent6"/>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baseline="0">
                <a:solidFill>
                  <a:schemeClr val="tx2">
                    <a:lumMod val="75000"/>
                  </a:schemeClr>
                </a:solidFill>
                <a:latin typeface="Dosis" pitchFamily="2" charset="77"/>
                <a:ea typeface="+mj-ea"/>
                <a:cs typeface="+mj-cs"/>
              </a:defRPr>
            </a:lvl1pPr>
          </a:lstStyle>
          <a:p>
            <a:r>
              <a:rPr lang="en-US" sz="3800" dirty="0"/>
              <a:t>1.</a:t>
            </a:r>
            <a:r>
              <a:rPr lang="en-US" sz="3800" dirty="0">
                <a:latin typeface="Calibri" panose="020F0502020204030204" pitchFamily="34" charset="0"/>
                <a:cs typeface="Calibri" panose="020F0502020204030204" pitchFamily="34" charset="0"/>
              </a:rPr>
              <a:t> </a:t>
            </a:r>
            <a:r>
              <a:rPr lang="en-US" sz="3800" dirty="0"/>
              <a:t> Dependence between each of your individual choices</a:t>
            </a:r>
          </a:p>
        </p:txBody>
      </p:sp>
      <p:sp>
        <p:nvSpPr>
          <p:cNvPr id="5" name="Text Placeholder 3">
            <a:extLst>
              <a:ext uri="{FF2B5EF4-FFF2-40B4-BE49-F238E27FC236}">
                <a16:creationId xmlns:a16="http://schemas.microsoft.com/office/drawing/2014/main" id="{870BC0F4-2498-13FC-0DB8-ADB5289E7E98}"/>
              </a:ext>
            </a:extLst>
          </p:cNvPr>
          <p:cNvSpPr txBox="1">
            <a:spLocks/>
          </p:cNvSpPr>
          <p:nvPr/>
        </p:nvSpPr>
        <p:spPr>
          <a:xfrm>
            <a:off x="1275803" y="1823253"/>
            <a:ext cx="9640391" cy="4845404"/>
          </a:xfrm>
          <a:prstGeom prst="rect">
            <a:avLst/>
          </a:prstGeom>
        </p:spPr>
        <p:txBody>
          <a:bodyPr>
            <a:no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Dosis" pitchFamily="2" charset="77"/>
              </a:rPr>
              <a:t>Your own choices are all connected because you have </a:t>
            </a:r>
            <a:r>
              <a:rPr lang="en-US" sz="2600" b="1" dirty="0">
                <a:latin typeface="Dosis" pitchFamily="2" charset="77"/>
              </a:rPr>
              <a:t>limited resources:</a:t>
            </a:r>
            <a:endParaRPr lang="en-US" sz="2600" dirty="0">
              <a:latin typeface="Dosis" pitchFamily="2" charset="77"/>
            </a:endParaRPr>
          </a:p>
          <a:p>
            <a:pPr>
              <a:buFont typeface="Wingdings" pitchFamily="2" charset="2"/>
              <a:buChar char="Ø"/>
            </a:pPr>
            <a:r>
              <a:rPr lang="en-US" sz="2600" dirty="0">
                <a:latin typeface="Dosis" pitchFamily="2" charset="77"/>
              </a:rPr>
              <a:t>Your decision on how much to spend on movies, will impact how often you can eat out because you have </a:t>
            </a:r>
            <a:r>
              <a:rPr lang="en-US" sz="2600" b="1" dirty="0">
                <a:latin typeface="Dosis" pitchFamily="2" charset="77"/>
              </a:rPr>
              <a:t>limited income.</a:t>
            </a:r>
            <a:endParaRPr lang="en-US" sz="2600" dirty="0">
              <a:latin typeface="Dosis" pitchFamily="2" charset="77"/>
            </a:endParaRPr>
          </a:p>
          <a:p>
            <a:pPr>
              <a:buFont typeface="Wingdings" pitchFamily="2" charset="2"/>
              <a:buChar char="Ø"/>
            </a:pPr>
            <a:r>
              <a:rPr lang="en-US" sz="2600" dirty="0">
                <a:latin typeface="Dosis" pitchFamily="2" charset="77"/>
              </a:rPr>
              <a:t>Your decisions on how much time to dedicate to studying economics affects the time available for studying psychology because you have </a:t>
            </a:r>
            <a:r>
              <a:rPr lang="en-US" sz="2600" b="1" dirty="0">
                <a:latin typeface="Dosis" pitchFamily="2" charset="77"/>
              </a:rPr>
              <a:t>limited time</a:t>
            </a:r>
            <a:r>
              <a:rPr lang="en-US" sz="2600" dirty="0">
                <a:latin typeface="Dosis" pitchFamily="2" charset="77"/>
              </a:rPr>
              <a:t>. </a:t>
            </a:r>
          </a:p>
          <a:p>
            <a:pPr>
              <a:buFont typeface="Wingdings" pitchFamily="2" charset="2"/>
              <a:buChar char="Ø"/>
            </a:pPr>
            <a:r>
              <a:rPr lang="en-US" sz="2600" dirty="0">
                <a:latin typeface="Dosis" pitchFamily="2" charset="77"/>
              </a:rPr>
              <a:t>Because you only have one oven (i.e., you have </a:t>
            </a:r>
            <a:r>
              <a:rPr lang="en-US" sz="2600" b="1" dirty="0">
                <a:latin typeface="Dosis" pitchFamily="2" charset="77"/>
              </a:rPr>
              <a:t>limited production capacity</a:t>
            </a:r>
            <a:r>
              <a:rPr lang="en-US" sz="2600" dirty="0">
                <a:latin typeface="Dosis" pitchFamily="2" charset="77"/>
              </a:rPr>
              <a:t>) you may not be able to prepare the main dish, and all the side dishes for dinner tonight. </a:t>
            </a:r>
          </a:p>
        </p:txBody>
      </p:sp>
    </p:spTree>
    <p:extLst>
      <p:ext uri="{BB962C8B-B14F-4D97-AF65-F5344CB8AC3E}">
        <p14:creationId xmlns:p14="http://schemas.microsoft.com/office/powerpoint/2010/main" val="39520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E413-1288-3425-D67C-A9C4A5318BBD}"/>
              </a:ext>
            </a:extLst>
          </p:cNvPr>
          <p:cNvSpPr>
            <a:spLocks noGrp="1"/>
          </p:cNvSpPr>
          <p:nvPr>
            <p:ph type="title"/>
          </p:nvPr>
        </p:nvSpPr>
        <p:spPr>
          <a:xfrm>
            <a:off x="0" y="365125"/>
            <a:ext cx="12192000" cy="957489"/>
          </a:xfrm>
        </p:spPr>
        <p:txBody>
          <a:bodyPr>
            <a:normAutofit/>
          </a:bodyPr>
          <a:lstStyle/>
          <a:p>
            <a:r>
              <a:rPr lang="en-US" sz="4200" dirty="0"/>
              <a:t>2.</a:t>
            </a:r>
            <a:r>
              <a:rPr lang="en-US" sz="4200" dirty="0">
                <a:latin typeface="Calibri" panose="020F0502020204030204" pitchFamily="34" charset="0"/>
                <a:cs typeface="Calibri" panose="020F0502020204030204" pitchFamily="34" charset="0"/>
              </a:rPr>
              <a:t> </a:t>
            </a:r>
            <a:r>
              <a:rPr lang="en-US" sz="4200" dirty="0"/>
              <a:t> Dependence between economic actors</a:t>
            </a:r>
          </a:p>
        </p:txBody>
      </p:sp>
      <p:sp>
        <p:nvSpPr>
          <p:cNvPr id="3" name="Content Placeholder 2">
            <a:extLst>
              <a:ext uri="{FF2B5EF4-FFF2-40B4-BE49-F238E27FC236}">
                <a16:creationId xmlns:a16="http://schemas.microsoft.com/office/drawing/2014/main" id="{1DA5AFF5-37F5-FFAF-388A-49395CFECC85}"/>
              </a:ext>
            </a:extLst>
          </p:cNvPr>
          <p:cNvSpPr>
            <a:spLocks noGrp="1"/>
          </p:cNvSpPr>
          <p:nvPr>
            <p:ph idx="1"/>
          </p:nvPr>
        </p:nvSpPr>
        <p:spPr>
          <a:xfrm>
            <a:off x="481914" y="1694993"/>
            <a:ext cx="11346639" cy="4660470"/>
          </a:xfrm>
        </p:spPr>
        <p:txBody>
          <a:bodyPr>
            <a:normAutofit/>
          </a:bodyPr>
          <a:lstStyle/>
          <a:p>
            <a:pPr marL="0" indent="0">
              <a:buNone/>
            </a:pPr>
            <a:r>
              <a:rPr lang="en-US" sz="2600" dirty="0"/>
              <a:t>The choices made by other economic actors (people, businesses, governments, etc.) </a:t>
            </a:r>
            <a:r>
              <a:rPr lang="en-US" sz="2600" b="1" dirty="0"/>
              <a:t>shape the choices available to you</a:t>
            </a:r>
            <a:r>
              <a:rPr lang="en-US" sz="2600" dirty="0"/>
              <a:t>: </a:t>
            </a:r>
          </a:p>
          <a:p>
            <a:pPr marL="0" indent="0">
              <a:buNone/>
            </a:pPr>
            <a:endParaRPr lang="en-US" sz="500" dirty="0"/>
          </a:p>
          <a:p>
            <a:pPr>
              <a:buFont typeface="Wingdings" pitchFamily="2" charset="2"/>
              <a:buChar char="Ø"/>
            </a:pPr>
            <a:r>
              <a:rPr lang="en-US" sz="2600" dirty="0"/>
              <a:t>If Microsoft hires the most talented software engineers in Seattle, then there will be </a:t>
            </a:r>
            <a:r>
              <a:rPr lang="en-US" sz="2600" b="1" dirty="0"/>
              <a:t>fewer talented people available </a:t>
            </a:r>
            <a:r>
              <a:rPr lang="en-US" sz="2600" dirty="0"/>
              <a:t>for other Seattle-based tech companies to hire.</a:t>
            </a:r>
          </a:p>
          <a:p>
            <a:pPr>
              <a:buFont typeface="Wingdings" pitchFamily="2" charset="2"/>
              <a:buChar char="Ø"/>
            </a:pPr>
            <a:endParaRPr lang="en-US" sz="500" dirty="0"/>
          </a:p>
          <a:p>
            <a:pPr>
              <a:buFont typeface="Wingdings" pitchFamily="2" charset="2"/>
              <a:buChar char="Ø"/>
            </a:pPr>
            <a:r>
              <a:rPr lang="en-US" sz="2600" dirty="0"/>
              <a:t>If </a:t>
            </a:r>
            <a:r>
              <a:rPr lang="en-US" sz="2600" b="1" dirty="0"/>
              <a:t>your friends </a:t>
            </a:r>
            <a:r>
              <a:rPr lang="en-US" sz="2600" dirty="0"/>
              <a:t>all have chosen to buy iPhones, you may also want to buy an iPhone to maximize OS compatibility across phones. </a:t>
            </a:r>
          </a:p>
          <a:p>
            <a:pPr>
              <a:buFont typeface="Wingdings" pitchFamily="2" charset="2"/>
              <a:buChar char="Ø"/>
            </a:pPr>
            <a:endParaRPr lang="en-US" sz="500" dirty="0"/>
          </a:p>
          <a:p>
            <a:pPr>
              <a:buFont typeface="Wingdings" pitchFamily="2" charset="2"/>
              <a:buChar char="Ø"/>
            </a:pPr>
            <a:r>
              <a:rPr lang="en-US" sz="2600" dirty="0"/>
              <a:t>If your classmate gets hired for an internship, then </a:t>
            </a:r>
            <a:r>
              <a:rPr lang="en-US" sz="2600" b="1" dirty="0"/>
              <a:t>your chances of getting hired at that same company have decreased</a:t>
            </a:r>
            <a:r>
              <a:rPr lang="en-US" sz="2600" dirty="0"/>
              <a:t>.</a:t>
            </a:r>
          </a:p>
          <a:p>
            <a:pPr marL="0" indent="0">
              <a:buNone/>
            </a:pPr>
            <a:endParaRPr lang="en-US" dirty="0"/>
          </a:p>
        </p:txBody>
      </p:sp>
      <p:sp>
        <p:nvSpPr>
          <p:cNvPr id="4" name="Slide Number Placeholder 3">
            <a:extLst>
              <a:ext uri="{FF2B5EF4-FFF2-40B4-BE49-F238E27FC236}">
                <a16:creationId xmlns:a16="http://schemas.microsoft.com/office/drawing/2014/main" id="{CD298841-16FA-6306-9C23-CE5AF833DDCC}"/>
              </a:ext>
            </a:extLst>
          </p:cNvPr>
          <p:cNvSpPr>
            <a:spLocks noGrp="1"/>
          </p:cNvSpPr>
          <p:nvPr>
            <p:ph type="sldNum" sz="quarter" idx="4"/>
          </p:nvPr>
        </p:nvSpPr>
        <p:spPr/>
        <p:txBody>
          <a:bodyPr/>
          <a:lstStyle/>
          <a:p>
            <a:fld id="{A5A0B60D-8A11-3D4C-B081-FD9F66CC3D26}" type="slidenum">
              <a:rPr lang="en-US" smtClean="0"/>
              <a:pPr/>
              <a:t>44</a:t>
            </a:fld>
            <a:endParaRPr lang="en-US" dirty="0"/>
          </a:p>
        </p:txBody>
      </p:sp>
    </p:spTree>
    <p:extLst>
      <p:ext uri="{BB962C8B-B14F-4D97-AF65-F5344CB8AC3E}">
        <p14:creationId xmlns:p14="http://schemas.microsoft.com/office/powerpoint/2010/main" val="21133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F485-FE4D-97CA-0A64-D7BEF2E57AA0}"/>
              </a:ext>
            </a:extLst>
          </p:cNvPr>
          <p:cNvSpPr>
            <a:spLocks noGrp="1"/>
          </p:cNvSpPr>
          <p:nvPr>
            <p:ph type="title"/>
          </p:nvPr>
        </p:nvSpPr>
        <p:spPr>
          <a:xfrm>
            <a:off x="1526721" y="528412"/>
            <a:ext cx="9138557" cy="1039132"/>
          </a:xfrm>
          <a:ln w="63500">
            <a:solidFill>
              <a:schemeClr val="accent4"/>
            </a:solidFill>
          </a:ln>
        </p:spPr>
        <p:txBody>
          <a:bodyPr>
            <a:normAutofit/>
          </a:bodyPr>
          <a:lstStyle/>
          <a:p>
            <a:r>
              <a:rPr lang="en-US" sz="4200" dirty="0"/>
              <a:t>3.</a:t>
            </a:r>
            <a:r>
              <a:rPr lang="en-US" sz="4200" dirty="0">
                <a:latin typeface="Calibri" panose="020F0502020204030204" pitchFamily="34" charset="0"/>
                <a:cs typeface="Calibri" panose="020F0502020204030204" pitchFamily="34" charset="0"/>
              </a:rPr>
              <a:t> </a:t>
            </a:r>
            <a:r>
              <a:rPr lang="en-US" sz="4200" dirty="0"/>
              <a:t> Dependence between markets</a:t>
            </a:r>
          </a:p>
        </p:txBody>
      </p:sp>
      <p:sp>
        <p:nvSpPr>
          <p:cNvPr id="3" name="Slide Number Placeholder 2">
            <a:extLst>
              <a:ext uri="{FF2B5EF4-FFF2-40B4-BE49-F238E27FC236}">
                <a16:creationId xmlns:a16="http://schemas.microsoft.com/office/drawing/2014/main" id="{12AB8AAE-50F7-AF85-AF45-4109FADEB2DC}"/>
              </a:ext>
            </a:extLst>
          </p:cNvPr>
          <p:cNvSpPr>
            <a:spLocks noGrp="1"/>
          </p:cNvSpPr>
          <p:nvPr>
            <p:ph type="sldNum" sz="quarter" idx="4"/>
          </p:nvPr>
        </p:nvSpPr>
        <p:spPr/>
        <p:txBody>
          <a:bodyPr/>
          <a:lstStyle/>
          <a:p>
            <a:fld id="{A5A0B60D-8A11-3D4C-B081-FD9F66CC3D26}" type="slidenum">
              <a:rPr lang="en-US" smtClean="0"/>
              <a:pPr/>
              <a:t>45</a:t>
            </a:fld>
            <a:endParaRPr lang="en-US" dirty="0"/>
          </a:p>
        </p:txBody>
      </p:sp>
      <p:sp>
        <p:nvSpPr>
          <p:cNvPr id="4" name="Text Placeholder 3">
            <a:extLst>
              <a:ext uri="{FF2B5EF4-FFF2-40B4-BE49-F238E27FC236}">
                <a16:creationId xmlns:a16="http://schemas.microsoft.com/office/drawing/2014/main" id="{35A7B4FC-9B7C-B57A-51EC-F561610299D5}"/>
              </a:ext>
            </a:extLst>
          </p:cNvPr>
          <p:cNvSpPr txBox="1">
            <a:spLocks/>
          </p:cNvSpPr>
          <p:nvPr/>
        </p:nvSpPr>
        <p:spPr>
          <a:xfrm>
            <a:off x="726852" y="2012596"/>
            <a:ext cx="10738293" cy="4845404"/>
          </a:xfrm>
          <a:prstGeom prst="rect">
            <a:avLst/>
          </a:prstGeom>
        </p:spPr>
        <p:txBody>
          <a:bodyPr vert="horz" lIns="91440" tIns="45720" rIns="91440" bIns="45720" rtlCol="0">
            <a:no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Changes in prices and opportunities in </a:t>
            </a:r>
            <a:r>
              <a:rPr lang="en-US" sz="2600" b="1" dirty="0"/>
              <a:t>one market affect</a:t>
            </a:r>
            <a:r>
              <a:rPr lang="en-US" sz="2600" dirty="0"/>
              <a:t> the </a:t>
            </a:r>
            <a:r>
              <a:rPr lang="en-US" sz="2600" b="1" dirty="0"/>
              <a:t>choices</a:t>
            </a:r>
            <a:r>
              <a:rPr lang="en-US" sz="2600" dirty="0"/>
              <a:t> you might make </a:t>
            </a:r>
            <a:r>
              <a:rPr lang="en-US" sz="2600" b="1" dirty="0"/>
              <a:t>in other markets:</a:t>
            </a:r>
          </a:p>
          <a:p>
            <a:pPr marL="0" indent="0">
              <a:buFont typeface="Arial" panose="020B0604020202020204" pitchFamily="34" charset="0"/>
              <a:buNone/>
            </a:pPr>
            <a:endParaRPr lang="en-US" sz="500" b="1" dirty="0"/>
          </a:p>
          <a:p>
            <a:pPr>
              <a:buFont typeface="Wingdings" pitchFamily="2" charset="2"/>
              <a:buChar char="Ø"/>
            </a:pPr>
            <a:r>
              <a:rPr lang="en-US" sz="2600" dirty="0"/>
              <a:t>Declining interest rates in the </a:t>
            </a:r>
            <a:r>
              <a:rPr lang="en-US" sz="2600" b="1" dirty="0"/>
              <a:t>credit market </a:t>
            </a:r>
            <a:r>
              <a:rPr lang="en-US" sz="2600" dirty="0"/>
              <a:t>make it less expensive to get a mortgage, which might lead you buy a home in the </a:t>
            </a:r>
            <a:r>
              <a:rPr lang="en-US" sz="2600" b="1" dirty="0"/>
              <a:t>housing market</a:t>
            </a:r>
            <a:r>
              <a:rPr lang="en-US" sz="2600" dirty="0"/>
              <a:t>.</a:t>
            </a:r>
          </a:p>
          <a:p>
            <a:pPr>
              <a:buFont typeface="Wingdings" pitchFamily="2" charset="2"/>
              <a:buChar char="Ø"/>
            </a:pPr>
            <a:endParaRPr lang="en-US" sz="500" dirty="0"/>
          </a:p>
          <a:p>
            <a:pPr>
              <a:buFont typeface="Wingdings" pitchFamily="2" charset="2"/>
              <a:buChar char="Ø"/>
            </a:pPr>
            <a:r>
              <a:rPr lang="en-US" sz="2600" dirty="0"/>
              <a:t>Your decision to join the </a:t>
            </a:r>
            <a:r>
              <a:rPr lang="en-US" sz="2600" b="1" dirty="0"/>
              <a:t>labor market </a:t>
            </a:r>
            <a:r>
              <a:rPr lang="en-US" sz="2600" dirty="0"/>
              <a:t>as a worker depends on the availability of high-quality, low-cost child care options in the </a:t>
            </a:r>
            <a:r>
              <a:rPr lang="en-US" sz="2600" b="1" dirty="0"/>
              <a:t>childcare market</a:t>
            </a:r>
            <a:r>
              <a:rPr lang="en-US" sz="2600" dirty="0"/>
              <a:t>. </a:t>
            </a:r>
          </a:p>
        </p:txBody>
      </p:sp>
    </p:spTree>
    <p:extLst>
      <p:ext uri="{BB962C8B-B14F-4D97-AF65-F5344CB8AC3E}">
        <p14:creationId xmlns:p14="http://schemas.microsoft.com/office/powerpoint/2010/main" val="15083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dissolv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1B70-00DF-BA92-E366-5F2D8FB00682}"/>
              </a:ext>
            </a:extLst>
          </p:cNvPr>
          <p:cNvSpPr>
            <a:spLocks noGrp="1"/>
          </p:cNvSpPr>
          <p:nvPr>
            <p:ph type="title"/>
          </p:nvPr>
        </p:nvSpPr>
        <p:spPr>
          <a:xfrm>
            <a:off x="0" y="365126"/>
            <a:ext cx="12192000" cy="1151368"/>
          </a:xfrm>
        </p:spPr>
        <p:txBody>
          <a:bodyPr>
            <a:normAutofit/>
          </a:bodyPr>
          <a:lstStyle/>
          <a:p>
            <a:r>
              <a:rPr lang="en-US" dirty="0"/>
              <a:t>4.</a:t>
            </a:r>
            <a:r>
              <a:rPr lang="en-US" dirty="0">
                <a:latin typeface="Calibri" panose="020F0502020204030204" pitchFamily="34" charset="0"/>
                <a:cs typeface="Calibri" panose="020F0502020204030204" pitchFamily="34" charset="0"/>
              </a:rPr>
              <a:t> </a:t>
            </a:r>
            <a:r>
              <a:rPr lang="en-US" dirty="0"/>
              <a:t> Dependence through time</a:t>
            </a:r>
          </a:p>
        </p:txBody>
      </p:sp>
      <p:sp>
        <p:nvSpPr>
          <p:cNvPr id="3" name="Content Placeholder 2">
            <a:extLst>
              <a:ext uri="{FF2B5EF4-FFF2-40B4-BE49-F238E27FC236}">
                <a16:creationId xmlns:a16="http://schemas.microsoft.com/office/drawing/2014/main" id="{DC9C54FC-ED76-5977-C10D-047765F9581A}"/>
              </a:ext>
            </a:extLst>
          </p:cNvPr>
          <p:cNvSpPr>
            <a:spLocks noGrp="1"/>
          </p:cNvSpPr>
          <p:nvPr>
            <p:ph idx="1"/>
          </p:nvPr>
        </p:nvSpPr>
        <p:spPr>
          <a:xfrm>
            <a:off x="867133" y="1858283"/>
            <a:ext cx="10791467" cy="4351338"/>
          </a:xfrm>
        </p:spPr>
        <p:txBody>
          <a:bodyPr>
            <a:normAutofit fontScale="92500" lnSpcReduction="10000"/>
          </a:bodyPr>
          <a:lstStyle/>
          <a:p>
            <a:pPr marL="0" indent="0">
              <a:buNone/>
            </a:pPr>
            <a:r>
              <a:rPr lang="en-US" dirty="0"/>
              <a:t>Is it better to </a:t>
            </a:r>
            <a:r>
              <a:rPr lang="en-US" b="1" dirty="0"/>
              <a:t>act today, or tomorrow</a:t>
            </a:r>
            <a:r>
              <a:rPr lang="en-US" dirty="0"/>
              <a:t>? </a:t>
            </a:r>
          </a:p>
          <a:p>
            <a:pPr>
              <a:buFont typeface="Wingdings" pitchFamily="2" charset="2"/>
              <a:buChar char="Ø"/>
            </a:pPr>
            <a:r>
              <a:rPr lang="en-US" dirty="0"/>
              <a:t>Should I buy gas today, or next week? My decision depends on whether I think gas prices will fall or not next week.</a:t>
            </a:r>
          </a:p>
          <a:p>
            <a:pPr>
              <a:buFont typeface="Wingdings" pitchFamily="2" charset="2"/>
              <a:buChar char="Ø"/>
            </a:pPr>
            <a:r>
              <a:rPr lang="en-US" dirty="0"/>
              <a:t>Should I buy a hybrid car now, or wait a few years for the technology to get even better?</a:t>
            </a:r>
          </a:p>
          <a:p>
            <a:pPr marL="0" indent="0">
              <a:buNone/>
            </a:pPr>
            <a:endParaRPr lang="en-US" sz="2200" dirty="0"/>
          </a:p>
          <a:p>
            <a:pPr marL="0" indent="0">
              <a:buNone/>
            </a:pPr>
            <a:r>
              <a:rPr lang="en-US" dirty="0"/>
              <a:t>Furthermore, </a:t>
            </a:r>
            <a:r>
              <a:rPr lang="en-US" b="1" dirty="0"/>
              <a:t>decisions today shape future opportunities</a:t>
            </a:r>
            <a:r>
              <a:rPr lang="en-US" dirty="0"/>
              <a:t> and decisions.</a:t>
            </a:r>
          </a:p>
          <a:p>
            <a:pPr marL="0" indent="0">
              <a:buNone/>
            </a:pPr>
            <a:endParaRPr lang="en-US" sz="100" dirty="0"/>
          </a:p>
          <a:p>
            <a:pPr>
              <a:buFont typeface="Wingdings" pitchFamily="2" charset="2"/>
              <a:buChar char="Ø"/>
            </a:pPr>
            <a:r>
              <a:rPr lang="en-US" dirty="0"/>
              <a:t>Should I go to grad school and get my MBA? This decision not only affects your future job opportunities, but also your salary.</a:t>
            </a:r>
          </a:p>
          <a:p>
            <a:pPr marL="0" indent="0">
              <a:buNone/>
            </a:pPr>
            <a:endParaRPr lang="en-US" dirty="0"/>
          </a:p>
        </p:txBody>
      </p:sp>
      <p:sp>
        <p:nvSpPr>
          <p:cNvPr id="4" name="Slide Number Placeholder 3">
            <a:extLst>
              <a:ext uri="{FF2B5EF4-FFF2-40B4-BE49-F238E27FC236}">
                <a16:creationId xmlns:a16="http://schemas.microsoft.com/office/drawing/2014/main" id="{256E6E65-2536-385E-0B3D-7B2B777441F5}"/>
              </a:ext>
            </a:extLst>
          </p:cNvPr>
          <p:cNvSpPr>
            <a:spLocks noGrp="1"/>
          </p:cNvSpPr>
          <p:nvPr>
            <p:ph type="sldNum" sz="quarter" idx="4"/>
          </p:nvPr>
        </p:nvSpPr>
        <p:spPr/>
        <p:txBody>
          <a:bodyPr/>
          <a:lstStyle/>
          <a:p>
            <a:fld id="{A5A0B60D-8A11-3D4C-B081-FD9F66CC3D26}" type="slidenum">
              <a:rPr lang="en-US" smtClean="0"/>
              <a:pPr/>
              <a:t>46</a:t>
            </a:fld>
            <a:endParaRPr lang="en-US" dirty="0"/>
          </a:p>
        </p:txBody>
      </p:sp>
    </p:spTree>
    <p:extLst>
      <p:ext uri="{BB962C8B-B14F-4D97-AF65-F5344CB8AC3E}">
        <p14:creationId xmlns:p14="http://schemas.microsoft.com/office/powerpoint/2010/main" val="73162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D7D02B-F492-1A49-9800-41FA2553630C}"/>
              </a:ext>
            </a:extLst>
          </p:cNvPr>
          <p:cNvSpPr>
            <a:spLocks noGrp="1"/>
          </p:cNvSpPr>
          <p:nvPr>
            <p:ph type="subTitle" idx="1"/>
          </p:nvPr>
        </p:nvSpPr>
        <p:spPr>
          <a:xfrm>
            <a:off x="835467" y="2142309"/>
            <a:ext cx="3841036" cy="3182228"/>
          </a:xfrm>
        </p:spPr>
        <p:txBody>
          <a:bodyPr anchor="t">
            <a:normAutofit/>
          </a:bodyPr>
          <a:lstStyle/>
          <a:p>
            <a:r>
              <a:rPr lang="en-US" sz="2800" b="0" dirty="0"/>
              <a:t>Do benefits exceed costs?</a:t>
            </a:r>
          </a:p>
          <a:p>
            <a:endParaRPr lang="en-US" sz="2000" b="0" dirty="0">
              <a:solidFill>
                <a:schemeClr val="tx2">
                  <a:lumMod val="75000"/>
                </a:schemeClr>
              </a:solidFill>
            </a:endParaRPr>
          </a:p>
          <a:p>
            <a:r>
              <a:rPr lang="en-US" sz="2800" b="0" dirty="0"/>
              <a:t>“Or what?”</a:t>
            </a:r>
          </a:p>
          <a:p>
            <a:endParaRPr lang="en-US" sz="2000" b="0" dirty="0">
              <a:solidFill>
                <a:schemeClr val="tx2">
                  <a:lumMod val="75000"/>
                </a:schemeClr>
              </a:solidFill>
            </a:endParaRPr>
          </a:p>
          <a:p>
            <a:r>
              <a:rPr lang="en-US" sz="2800" b="0" dirty="0"/>
              <a:t>“One more?” </a:t>
            </a:r>
          </a:p>
          <a:p>
            <a:endParaRPr lang="en-US" sz="2000" b="0" dirty="0">
              <a:solidFill>
                <a:schemeClr val="tx2">
                  <a:lumMod val="75000"/>
                </a:schemeClr>
              </a:solidFill>
            </a:endParaRPr>
          </a:p>
          <a:p>
            <a:r>
              <a:rPr lang="en-US" sz="2800" b="0" dirty="0"/>
              <a:t>Everything is connected</a:t>
            </a:r>
            <a:endParaRPr lang="en-US" sz="2800" b="0" dirty="0">
              <a:solidFill>
                <a:schemeClr val="tx2">
                  <a:lumMod val="75000"/>
                </a:schemeClr>
              </a:solidFill>
            </a:endParaRPr>
          </a:p>
        </p:txBody>
      </p:sp>
      <p:sp>
        <p:nvSpPr>
          <p:cNvPr id="3" name="Title 2">
            <a:extLst>
              <a:ext uri="{FF2B5EF4-FFF2-40B4-BE49-F238E27FC236}">
                <a16:creationId xmlns:a16="http://schemas.microsoft.com/office/drawing/2014/main" id="{A290F375-518D-B249-8247-B69AA1705809}"/>
              </a:ext>
            </a:extLst>
          </p:cNvPr>
          <p:cNvSpPr>
            <a:spLocks noGrp="1"/>
          </p:cNvSpPr>
          <p:nvPr>
            <p:ph type="ctrTitle"/>
          </p:nvPr>
        </p:nvSpPr>
        <p:spPr>
          <a:xfrm>
            <a:off x="495946" y="691832"/>
            <a:ext cx="4271997" cy="975916"/>
          </a:xfrm>
        </p:spPr>
        <p:txBody>
          <a:bodyPr/>
          <a:lstStyle/>
          <a:p>
            <a:r>
              <a:rPr lang="en-US" dirty="0"/>
              <a:t>Chapter 1</a:t>
            </a:r>
          </a:p>
        </p:txBody>
      </p:sp>
      <p:sp>
        <p:nvSpPr>
          <p:cNvPr id="5" name="Subtitle 1">
            <a:extLst>
              <a:ext uri="{FF2B5EF4-FFF2-40B4-BE49-F238E27FC236}">
                <a16:creationId xmlns:a16="http://schemas.microsoft.com/office/drawing/2014/main" id="{E9CD140F-A23A-9B43-9E51-C512A129122A}"/>
              </a:ext>
            </a:extLst>
          </p:cNvPr>
          <p:cNvSpPr txBox="1">
            <a:spLocks/>
          </p:cNvSpPr>
          <p:nvPr/>
        </p:nvSpPr>
        <p:spPr>
          <a:xfrm>
            <a:off x="5558422" y="2026508"/>
            <a:ext cx="6340283" cy="390473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sz="5000" b="1" kern="1200" baseline="0">
                <a:solidFill>
                  <a:schemeClr val="tx1"/>
                </a:solidFill>
                <a:latin typeface="Dosis" pitchFamily="2" charset="77"/>
                <a:ea typeface="+mn-ea"/>
                <a:cs typeface="Arial" panose="020B0604020202020204" pitchFamily="34" charset="0"/>
              </a:defRPr>
            </a:lvl1pPr>
            <a:lvl2pPr marL="457200" indent="0" algn="ctr" defTabSz="914400" rtl="0" eaLnBrk="1" latinLnBrk="0" hangingPunct="1">
              <a:lnSpc>
                <a:spcPct val="100000"/>
              </a:lnSpc>
              <a:spcBef>
                <a:spcPts val="600"/>
              </a:spcBef>
              <a:spcAft>
                <a:spcPts val="600"/>
              </a:spcAft>
              <a:buFont typeface="Courier New" panose="02070309020205020404" pitchFamily="49" charset="0"/>
              <a:buNone/>
              <a:defRPr sz="2000" kern="1200" baseline="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600"/>
              </a:spcBef>
              <a:spcAft>
                <a:spcPts val="600"/>
              </a:spcAft>
              <a:buFont typeface="Wingdings" pitchFamily="2" charset="2"/>
              <a:buNone/>
              <a:defRPr sz="1800"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600"/>
              </a:spcBef>
              <a:spcAft>
                <a:spcPts val="600"/>
              </a:spcAft>
              <a:buFont typeface="Wingdings" pitchFamily="2" charset="2"/>
              <a:buNone/>
              <a:defRPr sz="1600" kern="1200" baseline="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AutoNum type="arabicPeriod"/>
            </a:pPr>
            <a:r>
              <a:rPr lang="en-US" sz="3000" dirty="0">
                <a:solidFill>
                  <a:schemeClr val="tx2">
                    <a:lumMod val="75000"/>
                  </a:schemeClr>
                </a:solidFill>
              </a:rPr>
              <a:t>A Principled Approach to Economics</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Cost-Benefit Principle</a:t>
            </a:r>
          </a:p>
          <a:p>
            <a:pPr marL="514350" indent="-514350">
              <a:buAutoNum type="arabicPeriod"/>
            </a:pPr>
            <a:endParaRPr lang="en-US" sz="1100" dirty="0">
              <a:solidFill>
                <a:schemeClr val="tx2">
                  <a:lumMod val="75000"/>
                </a:schemeClr>
              </a:solidFill>
            </a:endParaRPr>
          </a:p>
          <a:p>
            <a:pPr marL="514350" indent="-514350">
              <a:buAutoNum type="arabicPeriod"/>
            </a:pPr>
            <a:r>
              <a:rPr lang="en-US" sz="3000" dirty="0">
                <a:solidFill>
                  <a:schemeClr val="tx2">
                    <a:lumMod val="75000"/>
                  </a:schemeClr>
                </a:solidFill>
              </a:rPr>
              <a:t>The Opportunity Cost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Marginal Principle</a:t>
            </a:r>
          </a:p>
          <a:p>
            <a:pPr marL="514350" indent="-514350">
              <a:buAutoNum type="arabicPeriod"/>
            </a:pPr>
            <a:endParaRPr lang="en-US" sz="1000" dirty="0">
              <a:solidFill>
                <a:schemeClr val="tx2">
                  <a:lumMod val="75000"/>
                </a:schemeClr>
              </a:solidFill>
            </a:endParaRPr>
          </a:p>
          <a:p>
            <a:pPr marL="514350" indent="-514350">
              <a:buAutoNum type="arabicPeriod"/>
            </a:pPr>
            <a:r>
              <a:rPr lang="en-US" sz="3000" dirty="0">
                <a:solidFill>
                  <a:schemeClr val="tx2">
                    <a:lumMod val="75000"/>
                  </a:schemeClr>
                </a:solidFill>
              </a:rPr>
              <a:t>The Interdependence Principle </a:t>
            </a:r>
          </a:p>
        </p:txBody>
      </p:sp>
      <p:cxnSp>
        <p:nvCxnSpPr>
          <p:cNvPr id="8" name="Straight Arrow Connector 7">
            <a:extLst>
              <a:ext uri="{FF2B5EF4-FFF2-40B4-BE49-F238E27FC236}">
                <a16:creationId xmlns:a16="http://schemas.microsoft.com/office/drawing/2014/main" id="{FC8DE4BA-15CD-D57C-F701-F91A903E673B}"/>
              </a:ext>
              <a:ext uri="{C183D7F6-B498-43B3-948B-1728B52AA6E4}">
                <adec:decorative xmlns:adec="http://schemas.microsoft.com/office/drawing/2017/decorative" val="1"/>
              </a:ext>
            </a:extLst>
          </p:cNvPr>
          <p:cNvCxnSpPr>
            <a:cxnSpLocks/>
          </p:cNvCxnSpPr>
          <p:nvPr/>
        </p:nvCxnSpPr>
        <p:spPr>
          <a:xfrm flipH="1" flipV="1">
            <a:off x="4502828" y="2563091"/>
            <a:ext cx="955534" cy="429491"/>
          </a:xfrm>
          <a:prstGeom prst="straightConnector1">
            <a:avLst/>
          </a:prstGeom>
          <a:ln w="889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E87542-8CF1-0663-1F69-93140A37F548}"/>
              </a:ext>
              <a:ext uri="{C183D7F6-B498-43B3-948B-1728B52AA6E4}">
                <adec:decorative xmlns:adec="http://schemas.microsoft.com/office/drawing/2017/decorative" val="1"/>
              </a:ext>
            </a:extLst>
          </p:cNvPr>
          <p:cNvCxnSpPr>
            <a:cxnSpLocks/>
          </p:cNvCxnSpPr>
          <p:nvPr/>
        </p:nvCxnSpPr>
        <p:spPr>
          <a:xfrm flipH="1" flipV="1">
            <a:off x="2466109" y="3259470"/>
            <a:ext cx="3008636" cy="473953"/>
          </a:xfrm>
          <a:prstGeom prst="straightConnector1">
            <a:avLst/>
          </a:prstGeom>
          <a:ln w="889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30285CF-18D5-4D0B-520D-0CFADF718ED1}"/>
              </a:ext>
              <a:ext uri="{C183D7F6-B498-43B3-948B-1728B52AA6E4}">
                <adec:decorative xmlns:adec="http://schemas.microsoft.com/office/drawing/2017/decorative" val="1"/>
              </a:ext>
            </a:extLst>
          </p:cNvPr>
          <p:cNvCxnSpPr>
            <a:cxnSpLocks/>
          </p:cNvCxnSpPr>
          <p:nvPr/>
        </p:nvCxnSpPr>
        <p:spPr>
          <a:xfrm flipH="1" flipV="1">
            <a:off x="2818056" y="4109743"/>
            <a:ext cx="2695726" cy="328102"/>
          </a:xfrm>
          <a:prstGeom prst="straightConnector1">
            <a:avLst/>
          </a:prstGeom>
          <a:ln w="889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C91368-D50D-2961-5B9D-2266E4D56416}"/>
              </a:ext>
              <a:ext uri="{C183D7F6-B498-43B3-948B-1728B52AA6E4}">
                <adec:decorative xmlns:adec="http://schemas.microsoft.com/office/drawing/2017/decorative" val="1"/>
              </a:ext>
            </a:extLst>
          </p:cNvPr>
          <p:cNvCxnSpPr>
            <a:cxnSpLocks/>
          </p:cNvCxnSpPr>
          <p:nvPr/>
        </p:nvCxnSpPr>
        <p:spPr>
          <a:xfrm flipH="1" flipV="1">
            <a:off x="4297955" y="4912406"/>
            <a:ext cx="1176790" cy="266280"/>
          </a:xfrm>
          <a:prstGeom prst="straightConnector1">
            <a:avLst/>
          </a:prstGeom>
          <a:ln w="88900" cap="rnd">
            <a:solidFill>
              <a:schemeClr val="accent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7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dissolve">
                                      <p:cBhvr>
                                        <p:cTn id="31" dur="500"/>
                                        <p:tgtEl>
                                          <p:spTgt spid="2">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E7E3-0D62-CD4E-8624-644D74CAB6D8}"/>
              </a:ext>
            </a:extLst>
          </p:cNvPr>
          <p:cNvSpPr>
            <a:spLocks noGrp="1"/>
          </p:cNvSpPr>
          <p:nvPr>
            <p:ph type="title"/>
          </p:nvPr>
        </p:nvSpPr>
        <p:spPr>
          <a:xfrm>
            <a:off x="481914" y="294549"/>
            <a:ext cx="3538806" cy="1325563"/>
          </a:xfrm>
        </p:spPr>
        <p:txBody>
          <a:bodyPr/>
          <a:lstStyle/>
          <a:p>
            <a:r>
              <a:rPr lang="en-US" dirty="0">
                <a:solidFill>
                  <a:schemeClr val="accent1"/>
                </a:solidFill>
              </a:rPr>
              <a:t>Key Definition</a:t>
            </a:r>
          </a:p>
        </p:txBody>
      </p:sp>
      <p:sp>
        <p:nvSpPr>
          <p:cNvPr id="3" name="Text Placeholder 2">
            <a:extLst>
              <a:ext uri="{FF2B5EF4-FFF2-40B4-BE49-F238E27FC236}">
                <a16:creationId xmlns:a16="http://schemas.microsoft.com/office/drawing/2014/main" id="{D2902BE0-C369-9F44-9BFE-1E8EE7C254B6}"/>
              </a:ext>
            </a:extLst>
          </p:cNvPr>
          <p:cNvSpPr>
            <a:spLocks noGrp="1"/>
          </p:cNvSpPr>
          <p:nvPr>
            <p:ph type="body" sz="quarter" idx="10"/>
          </p:nvPr>
        </p:nvSpPr>
        <p:spPr>
          <a:xfrm>
            <a:off x="6722192" y="725358"/>
            <a:ext cx="5033083" cy="664733"/>
          </a:xfrm>
        </p:spPr>
        <p:txBody>
          <a:bodyPr>
            <a:normAutofit/>
          </a:bodyPr>
          <a:lstStyle/>
          <a:p>
            <a:r>
              <a:rPr lang="en-US" sz="3800" dirty="0">
                <a:solidFill>
                  <a:schemeClr val="accent1"/>
                </a:solidFill>
              </a:rPr>
              <a:t>Diving into the Definition</a:t>
            </a:r>
          </a:p>
        </p:txBody>
      </p:sp>
      <p:sp>
        <p:nvSpPr>
          <p:cNvPr id="4" name="Slide Number Placeholder 3">
            <a:extLst>
              <a:ext uri="{FF2B5EF4-FFF2-40B4-BE49-F238E27FC236}">
                <a16:creationId xmlns:a16="http://schemas.microsoft.com/office/drawing/2014/main" id="{97018BB1-3C9C-5D4F-A004-30BC44CBD286}"/>
              </a:ext>
            </a:extLst>
          </p:cNvPr>
          <p:cNvSpPr>
            <a:spLocks noGrp="1"/>
          </p:cNvSpPr>
          <p:nvPr>
            <p:ph type="sldNum" sz="quarter" idx="4"/>
          </p:nvPr>
        </p:nvSpPr>
        <p:spPr/>
        <p:txBody>
          <a:bodyPr/>
          <a:lstStyle/>
          <a:p>
            <a:fld id="{A5A0B60D-8A11-3D4C-B081-FD9F66CC3D26}" type="slidenum">
              <a:rPr lang="en-US" smtClean="0"/>
              <a:pPr/>
              <a:t>5</a:t>
            </a:fld>
            <a:endParaRPr lang="en-US" dirty="0"/>
          </a:p>
        </p:txBody>
      </p:sp>
      <p:sp>
        <p:nvSpPr>
          <p:cNvPr id="5" name="Title 1">
            <a:extLst>
              <a:ext uri="{FF2B5EF4-FFF2-40B4-BE49-F238E27FC236}">
                <a16:creationId xmlns:a16="http://schemas.microsoft.com/office/drawing/2014/main" id="{AA96A1B4-8357-6947-8C4B-28084089D721}"/>
              </a:ext>
            </a:extLst>
          </p:cNvPr>
          <p:cNvSpPr txBox="1">
            <a:spLocks/>
          </p:cNvSpPr>
          <p:nvPr/>
        </p:nvSpPr>
        <p:spPr>
          <a:xfrm>
            <a:off x="481914" y="2041422"/>
            <a:ext cx="4893275" cy="4099886"/>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3000" dirty="0">
                <a:solidFill>
                  <a:schemeClr val="accent1"/>
                </a:solidFill>
              </a:rPr>
              <a:t>Cost-benefit principle: </a:t>
            </a:r>
            <a:r>
              <a:rPr lang="en-US" sz="2700" b="0" dirty="0"/>
              <a:t>Costs and benefits are the </a:t>
            </a:r>
            <a:r>
              <a:rPr lang="en-US" sz="2700" dirty="0"/>
              <a:t>incentives</a:t>
            </a:r>
            <a:r>
              <a:rPr lang="en-US" sz="2700" b="0" dirty="0"/>
              <a:t> that </a:t>
            </a:r>
            <a:r>
              <a:rPr lang="en-US" sz="2700" dirty="0"/>
              <a:t>shape decisions</a:t>
            </a:r>
            <a:r>
              <a:rPr lang="en-US" sz="2700" b="0" dirty="0"/>
              <a:t>. </a:t>
            </a:r>
          </a:p>
          <a:p>
            <a:endParaRPr lang="en-US" sz="2700" b="0" dirty="0"/>
          </a:p>
          <a:p>
            <a:r>
              <a:rPr lang="en-US" sz="2700" b="0" dirty="0"/>
              <a:t>Before you make a decision …</a:t>
            </a:r>
          </a:p>
          <a:p>
            <a:endParaRPr lang="en-US" sz="2700" b="0" dirty="0"/>
          </a:p>
          <a:p>
            <a:pPr marL="457200" indent="-457200">
              <a:buFont typeface="Arial" panose="020B0604020202020204" pitchFamily="34" charset="0"/>
              <a:buChar char="•"/>
            </a:pPr>
            <a:r>
              <a:rPr lang="en-US" sz="2700" dirty="0"/>
              <a:t>Evaluate </a:t>
            </a:r>
            <a:r>
              <a:rPr lang="en-US" sz="2700" b="0" dirty="0"/>
              <a:t>the </a:t>
            </a:r>
            <a:r>
              <a:rPr lang="en-US" sz="2700" dirty="0"/>
              <a:t>full set </a:t>
            </a:r>
            <a:r>
              <a:rPr lang="en-US" sz="2700" b="0" dirty="0"/>
              <a:t>of costs and benefits associated with that choice</a:t>
            </a:r>
          </a:p>
          <a:p>
            <a:pPr marL="457200" indent="-457200">
              <a:buFont typeface="Arial" panose="020B0604020202020204" pitchFamily="34" charset="0"/>
              <a:buChar char="•"/>
            </a:pPr>
            <a:endParaRPr lang="en-US" sz="2700" b="0" dirty="0"/>
          </a:p>
          <a:p>
            <a:pPr marL="457200" indent="-457200">
              <a:buFont typeface="Arial" panose="020B0604020202020204" pitchFamily="34" charset="0"/>
              <a:buChar char="•"/>
            </a:pPr>
            <a:r>
              <a:rPr lang="en-US" sz="2700" dirty="0"/>
              <a:t>Pursue</a:t>
            </a:r>
            <a:r>
              <a:rPr lang="en-US" sz="2700" b="0" dirty="0"/>
              <a:t> that choice </a:t>
            </a:r>
            <a:r>
              <a:rPr lang="en-US" sz="2700" dirty="0"/>
              <a:t>only if benefits </a:t>
            </a:r>
            <a:r>
              <a:rPr lang="en-US" sz="2700" b="0" dirty="0"/>
              <a:t>are </a:t>
            </a:r>
            <a:r>
              <a:rPr lang="en-US" sz="2700" dirty="0"/>
              <a:t>at least as great </a:t>
            </a:r>
            <a:r>
              <a:rPr lang="en-US" sz="2700" b="0" dirty="0"/>
              <a:t>as the </a:t>
            </a:r>
            <a:r>
              <a:rPr lang="en-US" sz="2700" dirty="0"/>
              <a:t>costs</a:t>
            </a:r>
            <a:r>
              <a:rPr lang="en-US" sz="2700" b="0" dirty="0"/>
              <a:t>.</a:t>
            </a:r>
          </a:p>
        </p:txBody>
      </p:sp>
      <p:sp>
        <p:nvSpPr>
          <p:cNvPr id="7" name="Title 1">
            <a:extLst>
              <a:ext uri="{FF2B5EF4-FFF2-40B4-BE49-F238E27FC236}">
                <a16:creationId xmlns:a16="http://schemas.microsoft.com/office/drawing/2014/main" id="{AEE2A431-79DD-9345-8849-34A3A4B816E6}"/>
              </a:ext>
            </a:extLst>
          </p:cNvPr>
          <p:cNvSpPr txBox="1">
            <a:spLocks/>
          </p:cNvSpPr>
          <p:nvPr/>
        </p:nvSpPr>
        <p:spPr>
          <a:xfrm>
            <a:off x="6722192" y="4279402"/>
            <a:ext cx="5066560" cy="24028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1"/>
                </a:solidFill>
              </a:rPr>
              <a:t>Dilemma: </a:t>
            </a:r>
            <a:r>
              <a:rPr lang="en-US" sz="2500" dirty="0"/>
              <a:t>How do you compare </a:t>
            </a:r>
            <a:r>
              <a:rPr lang="en-US" sz="2500" b="0" dirty="0"/>
              <a:t>the benefit with the costs?</a:t>
            </a:r>
          </a:p>
          <a:p>
            <a:endParaRPr lang="en-US" sz="1600" b="0" dirty="0">
              <a:solidFill>
                <a:schemeClr val="accent1"/>
              </a:solidFill>
            </a:endParaRPr>
          </a:p>
          <a:p>
            <a:r>
              <a:rPr lang="en-US" sz="2800" dirty="0">
                <a:solidFill>
                  <a:schemeClr val="accent1"/>
                </a:solidFill>
              </a:rPr>
              <a:t>Solution: </a:t>
            </a:r>
            <a:r>
              <a:rPr lang="en-US" sz="2500" dirty="0"/>
              <a:t>Convert</a:t>
            </a:r>
            <a:r>
              <a:rPr lang="en-US" sz="2500" b="0" dirty="0"/>
              <a:t> costs and benefits </a:t>
            </a:r>
            <a:r>
              <a:rPr lang="en-US" sz="2500" dirty="0"/>
              <a:t>into dollars </a:t>
            </a:r>
            <a:r>
              <a:rPr lang="en-US" sz="2500" b="0" dirty="0"/>
              <a:t>by evaluating your </a:t>
            </a:r>
            <a:r>
              <a:rPr lang="en-US" sz="2500" dirty="0"/>
              <a:t>willingness to pay</a:t>
            </a:r>
          </a:p>
        </p:txBody>
      </p:sp>
      <p:sp>
        <p:nvSpPr>
          <p:cNvPr id="8" name="Title 1">
            <a:extLst>
              <a:ext uri="{FF2B5EF4-FFF2-40B4-BE49-F238E27FC236}">
                <a16:creationId xmlns:a16="http://schemas.microsoft.com/office/drawing/2014/main" id="{5AF08576-746F-D64A-A595-1F31BBB15BC2}"/>
              </a:ext>
            </a:extLst>
          </p:cNvPr>
          <p:cNvSpPr txBox="1">
            <a:spLocks/>
          </p:cNvSpPr>
          <p:nvPr/>
        </p:nvSpPr>
        <p:spPr>
          <a:xfrm>
            <a:off x="6722192" y="1853332"/>
            <a:ext cx="5185718" cy="20884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1"/>
                </a:solidFill>
              </a:rPr>
              <a:t>Scenario 1: </a:t>
            </a:r>
            <a:r>
              <a:rPr lang="en-US" sz="2500" b="0" dirty="0"/>
              <a:t>You’re hungry and are considering buying a granola bar from a vending machine after class. The granola bar costs $2.</a:t>
            </a:r>
          </a:p>
          <a:p>
            <a:endParaRPr lang="en-US" sz="1400" b="0" dirty="0"/>
          </a:p>
          <a:p>
            <a:r>
              <a:rPr lang="en-US" sz="2500" b="0" dirty="0"/>
              <a:t>Do you decide to buy the granola bar?</a:t>
            </a:r>
            <a:endParaRPr lang="en-US" sz="2500" dirty="0"/>
          </a:p>
        </p:txBody>
      </p:sp>
      <p:sp>
        <p:nvSpPr>
          <p:cNvPr id="9" name="Rectangle 8">
            <a:extLst>
              <a:ext uri="{FF2B5EF4-FFF2-40B4-BE49-F238E27FC236}">
                <a16:creationId xmlns:a16="http://schemas.microsoft.com/office/drawing/2014/main" id="{D478E6E1-191D-5343-AC18-42A312090F51}"/>
              </a:ext>
              <a:ext uri="{C183D7F6-B498-43B3-948B-1728B52AA6E4}">
                <adec:decorative xmlns:adec="http://schemas.microsoft.com/office/drawing/2017/decorative" val="1"/>
              </a:ext>
            </a:extLst>
          </p:cNvPr>
          <p:cNvSpPr/>
          <p:nvPr/>
        </p:nvSpPr>
        <p:spPr>
          <a:xfrm>
            <a:off x="6610865" y="1705047"/>
            <a:ext cx="5297045" cy="2349247"/>
          </a:xfrm>
          <a:prstGeom prst="rect">
            <a:avLst/>
          </a:prstGeom>
          <a:noFill/>
          <a:ln w="508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Tree>
    <p:extLst>
      <p:ext uri="{BB962C8B-B14F-4D97-AF65-F5344CB8AC3E}">
        <p14:creationId xmlns:p14="http://schemas.microsoft.com/office/powerpoint/2010/main" val="37486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dissolve">
                                      <p:cBhvr>
                                        <p:cTn id="13" dur="500"/>
                                        <p:tgtEl>
                                          <p:spTgt spid="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E7E3-0D62-CD4E-8624-644D74CAB6D8}"/>
              </a:ext>
            </a:extLst>
          </p:cNvPr>
          <p:cNvSpPr>
            <a:spLocks noGrp="1"/>
          </p:cNvSpPr>
          <p:nvPr>
            <p:ph type="title"/>
          </p:nvPr>
        </p:nvSpPr>
        <p:spPr>
          <a:xfrm>
            <a:off x="481914" y="294549"/>
            <a:ext cx="3538806" cy="1325563"/>
          </a:xfrm>
        </p:spPr>
        <p:txBody>
          <a:bodyPr/>
          <a:lstStyle/>
          <a:p>
            <a:r>
              <a:rPr lang="en-US" dirty="0">
                <a:solidFill>
                  <a:schemeClr val="accent1"/>
                </a:solidFill>
              </a:rPr>
              <a:t>Key Definition</a:t>
            </a:r>
          </a:p>
        </p:txBody>
      </p:sp>
      <p:sp>
        <p:nvSpPr>
          <p:cNvPr id="3" name="Text Placeholder 2">
            <a:extLst>
              <a:ext uri="{FF2B5EF4-FFF2-40B4-BE49-F238E27FC236}">
                <a16:creationId xmlns:a16="http://schemas.microsoft.com/office/drawing/2014/main" id="{D2902BE0-C369-9F44-9BFE-1E8EE7C254B6}"/>
              </a:ext>
            </a:extLst>
          </p:cNvPr>
          <p:cNvSpPr>
            <a:spLocks noGrp="1"/>
          </p:cNvSpPr>
          <p:nvPr>
            <p:ph type="body" sz="quarter" idx="10"/>
          </p:nvPr>
        </p:nvSpPr>
        <p:spPr>
          <a:xfrm>
            <a:off x="6775793" y="768652"/>
            <a:ext cx="5256213" cy="553522"/>
          </a:xfrm>
        </p:spPr>
        <p:txBody>
          <a:bodyPr>
            <a:noAutofit/>
          </a:bodyPr>
          <a:lstStyle/>
          <a:p>
            <a:r>
              <a:rPr lang="en-US" sz="3500" dirty="0">
                <a:solidFill>
                  <a:schemeClr val="accent1"/>
                </a:solidFill>
              </a:rPr>
              <a:t>Scenario 1 Continued</a:t>
            </a:r>
          </a:p>
        </p:txBody>
      </p:sp>
      <p:sp>
        <p:nvSpPr>
          <p:cNvPr id="4" name="Slide Number Placeholder 3">
            <a:extLst>
              <a:ext uri="{FF2B5EF4-FFF2-40B4-BE49-F238E27FC236}">
                <a16:creationId xmlns:a16="http://schemas.microsoft.com/office/drawing/2014/main" id="{97018BB1-3C9C-5D4F-A004-30BC44CBD286}"/>
              </a:ext>
            </a:extLst>
          </p:cNvPr>
          <p:cNvSpPr>
            <a:spLocks noGrp="1"/>
          </p:cNvSpPr>
          <p:nvPr>
            <p:ph type="sldNum" sz="quarter" idx="4"/>
          </p:nvPr>
        </p:nvSpPr>
        <p:spPr/>
        <p:txBody>
          <a:bodyPr/>
          <a:lstStyle/>
          <a:p>
            <a:fld id="{A5A0B60D-8A11-3D4C-B081-FD9F66CC3D26}" type="slidenum">
              <a:rPr lang="en-US" smtClean="0"/>
              <a:pPr/>
              <a:t>6</a:t>
            </a:fld>
            <a:endParaRPr lang="en-US" dirty="0"/>
          </a:p>
        </p:txBody>
      </p:sp>
      <p:sp>
        <p:nvSpPr>
          <p:cNvPr id="6" name="Title 1">
            <a:extLst>
              <a:ext uri="{FF2B5EF4-FFF2-40B4-BE49-F238E27FC236}">
                <a16:creationId xmlns:a16="http://schemas.microsoft.com/office/drawing/2014/main" id="{5F677C54-BBBD-E641-BC86-3D9EB92AB8ED}"/>
              </a:ext>
            </a:extLst>
          </p:cNvPr>
          <p:cNvSpPr txBox="1">
            <a:spLocks/>
          </p:cNvSpPr>
          <p:nvPr/>
        </p:nvSpPr>
        <p:spPr>
          <a:xfrm>
            <a:off x="481912" y="2005537"/>
            <a:ext cx="5288692" cy="24028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1"/>
                </a:solidFill>
              </a:rPr>
              <a:t>Willingness to pay:</a:t>
            </a:r>
            <a:r>
              <a:rPr lang="en-US" sz="2800" b="0" dirty="0">
                <a:solidFill>
                  <a:schemeClr val="accent1"/>
                </a:solidFill>
              </a:rPr>
              <a:t> </a:t>
            </a:r>
            <a:r>
              <a:rPr lang="en-US" sz="2500" b="0" dirty="0"/>
              <a:t>In order to </a:t>
            </a:r>
            <a:r>
              <a:rPr lang="en-US" sz="2500" dirty="0"/>
              <a:t>convert nonfinancial</a:t>
            </a:r>
            <a:r>
              <a:rPr lang="en-US" sz="2500" b="0" dirty="0"/>
              <a:t> costs or benefits into their </a:t>
            </a:r>
            <a:r>
              <a:rPr lang="en-US" sz="2500" dirty="0"/>
              <a:t>monetary equivalent</a:t>
            </a:r>
            <a:r>
              <a:rPr lang="en-US" sz="2500" b="0" dirty="0"/>
              <a:t>, as yourself: “What is the </a:t>
            </a:r>
            <a:r>
              <a:rPr lang="en-US" sz="2500" dirty="0"/>
              <a:t>most I am willing to pay </a:t>
            </a:r>
            <a:r>
              <a:rPr lang="en-US" sz="2500" b="0" dirty="0"/>
              <a:t>to get this benefit (or avoid that cost)?”</a:t>
            </a:r>
          </a:p>
        </p:txBody>
      </p:sp>
      <p:sp>
        <p:nvSpPr>
          <p:cNvPr id="7" name="Title 1">
            <a:extLst>
              <a:ext uri="{FF2B5EF4-FFF2-40B4-BE49-F238E27FC236}">
                <a16:creationId xmlns:a16="http://schemas.microsoft.com/office/drawing/2014/main" id="{AEE2A431-79DD-9345-8849-34A3A4B816E6}"/>
              </a:ext>
            </a:extLst>
          </p:cNvPr>
          <p:cNvSpPr txBox="1">
            <a:spLocks/>
          </p:cNvSpPr>
          <p:nvPr/>
        </p:nvSpPr>
        <p:spPr>
          <a:xfrm>
            <a:off x="654906" y="4471856"/>
            <a:ext cx="4559646" cy="145223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2"/>
                </a:solidFill>
              </a:rPr>
              <a:t>Helpful Hint</a:t>
            </a:r>
          </a:p>
          <a:p>
            <a:endParaRPr lang="en-US" sz="800" u="sng" dirty="0">
              <a:solidFill>
                <a:schemeClr val="accent1"/>
              </a:solidFill>
            </a:endParaRPr>
          </a:p>
          <a:p>
            <a:r>
              <a:rPr lang="en-US" sz="2500" b="0" dirty="0"/>
              <a:t>Do not confuse “</a:t>
            </a:r>
            <a:r>
              <a:rPr lang="en-US" sz="2500" dirty="0"/>
              <a:t>want</a:t>
            </a:r>
            <a:r>
              <a:rPr lang="en-US" sz="2500" b="0" dirty="0"/>
              <a:t> to pay” with “</a:t>
            </a:r>
            <a:r>
              <a:rPr lang="en-US" sz="2500" dirty="0"/>
              <a:t>willing</a:t>
            </a:r>
            <a:r>
              <a:rPr lang="en-US" sz="2500" b="0" dirty="0"/>
              <a:t> to pay” when doing this conversion.</a:t>
            </a:r>
          </a:p>
        </p:txBody>
      </p:sp>
      <p:sp>
        <p:nvSpPr>
          <p:cNvPr id="8" name="Title 1">
            <a:extLst>
              <a:ext uri="{FF2B5EF4-FFF2-40B4-BE49-F238E27FC236}">
                <a16:creationId xmlns:a16="http://schemas.microsoft.com/office/drawing/2014/main" id="{45AB92A0-4A2C-0144-B374-0759787AAE6A}"/>
              </a:ext>
            </a:extLst>
          </p:cNvPr>
          <p:cNvSpPr txBox="1">
            <a:spLocks/>
          </p:cNvSpPr>
          <p:nvPr/>
        </p:nvSpPr>
        <p:spPr>
          <a:xfrm>
            <a:off x="6775793" y="1821635"/>
            <a:ext cx="5107627" cy="3159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500" b="0" dirty="0"/>
              <a:t>The </a:t>
            </a:r>
            <a:r>
              <a:rPr lang="en-US" sz="2500" dirty="0"/>
              <a:t>benefit</a:t>
            </a:r>
            <a:r>
              <a:rPr lang="en-US" sz="2500" b="0" dirty="0"/>
              <a:t> of the granola bar </a:t>
            </a:r>
            <a:r>
              <a:rPr lang="en-US" sz="2500" dirty="0"/>
              <a:t>depends</a:t>
            </a:r>
            <a:r>
              <a:rPr lang="en-US" sz="2500" b="0" dirty="0"/>
              <a:t> on how delicious it is to </a:t>
            </a:r>
            <a:r>
              <a:rPr lang="en-US" sz="2500" dirty="0"/>
              <a:t>you</a:t>
            </a:r>
            <a:r>
              <a:rPr lang="en-US" sz="2500" b="0" dirty="0"/>
              <a:t>.</a:t>
            </a:r>
          </a:p>
          <a:p>
            <a:endParaRPr lang="en-US" sz="1200" b="0" dirty="0"/>
          </a:p>
          <a:p>
            <a:r>
              <a:rPr lang="en-US" sz="2500" b="0" dirty="0"/>
              <a:t>Let’s say you are </a:t>
            </a:r>
            <a:r>
              <a:rPr lang="en-US" sz="2500" dirty="0"/>
              <a:t>willing to pay up to $3 </a:t>
            </a:r>
            <a:r>
              <a:rPr lang="en-US" sz="2500" b="0" dirty="0"/>
              <a:t>for the granola bar. </a:t>
            </a:r>
          </a:p>
          <a:p>
            <a:endParaRPr lang="en-US" sz="800" b="0" dirty="0"/>
          </a:p>
          <a:p>
            <a:pPr marL="342900" indent="-342900">
              <a:buFont typeface="Wingdings" pitchFamily="2" charset="2"/>
              <a:buChar char="Ø"/>
            </a:pPr>
            <a:r>
              <a:rPr lang="en-US" sz="2500" b="0" dirty="0"/>
              <a:t>Costs: $2</a:t>
            </a:r>
          </a:p>
          <a:p>
            <a:pPr marL="342900" indent="-342900">
              <a:buFont typeface="Wingdings" pitchFamily="2" charset="2"/>
              <a:buChar char="Ø"/>
            </a:pPr>
            <a:endParaRPr lang="en-US" sz="500" b="0" dirty="0"/>
          </a:p>
          <a:p>
            <a:pPr marL="342900" indent="-342900">
              <a:buFont typeface="Wingdings" pitchFamily="2" charset="2"/>
              <a:buChar char="Ø"/>
            </a:pPr>
            <a:r>
              <a:rPr lang="en-US" sz="2500" b="0" dirty="0"/>
              <a:t>Benefits: $3</a:t>
            </a:r>
          </a:p>
          <a:p>
            <a:pPr marL="342900" indent="-342900">
              <a:buFont typeface="Wingdings" pitchFamily="2" charset="2"/>
              <a:buChar char="Ø"/>
            </a:pPr>
            <a:endParaRPr lang="en-US" sz="500" b="0" dirty="0"/>
          </a:p>
          <a:p>
            <a:pPr marL="342900" indent="-342900">
              <a:buFont typeface="Wingdings" pitchFamily="2" charset="2"/>
              <a:buChar char="Ø"/>
            </a:pPr>
            <a:r>
              <a:rPr lang="en-US" sz="2500" b="0" dirty="0"/>
              <a:t>Decision:</a:t>
            </a:r>
            <a:r>
              <a:rPr lang="en-US" sz="2500" b="0" dirty="0">
                <a:sym typeface="Wingdings" pitchFamily="2" charset="2"/>
              </a:rPr>
              <a:t> buy the granola bar</a:t>
            </a:r>
            <a:endParaRPr lang="en-US" sz="2500" b="0" dirty="0"/>
          </a:p>
        </p:txBody>
      </p:sp>
      <p:sp>
        <p:nvSpPr>
          <p:cNvPr id="9" name="Title 1">
            <a:extLst>
              <a:ext uri="{FF2B5EF4-FFF2-40B4-BE49-F238E27FC236}">
                <a16:creationId xmlns:a16="http://schemas.microsoft.com/office/drawing/2014/main" id="{29D2853E-2BF5-2E41-B621-220236F14E2F}"/>
              </a:ext>
            </a:extLst>
          </p:cNvPr>
          <p:cNvSpPr txBox="1">
            <a:spLocks/>
          </p:cNvSpPr>
          <p:nvPr/>
        </p:nvSpPr>
        <p:spPr>
          <a:xfrm>
            <a:off x="6775793" y="4950979"/>
            <a:ext cx="5256212" cy="17176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1"/>
                </a:solidFill>
              </a:rPr>
              <a:t>Take-Away: </a:t>
            </a:r>
            <a:r>
              <a:rPr lang="en-US" sz="2500" b="0" dirty="0"/>
              <a:t>using the </a:t>
            </a:r>
            <a:r>
              <a:rPr lang="en-US" sz="2500" dirty="0"/>
              <a:t>cost-benefit principle</a:t>
            </a:r>
            <a:r>
              <a:rPr lang="en-US" sz="2500" i="1" dirty="0"/>
              <a:t>, </a:t>
            </a:r>
            <a:r>
              <a:rPr lang="en-US" sz="2500" b="0" dirty="0"/>
              <a:t>we see the </a:t>
            </a:r>
            <a:r>
              <a:rPr lang="en-US" sz="2500" dirty="0"/>
              <a:t>benefits exceed </a:t>
            </a:r>
            <a:r>
              <a:rPr lang="en-US" sz="2500" b="0" dirty="0"/>
              <a:t>the</a:t>
            </a:r>
            <a:r>
              <a:rPr lang="en-US" sz="2500" dirty="0"/>
              <a:t> costs</a:t>
            </a:r>
            <a:r>
              <a:rPr lang="en-US" sz="2500" b="0" dirty="0"/>
              <a:t> which is why you buy the granola bar!</a:t>
            </a:r>
          </a:p>
        </p:txBody>
      </p:sp>
      <p:sp>
        <p:nvSpPr>
          <p:cNvPr id="11" name="Rectangle 10">
            <a:extLst>
              <a:ext uri="{FF2B5EF4-FFF2-40B4-BE49-F238E27FC236}">
                <a16:creationId xmlns:a16="http://schemas.microsoft.com/office/drawing/2014/main" id="{26DFE751-374F-464C-809B-85EF2891B71E}"/>
              </a:ext>
              <a:ext uri="{C183D7F6-B498-43B3-948B-1728B52AA6E4}">
                <adec:decorative xmlns:adec="http://schemas.microsoft.com/office/drawing/2017/decorative" val="1"/>
              </a:ext>
            </a:extLst>
          </p:cNvPr>
          <p:cNvSpPr/>
          <p:nvPr/>
        </p:nvSpPr>
        <p:spPr>
          <a:xfrm>
            <a:off x="481912" y="4275704"/>
            <a:ext cx="5066268" cy="1828533"/>
          </a:xfrm>
          <a:prstGeom prst="rect">
            <a:avLst/>
          </a:prstGeom>
          <a:noFill/>
          <a:ln w="635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6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dissolve">
                                      <p:cBhvr>
                                        <p:cTn id="15" dur="500"/>
                                        <p:tgtEl>
                                          <p:spTgt spid="8">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dissolve">
                                      <p:cBhvr>
                                        <p:cTn id="18" dur="500"/>
                                        <p:tgtEl>
                                          <p:spTgt spid="8">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dissolve">
                                      <p:cBhvr>
                                        <p:cTn id="26" dur="500"/>
                                        <p:tgtEl>
                                          <p:spTgt spid="8">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dissolve">
                                      <p:cBhvr>
                                        <p:cTn id="29" dur="500"/>
                                        <p:tgtEl>
                                          <p:spTgt spid="8">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dissolv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F2DA-19E7-0D4B-AB89-521361525E8B}"/>
              </a:ext>
            </a:extLst>
          </p:cNvPr>
          <p:cNvSpPr>
            <a:spLocks noGrp="1"/>
          </p:cNvSpPr>
          <p:nvPr>
            <p:ph type="title"/>
          </p:nvPr>
        </p:nvSpPr>
        <p:spPr>
          <a:xfrm>
            <a:off x="0" y="365126"/>
            <a:ext cx="12192000" cy="1140290"/>
          </a:xfrm>
        </p:spPr>
        <p:txBody>
          <a:bodyPr/>
          <a:lstStyle/>
          <a:p>
            <a:r>
              <a:rPr lang="en-US" dirty="0"/>
              <a:t>Evaluating the FULL set of costs and benefits</a:t>
            </a:r>
          </a:p>
        </p:txBody>
      </p:sp>
      <p:sp>
        <p:nvSpPr>
          <p:cNvPr id="4" name="Slide Number Placeholder 3">
            <a:extLst>
              <a:ext uri="{FF2B5EF4-FFF2-40B4-BE49-F238E27FC236}">
                <a16:creationId xmlns:a16="http://schemas.microsoft.com/office/drawing/2014/main" id="{161D7628-9080-614C-94F3-51A4F8F6B084}"/>
              </a:ext>
            </a:extLst>
          </p:cNvPr>
          <p:cNvSpPr>
            <a:spLocks noGrp="1"/>
          </p:cNvSpPr>
          <p:nvPr>
            <p:ph type="sldNum" sz="quarter" idx="4"/>
          </p:nvPr>
        </p:nvSpPr>
        <p:spPr/>
        <p:txBody>
          <a:bodyPr/>
          <a:lstStyle/>
          <a:p>
            <a:fld id="{A5A0B60D-8A11-3D4C-B081-FD9F66CC3D26}" type="slidenum">
              <a:rPr lang="en-US" smtClean="0"/>
              <a:pPr/>
              <a:t>7</a:t>
            </a:fld>
            <a:endParaRPr lang="en-US" dirty="0"/>
          </a:p>
        </p:txBody>
      </p:sp>
      <p:sp>
        <p:nvSpPr>
          <p:cNvPr id="6" name="Title 1">
            <a:extLst>
              <a:ext uri="{FF2B5EF4-FFF2-40B4-BE49-F238E27FC236}">
                <a16:creationId xmlns:a16="http://schemas.microsoft.com/office/drawing/2014/main" id="{797477CD-2B17-6C4D-9D39-2FB305E248B7}"/>
              </a:ext>
            </a:extLst>
          </p:cNvPr>
          <p:cNvSpPr txBox="1">
            <a:spLocks/>
          </p:cNvSpPr>
          <p:nvPr/>
        </p:nvSpPr>
        <p:spPr>
          <a:xfrm>
            <a:off x="481914" y="1889291"/>
            <a:ext cx="5209887" cy="4400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600" b="0" dirty="0"/>
              <a:t>Using </a:t>
            </a:r>
            <a:r>
              <a:rPr lang="en-US" sz="2600" dirty="0"/>
              <a:t>money as the measuring stick </a:t>
            </a:r>
            <a:r>
              <a:rPr lang="en-US" sz="2600" b="0" dirty="0"/>
              <a:t>allows you to take into account the </a:t>
            </a:r>
            <a:r>
              <a:rPr lang="en-US" sz="2600" dirty="0"/>
              <a:t>financial</a:t>
            </a:r>
            <a:r>
              <a:rPr lang="en-US" sz="2600" b="0" dirty="0"/>
              <a:t> and </a:t>
            </a:r>
            <a:r>
              <a:rPr lang="en-US" sz="2600" dirty="0"/>
              <a:t>nonfinancial</a:t>
            </a:r>
            <a:r>
              <a:rPr lang="en-US" sz="2600" b="0" dirty="0"/>
              <a:t> costs and benefits of a decision.</a:t>
            </a:r>
          </a:p>
          <a:p>
            <a:endParaRPr lang="en-US" sz="2600" b="0" dirty="0"/>
          </a:p>
          <a:p>
            <a:r>
              <a:rPr lang="en-US" sz="2600" b="0" dirty="0"/>
              <a:t>In cost-benefit analysis, </a:t>
            </a:r>
            <a:r>
              <a:rPr lang="en-US" sz="2600" dirty="0"/>
              <a:t>money</a:t>
            </a:r>
            <a:r>
              <a:rPr lang="en-US" sz="2600" b="0" dirty="0"/>
              <a:t> is the measuring stick, </a:t>
            </a:r>
            <a:r>
              <a:rPr lang="en-US" sz="2600" dirty="0"/>
              <a:t>not the objective.</a:t>
            </a:r>
          </a:p>
          <a:p>
            <a:endParaRPr lang="en-US" sz="2600" dirty="0"/>
          </a:p>
          <a:p>
            <a:pPr marL="342900" indent="-342900">
              <a:buFont typeface="Wingdings" pitchFamily="2" charset="2"/>
              <a:buChar char="Ø"/>
            </a:pPr>
            <a:r>
              <a:rPr lang="en-US" sz="2600" b="0" dirty="0"/>
              <a:t>Cost-benefit analysis still </a:t>
            </a:r>
            <a:r>
              <a:rPr lang="en-US" sz="2600" dirty="0"/>
              <a:t>allows for unselfish decisions</a:t>
            </a:r>
          </a:p>
          <a:p>
            <a:endParaRPr lang="en-US" sz="2400" b="0" dirty="0"/>
          </a:p>
          <a:p>
            <a:endParaRPr lang="en-US" sz="2400" b="0" dirty="0"/>
          </a:p>
        </p:txBody>
      </p:sp>
      <p:sp>
        <p:nvSpPr>
          <p:cNvPr id="7" name="Title 1">
            <a:extLst>
              <a:ext uri="{FF2B5EF4-FFF2-40B4-BE49-F238E27FC236}">
                <a16:creationId xmlns:a16="http://schemas.microsoft.com/office/drawing/2014/main" id="{B46961F7-88F3-3D48-8445-A2CD96593EB2}"/>
              </a:ext>
            </a:extLst>
          </p:cNvPr>
          <p:cNvSpPr txBox="1">
            <a:spLocks/>
          </p:cNvSpPr>
          <p:nvPr/>
        </p:nvSpPr>
        <p:spPr>
          <a:xfrm>
            <a:off x="6170982" y="1889291"/>
            <a:ext cx="5490117" cy="4400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400" dirty="0">
                <a:solidFill>
                  <a:schemeClr val="accent1"/>
                </a:solidFill>
              </a:rPr>
              <a:t>Scenario 1 </a:t>
            </a:r>
            <a:r>
              <a:rPr lang="en-US" sz="1800" dirty="0">
                <a:solidFill>
                  <a:schemeClr val="accent1"/>
                </a:solidFill>
                <a:latin typeface="Calibri" panose="020F0502020204030204" pitchFamily="34" charset="0"/>
                <a:cs typeface="Calibri" panose="020F0502020204030204" pitchFamily="34" charset="0"/>
              </a:rPr>
              <a:t>(</a:t>
            </a:r>
            <a:r>
              <a:rPr lang="en-US" sz="1800" dirty="0">
                <a:solidFill>
                  <a:schemeClr val="accent1"/>
                </a:solidFill>
              </a:rPr>
              <a:t>expanded upon</a:t>
            </a:r>
            <a:r>
              <a:rPr lang="en-US" sz="1800" dirty="0">
                <a:solidFill>
                  <a:schemeClr val="accent1"/>
                </a:solidFill>
                <a:latin typeface="Calibri" panose="020F0502020204030204" pitchFamily="34" charset="0"/>
                <a:cs typeface="Calibri" panose="020F0502020204030204" pitchFamily="34" charset="0"/>
              </a:rPr>
              <a:t>)</a:t>
            </a:r>
            <a:r>
              <a:rPr lang="en-US" sz="2200" dirty="0">
                <a:solidFill>
                  <a:schemeClr val="accent1"/>
                </a:solidFill>
              </a:rPr>
              <a:t>: </a:t>
            </a:r>
            <a:r>
              <a:rPr lang="en-US" sz="1800" dirty="0">
                <a:solidFill>
                  <a:schemeClr val="accent1"/>
                </a:solidFill>
              </a:rPr>
              <a:t> </a:t>
            </a:r>
          </a:p>
          <a:p>
            <a:r>
              <a:rPr lang="en-US" sz="2200" b="0" dirty="0"/>
              <a:t>Suppose </a:t>
            </a:r>
            <a:r>
              <a:rPr lang="en-US" sz="2200" dirty="0"/>
              <a:t>your friend is also hungry </a:t>
            </a:r>
            <a:r>
              <a:rPr lang="en-US" sz="2200" b="0" dirty="0"/>
              <a:t>but doesn’t have any money with them. </a:t>
            </a:r>
          </a:p>
          <a:p>
            <a:pPr marL="342900" indent="-342900">
              <a:buFont typeface="Wingdings" pitchFamily="2" charset="2"/>
              <a:buChar char="Ø"/>
            </a:pPr>
            <a:r>
              <a:rPr lang="en-US" sz="2200" b="0" dirty="0"/>
              <a:t>Do you buy them a granola bar from the vending machine too? </a:t>
            </a:r>
          </a:p>
          <a:p>
            <a:endParaRPr lang="en-US" sz="2800" dirty="0">
              <a:solidFill>
                <a:schemeClr val="accent1"/>
              </a:solidFill>
            </a:endParaRPr>
          </a:p>
          <a:p>
            <a:r>
              <a:rPr lang="en-US" sz="2200" dirty="0">
                <a:solidFill>
                  <a:schemeClr val="accent1"/>
                </a:solidFill>
              </a:rPr>
              <a:t>Cost-benefit analysis: </a:t>
            </a:r>
          </a:p>
          <a:p>
            <a:endParaRPr lang="en-US" sz="400" dirty="0"/>
          </a:p>
          <a:p>
            <a:r>
              <a:rPr lang="en-US" sz="2200" dirty="0"/>
              <a:t>Your friend’s happiness makes you happy </a:t>
            </a:r>
            <a:r>
              <a:rPr lang="en-US" sz="2200" b="0" dirty="0"/>
              <a:t>and should be counted among the benefits.</a:t>
            </a:r>
          </a:p>
          <a:p>
            <a:endParaRPr lang="en-US" sz="1000" b="0" dirty="0"/>
          </a:p>
          <a:p>
            <a:endParaRPr lang="en-US" sz="1000" b="0" dirty="0"/>
          </a:p>
          <a:p>
            <a:r>
              <a:rPr lang="en-US" sz="2200" b="0" dirty="0"/>
              <a:t>If you get a lot a joy from doing nice things for your friends, then cost-benefit analysis tells you to </a:t>
            </a:r>
            <a:r>
              <a:rPr lang="en-US" sz="2200" dirty="0"/>
              <a:t>purchase the granola bar for your friend</a:t>
            </a:r>
            <a:r>
              <a:rPr lang="en-US" sz="2200" b="0" dirty="0"/>
              <a:t>.</a:t>
            </a:r>
          </a:p>
        </p:txBody>
      </p:sp>
    </p:spTree>
    <p:extLst>
      <p:ext uri="{BB962C8B-B14F-4D97-AF65-F5344CB8AC3E}">
        <p14:creationId xmlns:p14="http://schemas.microsoft.com/office/powerpoint/2010/main" val="293868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dissolv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dissolv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dissolve">
                                      <p:cBhvr>
                                        <p:cTn id="3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D0A3-D404-89D1-2677-DB375DC94EE7}"/>
              </a:ext>
            </a:extLst>
          </p:cNvPr>
          <p:cNvSpPr>
            <a:spLocks noGrp="1"/>
          </p:cNvSpPr>
          <p:nvPr>
            <p:ph type="title"/>
          </p:nvPr>
        </p:nvSpPr>
        <p:spPr>
          <a:xfrm>
            <a:off x="481912" y="314849"/>
            <a:ext cx="3773585" cy="1325563"/>
          </a:xfrm>
        </p:spPr>
        <p:txBody>
          <a:bodyPr/>
          <a:lstStyle/>
          <a:p>
            <a:r>
              <a:rPr lang="en-US" dirty="0">
                <a:solidFill>
                  <a:schemeClr val="accent4">
                    <a:lumMod val="75000"/>
                  </a:schemeClr>
                </a:solidFill>
              </a:rPr>
              <a:t>Key Definition</a:t>
            </a:r>
          </a:p>
        </p:txBody>
      </p:sp>
      <p:sp>
        <p:nvSpPr>
          <p:cNvPr id="3" name="Text Placeholder 2">
            <a:extLst>
              <a:ext uri="{FF2B5EF4-FFF2-40B4-BE49-F238E27FC236}">
                <a16:creationId xmlns:a16="http://schemas.microsoft.com/office/drawing/2014/main" id="{90B925EE-F51E-CBCB-9D07-71A0BDEACE53}"/>
              </a:ext>
            </a:extLst>
          </p:cNvPr>
          <p:cNvSpPr>
            <a:spLocks noGrp="1"/>
          </p:cNvSpPr>
          <p:nvPr>
            <p:ph type="body" sz="quarter" idx="10"/>
          </p:nvPr>
        </p:nvSpPr>
        <p:spPr>
          <a:xfrm>
            <a:off x="6935787" y="731581"/>
            <a:ext cx="5256213" cy="738873"/>
          </a:xfrm>
        </p:spPr>
        <p:txBody>
          <a:bodyPr>
            <a:normAutofit fontScale="92500"/>
          </a:bodyPr>
          <a:lstStyle/>
          <a:p>
            <a:r>
              <a:rPr lang="en-US" dirty="0">
                <a:solidFill>
                  <a:schemeClr val="accent4">
                    <a:lumMod val="75000"/>
                  </a:schemeClr>
                </a:solidFill>
              </a:rPr>
              <a:t>Diving into the Definition</a:t>
            </a:r>
          </a:p>
        </p:txBody>
      </p:sp>
      <p:sp>
        <p:nvSpPr>
          <p:cNvPr id="4" name="Slide Number Placeholder 3">
            <a:extLst>
              <a:ext uri="{FF2B5EF4-FFF2-40B4-BE49-F238E27FC236}">
                <a16:creationId xmlns:a16="http://schemas.microsoft.com/office/drawing/2014/main" id="{8CBCF401-40DB-7DAF-8FAB-3B8B3CA20353}"/>
              </a:ext>
            </a:extLst>
          </p:cNvPr>
          <p:cNvSpPr>
            <a:spLocks noGrp="1"/>
          </p:cNvSpPr>
          <p:nvPr>
            <p:ph type="sldNum" sz="quarter" idx="4"/>
          </p:nvPr>
        </p:nvSpPr>
        <p:spPr/>
        <p:txBody>
          <a:bodyPr/>
          <a:lstStyle/>
          <a:p>
            <a:fld id="{A5A0B60D-8A11-3D4C-B081-FD9F66CC3D26}" type="slidenum">
              <a:rPr lang="en-US" smtClean="0"/>
              <a:pPr/>
              <a:t>8</a:t>
            </a:fld>
            <a:endParaRPr lang="en-US" dirty="0"/>
          </a:p>
        </p:txBody>
      </p:sp>
      <p:sp>
        <p:nvSpPr>
          <p:cNvPr id="6" name="Title 1">
            <a:extLst>
              <a:ext uri="{FF2B5EF4-FFF2-40B4-BE49-F238E27FC236}">
                <a16:creationId xmlns:a16="http://schemas.microsoft.com/office/drawing/2014/main" id="{153A5BC5-53CF-39F2-23AA-C23E178D8CBF}"/>
              </a:ext>
            </a:extLst>
          </p:cNvPr>
          <p:cNvSpPr txBox="1">
            <a:spLocks/>
          </p:cNvSpPr>
          <p:nvPr/>
        </p:nvSpPr>
        <p:spPr>
          <a:xfrm>
            <a:off x="481912" y="2005537"/>
            <a:ext cx="5288692" cy="4480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800" dirty="0">
                <a:solidFill>
                  <a:schemeClr val="accent4">
                    <a:lumMod val="75000"/>
                  </a:schemeClr>
                </a:solidFill>
              </a:rPr>
              <a:t>Economics Surplus: </a:t>
            </a:r>
            <a:r>
              <a:rPr lang="en-US" sz="2500" b="0" dirty="0"/>
              <a:t>The </a:t>
            </a:r>
            <a:r>
              <a:rPr lang="en-US" sz="2500" dirty="0"/>
              <a:t>total benefits minus the total costs</a:t>
            </a:r>
            <a:r>
              <a:rPr lang="en-US" sz="2500" b="0" dirty="0"/>
              <a:t> flowing from a decision. It measures </a:t>
            </a:r>
            <a:r>
              <a:rPr lang="en-US" sz="2500" dirty="0"/>
              <a:t>how much </a:t>
            </a:r>
            <a:r>
              <a:rPr lang="en-US" sz="2500" b="0" dirty="0"/>
              <a:t>a decision has </a:t>
            </a:r>
            <a:r>
              <a:rPr lang="en-US" sz="2500" dirty="0"/>
              <a:t>improved your well-being</a:t>
            </a:r>
            <a:r>
              <a:rPr lang="en-US" sz="2500" b="0" dirty="0"/>
              <a:t>.</a:t>
            </a:r>
          </a:p>
          <a:p>
            <a:endParaRPr lang="en-US" sz="2500" b="0" dirty="0"/>
          </a:p>
          <a:p>
            <a:r>
              <a:rPr lang="en-US" sz="2500" b="0" dirty="0"/>
              <a:t>Making good decisions is all about maximizing your economic surplus!</a:t>
            </a:r>
          </a:p>
          <a:p>
            <a:endParaRPr lang="en-US" sz="1000" b="0" dirty="0"/>
          </a:p>
          <a:p>
            <a:pPr marL="342900" indent="-342900">
              <a:buFont typeface="Wingdings" pitchFamily="2" charset="2"/>
              <a:buChar char="Ø"/>
            </a:pPr>
            <a:r>
              <a:rPr lang="en-US" sz="2500" b="0" dirty="0"/>
              <a:t>You </a:t>
            </a:r>
            <a:r>
              <a:rPr lang="en-US" sz="2500" dirty="0"/>
              <a:t>generate economic surplus </a:t>
            </a:r>
            <a:r>
              <a:rPr lang="en-US" sz="2500" b="0" dirty="0"/>
              <a:t>every time you make a decision in accordance with the </a:t>
            </a:r>
            <a:r>
              <a:rPr lang="en-US" sz="2500" dirty="0"/>
              <a:t>cost-benefit principle</a:t>
            </a:r>
            <a:r>
              <a:rPr lang="en-US" sz="2500" b="0" dirty="0"/>
              <a:t>.</a:t>
            </a:r>
          </a:p>
        </p:txBody>
      </p:sp>
      <p:sp>
        <p:nvSpPr>
          <p:cNvPr id="7" name="Title 1">
            <a:extLst>
              <a:ext uri="{FF2B5EF4-FFF2-40B4-BE49-F238E27FC236}">
                <a16:creationId xmlns:a16="http://schemas.microsoft.com/office/drawing/2014/main" id="{5A45EABA-812F-17C1-7303-BDC314E959AD}"/>
              </a:ext>
            </a:extLst>
          </p:cNvPr>
          <p:cNvSpPr txBox="1">
            <a:spLocks/>
          </p:cNvSpPr>
          <p:nvPr/>
        </p:nvSpPr>
        <p:spPr>
          <a:xfrm>
            <a:off x="6652053" y="2005537"/>
            <a:ext cx="5288692" cy="448055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000" b="1" kern="1200" baseline="0">
                <a:solidFill>
                  <a:schemeClr val="tx2">
                    <a:lumMod val="75000"/>
                  </a:schemeClr>
                </a:solidFill>
                <a:latin typeface="Dosis" pitchFamily="2" charset="77"/>
                <a:ea typeface="+mj-ea"/>
                <a:cs typeface="+mj-cs"/>
              </a:defRPr>
            </a:lvl1pPr>
          </a:lstStyle>
          <a:p>
            <a:r>
              <a:rPr lang="en-US" sz="2500" b="0" dirty="0"/>
              <a:t>Recall the granola bar your bought for yourself in scenario 1: </a:t>
            </a:r>
          </a:p>
          <a:p>
            <a:endParaRPr lang="en-US" sz="1000" b="0" dirty="0"/>
          </a:p>
          <a:p>
            <a:pPr marL="457200" indent="-457200">
              <a:buFont typeface="Wingdings" pitchFamily="2" charset="2"/>
              <a:buChar char="Ø"/>
            </a:pPr>
            <a:r>
              <a:rPr lang="en-US" sz="2500" b="0" dirty="0"/>
              <a:t>you gained something worth</a:t>
            </a:r>
            <a:r>
              <a:rPr lang="en-US" sz="2500" dirty="0"/>
              <a:t> $3</a:t>
            </a:r>
            <a:r>
              <a:rPr lang="en-US" sz="2500" b="0" dirty="0"/>
              <a:t> to you (the granola bar) in exchange for something only worth </a:t>
            </a:r>
            <a:r>
              <a:rPr lang="en-US" sz="2500" dirty="0"/>
              <a:t>$2</a:t>
            </a:r>
            <a:r>
              <a:rPr lang="en-US" sz="2500" b="0" dirty="0"/>
              <a:t> (your money)</a:t>
            </a:r>
          </a:p>
          <a:p>
            <a:pPr marL="457200" indent="-457200">
              <a:buFont typeface="Wingdings" pitchFamily="2" charset="2"/>
              <a:buChar char="Ø"/>
            </a:pPr>
            <a:endParaRPr lang="en-US" sz="2500" b="0" dirty="0"/>
          </a:p>
          <a:p>
            <a:r>
              <a:rPr lang="en-US" sz="2500" b="0" dirty="0"/>
              <a:t>This exchange generated an </a:t>
            </a:r>
            <a:r>
              <a:rPr lang="en-US" sz="2500" dirty="0"/>
              <a:t>extra $1 </a:t>
            </a:r>
            <a:r>
              <a:rPr lang="en-US" sz="2500" b="0" dirty="0"/>
              <a:t>worth of benefits to you! </a:t>
            </a:r>
            <a:r>
              <a:rPr lang="en-US" sz="2500" dirty="0"/>
              <a:t>This $1 is your economics surplus</a:t>
            </a:r>
            <a:r>
              <a:rPr lang="en-US" sz="2500" b="0" dirty="0"/>
              <a:t>.</a:t>
            </a:r>
          </a:p>
          <a:p>
            <a:endParaRPr lang="en-US" sz="2500" b="0" dirty="0"/>
          </a:p>
          <a:p>
            <a:r>
              <a:rPr lang="en-US" sz="2500" b="0" dirty="0"/>
              <a:t>Transactions can also generate </a:t>
            </a:r>
            <a:r>
              <a:rPr lang="en-US" sz="2500" dirty="0"/>
              <a:t>economic surplus for </a:t>
            </a:r>
            <a:r>
              <a:rPr lang="en-US" sz="2500" dirty="0">
                <a:solidFill>
                  <a:srgbClr val="C00000"/>
                </a:solidFill>
              </a:rPr>
              <a:t>suppliers</a:t>
            </a:r>
            <a:r>
              <a:rPr lang="en-US" sz="2500" b="0" dirty="0"/>
              <a:t>. </a:t>
            </a:r>
            <a:r>
              <a:rPr lang="en-US" sz="2500" b="0" i="1" dirty="0">
                <a:solidFill>
                  <a:schemeClr val="bg2">
                    <a:lumMod val="50000"/>
                  </a:schemeClr>
                </a:solidFill>
              </a:rPr>
              <a:t>Can you describe a scenario in which this happens?</a:t>
            </a:r>
          </a:p>
        </p:txBody>
      </p:sp>
    </p:spTree>
    <p:extLst>
      <p:ext uri="{BB962C8B-B14F-4D97-AF65-F5344CB8AC3E}">
        <p14:creationId xmlns:p14="http://schemas.microsoft.com/office/powerpoint/2010/main" val="13051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dissolv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dissolve">
                                      <p:cBhvr>
                                        <p:cTn id="18" dur="500"/>
                                        <p:tgtEl>
                                          <p:spTgt spid="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dissolv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dissolv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DC4A-EC2A-5C4E-9B69-EF1418FF1E09}"/>
              </a:ext>
            </a:extLst>
          </p:cNvPr>
          <p:cNvSpPr>
            <a:spLocks noGrp="1"/>
          </p:cNvSpPr>
          <p:nvPr>
            <p:ph type="title"/>
          </p:nvPr>
        </p:nvSpPr>
        <p:spPr>
          <a:xfrm>
            <a:off x="0" y="365126"/>
            <a:ext cx="12192000" cy="1095374"/>
          </a:xfrm>
        </p:spPr>
        <p:txBody>
          <a:bodyPr/>
          <a:lstStyle/>
          <a:p>
            <a:r>
              <a:rPr lang="en-US" dirty="0"/>
              <a:t>Framing effects can lead you astray</a:t>
            </a:r>
          </a:p>
        </p:txBody>
      </p:sp>
      <p:sp>
        <p:nvSpPr>
          <p:cNvPr id="3" name="Content Placeholder 2">
            <a:extLst>
              <a:ext uri="{FF2B5EF4-FFF2-40B4-BE49-F238E27FC236}">
                <a16:creationId xmlns:a16="http://schemas.microsoft.com/office/drawing/2014/main" id="{A80325AD-3DB9-F9D3-1897-7943CD59479F}"/>
              </a:ext>
            </a:extLst>
          </p:cNvPr>
          <p:cNvSpPr>
            <a:spLocks noGrp="1"/>
          </p:cNvSpPr>
          <p:nvPr>
            <p:ph idx="1"/>
          </p:nvPr>
        </p:nvSpPr>
        <p:spPr>
          <a:xfrm>
            <a:off x="472160" y="1825625"/>
            <a:ext cx="5501796" cy="4660470"/>
          </a:xfrm>
        </p:spPr>
        <p:txBody>
          <a:bodyPr>
            <a:normAutofit/>
          </a:bodyPr>
          <a:lstStyle/>
          <a:p>
            <a:pPr marL="0" indent="0">
              <a:buNone/>
            </a:pPr>
            <a:r>
              <a:rPr lang="en-US" sz="2600" b="1" dirty="0">
                <a:solidFill>
                  <a:schemeClr val="accent2"/>
                </a:solidFill>
              </a:rPr>
              <a:t>Helpful Hint</a:t>
            </a:r>
            <a:r>
              <a:rPr lang="en-US" sz="2700" b="1" dirty="0">
                <a:solidFill>
                  <a:schemeClr val="accent2"/>
                </a:solidFill>
              </a:rPr>
              <a:t>:</a:t>
            </a:r>
            <a:r>
              <a:rPr lang="en-US" sz="2700" dirty="0">
                <a:solidFill>
                  <a:schemeClr val="accent2"/>
                </a:solidFill>
              </a:rPr>
              <a:t> </a:t>
            </a:r>
            <a:r>
              <a:rPr lang="en-US" sz="2500" dirty="0"/>
              <a:t>when out shopping, you should be </a:t>
            </a:r>
            <a:r>
              <a:rPr lang="en-US" sz="2500" b="1" dirty="0"/>
              <a:t>wary of the clever sales tactics </a:t>
            </a:r>
            <a:r>
              <a:rPr lang="en-US" sz="2500" dirty="0"/>
              <a:t>employed by sellers. Sellers often try to </a:t>
            </a:r>
            <a:r>
              <a:rPr lang="en-US" sz="2500" b="1" dirty="0"/>
              <a:t>cloud your cost-benefit analysis </a:t>
            </a:r>
            <a:r>
              <a:rPr lang="en-US" sz="2500" dirty="0"/>
              <a:t>through use of sly product </a:t>
            </a:r>
            <a:r>
              <a:rPr lang="en-US" sz="2500" b="1" dirty="0"/>
              <a:t>framing</a:t>
            </a:r>
            <a:r>
              <a:rPr lang="en-US" sz="2500" dirty="0"/>
              <a:t> or description. </a:t>
            </a:r>
          </a:p>
          <a:p>
            <a:pPr marL="0" indent="0">
              <a:buNone/>
            </a:pPr>
            <a:endParaRPr lang="en-US" sz="1000" dirty="0"/>
          </a:p>
          <a:p>
            <a:pPr marL="0" indent="0">
              <a:buNone/>
            </a:pPr>
            <a:r>
              <a:rPr lang="en-US" sz="2600" b="1" dirty="0">
                <a:solidFill>
                  <a:schemeClr val="accent6">
                    <a:lumMod val="75000"/>
                  </a:schemeClr>
                </a:solidFill>
              </a:rPr>
              <a:t>Framing effect: </a:t>
            </a:r>
            <a:r>
              <a:rPr lang="en-US" sz="2300" dirty="0"/>
              <a:t>when a decision is affected by </a:t>
            </a:r>
            <a:r>
              <a:rPr lang="en-US" sz="2300" b="1" dirty="0"/>
              <a:t>how</a:t>
            </a:r>
            <a:r>
              <a:rPr lang="en-US" sz="2300" dirty="0"/>
              <a:t> a choice is </a:t>
            </a:r>
            <a:r>
              <a:rPr lang="en-US" sz="2300" b="1" dirty="0"/>
              <a:t>described</a:t>
            </a:r>
            <a:r>
              <a:rPr lang="en-US" sz="2300" dirty="0"/>
              <a:t> or </a:t>
            </a:r>
            <a:r>
              <a:rPr lang="en-US" sz="2300" b="1" dirty="0"/>
              <a:t>framed</a:t>
            </a:r>
            <a:r>
              <a:rPr lang="en-US" sz="2300" dirty="0"/>
              <a:t>. </a:t>
            </a:r>
          </a:p>
          <a:p>
            <a:pPr marL="0" indent="0">
              <a:buNone/>
            </a:pPr>
            <a:endParaRPr lang="en-US" sz="1000" dirty="0"/>
          </a:p>
          <a:p>
            <a:pPr marL="0" indent="0">
              <a:buNone/>
            </a:pPr>
            <a:r>
              <a:rPr lang="en-US" sz="2300" dirty="0"/>
              <a:t>You should </a:t>
            </a:r>
            <a:r>
              <a:rPr lang="en-US" sz="2300" b="1" dirty="0"/>
              <a:t>avoid framing effects </a:t>
            </a:r>
            <a:r>
              <a:rPr lang="en-US" sz="2300" dirty="0"/>
              <a:t>altering your own decisions.</a:t>
            </a:r>
          </a:p>
          <a:p>
            <a:pPr marL="0" indent="0">
              <a:buNone/>
            </a:pPr>
            <a:endParaRPr lang="en-US" sz="2500" dirty="0"/>
          </a:p>
          <a:p>
            <a:pPr marL="0" indent="0">
              <a:buNone/>
            </a:pPr>
            <a:endParaRPr lang="en-US" sz="2700" dirty="0"/>
          </a:p>
        </p:txBody>
      </p:sp>
      <p:sp>
        <p:nvSpPr>
          <p:cNvPr id="4" name="Slide Number Placeholder 3">
            <a:extLst>
              <a:ext uri="{FF2B5EF4-FFF2-40B4-BE49-F238E27FC236}">
                <a16:creationId xmlns:a16="http://schemas.microsoft.com/office/drawing/2014/main" id="{F86161C1-0EDB-EB50-EE67-0801E622ADCE}"/>
              </a:ext>
            </a:extLst>
          </p:cNvPr>
          <p:cNvSpPr>
            <a:spLocks noGrp="1"/>
          </p:cNvSpPr>
          <p:nvPr>
            <p:ph type="sldNum" sz="quarter" idx="4"/>
          </p:nvPr>
        </p:nvSpPr>
        <p:spPr/>
        <p:txBody>
          <a:bodyPr/>
          <a:lstStyle/>
          <a:p>
            <a:fld id="{A5A0B60D-8A11-3D4C-B081-FD9F66CC3D26}" type="slidenum">
              <a:rPr lang="en-US" smtClean="0"/>
              <a:pPr/>
              <a:t>9</a:t>
            </a:fld>
            <a:endParaRPr lang="en-US" dirty="0"/>
          </a:p>
        </p:txBody>
      </p:sp>
      <p:sp>
        <p:nvSpPr>
          <p:cNvPr id="5" name="Content Placeholder 2">
            <a:extLst>
              <a:ext uri="{FF2B5EF4-FFF2-40B4-BE49-F238E27FC236}">
                <a16:creationId xmlns:a16="http://schemas.microsoft.com/office/drawing/2014/main" id="{33F8F07D-3845-AB83-E2F5-0F37F95C72FE}"/>
              </a:ext>
            </a:extLst>
          </p:cNvPr>
          <p:cNvSpPr txBox="1">
            <a:spLocks/>
          </p:cNvSpPr>
          <p:nvPr/>
        </p:nvSpPr>
        <p:spPr>
          <a:xfrm>
            <a:off x="6329259" y="1832404"/>
            <a:ext cx="5607367" cy="4660470"/>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600"/>
              </a:spcBef>
              <a:spcAft>
                <a:spcPts val="600"/>
              </a:spcAft>
              <a:buFont typeface="Arial" panose="020B0604020202020204" pitchFamily="34" charset="0"/>
              <a:buChar char="•"/>
              <a:defRPr sz="2800" kern="1200" baseline="0">
                <a:solidFill>
                  <a:schemeClr val="tx2">
                    <a:lumMod val="75000"/>
                  </a:schemeClr>
                </a:solidFill>
                <a:latin typeface="Dosis" pitchFamily="2" charset="77"/>
                <a:ea typeface="+mn-ea"/>
                <a:cs typeface="Arial" panose="020B0604020202020204" pitchFamily="34" charset="0"/>
              </a:defRPr>
            </a:lvl1pPr>
            <a:lvl2pPr marL="914400" indent="-457200" algn="l" defTabSz="914400" rtl="0" eaLnBrk="1" latinLnBrk="0" hangingPunct="1">
              <a:lnSpc>
                <a:spcPct val="100000"/>
              </a:lnSpc>
              <a:spcBef>
                <a:spcPts val="600"/>
              </a:spcBef>
              <a:spcAft>
                <a:spcPts val="600"/>
              </a:spcAft>
              <a:buFont typeface="Courier New" panose="02070309020205020404" pitchFamily="49" charset="0"/>
              <a:buChar char="o"/>
              <a:defRPr sz="2400" kern="1200" baseline="0">
                <a:solidFill>
                  <a:schemeClr val="tx2">
                    <a:lumMod val="75000"/>
                  </a:schemeClr>
                </a:solidFill>
                <a:latin typeface="Dosis" pitchFamily="2" charset="77"/>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Font typeface="Wingdings" pitchFamily="2" charset="2"/>
              <a:buChar char="§"/>
              <a:defRPr sz="2000" kern="1200" baseline="0">
                <a:solidFill>
                  <a:schemeClr val="tx2">
                    <a:lumMod val="75000"/>
                  </a:schemeClr>
                </a:solidFill>
                <a:latin typeface="Dosis" pitchFamily="2" charset="77"/>
                <a:ea typeface="+mn-ea"/>
                <a:cs typeface="Arial" panose="020B0604020202020204" pitchFamily="34" charset="0"/>
              </a:defRPr>
            </a:lvl3pPr>
            <a:lvl4pPr marL="1714500" indent="-342900" algn="l" defTabSz="914400" rtl="0" eaLnBrk="1" latinLnBrk="0" hangingPunct="1">
              <a:lnSpc>
                <a:spcPct val="100000"/>
              </a:lnSpc>
              <a:spcBef>
                <a:spcPts val="600"/>
              </a:spcBef>
              <a:spcAft>
                <a:spcPts val="600"/>
              </a:spcAft>
              <a:buFont typeface="Wingdings" pitchFamily="2" charset="2"/>
              <a:buChar char="q"/>
              <a:defRPr sz="1800" kern="1200" baseline="0">
                <a:solidFill>
                  <a:schemeClr val="tx2">
                    <a:lumMod val="75000"/>
                  </a:schemeClr>
                </a:solidFill>
                <a:latin typeface="Dosis" pitchFamily="2" charset="77"/>
                <a:ea typeface="+mn-ea"/>
                <a:cs typeface="Arial" panose="020B0604020202020204" pitchFamily="34" charset="0"/>
              </a:defRPr>
            </a:lvl4pPr>
            <a:lvl5pPr marL="2114550" indent="-285750" algn="l" defTabSz="914400" rtl="0" eaLnBrk="1" latinLnBrk="0" hangingPunct="1">
              <a:lnSpc>
                <a:spcPct val="100000"/>
              </a:lnSpc>
              <a:spcBef>
                <a:spcPts val="600"/>
              </a:spcBef>
              <a:spcAft>
                <a:spcPts val="600"/>
              </a:spcAft>
              <a:buFont typeface="Arial" panose="020B0604020202020204" pitchFamily="34" charset="0"/>
              <a:buChar char="•"/>
              <a:defRPr sz="1600" kern="1200" baseline="0">
                <a:solidFill>
                  <a:schemeClr val="tx2">
                    <a:lumMod val="75000"/>
                  </a:schemeClr>
                </a:solidFill>
                <a:latin typeface="Dos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chemeClr val="accent6">
                    <a:lumMod val="75000"/>
                  </a:schemeClr>
                </a:solidFill>
              </a:rPr>
              <a:t>Framing Effect Examples:</a:t>
            </a:r>
            <a:endParaRPr lang="en-US" sz="2300" dirty="0">
              <a:solidFill>
                <a:schemeClr val="accent6">
                  <a:lumMod val="75000"/>
                </a:schemeClr>
              </a:solidFill>
            </a:endParaRPr>
          </a:p>
          <a:p>
            <a:pPr>
              <a:buFont typeface="Wingdings" pitchFamily="2" charset="2"/>
              <a:buChar char="Ø"/>
            </a:pPr>
            <a:r>
              <a:rPr lang="en-US" sz="2300" dirty="0"/>
              <a:t>When an item’s price tag shows both the </a:t>
            </a:r>
            <a:r>
              <a:rPr lang="en-US" sz="2300" b="1" dirty="0"/>
              <a:t>original price</a:t>
            </a:r>
            <a:r>
              <a:rPr lang="en-US" sz="2300" dirty="0"/>
              <a:t> and the </a:t>
            </a:r>
            <a:r>
              <a:rPr lang="en-US" sz="2300" b="1" dirty="0"/>
              <a:t>sale price</a:t>
            </a:r>
            <a:r>
              <a:rPr lang="en-US" sz="2300" dirty="0"/>
              <a:t>.</a:t>
            </a:r>
          </a:p>
          <a:p>
            <a:pPr>
              <a:buFont typeface="Wingdings" pitchFamily="2" charset="2"/>
              <a:buChar char="Ø"/>
            </a:pPr>
            <a:r>
              <a:rPr lang="en-US" sz="2300" dirty="0"/>
              <a:t>A restaurant has one outrageously priced item on the menu, making everything else on the menu seems </a:t>
            </a:r>
            <a:r>
              <a:rPr lang="en-US" sz="2300" b="1" dirty="0"/>
              <a:t>cheap by comparison</a:t>
            </a:r>
            <a:r>
              <a:rPr lang="en-US" sz="2300" dirty="0"/>
              <a:t>.</a:t>
            </a:r>
          </a:p>
          <a:p>
            <a:pPr marL="0" indent="0">
              <a:buNone/>
            </a:pPr>
            <a:endParaRPr lang="en-US" sz="1000" dirty="0"/>
          </a:p>
          <a:p>
            <a:pPr marL="0" indent="0">
              <a:buNone/>
            </a:pPr>
            <a:r>
              <a:rPr lang="en-US" sz="2300" dirty="0"/>
              <a:t>Your choice should depend on the costs and benefits of that item - not on something </a:t>
            </a:r>
            <a:r>
              <a:rPr lang="en-US" sz="2300" b="1" dirty="0"/>
              <a:t>irrelevant</a:t>
            </a:r>
            <a:r>
              <a:rPr lang="en-US" sz="2300" dirty="0"/>
              <a:t>, like how much the item cost in the </a:t>
            </a:r>
            <a:r>
              <a:rPr lang="en-US" sz="2300" b="1" dirty="0"/>
              <a:t>past</a:t>
            </a:r>
            <a:r>
              <a:rPr lang="en-US" sz="2300" dirty="0"/>
              <a:t>.</a:t>
            </a:r>
          </a:p>
          <a:p>
            <a:pPr marL="0" indent="0">
              <a:buFont typeface="Arial" panose="020B0604020202020204" pitchFamily="34" charset="0"/>
              <a:buNone/>
            </a:pPr>
            <a:endParaRPr lang="en-US" sz="2700" dirty="0"/>
          </a:p>
        </p:txBody>
      </p:sp>
      <p:sp>
        <p:nvSpPr>
          <p:cNvPr id="6" name="Rectangle 5">
            <a:extLst>
              <a:ext uri="{FF2B5EF4-FFF2-40B4-BE49-F238E27FC236}">
                <a16:creationId xmlns:a16="http://schemas.microsoft.com/office/drawing/2014/main" id="{53E7E48A-5760-AC57-7813-97B9EB4CDEC6}"/>
              </a:ext>
              <a:ext uri="{C183D7F6-B498-43B3-948B-1728B52AA6E4}">
                <adec:decorative xmlns:adec="http://schemas.microsoft.com/office/drawing/2017/decorative" val="1"/>
              </a:ext>
            </a:extLst>
          </p:cNvPr>
          <p:cNvSpPr/>
          <p:nvPr/>
        </p:nvSpPr>
        <p:spPr>
          <a:xfrm>
            <a:off x="373304" y="4155861"/>
            <a:ext cx="5501796" cy="996908"/>
          </a:xfrm>
          <a:prstGeom prst="rect">
            <a:avLst/>
          </a:prstGeom>
          <a:noFill/>
          <a:ln w="635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ssolve">
                                      <p:cBhvr>
                                        <p:cTn id="18" dur="500"/>
                                        <p:tgtEl>
                                          <p:spTgt spid="5">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dissolve">
                                      <p:cBhvr>
                                        <p:cTn id="21" dur="500"/>
                                        <p:tgtEl>
                                          <p:spTgt spid="5">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dissolve">
                                      <p:cBhvr>
                                        <p:cTn id="24" dur="500"/>
                                        <p:tgtEl>
                                          <p:spTgt spid="5">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LOaeT96"/>
  <p:tag name="ARTICULATE_DESIGN_ID_CUSTOM DESIGN" val="ExKvmGjz"/>
  <p:tag name="ARTICULATE_DESIGN_ID_1_OFFICE THEME" val="VylFsk4c"/>
  <p:tag name="ARTICULATE_SLIDE_THUMBNAIL_REFRESH" val="1"/>
  <p:tag name="ARTICULATE_SLIDE_COUNT"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Jay Park 3">
      <a:dk1>
        <a:srgbClr val="000000"/>
      </a:dk1>
      <a:lt1>
        <a:srgbClr val="FFFFFF"/>
      </a:lt1>
      <a:dk2>
        <a:srgbClr val="44546A"/>
      </a:dk2>
      <a:lt2>
        <a:srgbClr val="E7E6E6"/>
      </a:lt2>
      <a:accent1>
        <a:srgbClr val="4DB5D1"/>
      </a:accent1>
      <a:accent2>
        <a:srgbClr val="ED7D31"/>
      </a:accent2>
      <a:accent3>
        <a:srgbClr val="1E626D"/>
      </a:accent3>
      <a:accent4>
        <a:srgbClr val="FFC000"/>
      </a:accent4>
      <a:accent5>
        <a:srgbClr val="EECD8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5385</TotalTime>
  <Words>5600</Words>
  <Application>Microsoft Macintosh PowerPoint</Application>
  <PresentationFormat>Widescreen</PresentationFormat>
  <Paragraphs>887</Paragraphs>
  <Slides>47</Slides>
  <Notes>28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Courier New</vt:lpstr>
      <vt:lpstr>Dosis</vt:lpstr>
      <vt:lpstr>Tw Cen MT</vt:lpstr>
      <vt:lpstr>Calibri</vt:lpstr>
      <vt:lpstr>Arial</vt:lpstr>
      <vt:lpstr>Wingdings</vt:lpstr>
      <vt:lpstr>Office Theme</vt:lpstr>
      <vt:lpstr>Chapter 1</vt:lpstr>
      <vt:lpstr>Chapter 1</vt:lpstr>
      <vt:lpstr>What do you think economics is about?</vt:lpstr>
      <vt:lpstr>Chapter 1</vt:lpstr>
      <vt:lpstr>Key Definition</vt:lpstr>
      <vt:lpstr>Key Definition</vt:lpstr>
      <vt:lpstr>Evaluating the FULL set of costs and benefits</vt:lpstr>
      <vt:lpstr>Key Definition</vt:lpstr>
      <vt:lpstr>Framing effects can lead you astray</vt:lpstr>
      <vt:lpstr>Focus on the costs &amp; benefits, not how they are framed</vt:lpstr>
      <vt:lpstr>Focus on the costs &amp; benefits, not how they are framed</vt:lpstr>
      <vt:lpstr>Focus on the costs &amp; benefits, not how they are framed</vt:lpstr>
      <vt:lpstr>Key take-aways: Cost-benefit principle</vt:lpstr>
      <vt:lpstr>Chapter 1</vt:lpstr>
      <vt:lpstr>Key Definition </vt:lpstr>
      <vt:lpstr>PowerPoint Presentation</vt:lpstr>
      <vt:lpstr>Scarcity makes trade-offs inescapable</vt:lpstr>
      <vt:lpstr>PowerPoint Presentation</vt:lpstr>
      <vt:lpstr>PowerPoint Presentation</vt:lpstr>
      <vt:lpstr>PowerPoint Presentation</vt:lpstr>
      <vt:lpstr>PowerPoint Presentation</vt:lpstr>
      <vt:lpstr>PowerPoint Presentation</vt:lpstr>
      <vt:lpstr>How entrepreneurs think about ppportunity cost </vt:lpstr>
      <vt:lpstr>Key Definition</vt:lpstr>
      <vt:lpstr>Production Possibilities Frontier</vt:lpstr>
      <vt:lpstr>Production Possibilities Frontier</vt:lpstr>
      <vt:lpstr>Production Possibilities Frontier</vt:lpstr>
      <vt:lpstr>Key take-aways: Opportunity cost</vt:lpstr>
      <vt:lpstr>Chapter 1</vt:lpstr>
      <vt:lpstr>PowerPoint Presentation</vt:lpstr>
      <vt:lpstr>PowerPoint Presentation</vt:lpstr>
      <vt:lpstr>PowerPoint Presentation</vt:lpstr>
      <vt:lpstr>Visualizing the marginal principle</vt:lpstr>
      <vt:lpstr>The marginal principle and the rational rule</vt:lpstr>
      <vt:lpstr>Using the rational rule to maximize your economic surplus</vt:lpstr>
      <vt:lpstr>PowerPoint Presentation</vt:lpstr>
      <vt:lpstr>PowerPoint Presentation</vt:lpstr>
      <vt:lpstr>PowerPoint Presentation</vt:lpstr>
      <vt:lpstr>PowerPoint Presentation</vt:lpstr>
      <vt:lpstr>Key take-aways: The marginal principle</vt:lpstr>
      <vt:lpstr>Chapter 1</vt:lpstr>
      <vt:lpstr>Key Definition </vt:lpstr>
      <vt:lpstr>PowerPoint Presentation</vt:lpstr>
      <vt:lpstr>2.  Dependence between economic actors</vt:lpstr>
      <vt:lpstr>3.  Dependence between markets</vt:lpstr>
      <vt:lpstr>4.  Dependence through time</vt:lpstr>
      <vt:lpstr>Chapter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Taylor</dc:creator>
  <cp:lastModifiedBy>Morgan Taylor</cp:lastModifiedBy>
  <cp:revision>486</cp:revision>
  <cp:lastPrinted>2022-03-31T13:48:37Z</cp:lastPrinted>
  <dcterms:created xsi:type="dcterms:W3CDTF">2022-03-23T00:57:03Z</dcterms:created>
  <dcterms:modified xsi:type="dcterms:W3CDTF">2022-11-03T14:26:48Z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E74588DA-6F8D-4EA8-A888-817DF4485B0D</vt:lpwstr>
  </property>
  <property fmtid="{D5CDD505-2E9C-101B-9397-08002B2CF9AE}" pid="3" name="ArticulatePath">
    <vt:lpwstr>SW2-SampleMaster</vt:lpwstr>
  </property>
</Properties>
</file>