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86B0FD68-C46A-446F-95B7-9164272B2BED}">
  <a:tblStyle styleId="{86B0FD68-C46A-446F-95B7-9164272B2BED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3168" orient="horz"/>
        <p:guide pos="2448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47949fded5_0_0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47949fded5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/>
        </p:nvSpPr>
        <p:spPr>
          <a:xfrm>
            <a:off x="524975" y="1690813"/>
            <a:ext cx="6840300" cy="7275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Instrucciones</a:t>
            </a:r>
            <a:r>
              <a:rPr lang="en" sz="2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: </a:t>
            </a:r>
            <a:r>
              <a:rPr lang="en" sz="17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Estudia las gráficas para convertirte en un experto de una estaci</a:t>
            </a:r>
            <a:r>
              <a:rPr lang="en" sz="17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ón.</a:t>
            </a:r>
            <a:r>
              <a:rPr lang="en" sz="17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 Después, contesta estas preguntas.</a:t>
            </a:r>
            <a:endParaRPr sz="1700">
              <a:solidFill>
                <a:schemeClr val="dk1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AutoNum type="arabicPeriod"/>
            </a:pPr>
            <a:r>
              <a:rPr lang="en">
                <a:solidFill>
                  <a:schemeClr val="dk1"/>
                </a:solidFill>
              </a:rPr>
              <a:t>¿De qué estaci</a:t>
            </a:r>
            <a:r>
              <a:rPr lang="en">
                <a:solidFill>
                  <a:schemeClr val="dk1"/>
                </a:solidFill>
              </a:rPr>
              <a:t>ón proviene</a:t>
            </a:r>
            <a:r>
              <a:rPr lang="en">
                <a:solidFill>
                  <a:schemeClr val="dk1"/>
                </a:solidFill>
              </a:rPr>
              <a:t> tu información?  ___________________</a:t>
            </a:r>
            <a:endParaRPr>
              <a:solidFill>
                <a:schemeClr val="dk1"/>
              </a:solidFill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AutoNum type="arabicPeriod"/>
            </a:pPr>
            <a:r>
              <a:rPr lang="en">
                <a:solidFill>
                  <a:schemeClr val="dk1"/>
                </a:solidFill>
              </a:rPr>
              <a:t>Completa la siguiente tabla con información de tu estaci</a:t>
            </a:r>
            <a:r>
              <a:rPr lang="en">
                <a:solidFill>
                  <a:schemeClr val="dk1"/>
                </a:solidFill>
              </a:rPr>
              <a:t>ón</a:t>
            </a:r>
            <a:r>
              <a:rPr lang="en">
                <a:solidFill>
                  <a:schemeClr val="dk1"/>
                </a:solidFill>
              </a:rPr>
              <a:t>.</a:t>
            </a:r>
            <a:endParaRPr>
              <a:solidFill>
                <a:schemeClr val="dk1"/>
              </a:solidFill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AutoNum type="arabicPeriod"/>
            </a:pPr>
            <a:r>
              <a:rPr lang="en">
                <a:solidFill>
                  <a:schemeClr val="dk1"/>
                </a:solidFill>
              </a:rPr>
              <a:t>La zona con la mayor cantidad de granizadas: ____  La zona con la menor cantidad de granizadas: ____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AutoNum type="arabicPeriod"/>
            </a:pPr>
            <a:r>
              <a:rPr lang="en">
                <a:solidFill>
                  <a:schemeClr val="dk1"/>
                </a:solidFill>
              </a:rPr>
              <a:t>En la zona C hubo m</a:t>
            </a:r>
            <a:r>
              <a:rPr lang="en">
                <a:solidFill>
                  <a:schemeClr val="dk1"/>
                </a:solidFill>
              </a:rPr>
              <a:t>ás granizadas</a:t>
            </a:r>
            <a:r>
              <a:rPr lang="en">
                <a:solidFill>
                  <a:schemeClr val="dk1"/>
                </a:solidFill>
              </a:rPr>
              <a:t> </a:t>
            </a:r>
            <a:r>
              <a:rPr lang="en">
                <a:solidFill>
                  <a:schemeClr val="dk1"/>
                </a:solidFill>
              </a:rPr>
              <a:t>que en la zona A. ¿Cuántas más?</a:t>
            </a:r>
            <a:r>
              <a:rPr lang="en">
                <a:solidFill>
                  <a:schemeClr val="dk1"/>
                </a:solidFill>
              </a:rPr>
              <a:t> ___________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 u="sng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Ahora platica con las personas que estudiaron las otras estaciones.</a:t>
            </a:r>
            <a:endParaRPr sz="1700" u="sng">
              <a:solidFill>
                <a:schemeClr val="dk1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AutoNum type="arabicPeriod" startAt="5"/>
            </a:pPr>
            <a:r>
              <a:rPr lang="en">
                <a:solidFill>
                  <a:schemeClr val="dk1"/>
                </a:solidFill>
              </a:rPr>
              <a:t>Observa la información de todas las granizadas. ¿Qu</a:t>
            </a:r>
            <a:r>
              <a:rPr lang="en">
                <a:solidFill>
                  <a:schemeClr val="dk1"/>
                </a:solidFill>
              </a:rPr>
              <a:t>é</a:t>
            </a:r>
            <a:r>
              <a:rPr lang="en">
                <a:solidFill>
                  <a:schemeClr val="dk1"/>
                </a:solidFill>
              </a:rPr>
              <a:t> zona tiene la menor cantidad de granizadas y en qu</a:t>
            </a:r>
            <a:r>
              <a:rPr lang="en">
                <a:solidFill>
                  <a:schemeClr val="dk1"/>
                </a:solidFill>
              </a:rPr>
              <a:t>é estación? </a:t>
            </a:r>
            <a:r>
              <a:rPr i="1" lang="en">
                <a:solidFill>
                  <a:schemeClr val="dk1"/>
                </a:solidFill>
              </a:rPr>
              <a:t>La(s) z</a:t>
            </a:r>
            <a:r>
              <a:rPr i="1" lang="en">
                <a:solidFill>
                  <a:schemeClr val="dk1"/>
                </a:solidFill>
              </a:rPr>
              <a:t>ona(s) ____________ en la temporada de ______________.</a:t>
            </a:r>
            <a:endParaRPr i="1">
              <a:solidFill>
                <a:schemeClr val="dk1"/>
              </a:solidFill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>
              <a:solidFill>
                <a:schemeClr val="dk1"/>
              </a:solidFill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AutoNum type="arabicPeriod" startAt="5"/>
            </a:pPr>
            <a:r>
              <a:rPr lang="en">
                <a:solidFill>
                  <a:schemeClr val="dk1"/>
                </a:solidFill>
              </a:rPr>
              <a:t>Complete esta tabla para cada estaci</a:t>
            </a:r>
            <a:r>
              <a:rPr lang="en">
                <a:solidFill>
                  <a:schemeClr val="dk1"/>
                </a:solidFill>
              </a:rPr>
              <a:t>ón en la </a:t>
            </a:r>
            <a:r>
              <a:rPr b="1" lang="en">
                <a:solidFill>
                  <a:schemeClr val="dk1"/>
                </a:solidFill>
              </a:rPr>
              <a:t>zona C.</a:t>
            </a:r>
            <a:endParaRPr>
              <a:solidFill>
                <a:schemeClr val="dk1"/>
              </a:solidFill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AutoNum type="arabicPeriod" startAt="5"/>
            </a:pPr>
            <a:r>
              <a:rPr lang="en">
                <a:solidFill>
                  <a:schemeClr val="dk1"/>
                </a:solidFill>
              </a:rPr>
              <a:t>¿Cu</a:t>
            </a:r>
            <a:r>
              <a:rPr lang="en">
                <a:solidFill>
                  <a:schemeClr val="dk1"/>
                </a:solidFill>
              </a:rPr>
              <a:t>ántas más </a:t>
            </a:r>
            <a:r>
              <a:rPr lang="en">
                <a:solidFill>
                  <a:schemeClr val="dk1"/>
                </a:solidFill>
              </a:rPr>
              <a:t>granizadas hubo en la zona C en primavera y verano que en otoño e invierno? _____________</a:t>
            </a:r>
            <a:endParaRPr b="1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55" name="Google Shape;55;p13"/>
          <p:cNvSpPr txBox="1"/>
          <p:nvPr/>
        </p:nvSpPr>
        <p:spPr>
          <a:xfrm>
            <a:off x="524975" y="409475"/>
            <a:ext cx="3307200" cy="840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en" sz="1800">
                <a:latin typeface="Oswald"/>
                <a:ea typeface="Oswald"/>
                <a:cs typeface="Oswald"/>
                <a:sym typeface="Oswald"/>
              </a:rPr>
              <a:t>Stormy Skies</a:t>
            </a:r>
            <a:endParaRPr i="1" sz="1800">
              <a:latin typeface="Oswald"/>
              <a:ea typeface="Oswald"/>
              <a:cs typeface="Oswald"/>
              <a:sym typeface="Oswald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>
                <a:latin typeface="Oswald"/>
                <a:ea typeface="Oswald"/>
                <a:cs typeface="Oswald"/>
                <a:sym typeface="Oswald"/>
              </a:rPr>
              <a:t>Tarea de rendimiento</a:t>
            </a:r>
            <a:endParaRPr b="1" sz="1800"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56" name="Google Shape;56;p13"/>
          <p:cNvSpPr txBox="1"/>
          <p:nvPr/>
        </p:nvSpPr>
        <p:spPr>
          <a:xfrm>
            <a:off x="4320650" y="409475"/>
            <a:ext cx="3044700" cy="840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Nombre</a:t>
            </a:r>
            <a:r>
              <a:rPr lang="en"/>
              <a:t>: _____________________</a:t>
            </a:r>
            <a:endParaRPr/>
          </a:p>
        </p:txBody>
      </p:sp>
      <p:sp>
        <p:nvSpPr>
          <p:cNvPr id="57" name="Google Shape;57;p13"/>
          <p:cNvSpPr txBox="1"/>
          <p:nvPr/>
        </p:nvSpPr>
        <p:spPr>
          <a:xfrm>
            <a:off x="524975" y="1249475"/>
            <a:ext cx="6840300" cy="50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0" spcFirstLastPara="1" rIns="0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u="sng">
                <a:latin typeface="Oswald"/>
                <a:ea typeface="Oswald"/>
                <a:cs typeface="Oswald"/>
                <a:sym typeface="Oswald"/>
              </a:rPr>
              <a:t>Patrones de granizadas pasadas</a:t>
            </a:r>
            <a:endParaRPr sz="2000" u="sng">
              <a:latin typeface="Oswald"/>
              <a:ea typeface="Oswald"/>
              <a:cs typeface="Oswald"/>
              <a:sym typeface="Oswald"/>
            </a:endParaRPr>
          </a:p>
        </p:txBody>
      </p:sp>
      <p:graphicFrame>
        <p:nvGraphicFramePr>
          <p:cNvPr id="58" name="Google Shape;58;p13"/>
          <p:cNvGraphicFramePr/>
          <p:nvPr/>
        </p:nvGraphicFramePr>
        <p:xfrm>
          <a:off x="1035950" y="359187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{86B0FD68-C46A-446F-95B7-9164272B2BED}</a:tableStyleId>
              </a:tblPr>
              <a:tblGrid>
                <a:gridCol w="1162675"/>
                <a:gridCol w="1134450"/>
                <a:gridCol w="1134450"/>
                <a:gridCol w="1134450"/>
                <a:gridCol w="1134450"/>
              </a:tblGrid>
              <a:tr h="3962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/>
                        <a:t>Zone A</a:t>
                      </a:r>
                      <a:endParaRPr b="1"/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/>
                        <a:t>Zona B</a:t>
                      </a:r>
                      <a:endParaRPr b="1"/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/>
                        <a:t>Zona C</a:t>
                      </a:r>
                      <a:endParaRPr b="1"/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/>
                        <a:t>Zona D</a:t>
                      </a:r>
                      <a:endParaRPr b="1"/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962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Cantidad de granizadas</a:t>
                      </a:r>
                      <a:endParaRPr b="1" sz="1200"/>
                    </a:p>
                  </a:txBody>
                  <a:tcPr marT="0" marB="0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graphicFrame>
        <p:nvGraphicFramePr>
          <p:cNvPr id="59" name="Google Shape;59;p13"/>
          <p:cNvGraphicFramePr/>
          <p:nvPr/>
        </p:nvGraphicFramePr>
        <p:xfrm>
          <a:off x="643413" y="75697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{86B0FD68-C46A-446F-95B7-9164272B2BED}</a:tableStyleId>
              </a:tblPr>
              <a:tblGrid>
                <a:gridCol w="1555200"/>
                <a:gridCol w="1190550"/>
                <a:gridCol w="1246600"/>
                <a:gridCol w="1246600"/>
                <a:gridCol w="1246600"/>
              </a:tblGrid>
              <a:tr h="3962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300"/>
                        <a:t>Primavera</a:t>
                      </a:r>
                      <a:endParaRPr b="1" sz="1300"/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/>
                        <a:t>Verano</a:t>
                      </a:r>
                      <a:endParaRPr b="1"/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/>
                        <a:t>Otoño</a:t>
                      </a:r>
                      <a:endParaRPr b="1"/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/>
                        <a:t>Invierno</a:t>
                      </a:r>
                      <a:endParaRPr b="1"/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100"/>
                        <a:t>Cantidad de granizadas en la zona C</a:t>
                      </a:r>
                      <a:endParaRPr b="1" sz="1100"/>
                    </a:p>
                  </a:txBody>
                  <a:tcPr marT="0" marB="0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60" name="Google Shape;60;p13"/>
          <p:cNvSpPr txBox="1"/>
          <p:nvPr/>
        </p:nvSpPr>
        <p:spPr>
          <a:xfrm>
            <a:off x="2734900" y="9603325"/>
            <a:ext cx="2199900" cy="21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Weather &amp; Climate | Performance Task</a:t>
            </a:r>
            <a:endParaRPr sz="900"/>
          </a:p>
        </p:txBody>
      </p:sp>
      <p:pic>
        <p:nvPicPr>
          <p:cNvPr id="61" name="Google Shape;61;p13"/>
          <p:cNvPicPr preferRelativeResize="0"/>
          <p:nvPr/>
        </p:nvPicPr>
        <p:blipFill rotWithShape="1">
          <a:blip r:embed="rId3">
            <a:alphaModFix/>
          </a:blip>
          <a:srcRect b="-34811" l="0" r="-3852" t="-11579"/>
          <a:stretch/>
        </p:blipFill>
        <p:spPr>
          <a:xfrm>
            <a:off x="3004538" y="9377850"/>
            <a:ext cx="1763323" cy="328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