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y="13716000" cx="24387175"/>
  <p:notesSz cx="13716000" cy="24387175"/>
  <p:embeddedFontLst>
    <p:embeddedFont>
      <p:font typeface="Poppins"/>
      <p:bold r:id="rId27"/>
      <p:boldItalic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29" roundtripDataSignature="AMtx7midLdlM9TqmEO37cNA4/oY662gtS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Poppins-boldItalic.fntdata"/><Relationship Id="rId27" Type="http://schemas.openxmlformats.org/officeDocument/2006/relationships/font" Target="fonts/Poppins-bold.fntdata"/><Relationship Id="rId5" Type="http://schemas.openxmlformats.org/officeDocument/2006/relationships/slide" Target="slides/slide1.xml"/><Relationship Id="rId6" Type="http://schemas.openxmlformats.org/officeDocument/2006/relationships/slide" Target="slides/slide2.xml"/><Relationship Id="rId29" Type="http://customschemas.google.com/relationships/presentationmetadata" Target="metadata"/><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2286450" y="1829025"/>
            <a:ext cx="9144450" cy="914517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1371600" y="11583900"/>
            <a:ext cx="10972800" cy="10974225"/>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 name="Shape 7"/>
        <p:cNvGrpSpPr/>
        <p:nvPr/>
      </p:nvGrpSpPr>
      <p:grpSpPr>
        <a:xfrm>
          <a:off x="0" y="0"/>
          <a:ext cx="0" cy="0"/>
          <a:chOff x="0" y="0"/>
          <a:chExt cx="0" cy="0"/>
        </a:xfrm>
      </p:grpSpPr>
      <p:sp>
        <p:nvSpPr>
          <p:cNvPr id="8" name="Google Shape;8;p1: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 name="Google Shape;9;p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0" name="Google Shape;10;p1: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800" u="none" cap="none" strike="noStrike">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10: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85" name="Google Shape;185;p10: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86" name="Google Shape;186;p10: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11: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31" name="Google Shape;231;p1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232" name="Google Shape;232;p11: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12: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51" name="Google Shape;251;p12: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252" name="Google Shape;252;p12: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13: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68" name="Google Shape;268;p1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269" name="Google Shape;269;p13: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14: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01" name="Google Shape;301;p14: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302" name="Google Shape;302;p14: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15: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15" name="Google Shape;315;p1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316" name="Google Shape;316;p15: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16: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25" name="Google Shape;325;p16: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326" name="Google Shape;326;p16: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p17: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49" name="Google Shape;349;p1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350" name="Google Shape;350;p17: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p18: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73" name="Google Shape;373;p18: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374" name="Google Shape;374;p18: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p19: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85" name="Google Shape;385;p1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386" name="Google Shape;386;p19: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 name="Shape 21"/>
        <p:cNvGrpSpPr/>
        <p:nvPr/>
      </p:nvGrpSpPr>
      <p:grpSpPr>
        <a:xfrm>
          <a:off x="0" y="0"/>
          <a:ext cx="0" cy="0"/>
          <a:chOff x="0" y="0"/>
          <a:chExt cx="0" cy="0"/>
        </a:xfrm>
      </p:grpSpPr>
      <p:sp>
        <p:nvSpPr>
          <p:cNvPr id="22" name="Google Shape;22;p2: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3" name="Google Shape;23;p2: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24" name="Google Shape;24;p2: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p20: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95" name="Google Shape;395;p20: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396" name="Google Shape;396;p20: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p21: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07" name="Google Shape;407;p2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408" name="Google Shape;408;p21: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p22: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21" name="Google Shape;421;p22: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422" name="Google Shape;422;p22: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 name="Shape 31"/>
        <p:cNvGrpSpPr/>
        <p:nvPr/>
      </p:nvGrpSpPr>
      <p:grpSpPr>
        <a:xfrm>
          <a:off x="0" y="0"/>
          <a:ext cx="0" cy="0"/>
          <a:chOff x="0" y="0"/>
          <a:chExt cx="0" cy="0"/>
        </a:xfrm>
      </p:grpSpPr>
      <p:sp>
        <p:nvSpPr>
          <p:cNvPr id="32" name="Google Shape;32;p3: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3" name="Google Shape;33;p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34" name="Google Shape;34;p3: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4: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4" name="Google Shape;64;p4: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65" name="Google Shape;65;p4: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p5: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8" name="Google Shape;78;p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79" name="Google Shape;79;p5: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6: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8" name="Google Shape;88;p6: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89" name="Google Shape;89;p6: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7: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11" name="Google Shape;111;p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12" name="Google Shape;112;p7: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8: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42" name="Google Shape;142;p8: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43" name="Google Shape;143;p8: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9: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52" name="Google Shape;152;p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53" name="Google Shape;153;p9: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6" name="Shape 6"/>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1.png"/><Relationship Id="rId5" Type="http://schemas.openxmlformats.org/officeDocument/2006/relationships/image" Target="../media/image6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4.png"/><Relationship Id="rId4" Type="http://schemas.openxmlformats.org/officeDocument/2006/relationships/image" Target="../media/image29.png"/><Relationship Id="rId10" Type="http://schemas.openxmlformats.org/officeDocument/2006/relationships/image" Target="../media/image32.png"/><Relationship Id="rId9" Type="http://schemas.openxmlformats.org/officeDocument/2006/relationships/image" Target="../media/image30.png"/><Relationship Id="rId5" Type="http://schemas.openxmlformats.org/officeDocument/2006/relationships/image" Target="../media/image82.png"/><Relationship Id="rId6" Type="http://schemas.openxmlformats.org/officeDocument/2006/relationships/image" Target="../media/image22.png"/><Relationship Id="rId7" Type="http://schemas.openxmlformats.org/officeDocument/2006/relationships/image" Target="../media/image23.png"/><Relationship Id="rId8" Type="http://schemas.openxmlformats.org/officeDocument/2006/relationships/image" Target="../media/image2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69.png"/><Relationship Id="rId4" Type="http://schemas.openxmlformats.org/officeDocument/2006/relationships/image" Target="../media/image42.png"/><Relationship Id="rId5" Type="http://schemas.openxmlformats.org/officeDocument/2006/relationships/image" Target="../media/image41.png"/><Relationship Id="rId6" Type="http://schemas.openxmlformats.org/officeDocument/2006/relationships/image" Target="../media/image38.png"/><Relationship Id="rId7" Type="http://schemas.openxmlformats.org/officeDocument/2006/relationships/image" Target="../media/image5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4.png"/><Relationship Id="rId4" Type="http://schemas.openxmlformats.org/officeDocument/2006/relationships/image" Target="../media/image39.png"/><Relationship Id="rId11" Type="http://schemas.openxmlformats.org/officeDocument/2006/relationships/image" Target="../media/image48.png"/><Relationship Id="rId10" Type="http://schemas.openxmlformats.org/officeDocument/2006/relationships/image" Target="../media/image45.png"/><Relationship Id="rId9" Type="http://schemas.openxmlformats.org/officeDocument/2006/relationships/image" Target="../media/image37.png"/><Relationship Id="rId5" Type="http://schemas.openxmlformats.org/officeDocument/2006/relationships/image" Target="../media/image46.png"/><Relationship Id="rId6" Type="http://schemas.openxmlformats.org/officeDocument/2006/relationships/image" Target="../media/image40.png"/><Relationship Id="rId7" Type="http://schemas.openxmlformats.org/officeDocument/2006/relationships/image" Target="../media/image36.png"/><Relationship Id="rId8" Type="http://schemas.openxmlformats.org/officeDocument/2006/relationships/image" Target="../media/image4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4.png"/><Relationship Id="rId4" Type="http://schemas.openxmlformats.org/officeDocument/2006/relationships/image" Target="../media/image53.png"/><Relationship Id="rId5" Type="http://schemas.openxmlformats.org/officeDocument/2006/relationships/image" Target="../media/image82.png"/><Relationship Id="rId6" Type="http://schemas.openxmlformats.org/officeDocument/2006/relationships/image" Target="../media/image47.png"/><Relationship Id="rId7" Type="http://schemas.openxmlformats.org/officeDocument/2006/relationships/image" Target="../media/image5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4.png"/><Relationship Id="rId4" Type="http://schemas.openxmlformats.org/officeDocument/2006/relationships/image" Target="../media/image82.png"/><Relationship Id="rId5" Type="http://schemas.openxmlformats.org/officeDocument/2006/relationships/image" Target="../media/image47.png"/><Relationship Id="rId6" Type="http://schemas.openxmlformats.org/officeDocument/2006/relationships/image" Target="../media/image54.png"/><Relationship Id="rId7" Type="http://schemas.openxmlformats.org/officeDocument/2006/relationships/image" Target="../media/image5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80.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65.png"/><Relationship Id="rId4" Type="http://schemas.openxmlformats.org/officeDocument/2006/relationships/image" Target="../media/image72.png"/><Relationship Id="rId5" Type="http://schemas.openxmlformats.org/officeDocument/2006/relationships/image" Target="../media/image58.png"/><Relationship Id="rId6" Type="http://schemas.openxmlformats.org/officeDocument/2006/relationships/image" Target="../media/image1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59.png"/><Relationship Id="rId4" Type="http://schemas.openxmlformats.org/officeDocument/2006/relationships/image" Target="../media/image71.png"/><Relationship Id="rId5" Type="http://schemas.openxmlformats.org/officeDocument/2006/relationships/image" Target="../media/image14.png"/><Relationship Id="rId6" Type="http://schemas.openxmlformats.org/officeDocument/2006/relationships/image" Target="../media/image82.png"/><Relationship Id="rId7" Type="http://schemas.openxmlformats.org/officeDocument/2006/relationships/image" Target="../media/image52.png"/><Relationship Id="rId8" Type="http://schemas.openxmlformats.org/officeDocument/2006/relationships/image" Target="../media/image5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55.png"/><Relationship Id="rId4" Type="http://schemas.openxmlformats.org/officeDocument/2006/relationships/image" Target="../media/image66.png"/><Relationship Id="rId5" Type="http://schemas.openxmlformats.org/officeDocument/2006/relationships/image" Target="../media/image60.png"/><Relationship Id="rId6" Type="http://schemas.openxmlformats.org/officeDocument/2006/relationships/image" Target="../media/image63.png"/><Relationship Id="rId7" Type="http://schemas.openxmlformats.org/officeDocument/2006/relationships/image" Target="../media/image1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77.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70.png"/><Relationship Id="rId4" Type="http://schemas.openxmlformats.org/officeDocument/2006/relationships/image" Target="../media/image64.png"/><Relationship Id="rId5" Type="http://schemas.openxmlformats.org/officeDocument/2006/relationships/image" Target="../media/image1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4.png"/><Relationship Id="rId4" Type="http://schemas.openxmlformats.org/officeDocument/2006/relationships/image" Target="../media/image68.png"/><Relationship Id="rId5" Type="http://schemas.openxmlformats.org/officeDocument/2006/relationships/image" Target="../media/image61.png"/></Relationships>
</file>

<file path=ppt/slides/_rels/slide22.xml.rels><?xml version="1.0" encoding="UTF-8" standalone="yes"?><Relationships xmlns="http://schemas.openxmlformats.org/package/2006/relationships"><Relationship Id="rId11" Type="http://schemas.openxmlformats.org/officeDocument/2006/relationships/hyperlink" Target="https://www.tiktok.com/@eatemp.official" TargetMode="External"/><Relationship Id="rId10" Type="http://schemas.openxmlformats.org/officeDocument/2006/relationships/image" Target="../media/image75.png"/><Relationship Id="rId13" Type="http://schemas.openxmlformats.org/officeDocument/2006/relationships/hyperlink" Target="https://www.pinterest.com/eatempofficial/" TargetMode="External"/><Relationship Id="rId12" Type="http://schemas.openxmlformats.org/officeDocument/2006/relationships/hyperlink" Target="https://www.instagram.com/eatemp._/" TargetMode="External"/><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4.png"/><Relationship Id="rId4" Type="http://schemas.openxmlformats.org/officeDocument/2006/relationships/image" Target="../media/image81.png"/><Relationship Id="rId9" Type="http://schemas.openxmlformats.org/officeDocument/2006/relationships/hyperlink" Target="https://www.youtube.com/@eatemp" TargetMode="External"/><Relationship Id="rId5" Type="http://schemas.openxmlformats.org/officeDocument/2006/relationships/image" Target="../media/image67.png"/><Relationship Id="rId6" Type="http://schemas.openxmlformats.org/officeDocument/2006/relationships/image" Target="../media/image73.png"/><Relationship Id="rId7" Type="http://schemas.openxmlformats.org/officeDocument/2006/relationships/image" Target="../media/image78.png"/><Relationship Id="rId8" Type="http://schemas.openxmlformats.org/officeDocument/2006/relationships/image" Target="../media/image7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4.png"/><Relationship Id="rId4" Type="http://schemas.openxmlformats.org/officeDocument/2006/relationships/image" Target="../media/image8.png"/><Relationship Id="rId5" Type="http://schemas.openxmlformats.org/officeDocument/2006/relationships/image" Target="../media/image7.png"/><Relationship Id="rId6" Type="http://schemas.openxmlformats.org/officeDocument/2006/relationships/image" Target="../media/image9.png"/><Relationship Id="rId7"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69.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6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69.png"/><Relationship Id="rId4" Type="http://schemas.openxmlformats.org/officeDocument/2006/relationships/image" Target="../media/image20.png"/><Relationship Id="rId5" Type="http://schemas.openxmlformats.org/officeDocument/2006/relationships/image" Target="../media/image28.png"/><Relationship Id="rId6" Type="http://schemas.openxmlformats.org/officeDocument/2006/relationships/image" Target="../media/image24.png"/><Relationship Id="rId7"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4.png"/><Relationship Id="rId4" Type="http://schemas.openxmlformats.org/officeDocument/2006/relationships/image" Target="../media/image28.png"/><Relationship Id="rId5" Type="http://schemas.openxmlformats.org/officeDocument/2006/relationships/image" Target="../media/image17.png"/><Relationship Id="rId6" Type="http://schemas.openxmlformats.org/officeDocument/2006/relationships/image" Target="../media/image16.png"/><Relationship Id="rId7" Type="http://schemas.openxmlformats.org/officeDocument/2006/relationships/image" Target="../media/image18.png"/><Relationship Id="rId8" Type="http://schemas.openxmlformats.org/officeDocument/2006/relationships/image" Target="../media/image3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4.png"/><Relationship Id="rId4" Type="http://schemas.openxmlformats.org/officeDocument/2006/relationships/image" Target="../media/image19.png"/><Relationship Id="rId5" Type="http://schemas.openxmlformats.org/officeDocument/2006/relationships/image" Target="../media/image21.png"/><Relationship Id="rId6" Type="http://schemas.openxmlformats.org/officeDocument/2006/relationships/image" Target="../media/image25.png"/><Relationship Id="rId7"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C50EA"/>
        </a:solidFill>
      </p:bgPr>
    </p:bg>
    <p:spTree>
      <p:nvGrpSpPr>
        <p:cNvPr id="11" name="Shape 11"/>
        <p:cNvGrpSpPr/>
        <p:nvPr/>
      </p:nvGrpSpPr>
      <p:grpSpPr>
        <a:xfrm>
          <a:off x="0" y="0"/>
          <a:ext cx="0" cy="0"/>
          <a:chOff x="0" y="0"/>
          <a:chExt cx="0" cy="0"/>
        </a:xfrm>
      </p:grpSpPr>
      <p:sp>
        <p:nvSpPr>
          <p:cNvPr id="12" name="Google Shape;12;p1"/>
          <p:cNvSpPr/>
          <p:nvPr/>
        </p:nvSpPr>
        <p:spPr>
          <a:xfrm>
            <a:off x="215927" y="-1016000"/>
            <a:ext cx="23942492" cy="1651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3" name="Google Shape;13;p1"/>
          <p:cNvPicPr preferRelativeResize="0"/>
          <p:nvPr/>
        </p:nvPicPr>
        <p:blipFill rotWithShape="1">
          <a:blip r:embed="rId3">
            <a:alphaModFix/>
          </a:blip>
          <a:srcRect b="0" l="0" r="0" t="0"/>
          <a:stretch/>
        </p:blipFill>
        <p:spPr>
          <a:xfrm>
            <a:off x="356829" y="564726"/>
            <a:ext cx="23779059" cy="3293195"/>
          </a:xfrm>
          <a:prstGeom prst="rect">
            <a:avLst/>
          </a:prstGeom>
          <a:noFill/>
          <a:ln>
            <a:noFill/>
          </a:ln>
        </p:spPr>
      </p:pic>
      <p:pic>
        <p:nvPicPr>
          <p:cNvPr descr="preencoded.png" id="14" name="Google Shape;14;p1"/>
          <p:cNvPicPr preferRelativeResize="0"/>
          <p:nvPr/>
        </p:nvPicPr>
        <p:blipFill rotWithShape="1">
          <a:blip r:embed="rId3">
            <a:alphaModFix/>
          </a:blip>
          <a:srcRect b="0" l="0" r="0" t="0"/>
          <a:stretch/>
        </p:blipFill>
        <p:spPr>
          <a:xfrm>
            <a:off x="356829" y="3866726"/>
            <a:ext cx="23779059" cy="3293195"/>
          </a:xfrm>
          <a:prstGeom prst="rect">
            <a:avLst/>
          </a:prstGeom>
          <a:noFill/>
          <a:ln>
            <a:noFill/>
          </a:ln>
        </p:spPr>
      </p:pic>
      <p:pic>
        <p:nvPicPr>
          <p:cNvPr descr="preencoded.png" id="15" name="Google Shape;15;p1"/>
          <p:cNvPicPr preferRelativeResize="0"/>
          <p:nvPr/>
        </p:nvPicPr>
        <p:blipFill rotWithShape="1">
          <a:blip r:embed="rId3">
            <a:alphaModFix/>
          </a:blip>
          <a:srcRect b="0" l="0" r="0" t="0"/>
          <a:stretch/>
        </p:blipFill>
        <p:spPr>
          <a:xfrm>
            <a:off x="356829" y="7168726"/>
            <a:ext cx="23779059" cy="3293195"/>
          </a:xfrm>
          <a:prstGeom prst="rect">
            <a:avLst/>
          </a:prstGeom>
          <a:noFill/>
          <a:ln>
            <a:noFill/>
          </a:ln>
        </p:spPr>
      </p:pic>
      <p:pic>
        <p:nvPicPr>
          <p:cNvPr descr="preencoded.png" id="16" name="Google Shape;16;p1"/>
          <p:cNvPicPr preferRelativeResize="0"/>
          <p:nvPr/>
        </p:nvPicPr>
        <p:blipFill rotWithShape="1">
          <a:blip r:embed="rId4">
            <a:alphaModFix/>
          </a:blip>
          <a:srcRect b="0" l="0" r="0" t="0"/>
          <a:stretch/>
        </p:blipFill>
        <p:spPr>
          <a:xfrm>
            <a:off x="356829" y="10470726"/>
            <a:ext cx="23779059" cy="3245274"/>
          </a:xfrm>
          <a:prstGeom prst="rect">
            <a:avLst/>
          </a:prstGeom>
          <a:noFill/>
          <a:ln>
            <a:noFill/>
          </a:ln>
        </p:spPr>
      </p:pic>
      <p:sp>
        <p:nvSpPr>
          <p:cNvPr id="17" name="Google Shape;17;p1"/>
          <p:cNvSpPr/>
          <p:nvPr/>
        </p:nvSpPr>
        <p:spPr>
          <a:xfrm>
            <a:off x="3899387" y="3937000"/>
            <a:ext cx="17591699" cy="4572000"/>
          </a:xfrm>
          <a:prstGeom prst="rect">
            <a:avLst/>
          </a:prstGeom>
          <a:noFill/>
          <a:ln>
            <a:noFill/>
          </a:ln>
        </p:spPr>
        <p:txBody>
          <a:bodyPr anchorCtr="0" anchor="t" bIns="0" lIns="0" spcFirstLastPara="1" rIns="0" wrap="square" tIns="0">
            <a:noAutofit/>
          </a:bodyPr>
          <a:lstStyle/>
          <a:p>
            <a:pPr indent="0" lvl="0" marL="0" marR="0" rtl="0" algn="l">
              <a:lnSpc>
                <a:spcPct val="116666"/>
              </a:lnSpc>
              <a:spcBef>
                <a:spcPts val="0"/>
              </a:spcBef>
              <a:spcAft>
                <a:spcPts val="0"/>
              </a:spcAft>
              <a:buNone/>
            </a:pPr>
            <a:r>
              <a:rPr b="1" i="0" lang="en-US" sz="24000" u="none" cap="none" strike="noStrike">
                <a:solidFill>
                  <a:srgbClr val="FFFFFF"/>
                </a:solidFill>
                <a:latin typeface="Poppins"/>
                <a:ea typeface="Poppins"/>
                <a:cs typeface="Poppins"/>
                <a:sym typeface="Poppins"/>
              </a:rPr>
              <a:t>sales deck</a:t>
            </a:r>
            <a:endParaRPr b="0" i="0" sz="24000" u="none" cap="none" strike="noStrike">
              <a:solidFill>
                <a:schemeClr val="dk1"/>
              </a:solidFill>
              <a:latin typeface="Calibri"/>
              <a:ea typeface="Calibri"/>
              <a:cs typeface="Calibri"/>
              <a:sym typeface="Calibri"/>
            </a:endParaRPr>
          </a:p>
        </p:txBody>
      </p:sp>
      <p:sp>
        <p:nvSpPr>
          <p:cNvPr id="18" name="Google Shape;18;p1"/>
          <p:cNvSpPr/>
          <p:nvPr/>
        </p:nvSpPr>
        <p:spPr>
          <a:xfrm>
            <a:off x="5601400" y="7899400"/>
            <a:ext cx="13442513" cy="14901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6400" u="none" cap="none" strike="noStrike">
                <a:solidFill>
                  <a:srgbClr val="EDF1FB"/>
                </a:solidFill>
                <a:latin typeface="Poppins"/>
                <a:ea typeface="Poppins"/>
                <a:cs typeface="Poppins"/>
                <a:sym typeface="Poppins"/>
              </a:rPr>
              <a:t>FREE PRESENTATION TEMPLATE</a:t>
            </a:r>
            <a:endParaRPr b="0" i="0" sz="6400" u="none" cap="none" strike="noStrike">
              <a:solidFill>
                <a:schemeClr val="dk1"/>
              </a:solidFill>
              <a:latin typeface="Calibri"/>
              <a:ea typeface="Calibri"/>
              <a:cs typeface="Calibri"/>
              <a:sym typeface="Calibri"/>
            </a:endParaRPr>
          </a:p>
        </p:txBody>
      </p:sp>
      <p:sp>
        <p:nvSpPr>
          <p:cNvPr id="19" name="Google Shape;19;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0" name="Google Shape;20;p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87" name="Shape 187"/>
        <p:cNvGrpSpPr/>
        <p:nvPr/>
      </p:nvGrpSpPr>
      <p:grpSpPr>
        <a:xfrm>
          <a:off x="0" y="0"/>
          <a:ext cx="0" cy="0"/>
          <a:chOff x="0" y="0"/>
          <a:chExt cx="0" cy="0"/>
        </a:xfrm>
      </p:grpSpPr>
      <p:sp>
        <p:nvSpPr>
          <p:cNvPr id="188" name="Google Shape;188;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89" name="Google Shape;189;p10"/>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190" name="Google Shape;190;p10"/>
          <p:cNvSpPr/>
          <p:nvPr/>
        </p:nvSpPr>
        <p:spPr>
          <a:xfrm>
            <a:off x="5309264" y="5295900"/>
            <a:ext cx="13565295" cy="8115300"/>
          </a:xfrm>
          <a:prstGeom prst="rect">
            <a:avLst/>
          </a:prstGeom>
          <a:solidFill>
            <a:srgbClr val="EDF1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91" name="Google Shape;191;p10"/>
          <p:cNvPicPr preferRelativeResize="0"/>
          <p:nvPr/>
        </p:nvPicPr>
        <p:blipFill rotWithShape="1">
          <a:blip r:embed="rId4">
            <a:alphaModFix/>
          </a:blip>
          <a:srcRect b="0" l="0" r="0" t="0"/>
          <a:stretch/>
        </p:blipFill>
        <p:spPr>
          <a:xfrm>
            <a:off x="1155844" y="939800"/>
            <a:ext cx="10212076" cy="11836400"/>
          </a:xfrm>
          <a:prstGeom prst="rect">
            <a:avLst/>
          </a:prstGeom>
          <a:noFill/>
          <a:ln>
            <a:noFill/>
          </a:ln>
        </p:spPr>
      </p:pic>
      <p:sp>
        <p:nvSpPr>
          <p:cNvPr id="192" name="Google Shape;192;p10"/>
          <p:cNvSpPr/>
          <p:nvPr/>
        </p:nvSpPr>
        <p:spPr>
          <a:xfrm>
            <a:off x="12091911" y="1270000"/>
            <a:ext cx="11139292" cy="1117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10"/>
          <p:cNvSpPr/>
          <p:nvPr/>
        </p:nvSpPr>
        <p:spPr>
          <a:xfrm>
            <a:off x="12091911" y="1270000"/>
            <a:ext cx="1113929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10"/>
          <p:cNvSpPr/>
          <p:nvPr/>
        </p:nvSpPr>
        <p:spPr>
          <a:xfrm>
            <a:off x="12091911" y="16256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95" name="Google Shape;195;p10"/>
          <p:cNvPicPr preferRelativeResize="0"/>
          <p:nvPr/>
        </p:nvPicPr>
        <p:blipFill rotWithShape="1">
          <a:blip r:embed="rId5">
            <a:alphaModFix/>
          </a:blip>
          <a:srcRect b="0" l="0" r="0" t="0"/>
          <a:stretch/>
        </p:blipFill>
        <p:spPr>
          <a:xfrm>
            <a:off x="12091911" y="1625600"/>
            <a:ext cx="1625803" cy="1625600"/>
          </a:xfrm>
          <a:prstGeom prst="rect">
            <a:avLst/>
          </a:prstGeom>
          <a:noFill/>
          <a:ln>
            <a:noFill/>
          </a:ln>
        </p:spPr>
      </p:pic>
      <p:pic>
        <p:nvPicPr>
          <p:cNvPr descr="preencoded.png" id="196" name="Google Shape;196;p10"/>
          <p:cNvPicPr preferRelativeResize="0"/>
          <p:nvPr/>
        </p:nvPicPr>
        <p:blipFill rotWithShape="1">
          <a:blip r:embed="rId6">
            <a:alphaModFix/>
          </a:blip>
          <a:srcRect b="0" l="0" r="0" t="0"/>
          <a:stretch/>
        </p:blipFill>
        <p:spPr>
          <a:xfrm>
            <a:off x="12257150" y="1790861"/>
            <a:ext cx="1295481" cy="1294929"/>
          </a:xfrm>
          <a:prstGeom prst="rect">
            <a:avLst/>
          </a:prstGeom>
          <a:noFill/>
          <a:ln>
            <a:noFill/>
          </a:ln>
        </p:spPr>
      </p:pic>
      <p:sp>
        <p:nvSpPr>
          <p:cNvPr id="197" name="Google Shape;197;p10"/>
          <p:cNvSpPr/>
          <p:nvPr/>
        </p:nvSpPr>
        <p:spPr>
          <a:xfrm>
            <a:off x="14124165" y="1270000"/>
            <a:ext cx="9107038"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10"/>
          <p:cNvSpPr/>
          <p:nvPr/>
        </p:nvSpPr>
        <p:spPr>
          <a:xfrm>
            <a:off x="14124165" y="1270000"/>
            <a:ext cx="9310264"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4800">
                <a:solidFill>
                  <a:srgbClr val="000000"/>
                </a:solidFill>
                <a:latin typeface="Poppins"/>
                <a:ea typeface="Poppins"/>
                <a:cs typeface="Poppins"/>
                <a:sym typeface="Poppins"/>
              </a:rPr>
              <a:t>Enchanted Wood</a:t>
            </a:r>
            <a:endParaRPr sz="4800">
              <a:solidFill>
                <a:schemeClr val="dk1"/>
              </a:solidFill>
              <a:latin typeface="Calibri"/>
              <a:ea typeface="Calibri"/>
              <a:cs typeface="Calibri"/>
              <a:sym typeface="Calibri"/>
            </a:endParaRPr>
          </a:p>
        </p:txBody>
      </p:sp>
      <p:sp>
        <p:nvSpPr>
          <p:cNvPr id="199" name="Google Shape;199;p10"/>
          <p:cNvSpPr/>
          <p:nvPr/>
        </p:nvSpPr>
        <p:spPr>
          <a:xfrm>
            <a:off x="14124165" y="2387600"/>
            <a:ext cx="9242522"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Poppins"/>
                <a:ea typeface="Poppins"/>
                <a:cs typeface="Poppins"/>
                <a:sym typeface="Poppins"/>
              </a:rPr>
              <a:t>Our enchanted wood is sourced from the mystical forests of the realm</a:t>
            </a:r>
            <a:endParaRPr sz="3200">
              <a:solidFill>
                <a:schemeClr val="dk1"/>
              </a:solidFill>
              <a:latin typeface="Calibri"/>
              <a:ea typeface="Calibri"/>
              <a:cs typeface="Calibri"/>
              <a:sym typeface="Calibri"/>
            </a:endParaRPr>
          </a:p>
        </p:txBody>
      </p:sp>
      <p:sp>
        <p:nvSpPr>
          <p:cNvPr id="200" name="Google Shape;200;p10"/>
          <p:cNvSpPr/>
          <p:nvPr/>
        </p:nvSpPr>
        <p:spPr>
          <a:xfrm>
            <a:off x="12091911" y="4216400"/>
            <a:ext cx="1113929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10"/>
          <p:cNvSpPr/>
          <p:nvPr/>
        </p:nvSpPr>
        <p:spPr>
          <a:xfrm>
            <a:off x="12091911" y="45720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02" name="Google Shape;202;p10"/>
          <p:cNvPicPr preferRelativeResize="0"/>
          <p:nvPr/>
        </p:nvPicPr>
        <p:blipFill rotWithShape="1">
          <a:blip r:embed="rId5">
            <a:alphaModFix/>
          </a:blip>
          <a:srcRect b="0" l="0" r="0" t="0"/>
          <a:stretch/>
        </p:blipFill>
        <p:spPr>
          <a:xfrm>
            <a:off x="12091911" y="4572000"/>
            <a:ext cx="1625803" cy="1625600"/>
          </a:xfrm>
          <a:prstGeom prst="rect">
            <a:avLst/>
          </a:prstGeom>
          <a:noFill/>
          <a:ln>
            <a:noFill/>
          </a:ln>
        </p:spPr>
      </p:pic>
      <p:pic>
        <p:nvPicPr>
          <p:cNvPr descr="preencoded.png" id="203" name="Google Shape;203;p10"/>
          <p:cNvPicPr preferRelativeResize="0"/>
          <p:nvPr/>
        </p:nvPicPr>
        <p:blipFill rotWithShape="1">
          <a:blip r:embed="rId7">
            <a:alphaModFix/>
          </a:blip>
          <a:srcRect b="0" l="0" r="0" t="0"/>
          <a:stretch/>
        </p:blipFill>
        <p:spPr>
          <a:xfrm>
            <a:off x="12320540" y="4800600"/>
            <a:ext cx="1168546" cy="1168400"/>
          </a:xfrm>
          <a:prstGeom prst="rect">
            <a:avLst/>
          </a:prstGeom>
          <a:noFill/>
          <a:ln>
            <a:noFill/>
          </a:ln>
        </p:spPr>
      </p:pic>
      <p:sp>
        <p:nvSpPr>
          <p:cNvPr id="204" name="Google Shape;204;p10"/>
          <p:cNvSpPr/>
          <p:nvPr/>
        </p:nvSpPr>
        <p:spPr>
          <a:xfrm>
            <a:off x="14124165" y="4216400"/>
            <a:ext cx="9107038"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10"/>
          <p:cNvSpPr/>
          <p:nvPr/>
        </p:nvSpPr>
        <p:spPr>
          <a:xfrm>
            <a:off x="14124165" y="4216400"/>
            <a:ext cx="9310264"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4800">
                <a:solidFill>
                  <a:srgbClr val="000000"/>
                </a:solidFill>
                <a:latin typeface="Poppins"/>
                <a:ea typeface="Poppins"/>
                <a:cs typeface="Poppins"/>
                <a:sym typeface="Poppins"/>
              </a:rPr>
              <a:t>Faerie Oak</a:t>
            </a:r>
            <a:endParaRPr sz="4800">
              <a:solidFill>
                <a:schemeClr val="dk1"/>
              </a:solidFill>
              <a:latin typeface="Calibri"/>
              <a:ea typeface="Calibri"/>
              <a:cs typeface="Calibri"/>
              <a:sym typeface="Calibri"/>
            </a:endParaRPr>
          </a:p>
        </p:txBody>
      </p:sp>
      <p:sp>
        <p:nvSpPr>
          <p:cNvPr id="206" name="Google Shape;206;p10"/>
          <p:cNvSpPr/>
          <p:nvPr/>
        </p:nvSpPr>
        <p:spPr>
          <a:xfrm>
            <a:off x="14124165" y="5334000"/>
            <a:ext cx="9242522"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Poppins"/>
                <a:ea typeface="Poppins"/>
                <a:cs typeface="Poppins"/>
                <a:sym typeface="Poppins"/>
              </a:rPr>
              <a:t>Faerie Oak is a rare and coveted type of enchanted wood that is exclusive</a:t>
            </a:r>
            <a:endParaRPr sz="3200">
              <a:solidFill>
                <a:schemeClr val="dk1"/>
              </a:solidFill>
              <a:latin typeface="Calibri"/>
              <a:ea typeface="Calibri"/>
              <a:cs typeface="Calibri"/>
              <a:sym typeface="Calibri"/>
            </a:endParaRPr>
          </a:p>
        </p:txBody>
      </p:sp>
      <p:sp>
        <p:nvSpPr>
          <p:cNvPr id="207" name="Google Shape;207;p10"/>
          <p:cNvSpPr/>
          <p:nvPr/>
        </p:nvSpPr>
        <p:spPr>
          <a:xfrm>
            <a:off x="12091911" y="7162800"/>
            <a:ext cx="1113929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10"/>
          <p:cNvSpPr/>
          <p:nvPr/>
        </p:nvSpPr>
        <p:spPr>
          <a:xfrm>
            <a:off x="12091911" y="75184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09" name="Google Shape;209;p10"/>
          <p:cNvPicPr preferRelativeResize="0"/>
          <p:nvPr/>
        </p:nvPicPr>
        <p:blipFill rotWithShape="1">
          <a:blip r:embed="rId5">
            <a:alphaModFix/>
          </a:blip>
          <a:srcRect b="0" l="0" r="0" t="0"/>
          <a:stretch/>
        </p:blipFill>
        <p:spPr>
          <a:xfrm>
            <a:off x="12091911" y="7518400"/>
            <a:ext cx="1625803" cy="1625600"/>
          </a:xfrm>
          <a:prstGeom prst="rect">
            <a:avLst/>
          </a:prstGeom>
          <a:noFill/>
          <a:ln>
            <a:noFill/>
          </a:ln>
        </p:spPr>
      </p:pic>
      <p:pic>
        <p:nvPicPr>
          <p:cNvPr descr="preencoded.png" id="210" name="Google Shape;210;p10"/>
          <p:cNvPicPr preferRelativeResize="0"/>
          <p:nvPr/>
        </p:nvPicPr>
        <p:blipFill rotWithShape="1">
          <a:blip r:embed="rId8">
            <a:alphaModFix/>
          </a:blip>
          <a:srcRect b="0" l="0" r="0" t="0"/>
          <a:stretch/>
        </p:blipFill>
        <p:spPr>
          <a:xfrm>
            <a:off x="12371346" y="7632700"/>
            <a:ext cx="1066933" cy="1397000"/>
          </a:xfrm>
          <a:prstGeom prst="rect">
            <a:avLst/>
          </a:prstGeom>
          <a:noFill/>
          <a:ln>
            <a:noFill/>
          </a:ln>
        </p:spPr>
      </p:pic>
      <p:sp>
        <p:nvSpPr>
          <p:cNvPr id="211" name="Google Shape;211;p10"/>
          <p:cNvSpPr/>
          <p:nvPr/>
        </p:nvSpPr>
        <p:spPr>
          <a:xfrm>
            <a:off x="14124165" y="7162800"/>
            <a:ext cx="9107038"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10"/>
          <p:cNvSpPr/>
          <p:nvPr/>
        </p:nvSpPr>
        <p:spPr>
          <a:xfrm>
            <a:off x="14124165" y="7162800"/>
            <a:ext cx="9310264"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4800">
                <a:solidFill>
                  <a:srgbClr val="000000"/>
                </a:solidFill>
                <a:latin typeface="Poppins"/>
                <a:ea typeface="Poppins"/>
                <a:cs typeface="Poppins"/>
                <a:sym typeface="Poppins"/>
              </a:rPr>
              <a:t>Treant Timber</a:t>
            </a:r>
            <a:endParaRPr sz="4800">
              <a:solidFill>
                <a:schemeClr val="dk1"/>
              </a:solidFill>
              <a:latin typeface="Calibri"/>
              <a:ea typeface="Calibri"/>
              <a:cs typeface="Calibri"/>
              <a:sym typeface="Calibri"/>
            </a:endParaRPr>
          </a:p>
        </p:txBody>
      </p:sp>
      <p:sp>
        <p:nvSpPr>
          <p:cNvPr id="213" name="Google Shape;213;p10"/>
          <p:cNvSpPr/>
          <p:nvPr/>
        </p:nvSpPr>
        <p:spPr>
          <a:xfrm>
            <a:off x="14124165" y="8280400"/>
            <a:ext cx="9242522"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Poppins"/>
                <a:ea typeface="Poppins"/>
                <a:cs typeface="Poppins"/>
                <a:sym typeface="Poppins"/>
              </a:rPr>
              <a:t>Treant Timber is sourced from the ancient treants that roam the forests</a:t>
            </a:r>
            <a:endParaRPr sz="3200">
              <a:solidFill>
                <a:schemeClr val="dk1"/>
              </a:solidFill>
              <a:latin typeface="Calibri"/>
              <a:ea typeface="Calibri"/>
              <a:cs typeface="Calibri"/>
              <a:sym typeface="Calibri"/>
            </a:endParaRPr>
          </a:p>
        </p:txBody>
      </p:sp>
      <p:sp>
        <p:nvSpPr>
          <p:cNvPr id="214" name="Google Shape;214;p10"/>
          <p:cNvSpPr/>
          <p:nvPr/>
        </p:nvSpPr>
        <p:spPr>
          <a:xfrm>
            <a:off x="12091911" y="10109200"/>
            <a:ext cx="1113929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10"/>
          <p:cNvSpPr/>
          <p:nvPr/>
        </p:nvSpPr>
        <p:spPr>
          <a:xfrm>
            <a:off x="12091911" y="104648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16" name="Google Shape;216;p10"/>
          <p:cNvPicPr preferRelativeResize="0"/>
          <p:nvPr/>
        </p:nvPicPr>
        <p:blipFill rotWithShape="1">
          <a:blip r:embed="rId5">
            <a:alphaModFix/>
          </a:blip>
          <a:srcRect b="0" l="0" r="0" t="0"/>
          <a:stretch/>
        </p:blipFill>
        <p:spPr>
          <a:xfrm>
            <a:off x="12091911" y="10464800"/>
            <a:ext cx="1625803" cy="1625600"/>
          </a:xfrm>
          <a:prstGeom prst="rect">
            <a:avLst/>
          </a:prstGeom>
          <a:noFill/>
          <a:ln>
            <a:noFill/>
          </a:ln>
        </p:spPr>
      </p:pic>
      <p:pic>
        <p:nvPicPr>
          <p:cNvPr descr="preencoded.png" id="217" name="Google Shape;217;p10"/>
          <p:cNvPicPr preferRelativeResize="0"/>
          <p:nvPr/>
        </p:nvPicPr>
        <p:blipFill rotWithShape="1">
          <a:blip r:embed="rId9">
            <a:alphaModFix/>
          </a:blip>
          <a:srcRect b="0" l="0" r="0" t="0"/>
          <a:stretch/>
        </p:blipFill>
        <p:spPr>
          <a:xfrm>
            <a:off x="12212576" y="10798175"/>
            <a:ext cx="1384473" cy="958850"/>
          </a:xfrm>
          <a:prstGeom prst="rect">
            <a:avLst/>
          </a:prstGeom>
          <a:noFill/>
          <a:ln>
            <a:noFill/>
          </a:ln>
        </p:spPr>
      </p:pic>
      <p:sp>
        <p:nvSpPr>
          <p:cNvPr id="218" name="Google Shape;218;p10"/>
          <p:cNvSpPr/>
          <p:nvPr/>
        </p:nvSpPr>
        <p:spPr>
          <a:xfrm>
            <a:off x="14124165" y="10109200"/>
            <a:ext cx="9107038"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10"/>
          <p:cNvSpPr/>
          <p:nvPr/>
        </p:nvSpPr>
        <p:spPr>
          <a:xfrm>
            <a:off x="14124165" y="10109200"/>
            <a:ext cx="9310264"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4800">
                <a:solidFill>
                  <a:srgbClr val="000000"/>
                </a:solidFill>
                <a:latin typeface="Poppins"/>
                <a:ea typeface="Poppins"/>
                <a:cs typeface="Poppins"/>
                <a:sym typeface="Poppins"/>
              </a:rPr>
              <a:t>Arcane Ash</a:t>
            </a:r>
            <a:endParaRPr sz="4800">
              <a:solidFill>
                <a:schemeClr val="dk1"/>
              </a:solidFill>
              <a:latin typeface="Calibri"/>
              <a:ea typeface="Calibri"/>
              <a:cs typeface="Calibri"/>
              <a:sym typeface="Calibri"/>
            </a:endParaRPr>
          </a:p>
        </p:txBody>
      </p:sp>
      <p:sp>
        <p:nvSpPr>
          <p:cNvPr id="220" name="Google Shape;220;p10"/>
          <p:cNvSpPr/>
          <p:nvPr/>
        </p:nvSpPr>
        <p:spPr>
          <a:xfrm>
            <a:off x="14124165" y="11226800"/>
            <a:ext cx="9242522"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Poppins"/>
                <a:ea typeface="Poppins"/>
                <a:cs typeface="Poppins"/>
                <a:sym typeface="Poppins"/>
              </a:rPr>
              <a:t>Arcane Ash is a type of enchanted wood that is imbued</a:t>
            </a:r>
            <a:endParaRPr sz="3200">
              <a:solidFill>
                <a:schemeClr val="dk1"/>
              </a:solidFill>
              <a:latin typeface="Calibri"/>
              <a:ea typeface="Calibri"/>
              <a:cs typeface="Calibri"/>
              <a:sym typeface="Calibri"/>
            </a:endParaRPr>
          </a:p>
        </p:txBody>
      </p:sp>
      <p:sp>
        <p:nvSpPr>
          <p:cNvPr id="221" name="Google Shape;221;p10"/>
          <p:cNvSpPr/>
          <p:nvPr/>
        </p:nvSpPr>
        <p:spPr>
          <a:xfrm>
            <a:off x="9602400" y="2438400"/>
            <a:ext cx="2489511"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22" name="Google Shape;222;p10"/>
          <p:cNvPicPr preferRelativeResize="0"/>
          <p:nvPr/>
        </p:nvPicPr>
        <p:blipFill rotWithShape="1">
          <a:blip r:embed="rId10">
            <a:alphaModFix/>
          </a:blip>
          <a:srcRect b="0" l="0" r="0" t="0"/>
          <a:stretch/>
        </p:blipFill>
        <p:spPr>
          <a:xfrm>
            <a:off x="9602400" y="2400300"/>
            <a:ext cx="2489511" cy="38100"/>
          </a:xfrm>
          <a:prstGeom prst="rect">
            <a:avLst/>
          </a:prstGeom>
          <a:noFill/>
          <a:ln>
            <a:noFill/>
          </a:ln>
        </p:spPr>
      </p:pic>
      <p:sp>
        <p:nvSpPr>
          <p:cNvPr id="223" name="Google Shape;223;p10"/>
          <p:cNvSpPr/>
          <p:nvPr/>
        </p:nvSpPr>
        <p:spPr>
          <a:xfrm>
            <a:off x="9602400" y="5384800"/>
            <a:ext cx="2489511"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24" name="Google Shape;224;p10"/>
          <p:cNvPicPr preferRelativeResize="0"/>
          <p:nvPr/>
        </p:nvPicPr>
        <p:blipFill rotWithShape="1">
          <a:blip r:embed="rId10">
            <a:alphaModFix/>
          </a:blip>
          <a:srcRect b="0" l="0" r="0" t="0"/>
          <a:stretch/>
        </p:blipFill>
        <p:spPr>
          <a:xfrm>
            <a:off x="9602400" y="5346700"/>
            <a:ext cx="2489511" cy="38100"/>
          </a:xfrm>
          <a:prstGeom prst="rect">
            <a:avLst/>
          </a:prstGeom>
          <a:noFill/>
          <a:ln>
            <a:noFill/>
          </a:ln>
        </p:spPr>
      </p:pic>
      <p:sp>
        <p:nvSpPr>
          <p:cNvPr id="225" name="Google Shape;225;p10"/>
          <p:cNvSpPr/>
          <p:nvPr/>
        </p:nvSpPr>
        <p:spPr>
          <a:xfrm>
            <a:off x="9602400" y="8331200"/>
            <a:ext cx="2489511"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26" name="Google Shape;226;p10"/>
          <p:cNvPicPr preferRelativeResize="0"/>
          <p:nvPr/>
        </p:nvPicPr>
        <p:blipFill rotWithShape="1">
          <a:blip r:embed="rId10">
            <a:alphaModFix/>
          </a:blip>
          <a:srcRect b="0" l="0" r="0" t="0"/>
          <a:stretch/>
        </p:blipFill>
        <p:spPr>
          <a:xfrm>
            <a:off x="9602400" y="8293100"/>
            <a:ext cx="2489511" cy="38100"/>
          </a:xfrm>
          <a:prstGeom prst="rect">
            <a:avLst/>
          </a:prstGeom>
          <a:noFill/>
          <a:ln>
            <a:noFill/>
          </a:ln>
        </p:spPr>
      </p:pic>
      <p:sp>
        <p:nvSpPr>
          <p:cNvPr id="227" name="Google Shape;227;p10"/>
          <p:cNvSpPr/>
          <p:nvPr/>
        </p:nvSpPr>
        <p:spPr>
          <a:xfrm>
            <a:off x="9602400" y="11277600"/>
            <a:ext cx="2489511"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28" name="Google Shape;228;p10"/>
          <p:cNvPicPr preferRelativeResize="0"/>
          <p:nvPr/>
        </p:nvPicPr>
        <p:blipFill rotWithShape="1">
          <a:blip r:embed="rId10">
            <a:alphaModFix/>
          </a:blip>
          <a:srcRect b="0" l="0" r="0" t="0"/>
          <a:stretch/>
        </p:blipFill>
        <p:spPr>
          <a:xfrm>
            <a:off x="9602400" y="11239500"/>
            <a:ext cx="2489511" cy="381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33" name="Shape 233"/>
        <p:cNvGrpSpPr/>
        <p:nvPr/>
      </p:nvGrpSpPr>
      <p:grpSpPr>
        <a:xfrm>
          <a:off x="0" y="0"/>
          <a:ext cx="0" cy="0"/>
          <a:chOff x="0" y="0"/>
          <a:chExt cx="0" cy="0"/>
        </a:xfrm>
      </p:grpSpPr>
      <p:sp>
        <p:nvSpPr>
          <p:cNvPr id="234" name="Google Shape;234;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35" name="Google Shape;235;p11"/>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236" name="Google Shape;236;p11"/>
          <p:cNvSpPr/>
          <p:nvPr/>
        </p:nvSpPr>
        <p:spPr>
          <a:xfrm>
            <a:off x="812902" y="1016000"/>
            <a:ext cx="5461683" cy="3797300"/>
          </a:xfrm>
          <a:prstGeom prst="rect">
            <a:avLst/>
          </a:prstGeom>
          <a:solidFill>
            <a:srgbClr val="EDF1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11"/>
          <p:cNvSpPr/>
          <p:nvPr/>
        </p:nvSpPr>
        <p:spPr>
          <a:xfrm>
            <a:off x="6579422" y="8915400"/>
            <a:ext cx="5461683" cy="3797300"/>
          </a:xfrm>
          <a:prstGeom prst="rect">
            <a:avLst/>
          </a:prstGeom>
          <a:solidFill>
            <a:srgbClr val="EDF1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11"/>
          <p:cNvSpPr/>
          <p:nvPr/>
        </p:nvSpPr>
        <p:spPr>
          <a:xfrm>
            <a:off x="12345943" y="1016000"/>
            <a:ext cx="5461683" cy="3797300"/>
          </a:xfrm>
          <a:prstGeom prst="rect">
            <a:avLst/>
          </a:prstGeom>
          <a:solidFill>
            <a:srgbClr val="EDF1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11"/>
          <p:cNvSpPr/>
          <p:nvPr/>
        </p:nvSpPr>
        <p:spPr>
          <a:xfrm>
            <a:off x="18112464" y="8915400"/>
            <a:ext cx="5461683" cy="3797300"/>
          </a:xfrm>
          <a:prstGeom prst="rect">
            <a:avLst/>
          </a:prstGeom>
          <a:solidFill>
            <a:srgbClr val="EDF1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40" name="Google Shape;240;p11"/>
          <p:cNvPicPr preferRelativeResize="0"/>
          <p:nvPr/>
        </p:nvPicPr>
        <p:blipFill rotWithShape="1">
          <a:blip r:embed="rId4">
            <a:alphaModFix/>
          </a:blip>
          <a:srcRect b="0" l="0" r="0" t="0"/>
          <a:stretch/>
        </p:blipFill>
        <p:spPr>
          <a:xfrm>
            <a:off x="812902" y="4813300"/>
            <a:ext cx="5461683" cy="7899400"/>
          </a:xfrm>
          <a:prstGeom prst="rect">
            <a:avLst/>
          </a:prstGeom>
          <a:noFill/>
          <a:ln>
            <a:noFill/>
          </a:ln>
        </p:spPr>
      </p:pic>
      <p:pic>
        <p:nvPicPr>
          <p:cNvPr descr="preencoded.png" id="241" name="Google Shape;241;p11"/>
          <p:cNvPicPr preferRelativeResize="0"/>
          <p:nvPr/>
        </p:nvPicPr>
        <p:blipFill rotWithShape="1">
          <a:blip r:embed="rId5">
            <a:alphaModFix/>
          </a:blip>
          <a:srcRect b="0" l="0" r="0" t="0"/>
          <a:stretch/>
        </p:blipFill>
        <p:spPr>
          <a:xfrm>
            <a:off x="6579422" y="1016000"/>
            <a:ext cx="5461683" cy="7899400"/>
          </a:xfrm>
          <a:prstGeom prst="rect">
            <a:avLst/>
          </a:prstGeom>
          <a:noFill/>
          <a:ln>
            <a:noFill/>
          </a:ln>
        </p:spPr>
      </p:pic>
      <p:pic>
        <p:nvPicPr>
          <p:cNvPr descr="preencoded.png" id="242" name="Google Shape;242;p11"/>
          <p:cNvPicPr preferRelativeResize="0"/>
          <p:nvPr/>
        </p:nvPicPr>
        <p:blipFill rotWithShape="1">
          <a:blip r:embed="rId6">
            <a:alphaModFix/>
          </a:blip>
          <a:srcRect b="0" l="0" r="0" t="0"/>
          <a:stretch/>
        </p:blipFill>
        <p:spPr>
          <a:xfrm>
            <a:off x="12345943" y="4813300"/>
            <a:ext cx="5461683" cy="7899400"/>
          </a:xfrm>
          <a:prstGeom prst="rect">
            <a:avLst/>
          </a:prstGeom>
          <a:noFill/>
          <a:ln>
            <a:noFill/>
          </a:ln>
        </p:spPr>
      </p:pic>
      <p:pic>
        <p:nvPicPr>
          <p:cNvPr descr="preencoded.png" id="243" name="Google Shape;243;p11"/>
          <p:cNvPicPr preferRelativeResize="0"/>
          <p:nvPr/>
        </p:nvPicPr>
        <p:blipFill rotWithShape="1">
          <a:blip r:embed="rId7">
            <a:alphaModFix/>
          </a:blip>
          <a:srcRect b="0" l="0" r="0" t="0"/>
          <a:stretch/>
        </p:blipFill>
        <p:spPr>
          <a:xfrm>
            <a:off x="18112464" y="1016000"/>
            <a:ext cx="5461683" cy="7899400"/>
          </a:xfrm>
          <a:prstGeom prst="rect">
            <a:avLst/>
          </a:prstGeom>
          <a:noFill/>
          <a:ln>
            <a:noFill/>
          </a:ln>
        </p:spPr>
      </p:pic>
      <p:sp>
        <p:nvSpPr>
          <p:cNvPr id="244" name="Google Shape;244;p11"/>
          <p:cNvSpPr/>
          <p:nvPr/>
        </p:nvSpPr>
        <p:spPr>
          <a:xfrm>
            <a:off x="1460683" y="2006600"/>
            <a:ext cx="4166121" cy="2032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lang="en-US" sz="4800">
                <a:solidFill>
                  <a:srgbClr val="000000"/>
                </a:solidFill>
                <a:latin typeface="Poppins"/>
                <a:ea typeface="Poppins"/>
                <a:cs typeface="Poppins"/>
                <a:sym typeface="Poppins"/>
              </a:rPr>
              <a:t>Enchanted Wood</a:t>
            </a:r>
            <a:endParaRPr sz="4800">
              <a:solidFill>
                <a:schemeClr val="dk1"/>
              </a:solidFill>
              <a:latin typeface="Calibri"/>
              <a:ea typeface="Calibri"/>
              <a:cs typeface="Calibri"/>
              <a:sym typeface="Calibri"/>
            </a:endParaRPr>
          </a:p>
        </p:txBody>
      </p:sp>
      <p:sp>
        <p:nvSpPr>
          <p:cNvPr id="245" name="Google Shape;245;p11"/>
          <p:cNvSpPr/>
          <p:nvPr/>
        </p:nvSpPr>
        <p:spPr>
          <a:xfrm>
            <a:off x="7646356" y="10363200"/>
            <a:ext cx="3340518"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11"/>
          <p:cNvSpPr/>
          <p:nvPr/>
        </p:nvSpPr>
        <p:spPr>
          <a:xfrm>
            <a:off x="7544743" y="10363200"/>
            <a:ext cx="3543743"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lang="en-US" sz="4800">
                <a:solidFill>
                  <a:srgbClr val="000000"/>
                </a:solidFill>
                <a:latin typeface="Poppins"/>
                <a:ea typeface="Poppins"/>
                <a:cs typeface="Poppins"/>
                <a:sym typeface="Poppins"/>
              </a:rPr>
              <a:t>Faerie Oak</a:t>
            </a:r>
            <a:endParaRPr sz="4800">
              <a:solidFill>
                <a:schemeClr val="dk1"/>
              </a:solidFill>
              <a:latin typeface="Calibri"/>
              <a:ea typeface="Calibri"/>
              <a:cs typeface="Calibri"/>
              <a:sym typeface="Calibri"/>
            </a:endParaRPr>
          </a:p>
        </p:txBody>
      </p:sp>
      <p:sp>
        <p:nvSpPr>
          <p:cNvPr id="247" name="Google Shape;247;p11"/>
          <p:cNvSpPr/>
          <p:nvPr/>
        </p:nvSpPr>
        <p:spPr>
          <a:xfrm>
            <a:off x="12752394" y="2463800"/>
            <a:ext cx="4648781"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lang="en-US" sz="4800">
                <a:solidFill>
                  <a:srgbClr val="000000"/>
                </a:solidFill>
                <a:latin typeface="Poppins"/>
                <a:ea typeface="Poppins"/>
                <a:cs typeface="Poppins"/>
                <a:sym typeface="Poppins"/>
              </a:rPr>
              <a:t>Treant Timber</a:t>
            </a:r>
            <a:endParaRPr sz="4800">
              <a:solidFill>
                <a:schemeClr val="dk1"/>
              </a:solidFill>
              <a:latin typeface="Calibri"/>
              <a:ea typeface="Calibri"/>
              <a:cs typeface="Calibri"/>
              <a:sym typeface="Calibri"/>
            </a:endParaRPr>
          </a:p>
        </p:txBody>
      </p:sp>
      <p:sp>
        <p:nvSpPr>
          <p:cNvPr id="248" name="Google Shape;248;p11"/>
          <p:cNvSpPr/>
          <p:nvPr/>
        </p:nvSpPr>
        <p:spPr>
          <a:xfrm>
            <a:off x="18938067" y="10363200"/>
            <a:ext cx="3823178"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lang="en-US" sz="4800">
                <a:solidFill>
                  <a:srgbClr val="000000"/>
                </a:solidFill>
                <a:latin typeface="Poppins"/>
                <a:ea typeface="Poppins"/>
                <a:cs typeface="Poppins"/>
                <a:sym typeface="Poppins"/>
              </a:rPr>
              <a:t>Arcane Ash</a:t>
            </a:r>
            <a:endParaRPr sz="4800">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53" name="Shape 253"/>
        <p:cNvGrpSpPr/>
        <p:nvPr/>
      </p:nvGrpSpPr>
      <p:grpSpPr>
        <a:xfrm>
          <a:off x="0" y="0"/>
          <a:ext cx="0" cy="0"/>
          <a:chOff x="0" y="0"/>
          <a:chExt cx="0" cy="0"/>
        </a:xfrm>
      </p:grpSpPr>
      <p:sp>
        <p:nvSpPr>
          <p:cNvPr id="254" name="Google Shape;254;p12"/>
          <p:cNvSpPr/>
          <p:nvPr/>
        </p:nvSpPr>
        <p:spPr>
          <a:xfrm>
            <a:off x="812902" y="1016000"/>
            <a:ext cx="22189673" cy="3797300"/>
          </a:xfrm>
          <a:prstGeom prst="rect">
            <a:avLst/>
          </a:prstGeom>
          <a:solidFill>
            <a:srgbClr val="EDF1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56" name="Google Shape;256;p12"/>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257" name="Google Shape;257;p12"/>
          <p:cNvSpPr/>
          <p:nvPr/>
        </p:nvSpPr>
        <p:spPr>
          <a:xfrm>
            <a:off x="19306413" y="2641600"/>
            <a:ext cx="4064508" cy="1107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58" name="Google Shape;258;p12"/>
          <p:cNvPicPr preferRelativeResize="0"/>
          <p:nvPr/>
        </p:nvPicPr>
        <p:blipFill rotWithShape="1">
          <a:blip r:embed="rId4">
            <a:alphaModFix/>
          </a:blip>
          <a:srcRect b="0" l="0" r="0" t="0"/>
          <a:stretch/>
        </p:blipFill>
        <p:spPr>
          <a:xfrm>
            <a:off x="19306413" y="2641600"/>
            <a:ext cx="4064508" cy="2540000"/>
          </a:xfrm>
          <a:prstGeom prst="rect">
            <a:avLst/>
          </a:prstGeom>
          <a:noFill/>
          <a:ln>
            <a:noFill/>
          </a:ln>
        </p:spPr>
      </p:pic>
      <p:pic>
        <p:nvPicPr>
          <p:cNvPr descr="preencoded.png" id="259" name="Google Shape;259;p12"/>
          <p:cNvPicPr preferRelativeResize="0"/>
          <p:nvPr/>
        </p:nvPicPr>
        <p:blipFill rotWithShape="1">
          <a:blip r:embed="rId5">
            <a:alphaModFix/>
          </a:blip>
          <a:srcRect b="0" l="0" r="0" t="0"/>
          <a:stretch/>
        </p:blipFill>
        <p:spPr>
          <a:xfrm>
            <a:off x="19306413" y="5486400"/>
            <a:ext cx="4064508" cy="2540000"/>
          </a:xfrm>
          <a:prstGeom prst="rect">
            <a:avLst/>
          </a:prstGeom>
          <a:noFill/>
          <a:ln>
            <a:noFill/>
          </a:ln>
        </p:spPr>
      </p:pic>
      <p:pic>
        <p:nvPicPr>
          <p:cNvPr descr="preencoded.png" id="260" name="Google Shape;260;p12"/>
          <p:cNvPicPr preferRelativeResize="0"/>
          <p:nvPr/>
        </p:nvPicPr>
        <p:blipFill rotWithShape="1">
          <a:blip r:embed="rId6">
            <a:alphaModFix/>
          </a:blip>
          <a:srcRect b="0" l="0" r="0" t="0"/>
          <a:stretch/>
        </p:blipFill>
        <p:spPr>
          <a:xfrm>
            <a:off x="19306413" y="8331200"/>
            <a:ext cx="4064508" cy="2540000"/>
          </a:xfrm>
          <a:prstGeom prst="rect">
            <a:avLst/>
          </a:prstGeom>
          <a:noFill/>
          <a:ln>
            <a:noFill/>
          </a:ln>
        </p:spPr>
      </p:pic>
      <p:pic>
        <p:nvPicPr>
          <p:cNvPr descr="preencoded.png" id="261" name="Google Shape;261;p12"/>
          <p:cNvPicPr preferRelativeResize="0"/>
          <p:nvPr/>
        </p:nvPicPr>
        <p:blipFill rotWithShape="1">
          <a:blip r:embed="rId7">
            <a:alphaModFix/>
          </a:blip>
          <a:srcRect b="0" l="0" r="0" t="0"/>
          <a:stretch/>
        </p:blipFill>
        <p:spPr>
          <a:xfrm>
            <a:off x="19306413" y="11176000"/>
            <a:ext cx="4064508" cy="2540000"/>
          </a:xfrm>
          <a:prstGeom prst="rect">
            <a:avLst/>
          </a:prstGeom>
          <a:noFill/>
          <a:ln>
            <a:noFill/>
          </a:ln>
        </p:spPr>
      </p:pic>
      <p:pic>
        <p:nvPicPr>
          <p:cNvPr descr="preencoded.png" id="262" name="Google Shape;262;p12"/>
          <p:cNvPicPr preferRelativeResize="0"/>
          <p:nvPr/>
        </p:nvPicPr>
        <p:blipFill rotWithShape="1">
          <a:blip r:embed="rId8">
            <a:alphaModFix/>
          </a:blip>
          <a:srcRect b="0" l="0" r="0" t="0"/>
          <a:stretch/>
        </p:blipFill>
        <p:spPr>
          <a:xfrm>
            <a:off x="889111" y="1600200"/>
            <a:ext cx="6452406" cy="9220200"/>
          </a:xfrm>
          <a:prstGeom prst="rect">
            <a:avLst/>
          </a:prstGeom>
          <a:noFill/>
          <a:ln>
            <a:noFill/>
          </a:ln>
        </p:spPr>
      </p:pic>
      <p:pic>
        <p:nvPicPr>
          <p:cNvPr descr="preencoded.png" id="263" name="Google Shape;263;p12"/>
          <p:cNvPicPr preferRelativeResize="0"/>
          <p:nvPr/>
        </p:nvPicPr>
        <p:blipFill rotWithShape="1">
          <a:blip r:embed="rId9">
            <a:alphaModFix/>
          </a:blip>
          <a:srcRect b="0" l="0" r="0" t="0"/>
          <a:stretch/>
        </p:blipFill>
        <p:spPr>
          <a:xfrm>
            <a:off x="2502213" y="9093200"/>
            <a:ext cx="14365495" cy="4191000"/>
          </a:xfrm>
          <a:prstGeom prst="rect">
            <a:avLst/>
          </a:prstGeom>
          <a:noFill/>
          <a:ln>
            <a:noFill/>
          </a:ln>
        </p:spPr>
      </p:pic>
      <p:pic>
        <p:nvPicPr>
          <p:cNvPr descr="preencoded.png" id="264" name="Google Shape;264;p12"/>
          <p:cNvPicPr preferRelativeResize="0"/>
          <p:nvPr/>
        </p:nvPicPr>
        <p:blipFill rotWithShape="1">
          <a:blip r:embed="rId10">
            <a:alphaModFix/>
          </a:blip>
          <a:srcRect b="0" l="0" r="0" t="0"/>
          <a:stretch/>
        </p:blipFill>
        <p:spPr>
          <a:xfrm>
            <a:off x="7862283" y="0"/>
            <a:ext cx="3454832" cy="8610600"/>
          </a:xfrm>
          <a:prstGeom prst="rect">
            <a:avLst/>
          </a:prstGeom>
          <a:noFill/>
          <a:ln>
            <a:noFill/>
          </a:ln>
        </p:spPr>
      </p:pic>
      <p:pic>
        <p:nvPicPr>
          <p:cNvPr descr="preencoded.png" id="265" name="Google Shape;265;p12"/>
          <p:cNvPicPr preferRelativeResize="0"/>
          <p:nvPr/>
        </p:nvPicPr>
        <p:blipFill rotWithShape="1">
          <a:blip r:embed="rId11">
            <a:alphaModFix/>
          </a:blip>
          <a:srcRect b="0" l="0" r="0" t="0"/>
          <a:stretch/>
        </p:blipFill>
        <p:spPr>
          <a:xfrm>
            <a:off x="11837880" y="977900"/>
            <a:ext cx="6693737" cy="76327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70" name="Shape 270"/>
        <p:cNvGrpSpPr/>
        <p:nvPr/>
      </p:nvGrpSpPr>
      <p:grpSpPr>
        <a:xfrm>
          <a:off x="0" y="0"/>
          <a:ext cx="0" cy="0"/>
          <a:chOff x="0" y="0"/>
          <a:chExt cx="0" cy="0"/>
        </a:xfrm>
      </p:grpSpPr>
      <p:sp>
        <p:nvSpPr>
          <p:cNvPr id="271" name="Google Shape;271;p13"/>
          <p:cNvSpPr/>
          <p:nvPr/>
        </p:nvSpPr>
        <p:spPr>
          <a:xfrm>
            <a:off x="520765" y="1320800"/>
            <a:ext cx="16486661" cy="9334500"/>
          </a:xfrm>
          <a:prstGeom prst="rect">
            <a:avLst/>
          </a:prstGeom>
          <a:solidFill>
            <a:srgbClr val="EDF1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73" name="Google Shape;273;p13"/>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preencoded.png" id="274" name="Google Shape;274;p13"/>
          <p:cNvPicPr preferRelativeResize="0"/>
          <p:nvPr/>
        </p:nvPicPr>
        <p:blipFill rotWithShape="1">
          <a:blip r:embed="rId4">
            <a:alphaModFix/>
          </a:blip>
          <a:srcRect b="0" l="0" r="0" t="0"/>
          <a:stretch/>
        </p:blipFill>
        <p:spPr>
          <a:xfrm>
            <a:off x="0" y="0"/>
            <a:ext cx="10872559" cy="13716000"/>
          </a:xfrm>
          <a:prstGeom prst="rect">
            <a:avLst/>
          </a:prstGeom>
          <a:noFill/>
          <a:ln>
            <a:noFill/>
          </a:ln>
        </p:spPr>
      </p:pic>
      <p:sp>
        <p:nvSpPr>
          <p:cNvPr id="275" name="Google Shape;275;p13"/>
          <p:cNvSpPr/>
          <p:nvPr/>
        </p:nvSpPr>
        <p:spPr>
          <a:xfrm>
            <a:off x="11621953" y="1320800"/>
            <a:ext cx="6803817"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8000">
                <a:solidFill>
                  <a:srgbClr val="000000"/>
                </a:solidFill>
                <a:latin typeface="Poppins"/>
                <a:ea typeface="Poppins"/>
                <a:cs typeface="Poppins"/>
                <a:sym typeface="Poppins"/>
              </a:rPr>
              <a:t>High Quality</a:t>
            </a:r>
            <a:endParaRPr sz="8000">
              <a:solidFill>
                <a:schemeClr val="dk1"/>
              </a:solidFill>
              <a:latin typeface="Calibri"/>
              <a:ea typeface="Calibri"/>
              <a:cs typeface="Calibri"/>
              <a:sym typeface="Calibri"/>
            </a:endParaRPr>
          </a:p>
        </p:txBody>
      </p:sp>
      <p:sp>
        <p:nvSpPr>
          <p:cNvPr id="276" name="Google Shape;276;p13"/>
          <p:cNvSpPr/>
          <p:nvPr/>
        </p:nvSpPr>
        <p:spPr>
          <a:xfrm>
            <a:off x="11621953" y="3746500"/>
            <a:ext cx="997074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13"/>
          <p:cNvSpPr/>
          <p:nvPr/>
        </p:nvSpPr>
        <p:spPr>
          <a:xfrm>
            <a:off x="11621953" y="3746500"/>
            <a:ext cx="3048381"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13"/>
          <p:cNvSpPr/>
          <p:nvPr/>
        </p:nvSpPr>
        <p:spPr>
          <a:xfrm>
            <a:off x="11621953" y="3746500"/>
            <a:ext cx="1460683"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4800">
                <a:solidFill>
                  <a:srgbClr val="1C50EA"/>
                </a:solidFill>
                <a:latin typeface="Poppins"/>
                <a:ea typeface="Poppins"/>
                <a:cs typeface="Poppins"/>
                <a:sym typeface="Poppins"/>
              </a:rPr>
              <a:t>32%</a:t>
            </a:r>
            <a:endParaRPr sz="4800">
              <a:solidFill>
                <a:schemeClr val="dk1"/>
              </a:solidFill>
              <a:latin typeface="Calibri"/>
              <a:ea typeface="Calibri"/>
              <a:cs typeface="Calibri"/>
              <a:sym typeface="Calibri"/>
            </a:endParaRPr>
          </a:p>
        </p:txBody>
      </p:sp>
      <p:sp>
        <p:nvSpPr>
          <p:cNvPr id="279" name="Google Shape;279;p13"/>
          <p:cNvSpPr/>
          <p:nvPr/>
        </p:nvSpPr>
        <p:spPr>
          <a:xfrm>
            <a:off x="11621953" y="4762500"/>
            <a:ext cx="3048381" cy="609600"/>
          </a:xfrm>
          <a:prstGeom prst="rect">
            <a:avLst/>
          </a:prstGeom>
          <a:solidFill>
            <a:srgbClr val="1C50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13"/>
          <p:cNvSpPr/>
          <p:nvPr/>
        </p:nvSpPr>
        <p:spPr>
          <a:xfrm>
            <a:off x="14670334" y="3746500"/>
            <a:ext cx="5144143"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13"/>
          <p:cNvSpPr/>
          <p:nvPr/>
        </p:nvSpPr>
        <p:spPr>
          <a:xfrm>
            <a:off x="14670334" y="3746500"/>
            <a:ext cx="1549594"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4800">
                <a:solidFill>
                  <a:srgbClr val="1C50EA"/>
                </a:solidFill>
                <a:latin typeface="Poppins"/>
                <a:ea typeface="Poppins"/>
                <a:cs typeface="Poppins"/>
                <a:sym typeface="Poppins"/>
              </a:rPr>
              <a:t>54%</a:t>
            </a:r>
            <a:endParaRPr sz="4800">
              <a:solidFill>
                <a:schemeClr val="dk1"/>
              </a:solidFill>
              <a:latin typeface="Calibri"/>
              <a:ea typeface="Calibri"/>
              <a:cs typeface="Calibri"/>
              <a:sym typeface="Calibri"/>
            </a:endParaRPr>
          </a:p>
        </p:txBody>
      </p:sp>
      <p:sp>
        <p:nvSpPr>
          <p:cNvPr id="282" name="Google Shape;282;p13"/>
          <p:cNvSpPr/>
          <p:nvPr/>
        </p:nvSpPr>
        <p:spPr>
          <a:xfrm>
            <a:off x="14670334" y="4762500"/>
            <a:ext cx="5144143" cy="609600"/>
          </a:xfrm>
          <a:prstGeom prst="rect">
            <a:avLst/>
          </a:prstGeom>
          <a:solidFill>
            <a:srgbClr val="A0B4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13"/>
          <p:cNvSpPr/>
          <p:nvPr/>
        </p:nvSpPr>
        <p:spPr>
          <a:xfrm>
            <a:off x="19814477" y="3746500"/>
            <a:ext cx="1778222"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13"/>
          <p:cNvSpPr/>
          <p:nvPr/>
        </p:nvSpPr>
        <p:spPr>
          <a:xfrm>
            <a:off x="19814477" y="3746500"/>
            <a:ext cx="1384473"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4800">
                <a:solidFill>
                  <a:srgbClr val="1C50EA"/>
                </a:solidFill>
                <a:latin typeface="Poppins"/>
                <a:ea typeface="Poppins"/>
                <a:cs typeface="Poppins"/>
                <a:sym typeface="Poppins"/>
              </a:rPr>
              <a:t>14%</a:t>
            </a:r>
            <a:endParaRPr sz="4800">
              <a:solidFill>
                <a:schemeClr val="dk1"/>
              </a:solidFill>
              <a:latin typeface="Calibri"/>
              <a:ea typeface="Calibri"/>
              <a:cs typeface="Calibri"/>
              <a:sym typeface="Calibri"/>
            </a:endParaRPr>
          </a:p>
        </p:txBody>
      </p:sp>
      <p:sp>
        <p:nvSpPr>
          <p:cNvPr id="285" name="Google Shape;285;p13"/>
          <p:cNvSpPr/>
          <p:nvPr/>
        </p:nvSpPr>
        <p:spPr>
          <a:xfrm>
            <a:off x="19814477" y="4762500"/>
            <a:ext cx="1778222" cy="609600"/>
          </a:xfrm>
          <a:prstGeom prst="rect">
            <a:avLst/>
          </a:prstGeom>
          <a:solidFill>
            <a:srgbClr val="1C50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13"/>
          <p:cNvSpPr/>
          <p:nvPr/>
        </p:nvSpPr>
        <p:spPr>
          <a:xfrm>
            <a:off x="11621953" y="6045200"/>
            <a:ext cx="10093528" cy="2142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Poppins"/>
                <a:ea typeface="Poppins"/>
                <a:cs typeface="Poppins"/>
                <a:sym typeface="Poppins"/>
              </a:rPr>
              <a:t>Furniture made from Arcane Ash is both beautiful and functional, with the added benefit of protection against magical forces.</a:t>
            </a:r>
            <a:endParaRPr sz="3200">
              <a:solidFill>
                <a:schemeClr val="dk1"/>
              </a:solidFill>
              <a:latin typeface="Calibri"/>
              <a:ea typeface="Calibri"/>
              <a:cs typeface="Calibri"/>
              <a:sym typeface="Calibri"/>
            </a:endParaRPr>
          </a:p>
        </p:txBody>
      </p:sp>
      <p:sp>
        <p:nvSpPr>
          <p:cNvPr id="287" name="Google Shape;287;p13"/>
          <p:cNvSpPr/>
          <p:nvPr/>
        </p:nvSpPr>
        <p:spPr>
          <a:xfrm>
            <a:off x="11621953" y="8610600"/>
            <a:ext cx="3810476" cy="3810000"/>
          </a:xfrm>
          <a:prstGeom prst="roundRect">
            <a:avLst>
              <a:gd fmla="val 6720" name="adj"/>
            </a:avLst>
          </a:prstGeom>
          <a:noFill/>
          <a:ln cap="flat" cmpd="sng" w="25400">
            <a:solidFill>
              <a:srgbClr val="1C50E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13"/>
          <p:cNvSpPr/>
          <p:nvPr/>
        </p:nvSpPr>
        <p:spPr>
          <a:xfrm>
            <a:off x="12714289" y="92075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89" name="Google Shape;289;p13"/>
          <p:cNvPicPr preferRelativeResize="0"/>
          <p:nvPr/>
        </p:nvPicPr>
        <p:blipFill rotWithShape="1">
          <a:blip r:embed="rId5">
            <a:alphaModFix/>
          </a:blip>
          <a:srcRect b="0" l="0" r="0" t="0"/>
          <a:stretch/>
        </p:blipFill>
        <p:spPr>
          <a:xfrm>
            <a:off x="12714289" y="9207500"/>
            <a:ext cx="1625803" cy="1625600"/>
          </a:xfrm>
          <a:prstGeom prst="rect">
            <a:avLst/>
          </a:prstGeom>
          <a:noFill/>
          <a:ln>
            <a:noFill/>
          </a:ln>
        </p:spPr>
      </p:pic>
      <p:pic>
        <p:nvPicPr>
          <p:cNvPr descr="preencoded.png" id="290" name="Google Shape;290;p13"/>
          <p:cNvPicPr preferRelativeResize="0"/>
          <p:nvPr/>
        </p:nvPicPr>
        <p:blipFill rotWithShape="1">
          <a:blip r:embed="rId6">
            <a:alphaModFix/>
          </a:blip>
          <a:srcRect b="0" l="0" r="0" t="0"/>
          <a:stretch/>
        </p:blipFill>
        <p:spPr>
          <a:xfrm>
            <a:off x="12815790" y="9426736"/>
            <a:ext cx="1422689" cy="1187289"/>
          </a:xfrm>
          <a:prstGeom prst="rect">
            <a:avLst/>
          </a:prstGeom>
          <a:noFill/>
          <a:ln>
            <a:noFill/>
          </a:ln>
        </p:spPr>
      </p:pic>
      <p:sp>
        <p:nvSpPr>
          <p:cNvPr id="291" name="Google Shape;291;p13"/>
          <p:cNvSpPr/>
          <p:nvPr/>
        </p:nvSpPr>
        <p:spPr>
          <a:xfrm>
            <a:off x="11774372" y="11137900"/>
            <a:ext cx="3505638" cy="68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13"/>
          <p:cNvSpPr/>
          <p:nvPr/>
        </p:nvSpPr>
        <p:spPr>
          <a:xfrm>
            <a:off x="11698162" y="11137900"/>
            <a:ext cx="3658057"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lang="en-US" sz="3600">
                <a:solidFill>
                  <a:srgbClr val="000000"/>
                </a:solidFill>
                <a:latin typeface="Poppins"/>
                <a:ea typeface="Poppins"/>
                <a:cs typeface="Poppins"/>
                <a:sym typeface="Poppins"/>
              </a:rPr>
              <a:t>Protection</a:t>
            </a:r>
            <a:endParaRPr sz="3600">
              <a:solidFill>
                <a:schemeClr val="dk1"/>
              </a:solidFill>
              <a:latin typeface="Calibri"/>
              <a:ea typeface="Calibri"/>
              <a:cs typeface="Calibri"/>
              <a:sym typeface="Calibri"/>
            </a:endParaRPr>
          </a:p>
        </p:txBody>
      </p:sp>
      <p:sp>
        <p:nvSpPr>
          <p:cNvPr id="293" name="Google Shape;293;p13"/>
          <p:cNvSpPr/>
          <p:nvPr/>
        </p:nvSpPr>
        <p:spPr>
          <a:xfrm>
            <a:off x="16600975" y="8610600"/>
            <a:ext cx="3810476" cy="3810000"/>
          </a:xfrm>
          <a:prstGeom prst="roundRect">
            <a:avLst>
              <a:gd fmla="val 6720" name="adj"/>
            </a:avLst>
          </a:prstGeom>
          <a:noFill/>
          <a:ln cap="flat" cmpd="sng" w="25400">
            <a:solidFill>
              <a:srgbClr val="1C50E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13"/>
          <p:cNvSpPr/>
          <p:nvPr/>
        </p:nvSpPr>
        <p:spPr>
          <a:xfrm>
            <a:off x="17693311" y="92075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95" name="Google Shape;295;p13"/>
          <p:cNvPicPr preferRelativeResize="0"/>
          <p:nvPr/>
        </p:nvPicPr>
        <p:blipFill rotWithShape="1">
          <a:blip r:embed="rId5">
            <a:alphaModFix/>
          </a:blip>
          <a:srcRect b="0" l="0" r="0" t="0"/>
          <a:stretch/>
        </p:blipFill>
        <p:spPr>
          <a:xfrm>
            <a:off x="17693311" y="9207500"/>
            <a:ext cx="1625803" cy="1625600"/>
          </a:xfrm>
          <a:prstGeom prst="rect">
            <a:avLst/>
          </a:prstGeom>
          <a:noFill/>
          <a:ln>
            <a:noFill/>
          </a:ln>
        </p:spPr>
      </p:pic>
      <p:pic>
        <p:nvPicPr>
          <p:cNvPr descr="preencoded.png" id="296" name="Google Shape;296;p13"/>
          <p:cNvPicPr preferRelativeResize="0"/>
          <p:nvPr/>
        </p:nvPicPr>
        <p:blipFill rotWithShape="1">
          <a:blip r:embed="rId7">
            <a:alphaModFix/>
          </a:blip>
          <a:srcRect b="0" l="0" r="0" t="0"/>
          <a:stretch/>
        </p:blipFill>
        <p:spPr>
          <a:xfrm>
            <a:off x="17871134" y="9385300"/>
            <a:ext cx="1270159" cy="1270000"/>
          </a:xfrm>
          <a:prstGeom prst="rect">
            <a:avLst/>
          </a:prstGeom>
          <a:noFill/>
          <a:ln>
            <a:noFill/>
          </a:ln>
        </p:spPr>
      </p:pic>
      <p:sp>
        <p:nvSpPr>
          <p:cNvPr id="297" name="Google Shape;297;p13"/>
          <p:cNvSpPr/>
          <p:nvPr/>
        </p:nvSpPr>
        <p:spPr>
          <a:xfrm>
            <a:off x="16753394" y="11137900"/>
            <a:ext cx="3505638" cy="68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13"/>
          <p:cNvSpPr/>
          <p:nvPr/>
        </p:nvSpPr>
        <p:spPr>
          <a:xfrm>
            <a:off x="16677184" y="11137900"/>
            <a:ext cx="3658057"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lang="en-US" sz="3600">
                <a:solidFill>
                  <a:srgbClr val="000000"/>
                </a:solidFill>
                <a:latin typeface="Poppins"/>
                <a:ea typeface="Poppins"/>
                <a:cs typeface="Poppins"/>
                <a:sym typeface="Poppins"/>
              </a:rPr>
              <a:t>Spell</a:t>
            </a:r>
            <a:endParaRPr sz="3600">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03" name="Shape 303"/>
        <p:cNvGrpSpPr/>
        <p:nvPr/>
      </p:nvGrpSpPr>
      <p:grpSpPr>
        <a:xfrm>
          <a:off x="0" y="0"/>
          <a:ext cx="0" cy="0"/>
          <a:chOff x="0" y="0"/>
          <a:chExt cx="0" cy="0"/>
        </a:xfrm>
      </p:grpSpPr>
      <p:sp>
        <p:nvSpPr>
          <p:cNvPr id="304" name="Google Shape;304;p14"/>
          <p:cNvSpPr/>
          <p:nvPr/>
        </p:nvSpPr>
        <p:spPr>
          <a:xfrm>
            <a:off x="0" y="0"/>
            <a:ext cx="11723565" cy="13716000"/>
          </a:xfrm>
          <a:prstGeom prst="rect">
            <a:avLst/>
          </a:prstGeom>
          <a:solidFill>
            <a:srgbClr val="1C50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06" name="Google Shape;306;p14"/>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307" name="Google Shape;307;p14"/>
          <p:cNvSpPr/>
          <p:nvPr/>
        </p:nvSpPr>
        <p:spPr>
          <a:xfrm>
            <a:off x="14454407" y="6756400"/>
            <a:ext cx="8251798" cy="2700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Poppins"/>
                <a:ea typeface="Poppins"/>
                <a:cs typeface="Poppins"/>
                <a:sym typeface="Poppins"/>
              </a:rPr>
              <a:t>This enchanted wood is known for its incredible strength and resilience, and is often used to create furniture that is both sturdy and visually stunning.</a:t>
            </a:r>
            <a:endParaRPr sz="3200">
              <a:solidFill>
                <a:schemeClr val="dk1"/>
              </a:solidFill>
              <a:latin typeface="Calibri"/>
              <a:ea typeface="Calibri"/>
              <a:cs typeface="Calibri"/>
              <a:sym typeface="Calibri"/>
            </a:endParaRPr>
          </a:p>
        </p:txBody>
      </p:sp>
      <p:pic>
        <p:nvPicPr>
          <p:cNvPr descr="preencoded.png" id="308" name="Google Shape;308;p14"/>
          <p:cNvPicPr preferRelativeResize="0"/>
          <p:nvPr/>
        </p:nvPicPr>
        <p:blipFill rotWithShape="1">
          <a:blip r:embed="rId4">
            <a:alphaModFix/>
          </a:blip>
          <a:srcRect b="0" l="0" r="0" t="0"/>
          <a:stretch/>
        </p:blipFill>
        <p:spPr>
          <a:xfrm>
            <a:off x="14378197" y="4394200"/>
            <a:ext cx="1625803" cy="1625600"/>
          </a:xfrm>
          <a:prstGeom prst="rect">
            <a:avLst/>
          </a:prstGeom>
          <a:noFill/>
          <a:ln>
            <a:noFill/>
          </a:ln>
        </p:spPr>
      </p:pic>
      <p:pic>
        <p:nvPicPr>
          <p:cNvPr descr="preencoded.png" id="309" name="Google Shape;309;p14"/>
          <p:cNvPicPr preferRelativeResize="0"/>
          <p:nvPr/>
        </p:nvPicPr>
        <p:blipFill rotWithShape="1">
          <a:blip r:embed="rId5">
            <a:alphaModFix/>
          </a:blip>
          <a:srcRect b="0" l="0" r="0" t="0"/>
          <a:stretch/>
        </p:blipFill>
        <p:spPr>
          <a:xfrm>
            <a:off x="14479698" y="4613436"/>
            <a:ext cx="1422689" cy="1187289"/>
          </a:xfrm>
          <a:prstGeom prst="rect">
            <a:avLst/>
          </a:prstGeom>
          <a:noFill/>
          <a:ln>
            <a:noFill/>
          </a:ln>
        </p:spPr>
      </p:pic>
      <p:sp>
        <p:nvSpPr>
          <p:cNvPr id="310" name="Google Shape;310;p14"/>
          <p:cNvSpPr/>
          <p:nvPr/>
        </p:nvSpPr>
        <p:spPr>
          <a:xfrm>
            <a:off x="16486661" y="4394200"/>
            <a:ext cx="6867325"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8000">
                <a:solidFill>
                  <a:srgbClr val="000000"/>
                </a:solidFill>
                <a:latin typeface="Poppins"/>
                <a:ea typeface="Poppins"/>
                <a:cs typeface="Poppins"/>
                <a:sym typeface="Poppins"/>
              </a:rPr>
              <a:t>Protection</a:t>
            </a:r>
            <a:endParaRPr sz="8000">
              <a:solidFill>
                <a:schemeClr val="dk1"/>
              </a:solidFill>
              <a:latin typeface="Calibri"/>
              <a:ea typeface="Calibri"/>
              <a:cs typeface="Calibri"/>
              <a:sym typeface="Calibri"/>
            </a:endParaRPr>
          </a:p>
        </p:txBody>
      </p:sp>
      <p:pic>
        <p:nvPicPr>
          <p:cNvPr descr="preencoded.png" id="311" name="Google Shape;311;p14"/>
          <p:cNvPicPr preferRelativeResize="0"/>
          <p:nvPr/>
        </p:nvPicPr>
        <p:blipFill rotWithShape="1">
          <a:blip r:embed="rId6">
            <a:alphaModFix/>
          </a:blip>
          <a:srcRect b="0" l="0" r="0" t="0"/>
          <a:stretch/>
        </p:blipFill>
        <p:spPr>
          <a:xfrm>
            <a:off x="558870" y="685800"/>
            <a:ext cx="5957045" cy="10464800"/>
          </a:xfrm>
          <a:prstGeom prst="rect">
            <a:avLst/>
          </a:prstGeom>
          <a:noFill/>
          <a:ln>
            <a:noFill/>
          </a:ln>
        </p:spPr>
      </p:pic>
      <p:pic>
        <p:nvPicPr>
          <p:cNvPr descr="preencoded.png" id="312" name="Google Shape;312;p14"/>
          <p:cNvPicPr preferRelativeResize="0"/>
          <p:nvPr/>
        </p:nvPicPr>
        <p:blipFill rotWithShape="1">
          <a:blip r:embed="rId7">
            <a:alphaModFix/>
          </a:blip>
          <a:srcRect b="0" l="0" r="0" t="0"/>
          <a:stretch/>
        </p:blipFill>
        <p:spPr>
          <a:xfrm>
            <a:off x="7354219" y="3276600"/>
            <a:ext cx="5957045" cy="104394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17" name="Shape 317"/>
        <p:cNvGrpSpPr/>
        <p:nvPr/>
      </p:nvGrpSpPr>
      <p:grpSpPr>
        <a:xfrm>
          <a:off x="0" y="0"/>
          <a:ext cx="0" cy="0"/>
          <a:chOff x="0" y="0"/>
          <a:chExt cx="0" cy="0"/>
        </a:xfrm>
      </p:grpSpPr>
      <p:pic>
        <p:nvPicPr>
          <p:cNvPr descr="preencoded.png" id="318" name="Google Shape;318;p1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19" name="Google Shape;319;p15"/>
          <p:cNvSpPr/>
          <p:nvPr/>
        </p:nvSpPr>
        <p:spPr>
          <a:xfrm>
            <a:off x="1422578" y="2044700"/>
            <a:ext cx="9754819" cy="7378700"/>
          </a:xfrm>
          <a:prstGeom prst="rect">
            <a:avLst/>
          </a:prstGeom>
          <a:solidFill>
            <a:srgbClr val="1C50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21" name="Google Shape;321;p1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22" name="Google Shape;322;p15"/>
          <p:cNvSpPr/>
          <p:nvPr/>
        </p:nvSpPr>
        <p:spPr>
          <a:xfrm>
            <a:off x="2174088" y="3261226"/>
            <a:ext cx="8251798" cy="528119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FFFFFF"/>
                </a:solidFill>
                <a:latin typeface="Poppins"/>
                <a:ea typeface="Poppins"/>
                <a:cs typeface="Poppins"/>
                <a:sym typeface="Poppins"/>
              </a:rPr>
              <a:t>Our magical textiles are made from natural fibers that are imbued with protective spells, making them resistant to stains and damage from magical creatures. Our expert textile artisans use traditional techniques and advanced spell-casting abilities to create soft and comfortable fabrics that are also durable and long-lasting, perfect for upholstery and cushions.</a:t>
            </a:r>
            <a:endParaRPr sz="3200">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27" name="Shape 327"/>
        <p:cNvGrpSpPr/>
        <p:nvPr/>
      </p:nvGrpSpPr>
      <p:grpSpPr>
        <a:xfrm>
          <a:off x="0" y="0"/>
          <a:ext cx="0" cy="0"/>
          <a:chOff x="0" y="0"/>
          <a:chExt cx="0" cy="0"/>
        </a:xfrm>
      </p:grpSpPr>
      <p:sp>
        <p:nvSpPr>
          <p:cNvPr id="328" name="Google Shape;328;p16"/>
          <p:cNvSpPr/>
          <p:nvPr/>
        </p:nvSpPr>
        <p:spPr>
          <a:xfrm>
            <a:off x="4597975" y="6604000"/>
            <a:ext cx="9754819" cy="7112000"/>
          </a:xfrm>
          <a:prstGeom prst="rect">
            <a:avLst/>
          </a:prstGeom>
          <a:solidFill>
            <a:srgbClr val="EDF1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29" name="Google Shape;329;p16"/>
          <p:cNvPicPr preferRelativeResize="0"/>
          <p:nvPr/>
        </p:nvPicPr>
        <p:blipFill rotWithShape="1">
          <a:blip r:embed="rId3">
            <a:alphaModFix/>
          </a:blip>
          <a:srcRect b="0" l="0" r="0" t="0"/>
          <a:stretch/>
        </p:blipFill>
        <p:spPr>
          <a:xfrm>
            <a:off x="1270159" y="533400"/>
            <a:ext cx="8306838" cy="9982200"/>
          </a:xfrm>
          <a:prstGeom prst="rect">
            <a:avLst/>
          </a:prstGeom>
          <a:noFill/>
          <a:ln>
            <a:noFill/>
          </a:ln>
        </p:spPr>
      </p:pic>
      <p:pic>
        <p:nvPicPr>
          <p:cNvPr descr="preencoded.png" id="330" name="Google Shape;330;p16"/>
          <p:cNvPicPr preferRelativeResize="0"/>
          <p:nvPr/>
        </p:nvPicPr>
        <p:blipFill rotWithShape="1">
          <a:blip r:embed="rId4">
            <a:alphaModFix/>
          </a:blip>
          <a:srcRect b="0" l="0" r="0" t="0"/>
          <a:stretch/>
        </p:blipFill>
        <p:spPr>
          <a:xfrm>
            <a:off x="10339092" y="533400"/>
            <a:ext cx="6007851" cy="6667500"/>
          </a:xfrm>
          <a:prstGeom prst="rect">
            <a:avLst/>
          </a:prstGeom>
          <a:noFill/>
          <a:ln>
            <a:noFill/>
          </a:ln>
        </p:spPr>
      </p:pic>
      <p:pic>
        <p:nvPicPr>
          <p:cNvPr descr="preencoded.png" id="331" name="Google Shape;331;p16"/>
          <p:cNvPicPr preferRelativeResize="0"/>
          <p:nvPr/>
        </p:nvPicPr>
        <p:blipFill rotWithShape="1">
          <a:blip r:embed="rId5">
            <a:alphaModFix/>
          </a:blip>
          <a:srcRect b="0" l="0" r="0" t="0"/>
          <a:stretch/>
        </p:blipFill>
        <p:spPr>
          <a:xfrm>
            <a:off x="17109038" y="533400"/>
            <a:ext cx="6007851" cy="6667500"/>
          </a:xfrm>
          <a:prstGeom prst="rect">
            <a:avLst/>
          </a:prstGeom>
          <a:noFill/>
          <a:ln>
            <a:noFill/>
          </a:ln>
        </p:spPr>
      </p:pic>
      <p:sp>
        <p:nvSpPr>
          <p:cNvPr id="332" name="Google Shape;332;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33" name="Google Shape;333;p1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34" name="Google Shape;334;p16"/>
          <p:cNvSpPr/>
          <p:nvPr/>
        </p:nvSpPr>
        <p:spPr>
          <a:xfrm>
            <a:off x="10339092" y="7823200"/>
            <a:ext cx="9881835" cy="523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16"/>
          <p:cNvSpPr/>
          <p:nvPr/>
        </p:nvSpPr>
        <p:spPr>
          <a:xfrm>
            <a:off x="10339092" y="7823200"/>
            <a:ext cx="9881835"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16"/>
          <p:cNvSpPr/>
          <p:nvPr/>
        </p:nvSpPr>
        <p:spPr>
          <a:xfrm>
            <a:off x="10339092" y="7924800"/>
            <a:ext cx="1676610"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16"/>
          <p:cNvSpPr/>
          <p:nvPr/>
        </p:nvSpPr>
        <p:spPr>
          <a:xfrm>
            <a:off x="10339092" y="7924800"/>
            <a:ext cx="2218544" cy="2573867"/>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None/>
            </a:pPr>
            <a:r>
              <a:rPr b="1" lang="en-US" sz="12800">
                <a:solidFill>
                  <a:srgbClr val="1C50EA"/>
                </a:solidFill>
                <a:latin typeface="Poppins"/>
                <a:ea typeface="Poppins"/>
                <a:cs typeface="Poppins"/>
                <a:sym typeface="Poppins"/>
              </a:rPr>
              <a:t>01</a:t>
            </a:r>
            <a:endParaRPr sz="12800">
              <a:solidFill>
                <a:schemeClr val="dk1"/>
              </a:solidFill>
              <a:latin typeface="Calibri"/>
              <a:ea typeface="Calibri"/>
              <a:cs typeface="Calibri"/>
              <a:sym typeface="Calibri"/>
            </a:endParaRPr>
          </a:p>
        </p:txBody>
      </p:sp>
      <p:sp>
        <p:nvSpPr>
          <p:cNvPr id="338" name="Google Shape;338;p16"/>
          <p:cNvSpPr/>
          <p:nvPr/>
        </p:nvSpPr>
        <p:spPr>
          <a:xfrm>
            <a:off x="12320540" y="7823200"/>
            <a:ext cx="7900387"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16"/>
          <p:cNvSpPr/>
          <p:nvPr/>
        </p:nvSpPr>
        <p:spPr>
          <a:xfrm>
            <a:off x="12320540" y="7823200"/>
            <a:ext cx="8103613"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4800">
                <a:solidFill>
                  <a:srgbClr val="000000"/>
                </a:solidFill>
                <a:latin typeface="Poppins"/>
                <a:ea typeface="Poppins"/>
                <a:cs typeface="Poppins"/>
                <a:sym typeface="Poppins"/>
              </a:rPr>
              <a:t>Shadow Haven</a:t>
            </a:r>
            <a:endParaRPr sz="4800">
              <a:solidFill>
                <a:schemeClr val="dk1"/>
              </a:solidFill>
              <a:latin typeface="Calibri"/>
              <a:ea typeface="Calibri"/>
              <a:cs typeface="Calibri"/>
              <a:sym typeface="Calibri"/>
            </a:endParaRPr>
          </a:p>
        </p:txBody>
      </p:sp>
      <p:sp>
        <p:nvSpPr>
          <p:cNvPr id="340" name="Google Shape;340;p16"/>
          <p:cNvSpPr/>
          <p:nvPr/>
        </p:nvSpPr>
        <p:spPr>
          <a:xfrm>
            <a:off x="12320540" y="8839200"/>
            <a:ext cx="803587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4D4D4D"/>
                </a:solidFill>
                <a:latin typeface="Poppins"/>
                <a:ea typeface="Poppins"/>
                <a:cs typeface="Poppins"/>
                <a:sym typeface="Poppins"/>
              </a:rPr>
              <a:t>Find refuge and protection in the shadows of this mystical safe haven.</a:t>
            </a:r>
            <a:endParaRPr sz="3200">
              <a:solidFill>
                <a:schemeClr val="dk1"/>
              </a:solidFill>
              <a:latin typeface="Calibri"/>
              <a:ea typeface="Calibri"/>
              <a:cs typeface="Calibri"/>
              <a:sym typeface="Calibri"/>
            </a:endParaRPr>
          </a:p>
        </p:txBody>
      </p:sp>
      <p:sp>
        <p:nvSpPr>
          <p:cNvPr id="341" name="Google Shape;341;p16"/>
          <p:cNvSpPr/>
          <p:nvPr/>
        </p:nvSpPr>
        <p:spPr>
          <a:xfrm>
            <a:off x="10339092" y="10820400"/>
            <a:ext cx="9881835"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16"/>
          <p:cNvSpPr/>
          <p:nvPr/>
        </p:nvSpPr>
        <p:spPr>
          <a:xfrm>
            <a:off x="10339092" y="10922000"/>
            <a:ext cx="1994149"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16"/>
          <p:cNvSpPr/>
          <p:nvPr/>
        </p:nvSpPr>
        <p:spPr>
          <a:xfrm>
            <a:off x="10339092" y="10922000"/>
            <a:ext cx="2536084" cy="2573867"/>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None/>
            </a:pPr>
            <a:r>
              <a:rPr b="1" lang="en-US" sz="12800">
                <a:solidFill>
                  <a:srgbClr val="1C50EA"/>
                </a:solidFill>
                <a:latin typeface="Poppins"/>
                <a:ea typeface="Poppins"/>
                <a:cs typeface="Poppins"/>
                <a:sym typeface="Poppins"/>
              </a:rPr>
              <a:t>02</a:t>
            </a:r>
            <a:endParaRPr sz="12800">
              <a:solidFill>
                <a:schemeClr val="dk1"/>
              </a:solidFill>
              <a:latin typeface="Calibri"/>
              <a:ea typeface="Calibri"/>
              <a:cs typeface="Calibri"/>
              <a:sym typeface="Calibri"/>
            </a:endParaRPr>
          </a:p>
        </p:txBody>
      </p:sp>
      <p:sp>
        <p:nvSpPr>
          <p:cNvPr id="344" name="Google Shape;344;p16"/>
          <p:cNvSpPr/>
          <p:nvPr/>
        </p:nvSpPr>
        <p:spPr>
          <a:xfrm>
            <a:off x="12638080" y="10820400"/>
            <a:ext cx="7582848"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16"/>
          <p:cNvSpPr/>
          <p:nvPr/>
        </p:nvSpPr>
        <p:spPr>
          <a:xfrm>
            <a:off x="12638080" y="10820400"/>
            <a:ext cx="7786073"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4800">
                <a:solidFill>
                  <a:srgbClr val="000000"/>
                </a:solidFill>
                <a:latin typeface="Poppins"/>
                <a:ea typeface="Poppins"/>
                <a:cs typeface="Poppins"/>
                <a:sym typeface="Poppins"/>
              </a:rPr>
              <a:t>Mystical Wonder</a:t>
            </a:r>
            <a:endParaRPr sz="4800">
              <a:solidFill>
                <a:schemeClr val="dk1"/>
              </a:solidFill>
              <a:latin typeface="Calibri"/>
              <a:ea typeface="Calibri"/>
              <a:cs typeface="Calibri"/>
              <a:sym typeface="Calibri"/>
            </a:endParaRPr>
          </a:p>
        </p:txBody>
      </p:sp>
      <p:sp>
        <p:nvSpPr>
          <p:cNvPr id="346" name="Google Shape;346;p16"/>
          <p:cNvSpPr/>
          <p:nvPr/>
        </p:nvSpPr>
        <p:spPr>
          <a:xfrm>
            <a:off x="12638080" y="11836400"/>
            <a:ext cx="771833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4D4D4D"/>
                </a:solidFill>
                <a:latin typeface="Poppins"/>
                <a:ea typeface="Poppins"/>
                <a:cs typeface="Poppins"/>
                <a:sym typeface="Poppins"/>
              </a:rPr>
              <a:t>Uncover the secrets and marvels of a mystical world.</a:t>
            </a:r>
            <a:endParaRPr sz="3200">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51" name="Shape 351"/>
        <p:cNvGrpSpPr/>
        <p:nvPr/>
      </p:nvGrpSpPr>
      <p:grpSpPr>
        <a:xfrm>
          <a:off x="0" y="0"/>
          <a:ext cx="0" cy="0"/>
          <a:chOff x="0" y="0"/>
          <a:chExt cx="0" cy="0"/>
        </a:xfrm>
      </p:grpSpPr>
      <p:sp>
        <p:nvSpPr>
          <p:cNvPr id="352" name="Google Shape;352;p17"/>
          <p:cNvSpPr/>
          <p:nvPr/>
        </p:nvSpPr>
        <p:spPr>
          <a:xfrm>
            <a:off x="0" y="-177800"/>
            <a:ext cx="4521765" cy="7112000"/>
          </a:xfrm>
          <a:prstGeom prst="rect">
            <a:avLst/>
          </a:prstGeom>
          <a:solidFill>
            <a:srgbClr val="EDF1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53" name="Google Shape;353;p17"/>
          <p:cNvPicPr preferRelativeResize="0"/>
          <p:nvPr/>
        </p:nvPicPr>
        <p:blipFill rotWithShape="1">
          <a:blip r:embed="rId3">
            <a:alphaModFix/>
          </a:blip>
          <a:srcRect b="0" l="0" r="0" t="0"/>
          <a:stretch/>
        </p:blipFill>
        <p:spPr>
          <a:xfrm>
            <a:off x="2565721" y="863600"/>
            <a:ext cx="21821327" cy="4521200"/>
          </a:xfrm>
          <a:prstGeom prst="rect">
            <a:avLst/>
          </a:prstGeom>
          <a:noFill/>
          <a:ln>
            <a:noFill/>
          </a:ln>
        </p:spPr>
      </p:pic>
      <p:pic>
        <p:nvPicPr>
          <p:cNvPr descr="preencoded.png" id="354" name="Google Shape;354;p17"/>
          <p:cNvPicPr preferRelativeResize="0"/>
          <p:nvPr/>
        </p:nvPicPr>
        <p:blipFill rotWithShape="1">
          <a:blip r:embed="rId4">
            <a:alphaModFix/>
          </a:blip>
          <a:srcRect b="0" l="0" r="0" t="0"/>
          <a:stretch/>
        </p:blipFill>
        <p:spPr>
          <a:xfrm>
            <a:off x="0" y="8496300"/>
            <a:ext cx="21821327" cy="4521200"/>
          </a:xfrm>
          <a:prstGeom prst="rect">
            <a:avLst/>
          </a:prstGeom>
          <a:noFill/>
          <a:ln>
            <a:noFill/>
          </a:ln>
        </p:spPr>
      </p:pic>
      <p:sp>
        <p:nvSpPr>
          <p:cNvPr id="355" name="Google Shape;355;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56" name="Google Shape;356;p1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57" name="Google Shape;357;p17"/>
          <p:cNvSpPr/>
          <p:nvPr/>
        </p:nvSpPr>
        <p:spPr>
          <a:xfrm>
            <a:off x="6058657" y="4165600"/>
            <a:ext cx="4648781" cy="6908800"/>
          </a:xfrm>
          <a:prstGeom prst="roundRect">
            <a:avLst>
              <a:gd fmla="val 4327" name="adj"/>
            </a:avLst>
          </a:prstGeom>
          <a:solidFill>
            <a:srgbClr val="EDF1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17"/>
          <p:cNvSpPr/>
          <p:nvPr/>
        </p:nvSpPr>
        <p:spPr>
          <a:xfrm>
            <a:off x="7570146" y="44704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59" name="Google Shape;359;p17"/>
          <p:cNvPicPr preferRelativeResize="0"/>
          <p:nvPr/>
        </p:nvPicPr>
        <p:blipFill rotWithShape="1">
          <a:blip r:embed="rId6">
            <a:alphaModFix/>
          </a:blip>
          <a:srcRect b="0" l="0" r="0" t="0"/>
          <a:stretch/>
        </p:blipFill>
        <p:spPr>
          <a:xfrm>
            <a:off x="7570146" y="4470400"/>
            <a:ext cx="1625803" cy="1625600"/>
          </a:xfrm>
          <a:prstGeom prst="rect">
            <a:avLst/>
          </a:prstGeom>
          <a:noFill/>
          <a:ln>
            <a:noFill/>
          </a:ln>
        </p:spPr>
      </p:pic>
      <p:pic>
        <p:nvPicPr>
          <p:cNvPr descr="preencoded.png" id="360" name="Google Shape;360;p17"/>
          <p:cNvPicPr preferRelativeResize="0"/>
          <p:nvPr/>
        </p:nvPicPr>
        <p:blipFill rotWithShape="1">
          <a:blip r:embed="rId7">
            <a:alphaModFix/>
          </a:blip>
          <a:srcRect b="0" l="0" r="0" t="0"/>
          <a:stretch/>
        </p:blipFill>
        <p:spPr>
          <a:xfrm>
            <a:off x="7735385" y="4635649"/>
            <a:ext cx="1295481" cy="1294929"/>
          </a:xfrm>
          <a:prstGeom prst="rect">
            <a:avLst/>
          </a:prstGeom>
          <a:noFill/>
          <a:ln>
            <a:noFill/>
          </a:ln>
        </p:spPr>
      </p:pic>
      <p:sp>
        <p:nvSpPr>
          <p:cNvPr id="361" name="Google Shape;361;p17"/>
          <p:cNvSpPr/>
          <p:nvPr/>
        </p:nvSpPr>
        <p:spPr>
          <a:xfrm>
            <a:off x="6465108" y="6400800"/>
            <a:ext cx="3835879" cy="436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17"/>
          <p:cNvSpPr/>
          <p:nvPr/>
        </p:nvSpPr>
        <p:spPr>
          <a:xfrm>
            <a:off x="6363495" y="6400800"/>
            <a:ext cx="4039105" cy="2032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lang="en-US" sz="4800">
                <a:solidFill>
                  <a:srgbClr val="000000"/>
                </a:solidFill>
                <a:latin typeface="Poppins"/>
                <a:ea typeface="Poppins"/>
                <a:cs typeface="Poppins"/>
                <a:sym typeface="Poppins"/>
              </a:rPr>
              <a:t>Enchanted Forest</a:t>
            </a:r>
            <a:endParaRPr sz="4800">
              <a:solidFill>
                <a:schemeClr val="dk1"/>
              </a:solidFill>
              <a:latin typeface="Calibri"/>
              <a:ea typeface="Calibri"/>
              <a:cs typeface="Calibri"/>
              <a:sym typeface="Calibri"/>
            </a:endParaRPr>
          </a:p>
        </p:txBody>
      </p:sp>
      <p:sp>
        <p:nvSpPr>
          <p:cNvPr id="363" name="Google Shape;363;p17"/>
          <p:cNvSpPr/>
          <p:nvPr/>
        </p:nvSpPr>
        <p:spPr>
          <a:xfrm>
            <a:off x="6397366" y="8331200"/>
            <a:ext cx="3971363" cy="2573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3200">
                <a:solidFill>
                  <a:srgbClr val="000000"/>
                </a:solidFill>
                <a:latin typeface="Poppins"/>
                <a:ea typeface="Poppins"/>
                <a:cs typeface="Poppins"/>
                <a:sym typeface="Poppins"/>
              </a:rPr>
              <a:t>A magical woodland filled with mystical creatures.</a:t>
            </a:r>
            <a:endParaRPr sz="3200">
              <a:solidFill>
                <a:schemeClr val="dk1"/>
              </a:solidFill>
              <a:latin typeface="Calibri"/>
              <a:ea typeface="Calibri"/>
              <a:cs typeface="Calibri"/>
              <a:sym typeface="Calibri"/>
            </a:endParaRPr>
          </a:p>
        </p:txBody>
      </p:sp>
      <p:sp>
        <p:nvSpPr>
          <p:cNvPr id="364" name="Google Shape;364;p17"/>
          <p:cNvSpPr/>
          <p:nvPr/>
        </p:nvSpPr>
        <p:spPr>
          <a:xfrm>
            <a:off x="13679610" y="2768600"/>
            <a:ext cx="4648781" cy="6908800"/>
          </a:xfrm>
          <a:prstGeom prst="roundRect">
            <a:avLst>
              <a:gd fmla="val 4327" name="adj"/>
            </a:avLst>
          </a:prstGeom>
          <a:solidFill>
            <a:srgbClr val="EDF1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17"/>
          <p:cNvSpPr/>
          <p:nvPr/>
        </p:nvSpPr>
        <p:spPr>
          <a:xfrm>
            <a:off x="15191099" y="30734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66" name="Google Shape;366;p17"/>
          <p:cNvPicPr preferRelativeResize="0"/>
          <p:nvPr/>
        </p:nvPicPr>
        <p:blipFill rotWithShape="1">
          <a:blip r:embed="rId6">
            <a:alphaModFix/>
          </a:blip>
          <a:srcRect b="0" l="0" r="0" t="0"/>
          <a:stretch/>
        </p:blipFill>
        <p:spPr>
          <a:xfrm>
            <a:off x="15191099" y="3073400"/>
            <a:ext cx="1625803" cy="1625600"/>
          </a:xfrm>
          <a:prstGeom prst="rect">
            <a:avLst/>
          </a:prstGeom>
          <a:noFill/>
          <a:ln>
            <a:noFill/>
          </a:ln>
        </p:spPr>
      </p:pic>
      <p:pic>
        <p:nvPicPr>
          <p:cNvPr descr="preencoded.png" id="367" name="Google Shape;367;p17"/>
          <p:cNvPicPr preferRelativeResize="0"/>
          <p:nvPr/>
        </p:nvPicPr>
        <p:blipFill rotWithShape="1">
          <a:blip r:embed="rId8">
            <a:alphaModFix/>
          </a:blip>
          <a:srcRect b="0" l="0" r="0" t="0"/>
          <a:stretch/>
        </p:blipFill>
        <p:spPr>
          <a:xfrm>
            <a:off x="15346749" y="3263974"/>
            <a:ext cx="1314509" cy="1244526"/>
          </a:xfrm>
          <a:prstGeom prst="rect">
            <a:avLst/>
          </a:prstGeom>
          <a:noFill/>
          <a:ln>
            <a:noFill/>
          </a:ln>
        </p:spPr>
      </p:pic>
      <p:sp>
        <p:nvSpPr>
          <p:cNvPr id="368" name="Google Shape;368;p17"/>
          <p:cNvSpPr/>
          <p:nvPr/>
        </p:nvSpPr>
        <p:spPr>
          <a:xfrm>
            <a:off x="14086061" y="5003800"/>
            <a:ext cx="3835879" cy="436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17"/>
          <p:cNvSpPr/>
          <p:nvPr/>
        </p:nvSpPr>
        <p:spPr>
          <a:xfrm>
            <a:off x="13984448" y="5003800"/>
            <a:ext cx="4039105" cy="2032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lang="en-US" sz="4800">
                <a:solidFill>
                  <a:srgbClr val="000000"/>
                </a:solidFill>
                <a:latin typeface="Poppins"/>
                <a:ea typeface="Poppins"/>
                <a:cs typeface="Poppins"/>
                <a:sym typeface="Poppins"/>
              </a:rPr>
              <a:t>Divine Blessings</a:t>
            </a:r>
            <a:endParaRPr sz="4800">
              <a:solidFill>
                <a:schemeClr val="dk1"/>
              </a:solidFill>
              <a:latin typeface="Calibri"/>
              <a:ea typeface="Calibri"/>
              <a:cs typeface="Calibri"/>
              <a:sym typeface="Calibri"/>
            </a:endParaRPr>
          </a:p>
        </p:txBody>
      </p:sp>
      <p:sp>
        <p:nvSpPr>
          <p:cNvPr id="370" name="Google Shape;370;p17"/>
          <p:cNvSpPr/>
          <p:nvPr/>
        </p:nvSpPr>
        <p:spPr>
          <a:xfrm>
            <a:off x="14018319" y="6934200"/>
            <a:ext cx="3971363" cy="2573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3200">
                <a:solidFill>
                  <a:srgbClr val="000000"/>
                </a:solidFill>
                <a:latin typeface="Poppins"/>
                <a:ea typeface="Poppins"/>
                <a:cs typeface="Poppins"/>
                <a:sym typeface="Poppins"/>
              </a:rPr>
              <a:t>A ritual that imbues a person with divine powers.</a:t>
            </a:r>
            <a:endParaRPr sz="3200">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75" name="Shape 375"/>
        <p:cNvGrpSpPr/>
        <p:nvPr/>
      </p:nvGrpSpPr>
      <p:grpSpPr>
        <a:xfrm>
          <a:off x="0" y="0"/>
          <a:ext cx="0" cy="0"/>
          <a:chOff x="0" y="0"/>
          <a:chExt cx="0" cy="0"/>
        </a:xfrm>
      </p:grpSpPr>
      <p:sp>
        <p:nvSpPr>
          <p:cNvPr id="376" name="Google Shape;376;p18"/>
          <p:cNvSpPr/>
          <p:nvPr/>
        </p:nvSpPr>
        <p:spPr>
          <a:xfrm>
            <a:off x="5893537" y="5499100"/>
            <a:ext cx="12244330" cy="7112000"/>
          </a:xfrm>
          <a:prstGeom prst="rect">
            <a:avLst/>
          </a:prstGeom>
          <a:solidFill>
            <a:srgbClr val="EDF1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77" name="Google Shape;377;p18"/>
          <p:cNvPicPr preferRelativeResize="0"/>
          <p:nvPr/>
        </p:nvPicPr>
        <p:blipFill rotWithShape="1">
          <a:blip r:embed="rId3">
            <a:alphaModFix/>
          </a:blip>
          <a:srcRect b="0" l="0" r="0" t="0"/>
          <a:stretch/>
        </p:blipFill>
        <p:spPr>
          <a:xfrm>
            <a:off x="1917940" y="546100"/>
            <a:ext cx="4636079" cy="9969500"/>
          </a:xfrm>
          <a:prstGeom prst="rect">
            <a:avLst/>
          </a:prstGeom>
          <a:noFill/>
          <a:ln>
            <a:noFill/>
          </a:ln>
        </p:spPr>
      </p:pic>
      <p:pic>
        <p:nvPicPr>
          <p:cNvPr descr="preencoded.png" id="378" name="Google Shape;378;p18"/>
          <p:cNvPicPr preferRelativeResize="0"/>
          <p:nvPr/>
        </p:nvPicPr>
        <p:blipFill rotWithShape="1">
          <a:blip r:embed="rId4">
            <a:alphaModFix/>
          </a:blip>
          <a:srcRect b="0" l="0" r="0" t="0"/>
          <a:stretch/>
        </p:blipFill>
        <p:spPr>
          <a:xfrm>
            <a:off x="7227203" y="3035300"/>
            <a:ext cx="4636079" cy="10020300"/>
          </a:xfrm>
          <a:prstGeom prst="rect">
            <a:avLst/>
          </a:prstGeom>
          <a:noFill/>
          <a:ln>
            <a:noFill/>
          </a:ln>
        </p:spPr>
      </p:pic>
      <p:pic>
        <p:nvPicPr>
          <p:cNvPr descr="preencoded.png" id="379" name="Google Shape;379;p18"/>
          <p:cNvPicPr preferRelativeResize="0"/>
          <p:nvPr/>
        </p:nvPicPr>
        <p:blipFill rotWithShape="1">
          <a:blip r:embed="rId5">
            <a:alphaModFix/>
          </a:blip>
          <a:srcRect b="0" l="0" r="0" t="0"/>
          <a:stretch/>
        </p:blipFill>
        <p:spPr>
          <a:xfrm>
            <a:off x="12536467" y="546100"/>
            <a:ext cx="4636079" cy="9969500"/>
          </a:xfrm>
          <a:prstGeom prst="rect">
            <a:avLst/>
          </a:prstGeom>
          <a:noFill/>
          <a:ln>
            <a:noFill/>
          </a:ln>
        </p:spPr>
      </p:pic>
      <p:pic>
        <p:nvPicPr>
          <p:cNvPr descr="preencoded.png" id="380" name="Google Shape;380;p18"/>
          <p:cNvPicPr preferRelativeResize="0"/>
          <p:nvPr/>
        </p:nvPicPr>
        <p:blipFill rotWithShape="1">
          <a:blip r:embed="rId6">
            <a:alphaModFix/>
          </a:blip>
          <a:srcRect b="0" l="0" r="0" t="0"/>
          <a:stretch/>
        </p:blipFill>
        <p:spPr>
          <a:xfrm>
            <a:off x="17845730" y="3035300"/>
            <a:ext cx="4636079" cy="10020300"/>
          </a:xfrm>
          <a:prstGeom prst="rect">
            <a:avLst/>
          </a:prstGeom>
          <a:noFill/>
          <a:ln>
            <a:noFill/>
          </a:ln>
        </p:spPr>
      </p:pic>
      <p:sp>
        <p:nvSpPr>
          <p:cNvPr id="381" name="Google Shape;381;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82" name="Google Shape;382;p1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87" name="Shape 387"/>
        <p:cNvGrpSpPr/>
        <p:nvPr/>
      </p:nvGrpSpPr>
      <p:grpSpPr>
        <a:xfrm>
          <a:off x="0" y="0"/>
          <a:ext cx="0" cy="0"/>
          <a:chOff x="0" y="0"/>
          <a:chExt cx="0" cy="0"/>
        </a:xfrm>
      </p:grpSpPr>
      <p:sp>
        <p:nvSpPr>
          <p:cNvPr id="388" name="Google Shape;388;p19"/>
          <p:cNvSpPr/>
          <p:nvPr/>
        </p:nvSpPr>
        <p:spPr>
          <a:xfrm>
            <a:off x="12142718" y="0"/>
            <a:ext cx="12244330" cy="7112000"/>
          </a:xfrm>
          <a:prstGeom prst="rect">
            <a:avLst/>
          </a:prstGeom>
          <a:solidFill>
            <a:srgbClr val="EDF1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89" name="Google Shape;389;p19"/>
          <p:cNvPicPr preferRelativeResize="0"/>
          <p:nvPr/>
        </p:nvPicPr>
        <p:blipFill rotWithShape="1">
          <a:blip r:embed="rId3">
            <a:alphaModFix/>
          </a:blip>
          <a:srcRect b="0" l="0" r="0" t="0"/>
          <a:stretch/>
        </p:blipFill>
        <p:spPr>
          <a:xfrm>
            <a:off x="825603" y="546100"/>
            <a:ext cx="21148143" cy="12865100"/>
          </a:xfrm>
          <a:prstGeom prst="rect">
            <a:avLst/>
          </a:prstGeom>
          <a:noFill/>
          <a:ln>
            <a:noFill/>
          </a:ln>
        </p:spPr>
      </p:pic>
      <p:sp>
        <p:nvSpPr>
          <p:cNvPr id="390" name="Google Shape;390;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91" name="Google Shape;391;p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92" name="Google Shape;392;p19"/>
          <p:cNvSpPr/>
          <p:nvPr/>
        </p:nvSpPr>
        <p:spPr>
          <a:xfrm>
            <a:off x="7193332" y="1422400"/>
            <a:ext cx="13497554" cy="94826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1" lang="en-US" sz="8000">
                <a:solidFill>
                  <a:srgbClr val="FFFFFF"/>
                </a:solidFill>
                <a:latin typeface="Poppins"/>
                <a:ea typeface="Poppins"/>
                <a:cs typeface="Poppins"/>
                <a:sym typeface="Poppins"/>
              </a:rPr>
              <a:t>Your furniture will remain beautiful and functional for years to come, no matter what magical forces come your way.</a:t>
            </a:r>
            <a:endParaRPr sz="8000">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C50EA"/>
        </a:solidFill>
      </p:bgPr>
    </p:bg>
    <p:spTree>
      <p:nvGrpSpPr>
        <p:cNvPr id="25" name="Shape 25"/>
        <p:cNvGrpSpPr/>
        <p:nvPr/>
      </p:nvGrpSpPr>
      <p:grpSpPr>
        <a:xfrm>
          <a:off x="0" y="0"/>
          <a:ext cx="0" cy="0"/>
          <a:chOff x="0" y="0"/>
          <a:chExt cx="0" cy="0"/>
        </a:xfrm>
      </p:grpSpPr>
      <p:sp>
        <p:nvSpPr>
          <p:cNvPr id="26" name="Google Shape;26;p2"/>
          <p:cNvSpPr/>
          <p:nvPr/>
        </p:nvSpPr>
        <p:spPr>
          <a:xfrm>
            <a:off x="1257457" y="8686800"/>
            <a:ext cx="11732033" cy="3793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EDF1FB"/>
                </a:solidFill>
                <a:latin typeface="Poppins"/>
                <a:ea typeface="Poppins"/>
                <a:cs typeface="Poppins"/>
                <a:sym typeface="Poppins"/>
              </a:rPr>
              <a:t>Enchanted Furnishings Inc. is dedicated to providing high-quality, magical furniture that enhances the lives of our customers. Our team of skilled craftsmen and enchanters combines traditional woodworking techniques with cutting-edge spell-casting abilities to create furniture that is both functional and enchanting.</a:t>
            </a:r>
            <a:endParaRPr sz="3200">
              <a:solidFill>
                <a:schemeClr val="dk1"/>
              </a:solidFill>
              <a:latin typeface="Calibri"/>
              <a:ea typeface="Calibri"/>
              <a:cs typeface="Calibri"/>
              <a:sym typeface="Calibri"/>
            </a:endParaRPr>
          </a:p>
        </p:txBody>
      </p:sp>
      <p:sp>
        <p:nvSpPr>
          <p:cNvPr id="27" name="Google Shape;27;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8" name="Google Shape;28;p2"/>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29" name="Google Shape;29;p2"/>
          <p:cNvSpPr/>
          <p:nvPr/>
        </p:nvSpPr>
        <p:spPr>
          <a:xfrm>
            <a:off x="15816649" y="-4171603"/>
            <a:ext cx="13368059" cy="12858404"/>
          </a:xfrm>
          <a:prstGeom prst="ellipse">
            <a:avLst/>
          </a:prstGeom>
          <a:noFill/>
          <a:ln cap="flat" cmpd="sng" w="952500">
            <a:solidFill>
              <a:srgbClr val="9FB5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2"/>
          <p:cNvSpPr/>
          <p:nvPr/>
        </p:nvSpPr>
        <p:spPr>
          <a:xfrm>
            <a:off x="3461027" y="155600"/>
            <a:ext cx="16918500" cy="8127900"/>
          </a:xfrm>
          <a:prstGeom prst="rect">
            <a:avLst/>
          </a:prstGeom>
          <a:noFill/>
          <a:ln>
            <a:noFill/>
          </a:ln>
        </p:spPr>
        <p:txBody>
          <a:bodyPr anchorCtr="0" anchor="t" bIns="0" lIns="0" spcFirstLastPara="1" rIns="0" wrap="square" tIns="0">
            <a:noAutofit/>
          </a:bodyPr>
          <a:lstStyle/>
          <a:p>
            <a:pPr indent="0" lvl="0" marL="0" marR="0" rtl="0" algn="r">
              <a:lnSpc>
                <a:spcPct val="116666"/>
              </a:lnSpc>
              <a:spcBef>
                <a:spcPts val="0"/>
              </a:spcBef>
              <a:spcAft>
                <a:spcPts val="0"/>
              </a:spcAft>
              <a:buNone/>
            </a:pPr>
            <a:r>
              <a:rPr b="1" lang="en-US" sz="24000">
                <a:solidFill>
                  <a:srgbClr val="FFFFFF"/>
                </a:solidFill>
                <a:latin typeface="Poppins"/>
                <a:ea typeface="Poppins"/>
                <a:cs typeface="Poppins"/>
                <a:sym typeface="Poppins"/>
              </a:rPr>
              <a:t>Company overview</a:t>
            </a:r>
            <a:endParaRPr sz="24000">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97" name="Shape 397"/>
        <p:cNvGrpSpPr/>
        <p:nvPr/>
      </p:nvGrpSpPr>
      <p:grpSpPr>
        <a:xfrm>
          <a:off x="0" y="0"/>
          <a:ext cx="0" cy="0"/>
          <a:chOff x="0" y="0"/>
          <a:chExt cx="0" cy="0"/>
        </a:xfrm>
      </p:grpSpPr>
      <p:pic>
        <p:nvPicPr>
          <p:cNvPr descr="preencoded.png" id="398" name="Google Shape;398;p20"/>
          <p:cNvPicPr preferRelativeResize="0"/>
          <p:nvPr/>
        </p:nvPicPr>
        <p:blipFill rotWithShape="1">
          <a:blip r:embed="rId3">
            <a:alphaModFix/>
          </a:blip>
          <a:srcRect b="0" l="0" r="0" t="0"/>
          <a:stretch/>
        </p:blipFill>
        <p:spPr>
          <a:xfrm>
            <a:off x="18226778" y="0"/>
            <a:ext cx="6160270" cy="13716000"/>
          </a:xfrm>
          <a:prstGeom prst="rect">
            <a:avLst/>
          </a:prstGeom>
          <a:noFill/>
          <a:ln>
            <a:noFill/>
          </a:ln>
        </p:spPr>
      </p:pic>
      <p:sp>
        <p:nvSpPr>
          <p:cNvPr id="399" name="Google Shape;399;p20"/>
          <p:cNvSpPr/>
          <p:nvPr/>
        </p:nvSpPr>
        <p:spPr>
          <a:xfrm>
            <a:off x="1257457" y="1016000"/>
            <a:ext cx="12244330" cy="7112000"/>
          </a:xfrm>
          <a:prstGeom prst="rect">
            <a:avLst/>
          </a:prstGeom>
          <a:solidFill>
            <a:srgbClr val="EDF1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00" name="Google Shape;400;p20"/>
          <p:cNvPicPr preferRelativeResize="0"/>
          <p:nvPr/>
        </p:nvPicPr>
        <p:blipFill rotWithShape="1">
          <a:blip r:embed="rId4">
            <a:alphaModFix/>
          </a:blip>
          <a:srcRect b="0" l="0" r="0" t="0"/>
          <a:stretch/>
        </p:blipFill>
        <p:spPr>
          <a:xfrm>
            <a:off x="2387898" y="1473200"/>
            <a:ext cx="6096762" cy="4064000"/>
          </a:xfrm>
          <a:prstGeom prst="rect">
            <a:avLst/>
          </a:prstGeom>
          <a:noFill/>
          <a:ln>
            <a:noFill/>
          </a:ln>
        </p:spPr>
      </p:pic>
      <p:sp>
        <p:nvSpPr>
          <p:cNvPr id="401" name="Google Shape;401;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02" name="Google Shape;402;p2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03" name="Google Shape;403;p20"/>
          <p:cNvSpPr/>
          <p:nvPr/>
        </p:nvSpPr>
        <p:spPr>
          <a:xfrm>
            <a:off x="6299987" y="3949700"/>
            <a:ext cx="11177397" cy="660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4800">
                <a:solidFill>
                  <a:srgbClr val="000000"/>
                </a:solidFill>
                <a:latin typeface="Poppins"/>
                <a:ea typeface="Poppins"/>
                <a:cs typeface="Poppins"/>
                <a:sym typeface="Poppins"/>
              </a:rPr>
              <a:t>Enchanted Furnishings Inc. is the only company I trust to create furniture that is both functional and magical. Their attention to detail and use of enchanted materials truly sets them apart from the competition.</a:t>
            </a:r>
            <a:endParaRPr sz="4800">
              <a:solidFill>
                <a:schemeClr val="dk1"/>
              </a:solidFill>
              <a:latin typeface="Calibri"/>
              <a:ea typeface="Calibri"/>
              <a:cs typeface="Calibri"/>
              <a:sym typeface="Calibri"/>
            </a:endParaRPr>
          </a:p>
        </p:txBody>
      </p:sp>
      <p:sp>
        <p:nvSpPr>
          <p:cNvPr id="404" name="Google Shape;404;p20"/>
          <p:cNvSpPr/>
          <p:nvPr/>
        </p:nvSpPr>
        <p:spPr>
          <a:xfrm>
            <a:off x="8306838" y="10756900"/>
            <a:ext cx="9102804"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Poppins"/>
                <a:ea typeface="Poppins"/>
                <a:cs typeface="Poppins"/>
                <a:sym typeface="Poppins"/>
              </a:rPr>
              <a:t>Lady Cassandra, Enchanted Forest Resident.</a:t>
            </a:r>
            <a:endParaRPr sz="3200">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09" name="Shape 409"/>
        <p:cNvGrpSpPr/>
        <p:nvPr/>
      </p:nvGrpSpPr>
      <p:grpSpPr>
        <a:xfrm>
          <a:off x="0" y="0"/>
          <a:ext cx="0" cy="0"/>
          <a:chOff x="0" y="0"/>
          <a:chExt cx="0" cy="0"/>
        </a:xfrm>
      </p:grpSpPr>
      <p:sp>
        <p:nvSpPr>
          <p:cNvPr id="410" name="Google Shape;410;p21"/>
          <p:cNvSpPr/>
          <p:nvPr/>
        </p:nvSpPr>
        <p:spPr>
          <a:xfrm>
            <a:off x="1295562" y="1905000"/>
            <a:ext cx="21808626" cy="7112000"/>
          </a:xfrm>
          <a:prstGeom prst="rect">
            <a:avLst/>
          </a:prstGeom>
          <a:solidFill>
            <a:srgbClr val="1C50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12" name="Google Shape;412;p21"/>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413" name="Google Shape;413;p21"/>
          <p:cNvSpPr/>
          <p:nvPr/>
        </p:nvSpPr>
        <p:spPr>
          <a:xfrm>
            <a:off x="215927" y="-1016000"/>
            <a:ext cx="22926365" cy="1651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14" name="Google Shape;414;p21"/>
          <p:cNvPicPr preferRelativeResize="0"/>
          <p:nvPr/>
        </p:nvPicPr>
        <p:blipFill rotWithShape="1">
          <a:blip r:embed="rId4">
            <a:alphaModFix/>
          </a:blip>
          <a:srcRect b="0" l="0" r="0" t="0"/>
          <a:stretch/>
        </p:blipFill>
        <p:spPr>
          <a:xfrm>
            <a:off x="308392" y="564728"/>
            <a:ext cx="22558788" cy="4424685"/>
          </a:xfrm>
          <a:prstGeom prst="rect">
            <a:avLst/>
          </a:prstGeom>
          <a:noFill/>
          <a:ln>
            <a:noFill/>
          </a:ln>
        </p:spPr>
      </p:pic>
      <p:pic>
        <p:nvPicPr>
          <p:cNvPr descr="preencoded.png" id="415" name="Google Shape;415;p21"/>
          <p:cNvPicPr preferRelativeResize="0"/>
          <p:nvPr/>
        </p:nvPicPr>
        <p:blipFill rotWithShape="1">
          <a:blip r:embed="rId4">
            <a:alphaModFix/>
          </a:blip>
          <a:srcRect b="0" l="0" r="0" t="0"/>
          <a:stretch/>
        </p:blipFill>
        <p:spPr>
          <a:xfrm>
            <a:off x="308392" y="3866728"/>
            <a:ext cx="22558788" cy="4424685"/>
          </a:xfrm>
          <a:prstGeom prst="rect">
            <a:avLst/>
          </a:prstGeom>
          <a:noFill/>
          <a:ln>
            <a:noFill/>
          </a:ln>
        </p:spPr>
      </p:pic>
      <p:pic>
        <p:nvPicPr>
          <p:cNvPr descr="preencoded.png" id="416" name="Google Shape;416;p21"/>
          <p:cNvPicPr preferRelativeResize="0"/>
          <p:nvPr/>
        </p:nvPicPr>
        <p:blipFill rotWithShape="1">
          <a:blip r:embed="rId4">
            <a:alphaModFix/>
          </a:blip>
          <a:srcRect b="0" l="0" r="0" t="0"/>
          <a:stretch/>
        </p:blipFill>
        <p:spPr>
          <a:xfrm>
            <a:off x="308392" y="7168728"/>
            <a:ext cx="22558788" cy="4424685"/>
          </a:xfrm>
          <a:prstGeom prst="rect">
            <a:avLst/>
          </a:prstGeom>
          <a:noFill/>
          <a:ln>
            <a:noFill/>
          </a:ln>
        </p:spPr>
      </p:pic>
      <p:pic>
        <p:nvPicPr>
          <p:cNvPr descr="preencoded.png" id="417" name="Google Shape;417;p21"/>
          <p:cNvPicPr preferRelativeResize="0"/>
          <p:nvPr/>
        </p:nvPicPr>
        <p:blipFill rotWithShape="1">
          <a:blip r:embed="rId5">
            <a:alphaModFix/>
          </a:blip>
          <a:srcRect b="0" l="0" r="0" t="0"/>
          <a:stretch/>
        </p:blipFill>
        <p:spPr>
          <a:xfrm>
            <a:off x="308392" y="10470728"/>
            <a:ext cx="22558788" cy="3245272"/>
          </a:xfrm>
          <a:prstGeom prst="rect">
            <a:avLst/>
          </a:prstGeom>
          <a:noFill/>
          <a:ln>
            <a:noFill/>
          </a:ln>
        </p:spPr>
      </p:pic>
      <p:sp>
        <p:nvSpPr>
          <p:cNvPr id="418" name="Google Shape;418;p21"/>
          <p:cNvSpPr/>
          <p:nvPr/>
        </p:nvSpPr>
        <p:spPr>
          <a:xfrm>
            <a:off x="4255032" y="5080000"/>
            <a:ext cx="16893111" cy="4572000"/>
          </a:xfrm>
          <a:prstGeom prst="rect">
            <a:avLst/>
          </a:prstGeom>
          <a:noFill/>
          <a:ln>
            <a:noFill/>
          </a:ln>
        </p:spPr>
        <p:txBody>
          <a:bodyPr anchorCtr="0" anchor="t" bIns="0" lIns="0" spcFirstLastPara="1" rIns="0" wrap="square" tIns="0">
            <a:noAutofit/>
          </a:bodyPr>
          <a:lstStyle/>
          <a:p>
            <a:pPr indent="0" lvl="0" marL="0" marR="0" rtl="0" algn="l">
              <a:lnSpc>
                <a:spcPct val="116666"/>
              </a:lnSpc>
              <a:spcBef>
                <a:spcPts val="0"/>
              </a:spcBef>
              <a:spcAft>
                <a:spcPts val="0"/>
              </a:spcAft>
              <a:buNone/>
            </a:pPr>
            <a:r>
              <a:rPr b="1" lang="en-US" sz="24000">
                <a:solidFill>
                  <a:srgbClr val="FFFFFF"/>
                </a:solidFill>
                <a:latin typeface="Poppins"/>
                <a:ea typeface="Poppins"/>
                <a:cs typeface="Poppins"/>
                <a:sym typeface="Poppins"/>
              </a:rPr>
              <a:t>thank you</a:t>
            </a:r>
            <a:endParaRPr sz="24000">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23" name="Shape 423"/>
        <p:cNvGrpSpPr/>
        <p:nvPr/>
      </p:nvGrpSpPr>
      <p:grpSpPr>
        <a:xfrm>
          <a:off x="0" y="0"/>
          <a:ext cx="0" cy="0"/>
          <a:chOff x="0" y="0"/>
          <a:chExt cx="0" cy="0"/>
        </a:xfrm>
      </p:grpSpPr>
      <p:sp>
        <p:nvSpPr>
          <p:cNvPr id="424" name="Google Shape;424;p22"/>
          <p:cNvSpPr/>
          <p:nvPr/>
        </p:nvSpPr>
        <p:spPr>
          <a:xfrm>
            <a:off x="0" y="6311900"/>
            <a:ext cx="21808626" cy="9029700"/>
          </a:xfrm>
          <a:prstGeom prst="rect">
            <a:avLst/>
          </a:prstGeom>
          <a:solidFill>
            <a:srgbClr val="EDF1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26" name="Google Shape;426;p22"/>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427" name="Google Shape;427;p22"/>
          <p:cNvSpPr/>
          <p:nvPr/>
        </p:nvSpPr>
        <p:spPr>
          <a:xfrm>
            <a:off x="0" y="10668000"/>
            <a:ext cx="10284052" cy="338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8000">
                <a:solidFill>
                  <a:srgbClr val="333333"/>
                </a:solidFill>
                <a:latin typeface="Poppins"/>
                <a:ea typeface="Poppins"/>
                <a:cs typeface="Poppins"/>
                <a:sym typeface="Poppins"/>
              </a:rPr>
              <a:t>Thank you for choosing EaTemp</a:t>
            </a:r>
            <a:endParaRPr sz="8000">
              <a:solidFill>
                <a:schemeClr val="dk1"/>
              </a:solidFill>
              <a:latin typeface="Calibri"/>
              <a:ea typeface="Calibri"/>
              <a:cs typeface="Calibri"/>
              <a:sym typeface="Calibri"/>
            </a:endParaRPr>
          </a:p>
        </p:txBody>
      </p:sp>
      <p:sp>
        <p:nvSpPr>
          <p:cNvPr id="428" name="Google Shape;428;p22"/>
          <p:cNvSpPr/>
          <p:nvPr/>
        </p:nvSpPr>
        <p:spPr>
          <a:xfrm>
            <a:off x="1943343" y="2641600"/>
            <a:ext cx="9102804"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Poppins"/>
                <a:ea typeface="Poppins"/>
                <a:cs typeface="Poppins"/>
                <a:sym typeface="Poppins"/>
              </a:rPr>
              <a:t>We offer free and high-quality slides templates for your presentations. We appreciate you choosing us and hope our templates have been helpful. </a:t>
            </a:r>
            <a:endParaRPr sz="3200">
              <a:solidFill>
                <a:schemeClr val="dk1"/>
              </a:solidFill>
              <a:latin typeface="Calibri"/>
              <a:ea typeface="Calibri"/>
              <a:cs typeface="Calibri"/>
              <a:sym typeface="Calibri"/>
            </a:endParaRPr>
          </a:p>
        </p:txBody>
      </p:sp>
      <p:sp>
        <p:nvSpPr>
          <p:cNvPr id="429" name="Google Shape;429;p22"/>
          <p:cNvSpPr/>
          <p:nvPr/>
        </p:nvSpPr>
        <p:spPr>
          <a:xfrm>
            <a:off x="11926791" y="2641600"/>
            <a:ext cx="9102804"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Poppins"/>
                <a:ea typeface="Poppins"/>
                <a:cs typeface="Poppins"/>
                <a:sym typeface="Poppins"/>
              </a:rPr>
              <a:t>As a new website, we rely on your support to grow, so please help us by sharing our site with your friends and colleagues. </a:t>
            </a:r>
            <a:endParaRPr sz="3200">
              <a:solidFill>
                <a:schemeClr val="dk1"/>
              </a:solidFill>
              <a:latin typeface="Calibri"/>
              <a:ea typeface="Calibri"/>
              <a:cs typeface="Calibri"/>
              <a:sym typeface="Calibri"/>
            </a:endParaRPr>
          </a:p>
        </p:txBody>
      </p:sp>
      <p:pic>
        <p:nvPicPr>
          <p:cNvPr descr="preencoded.png" id="430" name="Google Shape;430;p22"/>
          <p:cNvPicPr preferRelativeResize="0"/>
          <p:nvPr/>
        </p:nvPicPr>
        <p:blipFill rotWithShape="1">
          <a:blip r:embed="rId4">
            <a:alphaModFix/>
          </a:blip>
          <a:srcRect b="0" l="0" r="0" t="0"/>
          <a:stretch/>
        </p:blipFill>
        <p:spPr>
          <a:xfrm>
            <a:off x="2565721" y="7467600"/>
            <a:ext cx="812902" cy="812800"/>
          </a:xfrm>
          <a:prstGeom prst="rect">
            <a:avLst/>
          </a:prstGeom>
          <a:noFill/>
          <a:ln>
            <a:noFill/>
          </a:ln>
        </p:spPr>
      </p:pic>
      <p:pic>
        <p:nvPicPr>
          <p:cNvPr descr="preencoded.png" id="431" name="Google Shape;431;p22"/>
          <p:cNvPicPr preferRelativeResize="0"/>
          <p:nvPr/>
        </p:nvPicPr>
        <p:blipFill rotWithShape="1">
          <a:blip r:embed="rId5">
            <a:alphaModFix/>
          </a:blip>
          <a:srcRect b="0" l="0" r="0" t="0"/>
          <a:stretch/>
        </p:blipFill>
        <p:spPr>
          <a:xfrm>
            <a:off x="2862093" y="7763942"/>
            <a:ext cx="220163" cy="220142"/>
          </a:xfrm>
          <a:prstGeom prst="rect">
            <a:avLst/>
          </a:prstGeom>
          <a:noFill/>
          <a:ln>
            <a:noFill/>
          </a:ln>
        </p:spPr>
      </p:pic>
      <p:pic>
        <p:nvPicPr>
          <p:cNvPr descr="preencoded.png" id="432" name="Google Shape;432;p22"/>
          <p:cNvPicPr preferRelativeResize="0"/>
          <p:nvPr/>
        </p:nvPicPr>
        <p:blipFill rotWithShape="1">
          <a:blip r:embed="rId6">
            <a:alphaModFix/>
          </a:blip>
          <a:srcRect b="0" l="0" r="0" t="0"/>
          <a:stretch/>
        </p:blipFill>
        <p:spPr>
          <a:xfrm>
            <a:off x="2660821" y="7562180"/>
            <a:ext cx="622694" cy="623664"/>
          </a:xfrm>
          <a:prstGeom prst="rect">
            <a:avLst/>
          </a:prstGeom>
          <a:noFill/>
          <a:ln>
            <a:noFill/>
          </a:ln>
        </p:spPr>
      </p:pic>
      <p:pic>
        <p:nvPicPr>
          <p:cNvPr descr="preencoded.png" id="433" name="Google Shape;433;p22"/>
          <p:cNvPicPr preferRelativeResize="0"/>
          <p:nvPr/>
        </p:nvPicPr>
        <p:blipFill rotWithShape="1">
          <a:blip r:embed="rId4">
            <a:alphaModFix/>
          </a:blip>
          <a:srcRect b="0" l="0" r="0" t="0"/>
          <a:stretch/>
        </p:blipFill>
        <p:spPr>
          <a:xfrm>
            <a:off x="11825178" y="7467600"/>
            <a:ext cx="812902" cy="812800"/>
          </a:xfrm>
          <a:prstGeom prst="rect">
            <a:avLst/>
          </a:prstGeom>
          <a:noFill/>
          <a:ln>
            <a:noFill/>
          </a:ln>
        </p:spPr>
      </p:pic>
      <p:pic>
        <p:nvPicPr>
          <p:cNvPr descr="preencoded.png" id="434" name="Google Shape;434;p22"/>
          <p:cNvPicPr preferRelativeResize="0"/>
          <p:nvPr/>
        </p:nvPicPr>
        <p:blipFill rotWithShape="1">
          <a:blip r:embed="rId7">
            <a:alphaModFix/>
          </a:blip>
          <a:srcRect b="0" l="0" r="0" t="0"/>
          <a:stretch/>
        </p:blipFill>
        <p:spPr>
          <a:xfrm>
            <a:off x="11892922" y="7535342"/>
            <a:ext cx="677420" cy="677342"/>
          </a:xfrm>
          <a:prstGeom prst="rect">
            <a:avLst/>
          </a:prstGeom>
          <a:noFill/>
          <a:ln>
            <a:noFill/>
          </a:ln>
        </p:spPr>
      </p:pic>
      <p:pic>
        <p:nvPicPr>
          <p:cNvPr descr="preencoded.png" id="435" name="Google Shape;435;p22"/>
          <p:cNvPicPr preferRelativeResize="0"/>
          <p:nvPr/>
        </p:nvPicPr>
        <p:blipFill rotWithShape="1">
          <a:blip r:embed="rId4">
            <a:alphaModFix/>
          </a:blip>
          <a:srcRect b="0" l="0" r="0" t="0"/>
          <a:stretch/>
        </p:blipFill>
        <p:spPr>
          <a:xfrm>
            <a:off x="7239905" y="7467600"/>
            <a:ext cx="812902" cy="812800"/>
          </a:xfrm>
          <a:prstGeom prst="rect">
            <a:avLst/>
          </a:prstGeom>
          <a:noFill/>
          <a:ln>
            <a:noFill/>
          </a:ln>
        </p:spPr>
      </p:pic>
      <p:pic>
        <p:nvPicPr>
          <p:cNvPr descr="preencoded.png" id="436" name="Google Shape;436;p22"/>
          <p:cNvPicPr preferRelativeResize="0"/>
          <p:nvPr/>
        </p:nvPicPr>
        <p:blipFill rotWithShape="1">
          <a:blip r:embed="rId8">
            <a:alphaModFix/>
          </a:blip>
          <a:srcRect b="0" l="0" r="0" t="0"/>
          <a:stretch/>
        </p:blipFill>
        <p:spPr>
          <a:xfrm>
            <a:off x="7307649" y="7636942"/>
            <a:ext cx="677420" cy="474142"/>
          </a:xfrm>
          <a:prstGeom prst="rect">
            <a:avLst/>
          </a:prstGeom>
          <a:noFill/>
          <a:ln>
            <a:noFill/>
          </a:ln>
        </p:spPr>
      </p:pic>
      <p:sp>
        <p:nvSpPr>
          <p:cNvPr id="437" name="Google Shape;437;p22"/>
          <p:cNvSpPr/>
          <p:nvPr/>
        </p:nvSpPr>
        <p:spPr>
          <a:xfrm>
            <a:off x="8256032" y="7569200"/>
            <a:ext cx="216773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u="sng">
                <a:solidFill>
                  <a:srgbClr val="000000"/>
                </a:solidFill>
                <a:latin typeface="Poppins"/>
                <a:ea typeface="Poppins"/>
                <a:cs typeface="Poppins"/>
                <a:sym typeface="Poppins"/>
                <a:hlinkClick r:id="rId9">
                  <a:extLst>
                    <a:ext uri="{A12FA001-AC4F-418D-AE19-62706E023703}">
                      <ahyp:hlinkClr val="tx"/>
                    </a:ext>
                  </a:extLst>
                </a:hlinkClick>
              </a:rPr>
              <a:t>@eatemp</a:t>
            </a:r>
            <a:endParaRPr sz="3200">
              <a:solidFill>
                <a:schemeClr val="dk1"/>
              </a:solidFill>
              <a:latin typeface="Calibri"/>
              <a:ea typeface="Calibri"/>
              <a:cs typeface="Calibri"/>
              <a:sym typeface="Calibri"/>
            </a:endParaRPr>
          </a:p>
        </p:txBody>
      </p:sp>
      <p:pic>
        <p:nvPicPr>
          <p:cNvPr descr="preencoded.png" id="438" name="Google Shape;438;p22"/>
          <p:cNvPicPr preferRelativeResize="0"/>
          <p:nvPr/>
        </p:nvPicPr>
        <p:blipFill rotWithShape="1">
          <a:blip r:embed="rId4">
            <a:alphaModFix/>
          </a:blip>
          <a:srcRect b="0" l="0" r="0" t="0"/>
          <a:stretch/>
        </p:blipFill>
        <p:spPr>
          <a:xfrm>
            <a:off x="16499362" y="7467600"/>
            <a:ext cx="812902" cy="812800"/>
          </a:xfrm>
          <a:prstGeom prst="rect">
            <a:avLst/>
          </a:prstGeom>
          <a:noFill/>
          <a:ln>
            <a:noFill/>
          </a:ln>
        </p:spPr>
      </p:pic>
      <p:pic>
        <p:nvPicPr>
          <p:cNvPr descr="preencoded.png" id="439" name="Google Shape;439;p22"/>
          <p:cNvPicPr preferRelativeResize="0"/>
          <p:nvPr/>
        </p:nvPicPr>
        <p:blipFill rotWithShape="1">
          <a:blip r:embed="rId10">
            <a:alphaModFix/>
          </a:blip>
          <a:srcRect b="0" l="0" r="0" t="0"/>
          <a:stretch/>
        </p:blipFill>
        <p:spPr>
          <a:xfrm>
            <a:off x="16640264" y="7569200"/>
            <a:ext cx="531098" cy="609600"/>
          </a:xfrm>
          <a:prstGeom prst="rect">
            <a:avLst/>
          </a:prstGeom>
          <a:noFill/>
          <a:ln>
            <a:noFill/>
          </a:ln>
        </p:spPr>
      </p:pic>
      <p:sp>
        <p:nvSpPr>
          <p:cNvPr id="440" name="Google Shape;440;p22"/>
          <p:cNvSpPr/>
          <p:nvPr/>
        </p:nvSpPr>
        <p:spPr>
          <a:xfrm>
            <a:off x="17515489" y="7569200"/>
            <a:ext cx="3603017"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u="sng">
                <a:solidFill>
                  <a:srgbClr val="000000"/>
                </a:solidFill>
                <a:latin typeface="Poppins"/>
                <a:ea typeface="Poppins"/>
                <a:cs typeface="Poppins"/>
                <a:sym typeface="Poppins"/>
                <a:hlinkClick r:id="rId11">
                  <a:extLst>
                    <a:ext uri="{A12FA001-AC4F-418D-AE19-62706E023703}">
                      <ahyp:hlinkClr val="tx"/>
                    </a:ext>
                  </a:extLst>
                </a:hlinkClick>
              </a:rPr>
              <a:t>@eatemp.official</a:t>
            </a:r>
            <a:endParaRPr sz="3200">
              <a:solidFill>
                <a:schemeClr val="dk1"/>
              </a:solidFill>
              <a:latin typeface="Calibri"/>
              <a:ea typeface="Calibri"/>
              <a:cs typeface="Calibri"/>
              <a:sym typeface="Calibri"/>
            </a:endParaRPr>
          </a:p>
        </p:txBody>
      </p:sp>
      <p:sp>
        <p:nvSpPr>
          <p:cNvPr id="441" name="Google Shape;441;p22"/>
          <p:cNvSpPr/>
          <p:nvPr/>
        </p:nvSpPr>
        <p:spPr>
          <a:xfrm>
            <a:off x="3581848" y="7569200"/>
            <a:ext cx="2142334"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u="sng">
                <a:solidFill>
                  <a:srgbClr val="000000"/>
                </a:solidFill>
                <a:latin typeface="Poppins"/>
                <a:ea typeface="Poppins"/>
                <a:cs typeface="Poppins"/>
                <a:sym typeface="Poppins"/>
                <a:hlinkClick r:id="rId12">
                  <a:extLst>
                    <a:ext uri="{A12FA001-AC4F-418D-AE19-62706E023703}">
                      <ahyp:hlinkClr val="tx"/>
                    </a:ext>
                  </a:extLst>
                </a:hlinkClick>
              </a:rPr>
              <a:t>eatemp._</a:t>
            </a:r>
            <a:endParaRPr sz="3200">
              <a:solidFill>
                <a:schemeClr val="dk1"/>
              </a:solidFill>
              <a:latin typeface="Calibri"/>
              <a:ea typeface="Calibri"/>
              <a:cs typeface="Calibri"/>
              <a:sym typeface="Calibri"/>
            </a:endParaRPr>
          </a:p>
        </p:txBody>
      </p:sp>
      <p:sp>
        <p:nvSpPr>
          <p:cNvPr id="442" name="Google Shape;442;p22"/>
          <p:cNvSpPr/>
          <p:nvPr/>
        </p:nvSpPr>
        <p:spPr>
          <a:xfrm>
            <a:off x="12841305" y="7569200"/>
            <a:ext cx="3107655"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u="sng">
                <a:solidFill>
                  <a:srgbClr val="000000"/>
                </a:solidFill>
                <a:latin typeface="Poppins"/>
                <a:ea typeface="Poppins"/>
                <a:cs typeface="Poppins"/>
                <a:sym typeface="Poppins"/>
                <a:hlinkClick r:id="rId13">
                  <a:extLst>
                    <a:ext uri="{A12FA001-AC4F-418D-AE19-62706E023703}">
                      <ahyp:hlinkClr val="tx"/>
                    </a:ext>
                  </a:extLst>
                </a:hlinkClick>
              </a:rPr>
              <a:t>eatempofficial</a:t>
            </a:r>
            <a:endParaRPr sz="3200">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5" name="Shape 35"/>
        <p:cNvGrpSpPr/>
        <p:nvPr/>
      </p:nvGrpSpPr>
      <p:grpSpPr>
        <a:xfrm>
          <a:off x="0" y="0"/>
          <a:ext cx="0" cy="0"/>
          <a:chOff x="0" y="0"/>
          <a:chExt cx="0" cy="0"/>
        </a:xfrm>
      </p:grpSpPr>
      <p:sp>
        <p:nvSpPr>
          <p:cNvPr id="36" name="Google Shape;36;p3"/>
          <p:cNvSpPr/>
          <p:nvPr/>
        </p:nvSpPr>
        <p:spPr>
          <a:xfrm>
            <a:off x="13920940" y="-3552968"/>
            <a:ext cx="13467981" cy="14096997"/>
          </a:xfrm>
          <a:prstGeom prst="rect">
            <a:avLst/>
          </a:prstGeom>
          <a:noFill/>
          <a:ln cap="flat" cmpd="sng" w="952500">
            <a:solidFill>
              <a:srgbClr val="EEF1F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8" name="Google Shape;38;p3"/>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39" name="Google Shape;39;p3"/>
          <p:cNvSpPr/>
          <p:nvPr/>
        </p:nvSpPr>
        <p:spPr>
          <a:xfrm>
            <a:off x="1981448" y="2374900"/>
            <a:ext cx="12447556"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p3"/>
          <p:cNvSpPr/>
          <p:nvPr/>
        </p:nvSpPr>
        <p:spPr>
          <a:xfrm>
            <a:off x="1981448" y="2374900"/>
            <a:ext cx="3048381"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3"/>
          <p:cNvSpPr/>
          <p:nvPr/>
        </p:nvSpPr>
        <p:spPr>
          <a:xfrm>
            <a:off x="1981448" y="2374900"/>
            <a:ext cx="3048381"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2" name="Google Shape;42;p3"/>
          <p:cNvPicPr preferRelativeResize="0"/>
          <p:nvPr/>
        </p:nvPicPr>
        <p:blipFill rotWithShape="1">
          <a:blip r:embed="rId4">
            <a:alphaModFix/>
          </a:blip>
          <a:srcRect b="0" l="0" r="0" t="0"/>
          <a:stretch/>
        </p:blipFill>
        <p:spPr>
          <a:xfrm>
            <a:off x="1981448" y="2374900"/>
            <a:ext cx="3048381" cy="3048000"/>
          </a:xfrm>
          <a:prstGeom prst="rect">
            <a:avLst/>
          </a:prstGeom>
          <a:noFill/>
          <a:ln>
            <a:noFill/>
          </a:ln>
        </p:spPr>
      </p:pic>
      <p:pic>
        <p:nvPicPr>
          <p:cNvPr descr="preencoded.png" id="43" name="Google Shape;43;p3"/>
          <p:cNvPicPr preferRelativeResize="0"/>
          <p:nvPr/>
        </p:nvPicPr>
        <p:blipFill rotWithShape="1">
          <a:blip r:embed="rId5">
            <a:alphaModFix/>
          </a:blip>
          <a:srcRect b="0" l="0" r="0" t="0"/>
          <a:stretch/>
        </p:blipFill>
        <p:spPr>
          <a:xfrm>
            <a:off x="1981448" y="2374900"/>
            <a:ext cx="3048381" cy="3048000"/>
          </a:xfrm>
          <a:prstGeom prst="rect">
            <a:avLst/>
          </a:prstGeom>
          <a:noFill/>
          <a:ln>
            <a:noFill/>
          </a:ln>
        </p:spPr>
      </p:pic>
      <p:pic>
        <p:nvPicPr>
          <p:cNvPr descr="preencoded.png" id="44" name="Google Shape;44;p3"/>
          <p:cNvPicPr preferRelativeResize="0"/>
          <p:nvPr/>
        </p:nvPicPr>
        <p:blipFill rotWithShape="1">
          <a:blip r:embed="rId6">
            <a:alphaModFix/>
          </a:blip>
          <a:srcRect b="0" l="0" r="0" t="0"/>
          <a:stretch/>
        </p:blipFill>
        <p:spPr>
          <a:xfrm>
            <a:off x="5753819" y="2654300"/>
            <a:ext cx="38105" cy="2489200"/>
          </a:xfrm>
          <a:prstGeom prst="rect">
            <a:avLst/>
          </a:prstGeom>
          <a:noFill/>
          <a:ln>
            <a:noFill/>
          </a:ln>
        </p:spPr>
      </p:pic>
      <p:sp>
        <p:nvSpPr>
          <p:cNvPr id="45" name="Google Shape;45;p3"/>
          <p:cNvSpPr/>
          <p:nvPr/>
        </p:nvSpPr>
        <p:spPr>
          <a:xfrm>
            <a:off x="6554019" y="2425700"/>
            <a:ext cx="7874984"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3"/>
          <p:cNvSpPr/>
          <p:nvPr/>
        </p:nvSpPr>
        <p:spPr>
          <a:xfrm>
            <a:off x="6554019" y="2425700"/>
            <a:ext cx="3531041"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3"/>
          <p:cNvSpPr/>
          <p:nvPr/>
        </p:nvSpPr>
        <p:spPr>
          <a:xfrm>
            <a:off x="6554019" y="2425700"/>
            <a:ext cx="4072976" cy="2573867"/>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None/>
            </a:pPr>
            <a:r>
              <a:rPr b="1" lang="en-US" sz="12800">
                <a:solidFill>
                  <a:srgbClr val="1C50EA"/>
                </a:solidFill>
                <a:latin typeface="Poppins"/>
                <a:ea typeface="Poppins"/>
                <a:cs typeface="Poppins"/>
                <a:sym typeface="Poppins"/>
              </a:rPr>
              <a:t>80%</a:t>
            </a:r>
            <a:endParaRPr sz="12800">
              <a:solidFill>
                <a:schemeClr val="dk1"/>
              </a:solidFill>
              <a:latin typeface="Calibri"/>
              <a:ea typeface="Calibri"/>
              <a:cs typeface="Calibri"/>
              <a:sym typeface="Calibri"/>
            </a:endParaRPr>
          </a:p>
        </p:txBody>
      </p:sp>
      <p:sp>
        <p:nvSpPr>
          <p:cNvPr id="48" name="Google Shape;48;p3"/>
          <p:cNvSpPr/>
          <p:nvPr/>
        </p:nvSpPr>
        <p:spPr>
          <a:xfrm>
            <a:off x="6554019" y="47625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3"/>
          <p:cNvSpPr/>
          <p:nvPr/>
        </p:nvSpPr>
        <p:spPr>
          <a:xfrm>
            <a:off x="6554019" y="4762500"/>
            <a:ext cx="801046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4D4D4D"/>
                </a:solidFill>
                <a:latin typeface="Poppins"/>
                <a:ea typeface="Poppins"/>
                <a:cs typeface="Poppins"/>
                <a:sym typeface="Poppins"/>
              </a:rPr>
              <a:t>Geographic Reach</a:t>
            </a:r>
            <a:endParaRPr sz="3200">
              <a:solidFill>
                <a:schemeClr val="dk1"/>
              </a:solidFill>
              <a:latin typeface="Calibri"/>
              <a:ea typeface="Calibri"/>
              <a:cs typeface="Calibri"/>
              <a:sym typeface="Calibri"/>
            </a:endParaRPr>
          </a:p>
        </p:txBody>
      </p:sp>
      <p:sp>
        <p:nvSpPr>
          <p:cNvPr id="50" name="Google Shape;50;p3"/>
          <p:cNvSpPr/>
          <p:nvPr/>
        </p:nvSpPr>
        <p:spPr>
          <a:xfrm>
            <a:off x="1981448" y="7467600"/>
            <a:ext cx="12447556"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3"/>
          <p:cNvSpPr/>
          <p:nvPr/>
        </p:nvSpPr>
        <p:spPr>
          <a:xfrm>
            <a:off x="1981448" y="7467600"/>
            <a:ext cx="3048381"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3"/>
          <p:cNvSpPr/>
          <p:nvPr/>
        </p:nvSpPr>
        <p:spPr>
          <a:xfrm>
            <a:off x="1981448" y="7467600"/>
            <a:ext cx="3048381"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3" name="Google Shape;53;p3"/>
          <p:cNvPicPr preferRelativeResize="0"/>
          <p:nvPr/>
        </p:nvPicPr>
        <p:blipFill rotWithShape="1">
          <a:blip r:embed="rId4">
            <a:alphaModFix/>
          </a:blip>
          <a:srcRect b="0" l="0" r="0" t="0"/>
          <a:stretch/>
        </p:blipFill>
        <p:spPr>
          <a:xfrm>
            <a:off x="1981448" y="7467600"/>
            <a:ext cx="3048381" cy="3048000"/>
          </a:xfrm>
          <a:prstGeom prst="rect">
            <a:avLst/>
          </a:prstGeom>
          <a:noFill/>
          <a:ln>
            <a:noFill/>
          </a:ln>
        </p:spPr>
      </p:pic>
      <p:pic>
        <p:nvPicPr>
          <p:cNvPr descr="preencoded.png" id="54" name="Google Shape;54;p3"/>
          <p:cNvPicPr preferRelativeResize="0"/>
          <p:nvPr/>
        </p:nvPicPr>
        <p:blipFill rotWithShape="1">
          <a:blip r:embed="rId7">
            <a:alphaModFix/>
          </a:blip>
          <a:srcRect b="0" l="0" r="0" t="0"/>
          <a:stretch/>
        </p:blipFill>
        <p:spPr>
          <a:xfrm>
            <a:off x="1981441" y="7467600"/>
            <a:ext cx="3048387" cy="3048003"/>
          </a:xfrm>
          <a:prstGeom prst="rect">
            <a:avLst/>
          </a:prstGeom>
          <a:noFill/>
          <a:ln>
            <a:noFill/>
          </a:ln>
        </p:spPr>
      </p:pic>
      <p:pic>
        <p:nvPicPr>
          <p:cNvPr descr="preencoded.png" id="55" name="Google Shape;55;p3"/>
          <p:cNvPicPr preferRelativeResize="0"/>
          <p:nvPr/>
        </p:nvPicPr>
        <p:blipFill rotWithShape="1">
          <a:blip r:embed="rId6">
            <a:alphaModFix/>
          </a:blip>
          <a:srcRect b="0" l="0" r="0" t="0"/>
          <a:stretch/>
        </p:blipFill>
        <p:spPr>
          <a:xfrm>
            <a:off x="5753819" y="7747000"/>
            <a:ext cx="38105" cy="2489200"/>
          </a:xfrm>
          <a:prstGeom prst="rect">
            <a:avLst/>
          </a:prstGeom>
          <a:noFill/>
          <a:ln>
            <a:noFill/>
          </a:ln>
        </p:spPr>
      </p:pic>
      <p:sp>
        <p:nvSpPr>
          <p:cNvPr id="56" name="Google Shape;56;p3"/>
          <p:cNvSpPr/>
          <p:nvPr/>
        </p:nvSpPr>
        <p:spPr>
          <a:xfrm>
            <a:off x="6554019" y="7518400"/>
            <a:ext cx="7874984"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3"/>
          <p:cNvSpPr/>
          <p:nvPr/>
        </p:nvSpPr>
        <p:spPr>
          <a:xfrm>
            <a:off x="6554018" y="7467600"/>
            <a:ext cx="3480235"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3"/>
          <p:cNvSpPr/>
          <p:nvPr/>
        </p:nvSpPr>
        <p:spPr>
          <a:xfrm>
            <a:off x="6554019" y="7518400"/>
            <a:ext cx="4022169" cy="2573867"/>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None/>
            </a:pPr>
            <a:r>
              <a:rPr b="1" lang="en-US" sz="12800">
                <a:solidFill>
                  <a:srgbClr val="1C50EA"/>
                </a:solidFill>
                <a:latin typeface="Poppins"/>
                <a:ea typeface="Poppins"/>
                <a:cs typeface="Poppins"/>
                <a:sym typeface="Poppins"/>
              </a:rPr>
              <a:t>95%</a:t>
            </a:r>
            <a:endParaRPr sz="12800">
              <a:solidFill>
                <a:schemeClr val="dk1"/>
              </a:solidFill>
              <a:latin typeface="Calibri"/>
              <a:ea typeface="Calibri"/>
              <a:cs typeface="Calibri"/>
              <a:sym typeface="Calibri"/>
            </a:endParaRPr>
          </a:p>
        </p:txBody>
      </p:sp>
      <p:sp>
        <p:nvSpPr>
          <p:cNvPr id="59" name="Google Shape;59;p3"/>
          <p:cNvSpPr/>
          <p:nvPr/>
        </p:nvSpPr>
        <p:spPr>
          <a:xfrm>
            <a:off x="6554019" y="98552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3"/>
          <p:cNvSpPr/>
          <p:nvPr/>
        </p:nvSpPr>
        <p:spPr>
          <a:xfrm>
            <a:off x="6554019" y="9855200"/>
            <a:ext cx="801046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4D4D4D"/>
                </a:solidFill>
                <a:latin typeface="Poppins"/>
                <a:ea typeface="Poppins"/>
                <a:cs typeface="Poppins"/>
                <a:sym typeface="Poppins"/>
              </a:rPr>
              <a:t>Customer Satisfaction</a:t>
            </a:r>
            <a:endParaRPr sz="3200">
              <a:solidFill>
                <a:schemeClr val="dk1"/>
              </a:solidFill>
              <a:latin typeface="Calibri"/>
              <a:ea typeface="Calibri"/>
              <a:cs typeface="Calibri"/>
              <a:sym typeface="Calibri"/>
            </a:endParaRPr>
          </a:p>
        </p:txBody>
      </p:sp>
      <p:sp>
        <p:nvSpPr>
          <p:cNvPr id="61" name="Google Shape;61;p3"/>
          <p:cNvSpPr/>
          <p:nvPr/>
        </p:nvSpPr>
        <p:spPr>
          <a:xfrm>
            <a:off x="13920940" y="2425700"/>
            <a:ext cx="8099379"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Poppins"/>
                <a:ea typeface="Poppins"/>
                <a:cs typeface="Poppins"/>
                <a:sym typeface="Poppins"/>
              </a:rPr>
              <a:t>Enchanted Furnishings Inc. has built a reputation as a trusted provider of exceptional products and services.</a:t>
            </a:r>
            <a:endParaRPr sz="3200">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6" name="Shape 66"/>
        <p:cNvGrpSpPr/>
        <p:nvPr/>
      </p:nvGrpSpPr>
      <p:grpSpPr>
        <a:xfrm>
          <a:off x="0" y="0"/>
          <a:ext cx="0" cy="0"/>
          <a:chOff x="0" y="0"/>
          <a:chExt cx="0" cy="0"/>
        </a:xfrm>
      </p:grpSpPr>
      <p:sp>
        <p:nvSpPr>
          <p:cNvPr id="67" name="Google Shape;67;p4"/>
          <p:cNvSpPr/>
          <p:nvPr/>
        </p:nvSpPr>
        <p:spPr>
          <a:xfrm>
            <a:off x="14526383" y="0"/>
            <a:ext cx="9860792" cy="13716000"/>
          </a:xfrm>
          <a:prstGeom prst="rect">
            <a:avLst/>
          </a:prstGeom>
          <a:solidFill>
            <a:srgbClr val="1B50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9" name="Google Shape;69;p4"/>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70" name="Google Shape;70;p4"/>
          <p:cNvSpPr/>
          <p:nvPr/>
        </p:nvSpPr>
        <p:spPr>
          <a:xfrm>
            <a:off x="1752819" y="3505200"/>
            <a:ext cx="8408451" cy="599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4"/>
          <p:cNvSpPr/>
          <p:nvPr/>
        </p:nvSpPr>
        <p:spPr>
          <a:xfrm>
            <a:off x="1752819" y="3505200"/>
            <a:ext cx="6211076"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4"/>
          <p:cNvSpPr/>
          <p:nvPr/>
        </p:nvSpPr>
        <p:spPr>
          <a:xfrm>
            <a:off x="1752819" y="3505200"/>
            <a:ext cx="6753011" cy="2573867"/>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None/>
            </a:pPr>
            <a:r>
              <a:rPr b="1" lang="en-US" sz="12800">
                <a:solidFill>
                  <a:srgbClr val="1C50EA"/>
                </a:solidFill>
                <a:latin typeface="Poppins"/>
                <a:ea typeface="Poppins"/>
                <a:cs typeface="Poppins"/>
                <a:sym typeface="Poppins"/>
              </a:rPr>
              <a:t>154,235</a:t>
            </a:r>
            <a:endParaRPr sz="12800">
              <a:solidFill>
                <a:schemeClr val="dk1"/>
              </a:solidFill>
              <a:latin typeface="Calibri"/>
              <a:ea typeface="Calibri"/>
              <a:cs typeface="Calibri"/>
              <a:sym typeface="Calibri"/>
            </a:endParaRPr>
          </a:p>
        </p:txBody>
      </p:sp>
      <p:sp>
        <p:nvSpPr>
          <p:cNvPr id="73" name="Google Shape;73;p4"/>
          <p:cNvSpPr/>
          <p:nvPr/>
        </p:nvSpPr>
        <p:spPr>
          <a:xfrm>
            <a:off x="1752819" y="5842000"/>
            <a:ext cx="8408451" cy="365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4"/>
          <p:cNvSpPr/>
          <p:nvPr/>
        </p:nvSpPr>
        <p:spPr>
          <a:xfrm>
            <a:off x="1752819" y="5842000"/>
            <a:ext cx="8543935" cy="3793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4D4D4D"/>
                </a:solidFill>
                <a:latin typeface="Poppins"/>
                <a:ea typeface="Poppins"/>
                <a:cs typeface="Poppins"/>
                <a:sym typeface="Poppins"/>
              </a:rPr>
              <a:t>enchanted furniture pieces sold to date, Enchanted Furnishings Inc. has helped customers across the realm and beyond bring a touch of magic and enchantment into their homes and workplaces.</a:t>
            </a:r>
            <a:endParaRPr sz="3200">
              <a:solidFill>
                <a:schemeClr val="dk1"/>
              </a:solidFill>
              <a:latin typeface="Calibri"/>
              <a:ea typeface="Calibri"/>
              <a:cs typeface="Calibri"/>
              <a:sym typeface="Calibri"/>
            </a:endParaRPr>
          </a:p>
        </p:txBody>
      </p:sp>
      <p:pic>
        <p:nvPicPr>
          <p:cNvPr descr="preencoded.png" id="75" name="Google Shape;75;p4"/>
          <p:cNvPicPr preferRelativeResize="0"/>
          <p:nvPr/>
        </p:nvPicPr>
        <p:blipFill rotWithShape="1">
          <a:blip r:embed="rId4">
            <a:alphaModFix/>
          </a:blip>
          <a:srcRect b="0" l="0" r="0" t="0"/>
          <a:stretch/>
        </p:blipFill>
        <p:spPr>
          <a:xfrm>
            <a:off x="12193524" y="1714500"/>
            <a:ext cx="10872559" cy="98171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0" name="Shape 80"/>
        <p:cNvGrpSpPr/>
        <p:nvPr/>
      </p:nvGrpSpPr>
      <p:grpSpPr>
        <a:xfrm>
          <a:off x="0" y="0"/>
          <a:ext cx="0" cy="0"/>
          <a:chOff x="0" y="0"/>
          <a:chExt cx="0" cy="0"/>
        </a:xfrm>
      </p:grpSpPr>
      <p:sp>
        <p:nvSpPr>
          <p:cNvPr id="81" name="Google Shape;81;p5"/>
          <p:cNvSpPr/>
          <p:nvPr/>
        </p:nvSpPr>
        <p:spPr>
          <a:xfrm>
            <a:off x="0" y="0"/>
            <a:ext cx="9119740" cy="9393382"/>
          </a:xfrm>
          <a:prstGeom prst="rect">
            <a:avLst/>
          </a:prstGeom>
          <a:solidFill>
            <a:srgbClr val="EEF1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83" name="Google Shape;83;p5"/>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84" name="Google Shape;84;p5"/>
          <p:cNvSpPr/>
          <p:nvPr/>
        </p:nvSpPr>
        <p:spPr>
          <a:xfrm>
            <a:off x="3924791" y="2413000"/>
            <a:ext cx="13374772" cy="4572000"/>
          </a:xfrm>
          <a:prstGeom prst="rect">
            <a:avLst/>
          </a:prstGeom>
          <a:noFill/>
          <a:ln>
            <a:noFill/>
          </a:ln>
        </p:spPr>
        <p:txBody>
          <a:bodyPr anchorCtr="0" anchor="t" bIns="0" lIns="0" spcFirstLastPara="1" rIns="0" wrap="square" tIns="0">
            <a:noAutofit/>
          </a:bodyPr>
          <a:lstStyle/>
          <a:p>
            <a:pPr indent="0" lvl="0" marL="0" marR="0" rtl="0" algn="l">
              <a:lnSpc>
                <a:spcPct val="116666"/>
              </a:lnSpc>
              <a:spcBef>
                <a:spcPts val="0"/>
              </a:spcBef>
              <a:spcAft>
                <a:spcPts val="0"/>
              </a:spcAft>
              <a:buNone/>
            </a:pPr>
            <a:r>
              <a:rPr b="1" lang="en-US" sz="24000">
                <a:solidFill>
                  <a:srgbClr val="1C50EA"/>
                </a:solidFill>
                <a:latin typeface="Poppins"/>
                <a:ea typeface="Poppins"/>
                <a:cs typeface="Poppins"/>
                <a:sym typeface="Poppins"/>
              </a:rPr>
              <a:t>Product</a:t>
            </a:r>
            <a:endParaRPr sz="24000">
              <a:solidFill>
                <a:schemeClr val="dk1"/>
              </a:solidFill>
              <a:latin typeface="Calibri"/>
              <a:ea typeface="Calibri"/>
              <a:cs typeface="Calibri"/>
              <a:sym typeface="Calibri"/>
            </a:endParaRPr>
          </a:p>
        </p:txBody>
      </p:sp>
      <p:sp>
        <p:nvSpPr>
          <p:cNvPr id="85" name="Google Shape;85;p5"/>
          <p:cNvSpPr/>
          <p:nvPr/>
        </p:nvSpPr>
        <p:spPr>
          <a:xfrm>
            <a:off x="9500787" y="6413500"/>
            <a:ext cx="11160462" cy="384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Poppins"/>
                <a:ea typeface="Poppins"/>
                <a:cs typeface="Poppins"/>
                <a:sym typeface="Poppins"/>
              </a:rPr>
              <a:t>Enchanted Furnishings Inc. offers a diverse range of enchanted furniture that will add a touch of magic and enchantment to any home or workplace. Our products are crafted using traditional woodworking techniques and advanced spell-casting abilities, resulting in unique and beautiful pieces .</a:t>
            </a:r>
            <a:endParaRPr sz="320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C50EA"/>
        </a:solidFill>
      </p:bgPr>
    </p:bg>
    <p:spTree>
      <p:nvGrpSpPr>
        <p:cNvPr id="90" name="Shape 90"/>
        <p:cNvGrpSpPr/>
        <p:nvPr/>
      </p:nvGrpSpPr>
      <p:grpSpPr>
        <a:xfrm>
          <a:off x="0" y="0"/>
          <a:ext cx="0" cy="0"/>
          <a:chOff x="0" y="0"/>
          <a:chExt cx="0" cy="0"/>
        </a:xfrm>
      </p:grpSpPr>
      <p:sp>
        <p:nvSpPr>
          <p:cNvPr id="91" name="Google Shape;91;p6"/>
          <p:cNvSpPr/>
          <p:nvPr/>
        </p:nvSpPr>
        <p:spPr>
          <a:xfrm>
            <a:off x="-1" y="-1"/>
            <a:ext cx="24387175" cy="13716001"/>
          </a:xfrm>
          <a:prstGeom prst="rect">
            <a:avLst/>
          </a:prstGeom>
          <a:solidFill>
            <a:srgbClr val="1B50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93" name="Google Shape;93;p6"/>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preencoded.png" id="94" name="Google Shape;94;p6"/>
          <p:cNvPicPr preferRelativeResize="0"/>
          <p:nvPr/>
        </p:nvPicPr>
        <p:blipFill rotWithShape="1">
          <a:blip r:embed="rId4">
            <a:alphaModFix/>
          </a:blip>
          <a:srcRect b="0" l="0" r="0" t="0"/>
          <a:stretch/>
        </p:blipFill>
        <p:spPr>
          <a:xfrm>
            <a:off x="444556" y="1320800"/>
            <a:ext cx="17896537" cy="12395200"/>
          </a:xfrm>
          <a:prstGeom prst="rect">
            <a:avLst/>
          </a:prstGeom>
          <a:noFill/>
          <a:ln>
            <a:noFill/>
          </a:ln>
        </p:spPr>
      </p:pic>
      <p:sp>
        <p:nvSpPr>
          <p:cNvPr id="95" name="Google Shape;95;p6"/>
          <p:cNvSpPr/>
          <p:nvPr/>
        </p:nvSpPr>
        <p:spPr>
          <a:xfrm>
            <a:off x="15851581" y="1739900"/>
            <a:ext cx="6579422" cy="487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6"/>
          <p:cNvSpPr/>
          <p:nvPr/>
        </p:nvSpPr>
        <p:spPr>
          <a:xfrm>
            <a:off x="15851581" y="1739900"/>
            <a:ext cx="1016127" cy="10160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97" name="Google Shape;97;p6"/>
          <p:cNvPicPr preferRelativeResize="0"/>
          <p:nvPr/>
        </p:nvPicPr>
        <p:blipFill rotWithShape="1">
          <a:blip r:embed="rId5">
            <a:alphaModFix/>
          </a:blip>
          <a:srcRect b="0" l="0" r="0" t="0"/>
          <a:stretch/>
        </p:blipFill>
        <p:spPr>
          <a:xfrm>
            <a:off x="15851581" y="1739900"/>
            <a:ext cx="1016127" cy="1016000"/>
          </a:xfrm>
          <a:prstGeom prst="rect">
            <a:avLst/>
          </a:prstGeom>
          <a:noFill/>
          <a:ln>
            <a:noFill/>
          </a:ln>
        </p:spPr>
      </p:pic>
      <p:pic>
        <p:nvPicPr>
          <p:cNvPr descr="preencoded.png" id="98" name="Google Shape;98;p6"/>
          <p:cNvPicPr preferRelativeResize="0"/>
          <p:nvPr/>
        </p:nvPicPr>
        <p:blipFill rotWithShape="1">
          <a:blip r:embed="rId6">
            <a:alphaModFix/>
          </a:blip>
          <a:srcRect b="0" l="0" r="0" t="0"/>
          <a:stretch/>
        </p:blipFill>
        <p:spPr>
          <a:xfrm>
            <a:off x="16032182" y="1803400"/>
            <a:ext cx="654926" cy="889000"/>
          </a:xfrm>
          <a:prstGeom prst="rect">
            <a:avLst/>
          </a:prstGeom>
          <a:noFill/>
          <a:ln>
            <a:noFill/>
          </a:ln>
        </p:spPr>
      </p:pic>
      <p:sp>
        <p:nvSpPr>
          <p:cNvPr id="99" name="Google Shape;99;p6"/>
          <p:cNvSpPr/>
          <p:nvPr/>
        </p:nvSpPr>
        <p:spPr>
          <a:xfrm>
            <a:off x="15851581" y="3060700"/>
            <a:ext cx="6579422"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6"/>
          <p:cNvSpPr/>
          <p:nvPr/>
        </p:nvSpPr>
        <p:spPr>
          <a:xfrm>
            <a:off x="15851581" y="3060700"/>
            <a:ext cx="6782648"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4800">
                <a:solidFill>
                  <a:srgbClr val="FFFFFF"/>
                </a:solidFill>
                <a:latin typeface="Poppins"/>
                <a:ea typeface="Poppins"/>
                <a:cs typeface="Poppins"/>
                <a:sym typeface="Poppins"/>
              </a:rPr>
              <a:t>Levitator Chair</a:t>
            </a:r>
            <a:endParaRPr sz="4800">
              <a:solidFill>
                <a:schemeClr val="dk1"/>
              </a:solidFill>
              <a:latin typeface="Calibri"/>
              <a:ea typeface="Calibri"/>
              <a:cs typeface="Calibri"/>
              <a:sym typeface="Calibri"/>
            </a:endParaRPr>
          </a:p>
        </p:txBody>
      </p:sp>
      <p:sp>
        <p:nvSpPr>
          <p:cNvPr id="101" name="Google Shape;101;p6"/>
          <p:cNvSpPr/>
          <p:nvPr/>
        </p:nvSpPr>
        <p:spPr>
          <a:xfrm>
            <a:off x="15851581" y="4178300"/>
            <a:ext cx="6714906"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FFFFFF"/>
                </a:solidFill>
                <a:latin typeface="Poppins"/>
                <a:ea typeface="Poppins"/>
                <a:cs typeface="Poppins"/>
                <a:sym typeface="Poppins"/>
              </a:rPr>
              <a:t>Float in comfort with our innovative Levitator Chair, which uses advanced enchantments to suspend you.</a:t>
            </a:r>
            <a:endParaRPr sz="3200">
              <a:solidFill>
                <a:schemeClr val="dk1"/>
              </a:solidFill>
              <a:latin typeface="Calibri"/>
              <a:ea typeface="Calibri"/>
              <a:cs typeface="Calibri"/>
              <a:sym typeface="Calibri"/>
            </a:endParaRPr>
          </a:p>
        </p:txBody>
      </p:sp>
      <p:sp>
        <p:nvSpPr>
          <p:cNvPr id="102" name="Google Shape;102;p6"/>
          <p:cNvSpPr/>
          <p:nvPr/>
        </p:nvSpPr>
        <p:spPr>
          <a:xfrm>
            <a:off x="15851581" y="7239000"/>
            <a:ext cx="6579422" cy="487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6"/>
          <p:cNvSpPr/>
          <p:nvPr/>
        </p:nvSpPr>
        <p:spPr>
          <a:xfrm>
            <a:off x="15851581" y="7239000"/>
            <a:ext cx="1016127" cy="10160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04" name="Google Shape;104;p6"/>
          <p:cNvPicPr preferRelativeResize="0"/>
          <p:nvPr/>
        </p:nvPicPr>
        <p:blipFill rotWithShape="1">
          <a:blip r:embed="rId5">
            <a:alphaModFix/>
          </a:blip>
          <a:srcRect b="0" l="0" r="0" t="0"/>
          <a:stretch/>
        </p:blipFill>
        <p:spPr>
          <a:xfrm>
            <a:off x="15851581" y="7239000"/>
            <a:ext cx="1016127" cy="1016000"/>
          </a:xfrm>
          <a:prstGeom prst="rect">
            <a:avLst/>
          </a:prstGeom>
          <a:noFill/>
          <a:ln>
            <a:noFill/>
          </a:ln>
        </p:spPr>
      </p:pic>
      <p:pic>
        <p:nvPicPr>
          <p:cNvPr descr="preencoded.png" id="105" name="Google Shape;105;p6"/>
          <p:cNvPicPr preferRelativeResize="0"/>
          <p:nvPr/>
        </p:nvPicPr>
        <p:blipFill rotWithShape="1">
          <a:blip r:embed="rId7">
            <a:alphaModFix/>
          </a:blip>
          <a:srcRect b="0" l="0" r="0" t="0"/>
          <a:stretch/>
        </p:blipFill>
        <p:spPr>
          <a:xfrm>
            <a:off x="15967682" y="7416602"/>
            <a:ext cx="793849" cy="660797"/>
          </a:xfrm>
          <a:prstGeom prst="rect">
            <a:avLst/>
          </a:prstGeom>
          <a:noFill/>
          <a:ln>
            <a:noFill/>
          </a:ln>
        </p:spPr>
      </p:pic>
      <p:sp>
        <p:nvSpPr>
          <p:cNvPr id="106" name="Google Shape;106;p6"/>
          <p:cNvSpPr/>
          <p:nvPr/>
        </p:nvSpPr>
        <p:spPr>
          <a:xfrm>
            <a:off x="15851581" y="8559800"/>
            <a:ext cx="6579422"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6"/>
          <p:cNvSpPr/>
          <p:nvPr/>
        </p:nvSpPr>
        <p:spPr>
          <a:xfrm>
            <a:off x="15851581" y="8559800"/>
            <a:ext cx="6782648"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4800">
                <a:solidFill>
                  <a:srgbClr val="FFFFFF"/>
                </a:solidFill>
                <a:latin typeface="Poppins"/>
                <a:ea typeface="Poppins"/>
                <a:cs typeface="Poppins"/>
                <a:sym typeface="Poppins"/>
              </a:rPr>
              <a:t>Mind-Reader Chair</a:t>
            </a:r>
            <a:endParaRPr sz="4800">
              <a:solidFill>
                <a:schemeClr val="dk1"/>
              </a:solidFill>
              <a:latin typeface="Calibri"/>
              <a:ea typeface="Calibri"/>
              <a:cs typeface="Calibri"/>
              <a:sym typeface="Calibri"/>
            </a:endParaRPr>
          </a:p>
        </p:txBody>
      </p:sp>
      <p:sp>
        <p:nvSpPr>
          <p:cNvPr id="108" name="Google Shape;108;p6"/>
          <p:cNvSpPr/>
          <p:nvPr/>
        </p:nvSpPr>
        <p:spPr>
          <a:xfrm>
            <a:off x="15851581" y="9677400"/>
            <a:ext cx="6714906"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FFFFFF"/>
                </a:solidFill>
                <a:latin typeface="Poppins"/>
                <a:ea typeface="Poppins"/>
                <a:cs typeface="Poppins"/>
                <a:sym typeface="Poppins"/>
              </a:rPr>
              <a:t>Our Mind-Reader Chair uses powerful divination spells to intuitively adjust its shape and support to your body's needs.</a:t>
            </a:r>
            <a:endParaRPr sz="320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13" name="Shape 113"/>
        <p:cNvGrpSpPr/>
        <p:nvPr/>
      </p:nvGrpSpPr>
      <p:grpSpPr>
        <a:xfrm>
          <a:off x="0" y="0"/>
          <a:ext cx="0" cy="0"/>
          <a:chOff x="0" y="0"/>
          <a:chExt cx="0" cy="0"/>
        </a:xfrm>
      </p:grpSpPr>
      <p:sp>
        <p:nvSpPr>
          <p:cNvPr id="114" name="Google Shape;114;p7"/>
          <p:cNvSpPr/>
          <p:nvPr/>
        </p:nvSpPr>
        <p:spPr>
          <a:xfrm>
            <a:off x="1346368" y="7772400"/>
            <a:ext cx="15285567" cy="5237018"/>
          </a:xfrm>
          <a:prstGeom prst="rect">
            <a:avLst/>
          </a:prstGeom>
          <a:solidFill>
            <a:srgbClr val="1B50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16" name="Google Shape;116;p7"/>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117" name="Google Shape;117;p7"/>
          <p:cNvSpPr/>
          <p:nvPr/>
        </p:nvSpPr>
        <p:spPr>
          <a:xfrm>
            <a:off x="1346368" y="1854200"/>
            <a:ext cx="21707013"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7"/>
          <p:cNvSpPr/>
          <p:nvPr/>
        </p:nvSpPr>
        <p:spPr>
          <a:xfrm>
            <a:off x="1346368" y="1854200"/>
            <a:ext cx="6896962"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7"/>
          <p:cNvSpPr/>
          <p:nvPr/>
        </p:nvSpPr>
        <p:spPr>
          <a:xfrm>
            <a:off x="1346368" y="2819400"/>
            <a:ext cx="1625803" cy="1625600"/>
          </a:xfrm>
          <a:prstGeom prst="roundRect">
            <a:avLst>
              <a:gd fmla="val 78188" name="adj"/>
            </a:avLst>
          </a:prstGeom>
          <a:solidFill>
            <a:srgbClr val="FFFFFF"/>
          </a:solidFill>
          <a:ln cap="flat" cmpd="sng" w="12700">
            <a:solidFill>
              <a:srgbClr val="1C50E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20" name="Google Shape;120;p7"/>
          <p:cNvPicPr preferRelativeResize="0"/>
          <p:nvPr/>
        </p:nvPicPr>
        <p:blipFill rotWithShape="1">
          <a:blip r:embed="rId4">
            <a:alphaModFix/>
          </a:blip>
          <a:srcRect b="0" l="0" r="0" t="0"/>
          <a:stretch/>
        </p:blipFill>
        <p:spPr>
          <a:xfrm>
            <a:off x="1651206" y="3124200"/>
            <a:ext cx="1016127" cy="1016000"/>
          </a:xfrm>
          <a:prstGeom prst="rect">
            <a:avLst/>
          </a:prstGeom>
          <a:noFill/>
          <a:ln>
            <a:noFill/>
          </a:ln>
        </p:spPr>
      </p:pic>
      <p:pic>
        <p:nvPicPr>
          <p:cNvPr descr="preencoded.png" id="121" name="Google Shape;121;p7"/>
          <p:cNvPicPr preferRelativeResize="0"/>
          <p:nvPr/>
        </p:nvPicPr>
        <p:blipFill rotWithShape="1">
          <a:blip r:embed="rId5">
            <a:alphaModFix/>
          </a:blip>
          <a:srcRect b="0" l="0" r="0" t="0"/>
          <a:stretch/>
        </p:blipFill>
        <p:spPr>
          <a:xfrm>
            <a:off x="1825853" y="3195638"/>
            <a:ext cx="666833" cy="873125"/>
          </a:xfrm>
          <a:prstGeom prst="rect">
            <a:avLst/>
          </a:prstGeom>
          <a:noFill/>
          <a:ln>
            <a:noFill/>
          </a:ln>
        </p:spPr>
      </p:pic>
      <p:sp>
        <p:nvSpPr>
          <p:cNvPr id="122" name="Google Shape;122;p7"/>
          <p:cNvSpPr/>
          <p:nvPr/>
        </p:nvSpPr>
        <p:spPr>
          <a:xfrm>
            <a:off x="3378622" y="1854200"/>
            <a:ext cx="4864708"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7"/>
          <p:cNvSpPr/>
          <p:nvPr/>
        </p:nvSpPr>
        <p:spPr>
          <a:xfrm>
            <a:off x="3378622" y="1854200"/>
            <a:ext cx="5067933"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4800">
                <a:solidFill>
                  <a:srgbClr val="000000"/>
                </a:solidFill>
                <a:latin typeface="Poppins"/>
                <a:ea typeface="Poppins"/>
                <a:cs typeface="Poppins"/>
                <a:sym typeface="Poppins"/>
              </a:rPr>
              <a:t>Enchanted </a:t>
            </a:r>
            <a:endParaRPr sz="4800">
              <a:solidFill>
                <a:schemeClr val="dk1"/>
              </a:solidFill>
              <a:latin typeface="Calibri"/>
              <a:ea typeface="Calibri"/>
              <a:cs typeface="Calibri"/>
              <a:sym typeface="Calibri"/>
            </a:endParaRPr>
          </a:p>
        </p:txBody>
      </p:sp>
      <p:sp>
        <p:nvSpPr>
          <p:cNvPr id="124" name="Google Shape;124;p7"/>
          <p:cNvSpPr/>
          <p:nvPr/>
        </p:nvSpPr>
        <p:spPr>
          <a:xfrm>
            <a:off x="3378622" y="2971800"/>
            <a:ext cx="5000192"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Poppins"/>
                <a:ea typeface="Poppins"/>
                <a:cs typeface="Poppins"/>
                <a:sym typeface="Poppins"/>
              </a:rPr>
              <a:t>Our Enchanted Loveseat adds a touch of magic and enchantmen.</a:t>
            </a:r>
            <a:endParaRPr sz="3200">
              <a:solidFill>
                <a:schemeClr val="dk1"/>
              </a:solidFill>
              <a:latin typeface="Calibri"/>
              <a:ea typeface="Calibri"/>
              <a:cs typeface="Calibri"/>
              <a:sym typeface="Calibri"/>
            </a:endParaRPr>
          </a:p>
        </p:txBody>
      </p:sp>
      <p:sp>
        <p:nvSpPr>
          <p:cNvPr id="125" name="Google Shape;125;p7"/>
          <p:cNvSpPr/>
          <p:nvPr/>
        </p:nvSpPr>
        <p:spPr>
          <a:xfrm>
            <a:off x="8751394" y="1854200"/>
            <a:ext cx="6896962"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7"/>
          <p:cNvSpPr/>
          <p:nvPr/>
        </p:nvSpPr>
        <p:spPr>
          <a:xfrm>
            <a:off x="8751394" y="2819400"/>
            <a:ext cx="1625803" cy="1625600"/>
          </a:xfrm>
          <a:prstGeom prst="roundRect">
            <a:avLst>
              <a:gd fmla="val 78188" name="adj"/>
            </a:avLst>
          </a:prstGeom>
          <a:solidFill>
            <a:srgbClr val="FFFFFF"/>
          </a:solidFill>
          <a:ln cap="flat" cmpd="sng" w="12700">
            <a:solidFill>
              <a:srgbClr val="1C50E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27" name="Google Shape;127;p7"/>
          <p:cNvPicPr preferRelativeResize="0"/>
          <p:nvPr/>
        </p:nvPicPr>
        <p:blipFill rotWithShape="1">
          <a:blip r:embed="rId4">
            <a:alphaModFix/>
          </a:blip>
          <a:srcRect b="0" l="0" r="0" t="0"/>
          <a:stretch/>
        </p:blipFill>
        <p:spPr>
          <a:xfrm>
            <a:off x="9056232" y="3124200"/>
            <a:ext cx="1016127" cy="1016000"/>
          </a:xfrm>
          <a:prstGeom prst="rect">
            <a:avLst/>
          </a:prstGeom>
          <a:noFill/>
          <a:ln>
            <a:noFill/>
          </a:ln>
        </p:spPr>
      </p:pic>
      <p:pic>
        <p:nvPicPr>
          <p:cNvPr descr="preencoded.png" id="128" name="Google Shape;128;p7"/>
          <p:cNvPicPr preferRelativeResize="0"/>
          <p:nvPr/>
        </p:nvPicPr>
        <p:blipFill rotWithShape="1">
          <a:blip r:embed="rId6">
            <a:alphaModFix/>
          </a:blip>
          <a:srcRect b="0" l="0" r="0" t="0"/>
          <a:stretch/>
        </p:blipFill>
        <p:spPr>
          <a:xfrm>
            <a:off x="9207063" y="3275013"/>
            <a:ext cx="714464" cy="714375"/>
          </a:xfrm>
          <a:prstGeom prst="rect">
            <a:avLst/>
          </a:prstGeom>
          <a:noFill/>
          <a:ln>
            <a:noFill/>
          </a:ln>
        </p:spPr>
      </p:pic>
      <p:sp>
        <p:nvSpPr>
          <p:cNvPr id="129" name="Google Shape;129;p7"/>
          <p:cNvSpPr/>
          <p:nvPr/>
        </p:nvSpPr>
        <p:spPr>
          <a:xfrm>
            <a:off x="10783648" y="1854200"/>
            <a:ext cx="4864708"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7"/>
          <p:cNvSpPr/>
          <p:nvPr/>
        </p:nvSpPr>
        <p:spPr>
          <a:xfrm>
            <a:off x="10783648" y="1854200"/>
            <a:ext cx="5067933"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4800">
                <a:solidFill>
                  <a:srgbClr val="000000"/>
                </a:solidFill>
                <a:latin typeface="Poppins"/>
                <a:ea typeface="Poppins"/>
                <a:cs typeface="Poppins"/>
                <a:sym typeface="Poppins"/>
              </a:rPr>
              <a:t>Elemental </a:t>
            </a:r>
            <a:endParaRPr sz="4800">
              <a:solidFill>
                <a:schemeClr val="dk1"/>
              </a:solidFill>
              <a:latin typeface="Calibri"/>
              <a:ea typeface="Calibri"/>
              <a:cs typeface="Calibri"/>
              <a:sym typeface="Calibri"/>
            </a:endParaRPr>
          </a:p>
        </p:txBody>
      </p:sp>
      <p:sp>
        <p:nvSpPr>
          <p:cNvPr id="131" name="Google Shape;131;p7"/>
          <p:cNvSpPr/>
          <p:nvPr/>
        </p:nvSpPr>
        <p:spPr>
          <a:xfrm>
            <a:off x="10783648" y="2971800"/>
            <a:ext cx="5000192"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Poppins"/>
                <a:ea typeface="Poppins"/>
                <a:cs typeface="Poppins"/>
                <a:sym typeface="Poppins"/>
              </a:rPr>
              <a:t>Our Elemental Sofa is crafted with magical wood and enchanted with elemental spells.</a:t>
            </a:r>
            <a:endParaRPr sz="3200">
              <a:solidFill>
                <a:schemeClr val="dk1"/>
              </a:solidFill>
              <a:latin typeface="Calibri"/>
              <a:ea typeface="Calibri"/>
              <a:cs typeface="Calibri"/>
              <a:sym typeface="Calibri"/>
            </a:endParaRPr>
          </a:p>
        </p:txBody>
      </p:sp>
      <p:sp>
        <p:nvSpPr>
          <p:cNvPr id="132" name="Google Shape;132;p7"/>
          <p:cNvSpPr/>
          <p:nvPr/>
        </p:nvSpPr>
        <p:spPr>
          <a:xfrm>
            <a:off x="16156419" y="1854200"/>
            <a:ext cx="6896962"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7"/>
          <p:cNvSpPr/>
          <p:nvPr/>
        </p:nvSpPr>
        <p:spPr>
          <a:xfrm>
            <a:off x="16156419" y="2819400"/>
            <a:ext cx="1625803" cy="1625600"/>
          </a:xfrm>
          <a:prstGeom prst="roundRect">
            <a:avLst>
              <a:gd fmla="val 78188" name="adj"/>
            </a:avLst>
          </a:prstGeom>
          <a:solidFill>
            <a:srgbClr val="FFFFFF"/>
          </a:solidFill>
          <a:ln cap="flat" cmpd="sng" w="12700">
            <a:solidFill>
              <a:srgbClr val="1C50E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34" name="Google Shape;134;p7"/>
          <p:cNvPicPr preferRelativeResize="0"/>
          <p:nvPr/>
        </p:nvPicPr>
        <p:blipFill rotWithShape="1">
          <a:blip r:embed="rId4">
            <a:alphaModFix/>
          </a:blip>
          <a:srcRect b="0" l="0" r="0" t="0"/>
          <a:stretch/>
        </p:blipFill>
        <p:spPr>
          <a:xfrm>
            <a:off x="16461257" y="3124200"/>
            <a:ext cx="1016127" cy="1016000"/>
          </a:xfrm>
          <a:prstGeom prst="rect">
            <a:avLst/>
          </a:prstGeom>
          <a:noFill/>
          <a:ln>
            <a:noFill/>
          </a:ln>
        </p:spPr>
      </p:pic>
      <p:pic>
        <p:nvPicPr>
          <p:cNvPr descr="preencoded.png" id="135" name="Google Shape;135;p7"/>
          <p:cNvPicPr preferRelativeResize="0"/>
          <p:nvPr/>
        </p:nvPicPr>
        <p:blipFill rotWithShape="1">
          <a:blip r:embed="rId7">
            <a:alphaModFix/>
          </a:blip>
          <a:srcRect b="0" l="0" r="0" t="0"/>
          <a:stretch/>
        </p:blipFill>
        <p:spPr>
          <a:xfrm>
            <a:off x="16631935" y="3223419"/>
            <a:ext cx="674772" cy="817662"/>
          </a:xfrm>
          <a:prstGeom prst="rect">
            <a:avLst/>
          </a:prstGeom>
          <a:noFill/>
          <a:ln>
            <a:noFill/>
          </a:ln>
        </p:spPr>
      </p:pic>
      <p:sp>
        <p:nvSpPr>
          <p:cNvPr id="136" name="Google Shape;136;p7"/>
          <p:cNvSpPr/>
          <p:nvPr/>
        </p:nvSpPr>
        <p:spPr>
          <a:xfrm>
            <a:off x="18188673" y="1854200"/>
            <a:ext cx="4864708"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7"/>
          <p:cNvSpPr/>
          <p:nvPr/>
        </p:nvSpPr>
        <p:spPr>
          <a:xfrm>
            <a:off x="18188673" y="1854200"/>
            <a:ext cx="5067933"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4800">
                <a:solidFill>
                  <a:srgbClr val="000000"/>
                </a:solidFill>
                <a:latin typeface="Poppins"/>
                <a:ea typeface="Poppins"/>
                <a:cs typeface="Poppins"/>
                <a:sym typeface="Poppins"/>
              </a:rPr>
              <a:t>Timeless</a:t>
            </a:r>
            <a:endParaRPr sz="4800">
              <a:solidFill>
                <a:schemeClr val="dk1"/>
              </a:solidFill>
              <a:latin typeface="Calibri"/>
              <a:ea typeface="Calibri"/>
              <a:cs typeface="Calibri"/>
              <a:sym typeface="Calibri"/>
            </a:endParaRPr>
          </a:p>
        </p:txBody>
      </p:sp>
      <p:sp>
        <p:nvSpPr>
          <p:cNvPr id="138" name="Google Shape;138;p7"/>
          <p:cNvSpPr/>
          <p:nvPr/>
        </p:nvSpPr>
        <p:spPr>
          <a:xfrm>
            <a:off x="18188673" y="2971800"/>
            <a:ext cx="5000192"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Poppins"/>
                <a:ea typeface="Poppins"/>
                <a:cs typeface="Poppins"/>
                <a:sym typeface="Poppins"/>
              </a:rPr>
              <a:t>Our Timeless Sofa uses ancient enchantments to preserve its beauty and durability.</a:t>
            </a:r>
            <a:endParaRPr sz="3200">
              <a:solidFill>
                <a:schemeClr val="dk1"/>
              </a:solidFill>
              <a:latin typeface="Calibri"/>
              <a:ea typeface="Calibri"/>
              <a:cs typeface="Calibri"/>
              <a:sym typeface="Calibri"/>
            </a:endParaRPr>
          </a:p>
        </p:txBody>
      </p:sp>
      <p:pic>
        <p:nvPicPr>
          <p:cNvPr descr="preencoded.png" id="139" name="Google Shape;139;p7"/>
          <p:cNvPicPr preferRelativeResize="0"/>
          <p:nvPr/>
        </p:nvPicPr>
        <p:blipFill rotWithShape="1">
          <a:blip r:embed="rId8">
            <a:alphaModFix/>
          </a:blip>
          <a:srcRect b="0" l="0" r="0" t="0"/>
          <a:stretch/>
        </p:blipFill>
        <p:spPr>
          <a:xfrm>
            <a:off x="7811476" y="2603500"/>
            <a:ext cx="15711864" cy="11112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44" name="Shape 144"/>
        <p:cNvGrpSpPr/>
        <p:nvPr/>
      </p:nvGrpSpPr>
      <p:grpSpPr>
        <a:xfrm>
          <a:off x="0" y="0"/>
          <a:ext cx="0" cy="0"/>
          <a:chOff x="0" y="0"/>
          <a:chExt cx="0" cy="0"/>
        </a:xfrm>
      </p:grpSpPr>
      <p:sp>
        <p:nvSpPr>
          <p:cNvPr id="145" name="Google Shape;145;p8"/>
          <p:cNvSpPr/>
          <p:nvPr/>
        </p:nvSpPr>
        <p:spPr>
          <a:xfrm>
            <a:off x="4953619" y="0"/>
            <a:ext cx="19433429" cy="5613400"/>
          </a:xfrm>
          <a:prstGeom prst="roundRect">
            <a:avLst>
              <a:gd fmla="val 22643" name="adj"/>
            </a:avLst>
          </a:prstGeom>
          <a:solidFill>
            <a:srgbClr val="EDF1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47" name="Google Shape;147;p8"/>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148" name="Google Shape;148;p8"/>
          <p:cNvSpPr/>
          <p:nvPr/>
        </p:nvSpPr>
        <p:spPr>
          <a:xfrm>
            <a:off x="4191524" y="3594100"/>
            <a:ext cx="15876984" cy="4572000"/>
          </a:xfrm>
          <a:prstGeom prst="rect">
            <a:avLst/>
          </a:prstGeom>
          <a:noFill/>
          <a:ln>
            <a:noFill/>
          </a:ln>
        </p:spPr>
        <p:txBody>
          <a:bodyPr anchorCtr="0" anchor="t" bIns="0" lIns="0" spcFirstLastPara="1" rIns="0" wrap="square" tIns="0">
            <a:noAutofit/>
          </a:bodyPr>
          <a:lstStyle/>
          <a:p>
            <a:pPr indent="0" lvl="0" marL="0" marR="0" rtl="0" algn="l">
              <a:lnSpc>
                <a:spcPct val="116666"/>
              </a:lnSpc>
              <a:spcBef>
                <a:spcPts val="0"/>
              </a:spcBef>
              <a:spcAft>
                <a:spcPts val="0"/>
              </a:spcAft>
              <a:buNone/>
            </a:pPr>
            <a:r>
              <a:rPr b="1" lang="en-US" sz="24000">
                <a:solidFill>
                  <a:srgbClr val="000000"/>
                </a:solidFill>
                <a:latin typeface="Poppins"/>
                <a:ea typeface="Poppins"/>
                <a:cs typeface="Poppins"/>
                <a:sym typeface="Poppins"/>
              </a:rPr>
              <a:t>Materials</a:t>
            </a:r>
            <a:endParaRPr sz="24000">
              <a:solidFill>
                <a:schemeClr val="dk1"/>
              </a:solidFill>
              <a:latin typeface="Calibri"/>
              <a:ea typeface="Calibri"/>
              <a:cs typeface="Calibri"/>
              <a:sym typeface="Calibri"/>
            </a:endParaRPr>
          </a:p>
        </p:txBody>
      </p:sp>
      <p:sp>
        <p:nvSpPr>
          <p:cNvPr id="149" name="Google Shape;149;p8"/>
          <p:cNvSpPr/>
          <p:nvPr/>
        </p:nvSpPr>
        <p:spPr>
          <a:xfrm>
            <a:off x="4394749" y="7150100"/>
            <a:ext cx="14183439" cy="2789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Poppins"/>
                <a:ea typeface="Poppins"/>
                <a:cs typeface="Poppins"/>
                <a:sym typeface="Poppins"/>
              </a:rPr>
              <a:t>Enchanted Furnishings Inc. uses only the finest materials in the crafting of our magical furniture. Our wood is enchanted to ensure durability, strength, and beauty, while our fabrics are imbued with protective spells that repel stains and damage.</a:t>
            </a:r>
            <a:endParaRPr sz="3200">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4" name="Shape 154"/>
        <p:cNvGrpSpPr/>
        <p:nvPr/>
      </p:nvGrpSpPr>
      <p:grpSpPr>
        <a:xfrm>
          <a:off x="0" y="0"/>
          <a:ext cx="0" cy="0"/>
          <a:chOff x="0" y="0"/>
          <a:chExt cx="0" cy="0"/>
        </a:xfrm>
      </p:grpSpPr>
      <p:sp>
        <p:nvSpPr>
          <p:cNvPr id="155" name="Google Shape;155;p9"/>
          <p:cNvSpPr/>
          <p:nvPr/>
        </p:nvSpPr>
        <p:spPr>
          <a:xfrm>
            <a:off x="457257" y="6997700"/>
            <a:ext cx="19433429" cy="5613400"/>
          </a:xfrm>
          <a:prstGeom prst="rect">
            <a:avLst/>
          </a:prstGeom>
          <a:solidFill>
            <a:srgbClr val="EDF1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57" name="Google Shape;157;p9"/>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158" name="Google Shape;158;p9"/>
          <p:cNvSpPr/>
          <p:nvPr/>
        </p:nvSpPr>
        <p:spPr>
          <a:xfrm>
            <a:off x="1727416" y="673100"/>
            <a:ext cx="11033446" cy="338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8000">
                <a:solidFill>
                  <a:srgbClr val="1C50EA"/>
                </a:solidFill>
                <a:latin typeface="Poppins"/>
                <a:ea typeface="Poppins"/>
                <a:cs typeface="Poppins"/>
                <a:sym typeface="Poppins"/>
              </a:rPr>
              <a:t>Durability, strength, and beauty</a:t>
            </a:r>
            <a:endParaRPr sz="8000">
              <a:solidFill>
                <a:schemeClr val="dk1"/>
              </a:solidFill>
              <a:latin typeface="Calibri"/>
              <a:ea typeface="Calibri"/>
              <a:cs typeface="Calibri"/>
              <a:sym typeface="Calibri"/>
            </a:endParaRPr>
          </a:p>
        </p:txBody>
      </p:sp>
      <p:sp>
        <p:nvSpPr>
          <p:cNvPr id="159" name="Google Shape;159;p9"/>
          <p:cNvSpPr/>
          <p:nvPr/>
        </p:nvSpPr>
        <p:spPr>
          <a:xfrm>
            <a:off x="1727416" y="4508500"/>
            <a:ext cx="4089911" cy="788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60" name="Google Shape;160;p9"/>
          <p:cNvPicPr preferRelativeResize="0"/>
          <p:nvPr/>
        </p:nvPicPr>
        <p:blipFill rotWithShape="1">
          <a:blip r:embed="rId4">
            <a:alphaModFix/>
          </a:blip>
          <a:srcRect b="0" l="0" r="0" t="0"/>
          <a:stretch/>
        </p:blipFill>
        <p:spPr>
          <a:xfrm>
            <a:off x="1727416" y="4508500"/>
            <a:ext cx="4089911" cy="4152900"/>
          </a:xfrm>
          <a:prstGeom prst="rect">
            <a:avLst/>
          </a:prstGeom>
          <a:noFill/>
          <a:ln>
            <a:noFill/>
          </a:ln>
        </p:spPr>
      </p:pic>
      <p:sp>
        <p:nvSpPr>
          <p:cNvPr id="161" name="Google Shape;161;p9"/>
          <p:cNvSpPr/>
          <p:nvPr/>
        </p:nvSpPr>
        <p:spPr>
          <a:xfrm>
            <a:off x="1727416" y="8966200"/>
            <a:ext cx="4013702" cy="68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9"/>
          <p:cNvSpPr/>
          <p:nvPr/>
        </p:nvSpPr>
        <p:spPr>
          <a:xfrm>
            <a:off x="1727416" y="8966200"/>
            <a:ext cx="416612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3600">
                <a:solidFill>
                  <a:srgbClr val="000000"/>
                </a:solidFill>
                <a:latin typeface="Poppins"/>
                <a:ea typeface="Poppins"/>
                <a:cs typeface="Poppins"/>
                <a:sym typeface="Poppins"/>
              </a:rPr>
              <a:t>Enchanted Wood</a:t>
            </a:r>
            <a:endParaRPr sz="3600">
              <a:solidFill>
                <a:schemeClr val="dk1"/>
              </a:solidFill>
              <a:latin typeface="Calibri"/>
              <a:ea typeface="Calibri"/>
              <a:cs typeface="Calibri"/>
              <a:sym typeface="Calibri"/>
            </a:endParaRPr>
          </a:p>
        </p:txBody>
      </p:sp>
      <p:sp>
        <p:nvSpPr>
          <p:cNvPr id="163" name="Google Shape;163;p9"/>
          <p:cNvSpPr/>
          <p:nvPr/>
        </p:nvSpPr>
        <p:spPr>
          <a:xfrm>
            <a:off x="1727416" y="9956800"/>
            <a:ext cx="4089911"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9"/>
          <p:cNvSpPr/>
          <p:nvPr/>
        </p:nvSpPr>
        <p:spPr>
          <a:xfrm>
            <a:off x="1727416" y="9956800"/>
            <a:ext cx="4225395"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Poppins"/>
                <a:ea typeface="Poppins"/>
                <a:cs typeface="Poppins"/>
                <a:sym typeface="Poppins"/>
              </a:rPr>
              <a:t>Our enchanted wood is sourced from the mystical forests of the realm</a:t>
            </a:r>
            <a:endParaRPr sz="3200">
              <a:solidFill>
                <a:schemeClr val="dk1"/>
              </a:solidFill>
              <a:latin typeface="Calibri"/>
              <a:ea typeface="Calibri"/>
              <a:cs typeface="Calibri"/>
              <a:sym typeface="Calibri"/>
            </a:endParaRPr>
          </a:p>
        </p:txBody>
      </p:sp>
      <p:sp>
        <p:nvSpPr>
          <p:cNvPr id="165" name="Google Shape;165;p9"/>
          <p:cNvSpPr/>
          <p:nvPr/>
        </p:nvSpPr>
        <p:spPr>
          <a:xfrm>
            <a:off x="7341518" y="4508500"/>
            <a:ext cx="4089911" cy="788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66" name="Google Shape;166;p9"/>
          <p:cNvPicPr preferRelativeResize="0"/>
          <p:nvPr/>
        </p:nvPicPr>
        <p:blipFill rotWithShape="1">
          <a:blip r:embed="rId5">
            <a:alphaModFix/>
          </a:blip>
          <a:srcRect b="0" l="0" r="0" t="0"/>
          <a:stretch/>
        </p:blipFill>
        <p:spPr>
          <a:xfrm>
            <a:off x="7341518" y="4508500"/>
            <a:ext cx="4089911" cy="4152900"/>
          </a:xfrm>
          <a:prstGeom prst="rect">
            <a:avLst/>
          </a:prstGeom>
          <a:noFill/>
          <a:ln>
            <a:noFill/>
          </a:ln>
        </p:spPr>
      </p:pic>
      <p:sp>
        <p:nvSpPr>
          <p:cNvPr id="167" name="Google Shape;167;p9"/>
          <p:cNvSpPr/>
          <p:nvPr/>
        </p:nvSpPr>
        <p:spPr>
          <a:xfrm>
            <a:off x="7341518" y="8966200"/>
            <a:ext cx="2514914" cy="68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9"/>
          <p:cNvSpPr/>
          <p:nvPr/>
        </p:nvSpPr>
        <p:spPr>
          <a:xfrm>
            <a:off x="7341518" y="8966200"/>
            <a:ext cx="2667333"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3600">
                <a:solidFill>
                  <a:srgbClr val="000000"/>
                </a:solidFill>
                <a:latin typeface="Poppins"/>
                <a:ea typeface="Poppins"/>
                <a:cs typeface="Poppins"/>
                <a:sym typeface="Poppins"/>
              </a:rPr>
              <a:t>Faerie Oak</a:t>
            </a:r>
            <a:endParaRPr sz="3600">
              <a:solidFill>
                <a:schemeClr val="dk1"/>
              </a:solidFill>
              <a:latin typeface="Calibri"/>
              <a:ea typeface="Calibri"/>
              <a:cs typeface="Calibri"/>
              <a:sym typeface="Calibri"/>
            </a:endParaRPr>
          </a:p>
        </p:txBody>
      </p:sp>
      <p:sp>
        <p:nvSpPr>
          <p:cNvPr id="169" name="Google Shape;169;p9"/>
          <p:cNvSpPr/>
          <p:nvPr/>
        </p:nvSpPr>
        <p:spPr>
          <a:xfrm>
            <a:off x="7341518" y="9956800"/>
            <a:ext cx="4089911"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9"/>
          <p:cNvSpPr/>
          <p:nvPr/>
        </p:nvSpPr>
        <p:spPr>
          <a:xfrm>
            <a:off x="7341518" y="9956800"/>
            <a:ext cx="4225395"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Poppins"/>
                <a:ea typeface="Poppins"/>
                <a:cs typeface="Poppins"/>
                <a:sym typeface="Poppins"/>
              </a:rPr>
              <a:t>Faerie Oak is a rare and coveted type of enchanted wood that is exclusive</a:t>
            </a:r>
            <a:endParaRPr sz="3200">
              <a:solidFill>
                <a:schemeClr val="dk1"/>
              </a:solidFill>
              <a:latin typeface="Calibri"/>
              <a:ea typeface="Calibri"/>
              <a:cs typeface="Calibri"/>
              <a:sym typeface="Calibri"/>
            </a:endParaRPr>
          </a:p>
        </p:txBody>
      </p:sp>
      <p:sp>
        <p:nvSpPr>
          <p:cNvPr id="171" name="Google Shape;171;p9"/>
          <p:cNvSpPr/>
          <p:nvPr/>
        </p:nvSpPr>
        <p:spPr>
          <a:xfrm>
            <a:off x="12955619" y="4508500"/>
            <a:ext cx="4089911" cy="788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72" name="Google Shape;172;p9"/>
          <p:cNvPicPr preferRelativeResize="0"/>
          <p:nvPr/>
        </p:nvPicPr>
        <p:blipFill rotWithShape="1">
          <a:blip r:embed="rId6">
            <a:alphaModFix/>
          </a:blip>
          <a:srcRect b="0" l="0" r="0" t="0"/>
          <a:stretch/>
        </p:blipFill>
        <p:spPr>
          <a:xfrm>
            <a:off x="12955619" y="4508500"/>
            <a:ext cx="4089911" cy="4152900"/>
          </a:xfrm>
          <a:prstGeom prst="rect">
            <a:avLst/>
          </a:prstGeom>
          <a:noFill/>
          <a:ln>
            <a:noFill/>
          </a:ln>
        </p:spPr>
      </p:pic>
      <p:sp>
        <p:nvSpPr>
          <p:cNvPr id="173" name="Google Shape;173;p9"/>
          <p:cNvSpPr/>
          <p:nvPr/>
        </p:nvSpPr>
        <p:spPr>
          <a:xfrm>
            <a:off x="12955619" y="8966200"/>
            <a:ext cx="3327816" cy="68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9"/>
          <p:cNvSpPr/>
          <p:nvPr/>
        </p:nvSpPr>
        <p:spPr>
          <a:xfrm>
            <a:off x="12955619" y="8966200"/>
            <a:ext cx="3480235"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3600">
                <a:solidFill>
                  <a:srgbClr val="000000"/>
                </a:solidFill>
                <a:latin typeface="Poppins"/>
                <a:ea typeface="Poppins"/>
                <a:cs typeface="Poppins"/>
                <a:sym typeface="Poppins"/>
              </a:rPr>
              <a:t>Treant Timber</a:t>
            </a:r>
            <a:endParaRPr sz="3600">
              <a:solidFill>
                <a:schemeClr val="dk1"/>
              </a:solidFill>
              <a:latin typeface="Calibri"/>
              <a:ea typeface="Calibri"/>
              <a:cs typeface="Calibri"/>
              <a:sym typeface="Calibri"/>
            </a:endParaRPr>
          </a:p>
        </p:txBody>
      </p:sp>
      <p:sp>
        <p:nvSpPr>
          <p:cNvPr id="175" name="Google Shape;175;p9"/>
          <p:cNvSpPr/>
          <p:nvPr/>
        </p:nvSpPr>
        <p:spPr>
          <a:xfrm>
            <a:off x="12955619" y="9956800"/>
            <a:ext cx="4089911"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9"/>
          <p:cNvSpPr/>
          <p:nvPr/>
        </p:nvSpPr>
        <p:spPr>
          <a:xfrm>
            <a:off x="12955619" y="9956800"/>
            <a:ext cx="4225395"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Poppins"/>
                <a:ea typeface="Poppins"/>
                <a:cs typeface="Poppins"/>
                <a:sym typeface="Poppins"/>
              </a:rPr>
              <a:t>Treant Timber is sourced from the ancient treants that roam the forests</a:t>
            </a:r>
            <a:endParaRPr sz="3200">
              <a:solidFill>
                <a:schemeClr val="dk1"/>
              </a:solidFill>
              <a:latin typeface="Calibri"/>
              <a:ea typeface="Calibri"/>
              <a:cs typeface="Calibri"/>
              <a:sym typeface="Calibri"/>
            </a:endParaRPr>
          </a:p>
        </p:txBody>
      </p:sp>
      <p:sp>
        <p:nvSpPr>
          <p:cNvPr id="177" name="Google Shape;177;p9"/>
          <p:cNvSpPr/>
          <p:nvPr/>
        </p:nvSpPr>
        <p:spPr>
          <a:xfrm>
            <a:off x="18569721" y="4508500"/>
            <a:ext cx="4089911" cy="788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78" name="Google Shape;178;p9"/>
          <p:cNvPicPr preferRelativeResize="0"/>
          <p:nvPr/>
        </p:nvPicPr>
        <p:blipFill rotWithShape="1">
          <a:blip r:embed="rId7">
            <a:alphaModFix/>
          </a:blip>
          <a:srcRect b="0" l="0" r="0" t="0"/>
          <a:stretch/>
        </p:blipFill>
        <p:spPr>
          <a:xfrm>
            <a:off x="18569721" y="4508500"/>
            <a:ext cx="4089911" cy="4152900"/>
          </a:xfrm>
          <a:prstGeom prst="rect">
            <a:avLst/>
          </a:prstGeom>
          <a:noFill/>
          <a:ln>
            <a:noFill/>
          </a:ln>
        </p:spPr>
      </p:pic>
      <p:sp>
        <p:nvSpPr>
          <p:cNvPr id="179" name="Google Shape;179;p9"/>
          <p:cNvSpPr/>
          <p:nvPr/>
        </p:nvSpPr>
        <p:spPr>
          <a:xfrm>
            <a:off x="18569721" y="8966200"/>
            <a:ext cx="2718140" cy="68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9"/>
          <p:cNvSpPr/>
          <p:nvPr/>
        </p:nvSpPr>
        <p:spPr>
          <a:xfrm>
            <a:off x="18569721" y="8966200"/>
            <a:ext cx="2870559"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3600">
                <a:solidFill>
                  <a:srgbClr val="000000"/>
                </a:solidFill>
                <a:latin typeface="Poppins"/>
                <a:ea typeface="Poppins"/>
                <a:cs typeface="Poppins"/>
                <a:sym typeface="Poppins"/>
              </a:rPr>
              <a:t>Arcane Ash</a:t>
            </a:r>
            <a:endParaRPr sz="3600">
              <a:solidFill>
                <a:schemeClr val="dk1"/>
              </a:solidFill>
              <a:latin typeface="Calibri"/>
              <a:ea typeface="Calibri"/>
              <a:cs typeface="Calibri"/>
              <a:sym typeface="Calibri"/>
            </a:endParaRPr>
          </a:p>
        </p:txBody>
      </p:sp>
      <p:sp>
        <p:nvSpPr>
          <p:cNvPr id="181" name="Google Shape;181;p9"/>
          <p:cNvSpPr/>
          <p:nvPr/>
        </p:nvSpPr>
        <p:spPr>
          <a:xfrm>
            <a:off x="18569721" y="9956800"/>
            <a:ext cx="4089911"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9"/>
          <p:cNvSpPr/>
          <p:nvPr/>
        </p:nvSpPr>
        <p:spPr>
          <a:xfrm>
            <a:off x="18569721" y="9956800"/>
            <a:ext cx="4225395"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Poppins"/>
                <a:ea typeface="Poppins"/>
                <a:cs typeface="Poppins"/>
                <a:sym typeface="Poppins"/>
              </a:rPr>
              <a:t>Arcane Ash is a type of enchanted wood that is imbued</a:t>
            </a:r>
            <a:endParaRPr sz="320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2023-02-27T06:54:45Z</dcterms:created>
  <dc:creator>PptxGenJS</dc:creator>
</cp:coreProperties>
</file>