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6858000" cx="9906000"/>
  <p:notesSz cx="9906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AD23B83-0217-4CD5-AA88-1512A1728C6D}">
  <a:tblStyle styleId="{1AD23B83-0217-4CD5-AA88-1512A1728C6D}"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990600" y="3257550"/>
            <a:ext cx="7924800" cy="30861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3: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3: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5: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5: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6: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6: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7: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7: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8: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8: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0: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0: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1: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1: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2: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2: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3: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3: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4: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4: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5: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5: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6: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6: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7: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7: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9:notes"/>
          <p:cNvSpPr txBox="1"/>
          <p:nvPr>
            <p:ph idx="1" type="body"/>
          </p:nvPr>
        </p:nvSpPr>
        <p:spPr>
          <a:xfrm>
            <a:off x="990600" y="3257550"/>
            <a:ext cx="7924800" cy="308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9:notes"/>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4" name="Shape 14"/>
        <p:cNvGrpSpPr/>
        <p:nvPr/>
      </p:nvGrpSpPr>
      <p:grpSpPr>
        <a:xfrm>
          <a:off x="0" y="0"/>
          <a:ext cx="0" cy="0"/>
          <a:chOff x="0" y="0"/>
          <a:chExt cx="0" cy="0"/>
        </a:xfrm>
      </p:grpSpPr>
      <p:sp>
        <p:nvSpPr>
          <p:cNvPr id="15" name="Google Shape;15;p2"/>
          <p:cNvSpPr txBox="1"/>
          <p:nvPr>
            <p:ph type="title"/>
          </p:nvPr>
        </p:nvSpPr>
        <p:spPr>
          <a:xfrm>
            <a:off x="437489" y="675766"/>
            <a:ext cx="9031020" cy="422909"/>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1" i="0" sz="2700" u="none" cap="none" strike="noStrike">
                <a:solidFill>
                  <a:schemeClr val="dk1"/>
                </a:solidFill>
                <a:latin typeface="Times New Roman"/>
                <a:ea typeface="Times New Roman"/>
                <a:cs typeface="Times New Roman"/>
                <a:sym typeface="Times New Roman"/>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6" name="Google Shape;16;p2"/>
          <p:cNvSpPr txBox="1"/>
          <p:nvPr>
            <p:ph idx="1" type="body"/>
          </p:nvPr>
        </p:nvSpPr>
        <p:spPr>
          <a:xfrm>
            <a:off x="383540" y="1622297"/>
            <a:ext cx="9138919" cy="3243579"/>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7" name="Google Shape;17;p2"/>
          <p:cNvSpPr txBox="1"/>
          <p:nvPr>
            <p:ph idx="11" type="ftr"/>
          </p:nvPr>
        </p:nvSpPr>
        <p:spPr>
          <a:xfrm>
            <a:off x="3368040" y="6377940"/>
            <a:ext cx="3169920" cy="342900"/>
          </a:xfrm>
          <a:prstGeom prst="rect">
            <a:avLst/>
          </a:prstGeom>
          <a:noFill/>
          <a:ln>
            <a:noFill/>
          </a:ln>
        </p:spPr>
        <p:txBody>
          <a:bodyPr anchorCtr="0" anchor="t" bIns="91425" lIns="91425" spcFirstLastPara="1" rIns="91425" wrap="square" tIns="91425">
            <a:noAutofit/>
          </a:bodyPr>
          <a:lstStyle>
            <a:lvl1pPr indent="0" lvl="0" marL="0" marR="0" rtl="0" algn="ctr">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18" name="Google Shape;18;p2"/>
          <p:cNvSpPr txBox="1"/>
          <p:nvPr>
            <p:ph idx="10" type="dt"/>
          </p:nvPr>
        </p:nvSpPr>
        <p:spPr>
          <a:xfrm>
            <a:off x="495300" y="6377940"/>
            <a:ext cx="2278380" cy="342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19" name="Google Shape;19;p2"/>
          <p:cNvSpPr txBox="1"/>
          <p:nvPr>
            <p:ph idx="12" type="sldNum"/>
          </p:nvPr>
        </p:nvSpPr>
        <p:spPr>
          <a:xfrm>
            <a:off x="9609328" y="6510038"/>
            <a:ext cx="215265" cy="175895"/>
          </a:xfrm>
          <a:prstGeom prst="rect">
            <a:avLst/>
          </a:prstGeom>
          <a:noFill/>
          <a:ln>
            <a:noFill/>
          </a:ln>
        </p:spPr>
        <p:txBody>
          <a:bodyPr anchorCtr="0" anchor="t" bIns="0" lIns="0" spcFirstLastPara="1" rIns="0" wrap="square" tIns="0">
            <a:noAutofit/>
          </a:bodyPr>
          <a:lstStyle>
            <a:lvl1pPr indent="0" lvl="0"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1pPr>
            <a:lvl2pPr indent="0" lvl="1"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2pPr>
            <a:lvl3pPr indent="0" lvl="2"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3pPr>
            <a:lvl4pPr indent="0" lvl="3"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4pPr>
            <a:lvl5pPr indent="0" lvl="4"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5pPr>
            <a:lvl6pPr indent="0" lvl="5"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6pPr>
            <a:lvl7pPr indent="0" lvl="6"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7pPr>
            <a:lvl8pPr indent="0" lvl="7"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8pPr>
            <a:lvl9pPr indent="0" lvl="8"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9pPr>
          </a:lstStyle>
          <a:p>
            <a:pPr indent="0" lvl="0" marL="2540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20" name="Shape 20"/>
        <p:cNvGrpSpPr/>
        <p:nvPr/>
      </p:nvGrpSpPr>
      <p:grpSpPr>
        <a:xfrm>
          <a:off x="0" y="0"/>
          <a:ext cx="0" cy="0"/>
          <a:chOff x="0" y="0"/>
          <a:chExt cx="0" cy="0"/>
        </a:xfrm>
      </p:grpSpPr>
      <p:sp>
        <p:nvSpPr>
          <p:cNvPr id="21" name="Google Shape;21;p3"/>
          <p:cNvSpPr txBox="1"/>
          <p:nvPr>
            <p:ph type="title"/>
          </p:nvPr>
        </p:nvSpPr>
        <p:spPr>
          <a:xfrm>
            <a:off x="437489" y="675766"/>
            <a:ext cx="9031020" cy="422909"/>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1" i="0" sz="2700" u="none" cap="none" strike="noStrike">
                <a:solidFill>
                  <a:schemeClr val="dk1"/>
                </a:solidFill>
                <a:latin typeface="Times New Roman"/>
                <a:ea typeface="Times New Roman"/>
                <a:cs typeface="Times New Roman"/>
                <a:sym typeface="Times New Roman"/>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22" name="Google Shape;22;p3"/>
          <p:cNvSpPr txBox="1"/>
          <p:nvPr>
            <p:ph idx="1" type="body"/>
          </p:nvPr>
        </p:nvSpPr>
        <p:spPr>
          <a:xfrm>
            <a:off x="495300" y="1577340"/>
            <a:ext cx="4309110" cy="452628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23" name="Google Shape;23;p3"/>
          <p:cNvSpPr txBox="1"/>
          <p:nvPr>
            <p:ph idx="2" type="body"/>
          </p:nvPr>
        </p:nvSpPr>
        <p:spPr>
          <a:xfrm>
            <a:off x="5101590" y="1577340"/>
            <a:ext cx="4309110" cy="452628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24" name="Google Shape;24;p3"/>
          <p:cNvSpPr txBox="1"/>
          <p:nvPr>
            <p:ph idx="11" type="ftr"/>
          </p:nvPr>
        </p:nvSpPr>
        <p:spPr>
          <a:xfrm>
            <a:off x="3368040" y="6377940"/>
            <a:ext cx="3169920" cy="342900"/>
          </a:xfrm>
          <a:prstGeom prst="rect">
            <a:avLst/>
          </a:prstGeom>
          <a:noFill/>
          <a:ln>
            <a:noFill/>
          </a:ln>
        </p:spPr>
        <p:txBody>
          <a:bodyPr anchorCtr="0" anchor="t" bIns="91425" lIns="91425" spcFirstLastPara="1" rIns="91425" wrap="square" tIns="91425">
            <a:noAutofit/>
          </a:bodyPr>
          <a:lstStyle>
            <a:lvl1pPr indent="0" lvl="0" marL="0" marR="0" rtl="0" algn="ctr">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25" name="Google Shape;25;p3"/>
          <p:cNvSpPr txBox="1"/>
          <p:nvPr>
            <p:ph idx="10" type="dt"/>
          </p:nvPr>
        </p:nvSpPr>
        <p:spPr>
          <a:xfrm>
            <a:off x="495300" y="6377940"/>
            <a:ext cx="2278380" cy="342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26" name="Google Shape;26;p3"/>
          <p:cNvSpPr txBox="1"/>
          <p:nvPr>
            <p:ph idx="12" type="sldNum"/>
          </p:nvPr>
        </p:nvSpPr>
        <p:spPr>
          <a:xfrm>
            <a:off x="9609328" y="6510038"/>
            <a:ext cx="215265" cy="175895"/>
          </a:xfrm>
          <a:prstGeom prst="rect">
            <a:avLst/>
          </a:prstGeom>
          <a:noFill/>
          <a:ln>
            <a:noFill/>
          </a:ln>
        </p:spPr>
        <p:txBody>
          <a:bodyPr anchorCtr="0" anchor="t" bIns="0" lIns="0" spcFirstLastPara="1" rIns="0" wrap="square" tIns="0">
            <a:noAutofit/>
          </a:bodyPr>
          <a:lstStyle>
            <a:lvl1pPr indent="0" lvl="0"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1pPr>
            <a:lvl2pPr indent="0" lvl="1"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2pPr>
            <a:lvl3pPr indent="0" lvl="2"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3pPr>
            <a:lvl4pPr indent="0" lvl="3"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4pPr>
            <a:lvl5pPr indent="0" lvl="4"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5pPr>
            <a:lvl6pPr indent="0" lvl="5"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6pPr>
            <a:lvl7pPr indent="0" lvl="6"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7pPr>
            <a:lvl8pPr indent="0" lvl="7"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8pPr>
            <a:lvl9pPr indent="0" lvl="8"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9pPr>
          </a:lstStyle>
          <a:p>
            <a:pPr indent="0" lvl="0" marL="2540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27" name="Shape 27"/>
        <p:cNvGrpSpPr/>
        <p:nvPr/>
      </p:nvGrpSpPr>
      <p:grpSpPr>
        <a:xfrm>
          <a:off x="0" y="0"/>
          <a:ext cx="0" cy="0"/>
          <a:chOff x="0" y="0"/>
          <a:chExt cx="0" cy="0"/>
        </a:xfrm>
      </p:grpSpPr>
      <p:sp>
        <p:nvSpPr>
          <p:cNvPr id="28" name="Google Shape;28;p4"/>
          <p:cNvSpPr txBox="1"/>
          <p:nvPr>
            <p:ph idx="11" type="ftr"/>
          </p:nvPr>
        </p:nvSpPr>
        <p:spPr>
          <a:xfrm>
            <a:off x="3368040" y="6377940"/>
            <a:ext cx="3169920" cy="342900"/>
          </a:xfrm>
          <a:prstGeom prst="rect">
            <a:avLst/>
          </a:prstGeom>
          <a:noFill/>
          <a:ln>
            <a:noFill/>
          </a:ln>
        </p:spPr>
        <p:txBody>
          <a:bodyPr anchorCtr="0" anchor="t" bIns="91425" lIns="91425" spcFirstLastPara="1" rIns="91425" wrap="square" tIns="91425">
            <a:noAutofit/>
          </a:bodyPr>
          <a:lstStyle>
            <a:lvl1pPr indent="0" lvl="0" marL="0" marR="0" rtl="0" algn="ctr">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29" name="Google Shape;29;p4"/>
          <p:cNvSpPr txBox="1"/>
          <p:nvPr>
            <p:ph idx="10" type="dt"/>
          </p:nvPr>
        </p:nvSpPr>
        <p:spPr>
          <a:xfrm>
            <a:off x="495300" y="6377940"/>
            <a:ext cx="2278380" cy="342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30" name="Google Shape;30;p4"/>
          <p:cNvSpPr txBox="1"/>
          <p:nvPr>
            <p:ph idx="12" type="sldNum"/>
          </p:nvPr>
        </p:nvSpPr>
        <p:spPr>
          <a:xfrm>
            <a:off x="9609328" y="6510038"/>
            <a:ext cx="215265" cy="175895"/>
          </a:xfrm>
          <a:prstGeom prst="rect">
            <a:avLst/>
          </a:prstGeom>
          <a:noFill/>
          <a:ln>
            <a:noFill/>
          </a:ln>
        </p:spPr>
        <p:txBody>
          <a:bodyPr anchorCtr="0" anchor="t" bIns="0" lIns="0" spcFirstLastPara="1" rIns="0" wrap="square" tIns="0">
            <a:noAutofit/>
          </a:bodyPr>
          <a:lstStyle>
            <a:lvl1pPr indent="0" lvl="0"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1pPr>
            <a:lvl2pPr indent="0" lvl="1"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2pPr>
            <a:lvl3pPr indent="0" lvl="2"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3pPr>
            <a:lvl4pPr indent="0" lvl="3"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4pPr>
            <a:lvl5pPr indent="0" lvl="4"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5pPr>
            <a:lvl6pPr indent="0" lvl="5"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6pPr>
            <a:lvl7pPr indent="0" lvl="6"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7pPr>
            <a:lvl8pPr indent="0" lvl="7"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8pPr>
            <a:lvl9pPr indent="0" lvl="8"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9pPr>
          </a:lstStyle>
          <a:p>
            <a:pPr indent="0" lvl="0" marL="2540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31" name="Shape 31"/>
        <p:cNvGrpSpPr/>
        <p:nvPr/>
      </p:nvGrpSpPr>
      <p:grpSpPr>
        <a:xfrm>
          <a:off x="0" y="0"/>
          <a:ext cx="0" cy="0"/>
          <a:chOff x="0" y="0"/>
          <a:chExt cx="0" cy="0"/>
        </a:xfrm>
      </p:grpSpPr>
      <p:sp>
        <p:nvSpPr>
          <p:cNvPr id="32" name="Google Shape;32;p5"/>
          <p:cNvSpPr txBox="1"/>
          <p:nvPr>
            <p:ph type="ctrTitle"/>
          </p:nvPr>
        </p:nvSpPr>
        <p:spPr>
          <a:xfrm>
            <a:off x="742950" y="2125980"/>
            <a:ext cx="8420100" cy="144018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1" i="0" sz="2700" u="none" cap="none" strike="noStrike">
                <a:solidFill>
                  <a:schemeClr val="dk1"/>
                </a:solidFill>
                <a:latin typeface="Times New Roman"/>
                <a:ea typeface="Times New Roman"/>
                <a:cs typeface="Times New Roman"/>
                <a:sym typeface="Times New Roman"/>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3" name="Google Shape;33;p5"/>
          <p:cNvSpPr txBox="1"/>
          <p:nvPr>
            <p:ph idx="1" type="subTitle"/>
          </p:nvPr>
        </p:nvSpPr>
        <p:spPr>
          <a:xfrm>
            <a:off x="1485900" y="3840480"/>
            <a:ext cx="6934200" cy="17145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34" name="Google Shape;34;p5"/>
          <p:cNvSpPr txBox="1"/>
          <p:nvPr>
            <p:ph idx="11" type="ftr"/>
          </p:nvPr>
        </p:nvSpPr>
        <p:spPr>
          <a:xfrm>
            <a:off x="3368040" y="6377940"/>
            <a:ext cx="3169920" cy="342900"/>
          </a:xfrm>
          <a:prstGeom prst="rect">
            <a:avLst/>
          </a:prstGeom>
          <a:noFill/>
          <a:ln>
            <a:noFill/>
          </a:ln>
        </p:spPr>
        <p:txBody>
          <a:bodyPr anchorCtr="0" anchor="t" bIns="91425" lIns="91425" spcFirstLastPara="1" rIns="91425" wrap="square" tIns="91425">
            <a:noAutofit/>
          </a:bodyPr>
          <a:lstStyle>
            <a:lvl1pPr indent="0" lvl="0" marL="0" marR="0" rtl="0" algn="ctr">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35" name="Google Shape;35;p5"/>
          <p:cNvSpPr txBox="1"/>
          <p:nvPr>
            <p:ph idx="10" type="dt"/>
          </p:nvPr>
        </p:nvSpPr>
        <p:spPr>
          <a:xfrm>
            <a:off x="495300" y="6377940"/>
            <a:ext cx="2278380" cy="342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36" name="Google Shape;36;p5"/>
          <p:cNvSpPr txBox="1"/>
          <p:nvPr>
            <p:ph idx="12" type="sldNum"/>
          </p:nvPr>
        </p:nvSpPr>
        <p:spPr>
          <a:xfrm>
            <a:off x="9609328" y="6510038"/>
            <a:ext cx="215265" cy="175895"/>
          </a:xfrm>
          <a:prstGeom prst="rect">
            <a:avLst/>
          </a:prstGeom>
          <a:noFill/>
          <a:ln>
            <a:noFill/>
          </a:ln>
        </p:spPr>
        <p:txBody>
          <a:bodyPr anchorCtr="0" anchor="t" bIns="0" lIns="0" spcFirstLastPara="1" rIns="0" wrap="square" tIns="0">
            <a:noAutofit/>
          </a:bodyPr>
          <a:lstStyle>
            <a:lvl1pPr indent="0" lvl="0"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1pPr>
            <a:lvl2pPr indent="0" lvl="1"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2pPr>
            <a:lvl3pPr indent="0" lvl="2"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3pPr>
            <a:lvl4pPr indent="0" lvl="3"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4pPr>
            <a:lvl5pPr indent="0" lvl="4"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5pPr>
            <a:lvl6pPr indent="0" lvl="5"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6pPr>
            <a:lvl7pPr indent="0" lvl="6"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7pPr>
            <a:lvl8pPr indent="0" lvl="7"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8pPr>
            <a:lvl9pPr indent="0" lvl="8"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9pPr>
          </a:lstStyle>
          <a:p>
            <a:pPr indent="0" lvl="0" marL="2540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7" name="Shape 37"/>
        <p:cNvGrpSpPr/>
        <p:nvPr/>
      </p:nvGrpSpPr>
      <p:grpSpPr>
        <a:xfrm>
          <a:off x="0" y="0"/>
          <a:ext cx="0" cy="0"/>
          <a:chOff x="0" y="0"/>
          <a:chExt cx="0" cy="0"/>
        </a:xfrm>
      </p:grpSpPr>
      <p:sp>
        <p:nvSpPr>
          <p:cNvPr id="38" name="Google Shape;38;p6"/>
          <p:cNvSpPr txBox="1"/>
          <p:nvPr>
            <p:ph type="title"/>
          </p:nvPr>
        </p:nvSpPr>
        <p:spPr>
          <a:xfrm>
            <a:off x="437489" y="675766"/>
            <a:ext cx="9031020" cy="422909"/>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1" i="0" sz="2700" u="none" cap="none" strike="noStrike">
                <a:solidFill>
                  <a:schemeClr val="dk1"/>
                </a:solidFill>
                <a:latin typeface="Times New Roman"/>
                <a:ea typeface="Times New Roman"/>
                <a:cs typeface="Times New Roman"/>
                <a:sym typeface="Times New Roman"/>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9" name="Google Shape;39;p6"/>
          <p:cNvSpPr txBox="1"/>
          <p:nvPr>
            <p:ph idx="11" type="ftr"/>
          </p:nvPr>
        </p:nvSpPr>
        <p:spPr>
          <a:xfrm>
            <a:off x="3368040" y="6377940"/>
            <a:ext cx="3169920" cy="342900"/>
          </a:xfrm>
          <a:prstGeom prst="rect">
            <a:avLst/>
          </a:prstGeom>
          <a:noFill/>
          <a:ln>
            <a:noFill/>
          </a:ln>
        </p:spPr>
        <p:txBody>
          <a:bodyPr anchorCtr="0" anchor="t" bIns="91425" lIns="91425" spcFirstLastPara="1" rIns="91425" wrap="square" tIns="91425">
            <a:noAutofit/>
          </a:bodyPr>
          <a:lstStyle>
            <a:lvl1pPr indent="0" lvl="0" marL="0" marR="0" rtl="0" algn="ctr">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40" name="Google Shape;40;p6"/>
          <p:cNvSpPr txBox="1"/>
          <p:nvPr>
            <p:ph idx="10" type="dt"/>
          </p:nvPr>
        </p:nvSpPr>
        <p:spPr>
          <a:xfrm>
            <a:off x="495300" y="6377940"/>
            <a:ext cx="2278380" cy="342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41" name="Google Shape;41;p6"/>
          <p:cNvSpPr txBox="1"/>
          <p:nvPr>
            <p:ph idx="12" type="sldNum"/>
          </p:nvPr>
        </p:nvSpPr>
        <p:spPr>
          <a:xfrm>
            <a:off x="9609328" y="6510038"/>
            <a:ext cx="215265" cy="175895"/>
          </a:xfrm>
          <a:prstGeom prst="rect">
            <a:avLst/>
          </a:prstGeom>
          <a:noFill/>
          <a:ln>
            <a:noFill/>
          </a:ln>
        </p:spPr>
        <p:txBody>
          <a:bodyPr anchorCtr="0" anchor="t" bIns="0" lIns="0" spcFirstLastPara="1" rIns="0" wrap="square" tIns="0">
            <a:noAutofit/>
          </a:bodyPr>
          <a:lstStyle>
            <a:lvl1pPr indent="0" lvl="0"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1pPr>
            <a:lvl2pPr indent="0" lvl="1"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2pPr>
            <a:lvl3pPr indent="0" lvl="2"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3pPr>
            <a:lvl4pPr indent="0" lvl="3"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4pPr>
            <a:lvl5pPr indent="0" lvl="4"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5pPr>
            <a:lvl6pPr indent="0" lvl="5"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6pPr>
            <a:lvl7pPr indent="0" lvl="6"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7pPr>
            <a:lvl8pPr indent="0" lvl="7"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8pPr>
            <a:lvl9pPr indent="0" lvl="8" marL="25400" marR="0" rtl="0" algn="l">
              <a:lnSpc>
                <a:spcPct val="100000"/>
              </a:lnSpc>
              <a:spcBef>
                <a:spcPts val="0"/>
              </a:spcBef>
              <a:buNone/>
              <a:defRPr b="0" i="0" sz="1000">
                <a:solidFill>
                  <a:srgbClr val="89898D"/>
                </a:solidFill>
                <a:latin typeface="Times New Roman"/>
                <a:ea typeface="Times New Roman"/>
                <a:cs typeface="Times New Roman"/>
                <a:sym typeface="Times New Roman"/>
              </a:defRPr>
            </a:lvl9pPr>
          </a:lstStyle>
          <a:p>
            <a:pPr indent="0" lvl="0" marL="2540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p:nvPr/>
        </p:nvSpPr>
        <p:spPr>
          <a:xfrm>
            <a:off x="1403350" y="228600"/>
            <a:ext cx="5118100" cy="228600"/>
          </a:xfrm>
          <a:custGeom>
            <a:rect b="b" l="l" r="r" t="t"/>
            <a:pathLst>
              <a:path extrusionOk="0" h="120000" w="120000">
                <a:moveTo>
                  <a:pt x="0" y="120000"/>
                </a:moveTo>
                <a:lnTo>
                  <a:pt x="120000" y="120000"/>
                </a:lnTo>
                <a:lnTo>
                  <a:pt x="120000" y="0"/>
                </a:lnTo>
                <a:lnTo>
                  <a:pt x="0" y="0"/>
                </a:lnTo>
                <a:lnTo>
                  <a:pt x="0" y="120000"/>
                </a:lnTo>
                <a:close/>
              </a:path>
            </a:pathLst>
          </a:custGeom>
          <a:solidFill>
            <a:srgbClr val="777779"/>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7" name="Google Shape;7;p1"/>
          <p:cNvSpPr/>
          <p:nvPr/>
        </p:nvSpPr>
        <p:spPr>
          <a:xfrm>
            <a:off x="6521450" y="228600"/>
            <a:ext cx="3136900" cy="228600"/>
          </a:xfrm>
          <a:custGeom>
            <a:rect b="b" l="l" r="r" t="t"/>
            <a:pathLst>
              <a:path extrusionOk="0" h="120000" w="120000">
                <a:moveTo>
                  <a:pt x="0" y="120000"/>
                </a:moveTo>
                <a:lnTo>
                  <a:pt x="120000" y="120000"/>
                </a:lnTo>
                <a:lnTo>
                  <a:pt x="120000" y="0"/>
                </a:lnTo>
                <a:lnTo>
                  <a:pt x="0" y="0"/>
                </a:lnTo>
                <a:lnTo>
                  <a:pt x="0" y="120000"/>
                </a:lnTo>
                <a:close/>
              </a:path>
            </a:pathLst>
          </a:custGeom>
          <a:solidFill>
            <a:srgbClr val="4B95D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8" name="Google Shape;8;p1"/>
          <p:cNvSpPr/>
          <p:nvPr/>
        </p:nvSpPr>
        <p:spPr>
          <a:xfrm>
            <a:off x="247650" y="228600"/>
            <a:ext cx="1155700" cy="228600"/>
          </a:xfrm>
          <a:custGeom>
            <a:rect b="b" l="l" r="r" t="t"/>
            <a:pathLst>
              <a:path extrusionOk="0" h="120000" w="120000">
                <a:moveTo>
                  <a:pt x="0" y="120000"/>
                </a:moveTo>
                <a:lnTo>
                  <a:pt x="120000" y="120000"/>
                </a:lnTo>
                <a:lnTo>
                  <a:pt x="120000" y="0"/>
                </a:lnTo>
                <a:lnTo>
                  <a:pt x="0" y="0"/>
                </a:lnTo>
                <a:lnTo>
                  <a:pt x="0" y="120000"/>
                </a:lnTo>
                <a:close/>
              </a:path>
            </a:pathLst>
          </a:custGeom>
          <a:solidFill>
            <a:srgbClr val="B6392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9" name="Google Shape;9;p1"/>
          <p:cNvSpPr txBox="1"/>
          <p:nvPr>
            <p:ph type="title"/>
          </p:nvPr>
        </p:nvSpPr>
        <p:spPr>
          <a:xfrm>
            <a:off x="437489" y="675766"/>
            <a:ext cx="9031020" cy="422909"/>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1" i="0" sz="2700" u="none" cap="none" strike="noStrike">
                <a:solidFill>
                  <a:schemeClr val="dk1"/>
                </a:solidFill>
                <a:latin typeface="Times New Roman"/>
                <a:ea typeface="Times New Roman"/>
                <a:cs typeface="Times New Roman"/>
                <a:sym typeface="Times New Roman"/>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0" name="Google Shape;10;p1"/>
          <p:cNvSpPr txBox="1"/>
          <p:nvPr>
            <p:ph idx="1" type="body"/>
          </p:nvPr>
        </p:nvSpPr>
        <p:spPr>
          <a:xfrm>
            <a:off x="383540" y="1622297"/>
            <a:ext cx="9138919" cy="3243579"/>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1" name="Google Shape;11;p1"/>
          <p:cNvSpPr txBox="1"/>
          <p:nvPr>
            <p:ph idx="11" type="ftr"/>
          </p:nvPr>
        </p:nvSpPr>
        <p:spPr>
          <a:xfrm>
            <a:off x="3368040" y="6377940"/>
            <a:ext cx="3169920" cy="342900"/>
          </a:xfrm>
          <a:prstGeom prst="rect">
            <a:avLst/>
          </a:prstGeom>
          <a:noFill/>
          <a:ln>
            <a:noFill/>
          </a:ln>
        </p:spPr>
        <p:txBody>
          <a:bodyPr anchorCtr="0" anchor="t" bIns="91425" lIns="91425" spcFirstLastPara="1" rIns="91425" wrap="square" tIns="91425">
            <a:noAutofit/>
          </a:bodyPr>
          <a:lstStyle>
            <a:lvl1pPr indent="0" lvl="0" marL="0" marR="0" rtl="0" algn="ctr">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12" name="Google Shape;12;p1"/>
          <p:cNvSpPr txBox="1"/>
          <p:nvPr>
            <p:ph idx="10" type="dt"/>
          </p:nvPr>
        </p:nvSpPr>
        <p:spPr>
          <a:xfrm>
            <a:off x="495300" y="6377940"/>
            <a:ext cx="2278380" cy="342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rgbClr val="888888"/>
                </a:solidFill>
              </a:defRPr>
            </a:lvl1pPr>
            <a:lvl2pPr indent="0" lvl="1" marL="0" marR="0" rtl="0" algn="l">
              <a:spcBef>
                <a:spcPts val="0"/>
              </a:spcBef>
              <a:spcAft>
                <a:spcPts val="0"/>
              </a:spcAft>
              <a:buSzPts val="1400"/>
              <a:buNone/>
              <a:defRPr b="0" i="0" sz="1800" u="none" cap="none" strike="noStrike"/>
            </a:lvl2pPr>
            <a:lvl3pPr indent="0" lvl="2" marL="0" marR="0" rtl="0" algn="l">
              <a:spcBef>
                <a:spcPts val="0"/>
              </a:spcBef>
              <a:spcAft>
                <a:spcPts val="0"/>
              </a:spcAft>
              <a:buSzPts val="1400"/>
              <a:buNone/>
              <a:defRPr b="0" i="0" sz="1800" u="none" cap="none" strike="noStrike"/>
            </a:lvl3pPr>
            <a:lvl4pPr indent="0" lvl="3" marL="0" marR="0" rtl="0" algn="l">
              <a:spcBef>
                <a:spcPts val="0"/>
              </a:spcBef>
              <a:spcAft>
                <a:spcPts val="0"/>
              </a:spcAft>
              <a:buSzPts val="1400"/>
              <a:buNone/>
              <a:defRPr b="0" i="0" sz="1800" u="none" cap="none" strike="noStrike"/>
            </a:lvl4pPr>
            <a:lvl5pPr indent="0" lvl="4" marL="0" marR="0" rtl="0" algn="l">
              <a:spcBef>
                <a:spcPts val="0"/>
              </a:spcBef>
              <a:spcAft>
                <a:spcPts val="0"/>
              </a:spcAft>
              <a:buSzPts val="1400"/>
              <a:buNone/>
              <a:defRPr b="0" i="0" sz="1800" u="none" cap="none" strike="noStrike"/>
            </a:lvl5pPr>
            <a:lvl6pPr indent="0" lvl="5" marL="0" marR="0" rtl="0" algn="l">
              <a:spcBef>
                <a:spcPts val="0"/>
              </a:spcBef>
              <a:spcAft>
                <a:spcPts val="0"/>
              </a:spcAft>
              <a:buSzPts val="1400"/>
              <a:buNone/>
              <a:defRPr b="0" i="0" sz="1800" u="none" cap="none" strike="noStrike"/>
            </a:lvl6pPr>
            <a:lvl7pPr indent="0" lvl="6" marL="0" marR="0" rtl="0" algn="l">
              <a:spcBef>
                <a:spcPts val="0"/>
              </a:spcBef>
              <a:spcAft>
                <a:spcPts val="0"/>
              </a:spcAft>
              <a:buSzPts val="1400"/>
              <a:buNone/>
              <a:defRPr b="0" i="0" sz="1800" u="none" cap="none" strike="noStrike"/>
            </a:lvl7pPr>
            <a:lvl8pPr indent="0" lvl="7" marL="0" marR="0" rtl="0" algn="l">
              <a:spcBef>
                <a:spcPts val="0"/>
              </a:spcBef>
              <a:spcAft>
                <a:spcPts val="0"/>
              </a:spcAft>
              <a:buSzPts val="1400"/>
              <a:buNone/>
              <a:defRPr b="0" i="0" sz="1800" u="none" cap="none" strike="noStrike"/>
            </a:lvl8pPr>
            <a:lvl9pPr indent="0" lvl="8" marL="0" marR="0" rtl="0" algn="l">
              <a:spcBef>
                <a:spcPts val="0"/>
              </a:spcBef>
              <a:spcAft>
                <a:spcPts val="0"/>
              </a:spcAft>
              <a:buSzPts val="1400"/>
              <a:buNone/>
              <a:defRPr b="0" i="0" sz="1800" u="none" cap="none" strike="noStrike"/>
            </a:lvl9pPr>
          </a:lstStyle>
          <a:p/>
        </p:txBody>
      </p:sp>
      <p:sp>
        <p:nvSpPr>
          <p:cNvPr id="13" name="Google Shape;13;p1"/>
          <p:cNvSpPr txBox="1"/>
          <p:nvPr>
            <p:ph idx="12" type="sldNum"/>
          </p:nvPr>
        </p:nvSpPr>
        <p:spPr>
          <a:xfrm>
            <a:off x="9609328" y="6510038"/>
            <a:ext cx="215265" cy="175895"/>
          </a:xfrm>
          <a:prstGeom prst="rect">
            <a:avLst/>
          </a:prstGeom>
          <a:noFill/>
          <a:ln>
            <a:noFill/>
          </a:ln>
        </p:spPr>
        <p:txBody>
          <a:bodyPr anchorCtr="0" anchor="t" bIns="0" lIns="0" spcFirstLastPara="1" rIns="0" wrap="square" tIns="0">
            <a:noAutofit/>
          </a:bodyPr>
          <a:lstStyle>
            <a:lvl1pPr indent="0" lvl="0"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1pPr>
            <a:lvl2pPr indent="0" lvl="1"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2pPr>
            <a:lvl3pPr indent="0" lvl="2"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3pPr>
            <a:lvl4pPr indent="0" lvl="3"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4pPr>
            <a:lvl5pPr indent="0" lvl="4"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5pPr>
            <a:lvl6pPr indent="0" lvl="5"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6pPr>
            <a:lvl7pPr indent="0" lvl="6"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7pPr>
            <a:lvl8pPr indent="0" lvl="7"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8pPr>
            <a:lvl9pPr indent="0" lvl="8" marL="25400" marR="0" rtl="0" algn="l">
              <a:lnSpc>
                <a:spcPct val="100000"/>
              </a:lnSpc>
              <a:spcBef>
                <a:spcPts val="0"/>
              </a:spcBef>
              <a:buNone/>
              <a:defRPr b="0" i="0" sz="1000" u="none">
                <a:solidFill>
                  <a:srgbClr val="89898D"/>
                </a:solidFill>
                <a:latin typeface="Times New Roman"/>
                <a:ea typeface="Times New Roman"/>
                <a:cs typeface="Times New Roman"/>
                <a:sym typeface="Times New Roman"/>
              </a:defRPr>
            </a:lvl9pPr>
          </a:lstStyle>
          <a:p>
            <a:pPr indent="0" lvl="0" marL="2540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11.jpg"/><Relationship Id="rId11" Type="http://schemas.openxmlformats.org/officeDocument/2006/relationships/image" Target="../media/image6.jpg"/><Relationship Id="rId10" Type="http://schemas.openxmlformats.org/officeDocument/2006/relationships/image" Target="../media/image1.png"/><Relationship Id="rId9" Type="http://schemas.openxmlformats.org/officeDocument/2006/relationships/image" Target="../media/image3.jpg"/><Relationship Id="rId5" Type="http://schemas.openxmlformats.org/officeDocument/2006/relationships/image" Target="../media/image10.jpg"/><Relationship Id="rId6" Type="http://schemas.openxmlformats.org/officeDocument/2006/relationships/image" Target="../media/image4.png"/><Relationship Id="rId7" Type="http://schemas.openxmlformats.org/officeDocument/2006/relationships/image" Target="../media/image5.jpg"/><Relationship Id="rId8"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5" name="Shape 45"/>
        <p:cNvGrpSpPr/>
        <p:nvPr/>
      </p:nvGrpSpPr>
      <p:grpSpPr>
        <a:xfrm>
          <a:off x="0" y="0"/>
          <a:ext cx="0" cy="0"/>
          <a:chOff x="0" y="0"/>
          <a:chExt cx="0" cy="0"/>
        </a:xfrm>
      </p:grpSpPr>
      <p:sp>
        <p:nvSpPr>
          <p:cNvPr id="46" name="Google Shape;46;p7"/>
          <p:cNvSpPr/>
          <p:nvPr/>
        </p:nvSpPr>
        <p:spPr>
          <a:xfrm>
            <a:off x="247650" y="228600"/>
            <a:ext cx="9410700" cy="2816225"/>
          </a:xfrm>
          <a:custGeom>
            <a:rect b="b" l="l" r="r" t="t"/>
            <a:pathLst>
              <a:path extrusionOk="0" h="120000" w="120000">
                <a:moveTo>
                  <a:pt x="0" y="120000"/>
                </a:moveTo>
                <a:lnTo>
                  <a:pt x="120000" y="120000"/>
                </a:lnTo>
                <a:lnTo>
                  <a:pt x="120000" y="0"/>
                </a:lnTo>
                <a:lnTo>
                  <a:pt x="0" y="0"/>
                </a:lnTo>
                <a:lnTo>
                  <a:pt x="0" y="120000"/>
                </a:lnTo>
                <a:close/>
              </a:path>
            </a:pathLst>
          </a:custGeom>
          <a:solidFill>
            <a:srgbClr val="4B95D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47" name="Google Shape;47;p7"/>
          <p:cNvSpPr/>
          <p:nvPr/>
        </p:nvSpPr>
        <p:spPr>
          <a:xfrm>
            <a:off x="1404937" y="3044888"/>
            <a:ext cx="5118735" cy="347980"/>
          </a:xfrm>
          <a:custGeom>
            <a:rect b="b" l="l" r="r" t="t"/>
            <a:pathLst>
              <a:path extrusionOk="0" h="120000" w="120000">
                <a:moveTo>
                  <a:pt x="0" y="119890"/>
                </a:moveTo>
                <a:lnTo>
                  <a:pt x="119986" y="119890"/>
                </a:lnTo>
                <a:lnTo>
                  <a:pt x="119986" y="0"/>
                </a:lnTo>
                <a:lnTo>
                  <a:pt x="0" y="0"/>
                </a:lnTo>
                <a:lnTo>
                  <a:pt x="0" y="119890"/>
                </a:lnTo>
                <a:close/>
              </a:path>
            </a:pathLst>
          </a:custGeom>
          <a:solidFill>
            <a:srgbClr val="777779"/>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48" name="Google Shape;48;p7"/>
          <p:cNvSpPr/>
          <p:nvPr/>
        </p:nvSpPr>
        <p:spPr>
          <a:xfrm>
            <a:off x="6523101" y="3044888"/>
            <a:ext cx="3136900" cy="347980"/>
          </a:xfrm>
          <a:custGeom>
            <a:rect b="b" l="l" r="r" t="t"/>
            <a:pathLst>
              <a:path extrusionOk="0" h="120000" w="120000">
                <a:moveTo>
                  <a:pt x="0" y="119890"/>
                </a:moveTo>
                <a:lnTo>
                  <a:pt x="120000" y="119890"/>
                </a:lnTo>
                <a:lnTo>
                  <a:pt x="120000" y="0"/>
                </a:lnTo>
                <a:lnTo>
                  <a:pt x="0" y="0"/>
                </a:lnTo>
                <a:lnTo>
                  <a:pt x="0" y="119890"/>
                </a:lnTo>
                <a:close/>
              </a:path>
            </a:pathLst>
          </a:custGeom>
          <a:solidFill>
            <a:srgbClr val="523E7B"/>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49" name="Google Shape;49;p7"/>
          <p:cNvSpPr/>
          <p:nvPr/>
        </p:nvSpPr>
        <p:spPr>
          <a:xfrm>
            <a:off x="249237" y="3044888"/>
            <a:ext cx="1155700" cy="347980"/>
          </a:xfrm>
          <a:custGeom>
            <a:rect b="b" l="l" r="r" t="t"/>
            <a:pathLst>
              <a:path extrusionOk="0" h="120000" w="120000">
                <a:moveTo>
                  <a:pt x="0" y="119890"/>
                </a:moveTo>
                <a:lnTo>
                  <a:pt x="120000" y="119890"/>
                </a:lnTo>
                <a:lnTo>
                  <a:pt x="120000" y="0"/>
                </a:lnTo>
                <a:lnTo>
                  <a:pt x="0" y="0"/>
                </a:lnTo>
                <a:lnTo>
                  <a:pt x="0" y="119890"/>
                </a:lnTo>
                <a:close/>
              </a:path>
            </a:pathLst>
          </a:custGeom>
          <a:solidFill>
            <a:srgbClr val="91271B"/>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50" name="Google Shape;50;p7"/>
          <p:cNvSpPr/>
          <p:nvPr/>
        </p:nvSpPr>
        <p:spPr>
          <a:xfrm>
            <a:off x="84137" y="3163951"/>
            <a:ext cx="9741535" cy="1905"/>
          </a:xfrm>
          <a:custGeom>
            <a:rect b="b" l="l" r="r" t="t"/>
            <a:pathLst>
              <a:path extrusionOk="0" h="120000" w="120000">
                <a:moveTo>
                  <a:pt x="0" y="0"/>
                </a:moveTo>
                <a:lnTo>
                  <a:pt x="119992" y="96000"/>
                </a:lnTo>
              </a:path>
            </a:pathLst>
          </a:custGeom>
          <a:noFill/>
          <a:ln cap="flat" cmpd="sng" w="952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51" name="Google Shape;51;p7"/>
          <p:cNvSpPr/>
          <p:nvPr/>
        </p:nvSpPr>
        <p:spPr>
          <a:xfrm>
            <a:off x="3481451" y="5410200"/>
            <a:ext cx="2943225" cy="55880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52" name="Google Shape;52;p7"/>
          <p:cNvSpPr/>
          <p:nvPr/>
        </p:nvSpPr>
        <p:spPr>
          <a:xfrm>
            <a:off x="1682750" y="5978525"/>
            <a:ext cx="6561074" cy="40005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53" name="Google Shape;53;p7"/>
          <p:cNvSpPr txBox="1"/>
          <p:nvPr>
            <p:ph type="title"/>
          </p:nvPr>
        </p:nvSpPr>
        <p:spPr>
          <a:xfrm>
            <a:off x="464312" y="974597"/>
            <a:ext cx="8964295" cy="763270"/>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0" i="0" lang="en-US" sz="2900" u="none" cap="none" strike="noStrike">
                <a:solidFill>
                  <a:srgbClr val="FFFFFF"/>
                </a:solidFill>
                <a:latin typeface="Times New Roman"/>
                <a:ea typeface="Times New Roman"/>
                <a:cs typeface="Times New Roman"/>
                <a:sym typeface="Times New Roman"/>
              </a:rPr>
              <a:t>Takeovers of UK Companies – Mind the Gaps and  Traps</a:t>
            </a:r>
            <a:endParaRPr b="1" i="0" sz="2900" u="none" cap="none" strike="noStrike">
              <a:solidFill>
                <a:schemeClr val="dk1"/>
              </a:solidFill>
              <a:latin typeface="Times New Roman"/>
              <a:ea typeface="Times New Roman"/>
              <a:cs typeface="Times New Roman"/>
              <a:sym typeface="Times New Roman"/>
            </a:endParaRPr>
          </a:p>
          <a:p>
            <a:pPr indent="0" lvl="0" marL="12700" marR="0" rtl="0" algn="l">
              <a:lnSpc>
                <a:spcPct val="100000"/>
              </a:lnSpc>
              <a:spcBef>
                <a:spcPts val="35"/>
              </a:spcBef>
              <a:spcAft>
                <a:spcPts val="0"/>
              </a:spcAft>
              <a:buNone/>
            </a:pPr>
            <a:r>
              <a:rPr b="0" i="0" lang="en-US" sz="2000" u="none" cap="none" strike="noStrike">
                <a:solidFill>
                  <a:srgbClr val="FFFFFF"/>
                </a:solidFill>
                <a:latin typeface="Times New Roman"/>
                <a:ea typeface="Times New Roman"/>
                <a:cs typeface="Times New Roman"/>
                <a:sym typeface="Times New Roman"/>
              </a:rPr>
              <a:t>Insights and deal-critical recommendations from a panel of M&amp;A  Experts</a:t>
            </a:r>
            <a:endParaRPr b="1" i="0" sz="2000" u="none" cap="none" strike="noStrike">
              <a:solidFill>
                <a:schemeClr val="dk1"/>
              </a:solidFill>
              <a:latin typeface="Times New Roman"/>
              <a:ea typeface="Times New Roman"/>
              <a:cs typeface="Times New Roman"/>
              <a:sym typeface="Times New Roman"/>
            </a:endParaRPr>
          </a:p>
        </p:txBody>
      </p:sp>
      <p:sp>
        <p:nvSpPr>
          <p:cNvPr id="54" name="Google Shape;54;p7"/>
          <p:cNvSpPr txBox="1"/>
          <p:nvPr/>
        </p:nvSpPr>
        <p:spPr>
          <a:xfrm>
            <a:off x="464312" y="2170303"/>
            <a:ext cx="8769350" cy="74358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1600">
                <a:solidFill>
                  <a:srgbClr val="FFFFFF"/>
                </a:solidFill>
                <a:latin typeface="Times New Roman"/>
                <a:ea typeface="Times New Roman"/>
                <a:cs typeface="Times New Roman"/>
                <a:sym typeface="Times New Roman"/>
              </a:rPr>
              <a:t>22 September 2015</a:t>
            </a:r>
            <a:endParaRPr sz="1600">
              <a:latin typeface="Times New Roman"/>
              <a:ea typeface="Times New Roman"/>
              <a:cs typeface="Times New Roman"/>
              <a:sym typeface="Times New Roman"/>
            </a:endParaRPr>
          </a:p>
          <a:p>
            <a:pPr indent="0" lvl="0" marL="12700" marR="5080" rtl="0" algn="l">
              <a:lnSpc>
                <a:spcPct val="100000"/>
              </a:lnSpc>
              <a:spcBef>
                <a:spcPts val="0"/>
              </a:spcBef>
              <a:spcAft>
                <a:spcPts val="0"/>
              </a:spcAft>
              <a:buNone/>
            </a:pPr>
            <a:r>
              <a:rPr lang="en-US" sz="1600">
                <a:solidFill>
                  <a:srgbClr val="FFFFFF"/>
                </a:solidFill>
                <a:latin typeface="Times New Roman"/>
                <a:ea typeface="Times New Roman"/>
                <a:cs typeface="Times New Roman"/>
                <a:sym typeface="Times New Roman"/>
              </a:rPr>
              <a:t>Panelists: Philip Robert-Tissot, James Ben (</a:t>
            </a:r>
            <a:r>
              <a:rPr i="1" lang="en-US" sz="1600">
                <a:solidFill>
                  <a:srgbClr val="FFFFFF"/>
                </a:solidFill>
                <a:latin typeface="Times New Roman"/>
                <a:ea typeface="Times New Roman"/>
                <a:cs typeface="Times New Roman"/>
                <a:sym typeface="Times New Roman"/>
              </a:rPr>
              <a:t>Rothschild</a:t>
            </a:r>
            <a:r>
              <a:rPr lang="en-US" sz="1600">
                <a:solidFill>
                  <a:srgbClr val="FFFFFF"/>
                </a:solidFill>
                <a:latin typeface="Times New Roman"/>
                <a:ea typeface="Times New Roman"/>
                <a:cs typeface="Times New Roman"/>
                <a:sym typeface="Times New Roman"/>
              </a:rPr>
              <a:t>), Dennis Friedman, Nigel Stacey &amp; Selina Sagayam  (</a:t>
            </a:r>
            <a:r>
              <a:rPr i="1" lang="en-US" sz="1600">
                <a:solidFill>
                  <a:srgbClr val="FFFFFF"/>
                </a:solidFill>
                <a:latin typeface="Times New Roman"/>
                <a:ea typeface="Times New Roman"/>
                <a:cs typeface="Times New Roman"/>
                <a:sym typeface="Times New Roman"/>
              </a:rPr>
              <a:t>Gibson Dunn)</a:t>
            </a:r>
            <a:endParaRPr sz="1600">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8"/>
          <p:cNvSpPr txBox="1"/>
          <p:nvPr>
            <p:ph type="title"/>
          </p:nvPr>
        </p:nvSpPr>
        <p:spPr>
          <a:xfrm>
            <a:off x="532587" y="623570"/>
            <a:ext cx="1751964"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Your Panel</a:t>
            </a:r>
            <a:endParaRPr/>
          </a:p>
        </p:txBody>
      </p:sp>
      <p:sp>
        <p:nvSpPr>
          <p:cNvPr id="60" name="Google Shape;60;p8"/>
          <p:cNvSpPr txBox="1"/>
          <p:nvPr/>
        </p:nvSpPr>
        <p:spPr>
          <a:xfrm>
            <a:off x="4045711" y="1340992"/>
            <a:ext cx="1273175" cy="417830"/>
          </a:xfrm>
          <a:prstGeom prst="rect">
            <a:avLst/>
          </a:prstGeom>
          <a:noFill/>
          <a:ln>
            <a:noFill/>
          </a:ln>
        </p:spPr>
        <p:txBody>
          <a:bodyPr anchorCtr="0" anchor="t" bIns="0" lIns="0" spcFirstLastPara="1" rIns="0" wrap="square" tIns="0">
            <a:noAutofit/>
          </a:bodyPr>
          <a:lstStyle/>
          <a:p>
            <a:pPr indent="0" lvl="0" marL="0" marR="0" rtl="0" algn="ctr">
              <a:lnSpc>
                <a:spcPct val="113928"/>
              </a:lnSpc>
              <a:spcBef>
                <a:spcPts val="0"/>
              </a:spcBef>
              <a:spcAft>
                <a:spcPts val="0"/>
              </a:spcAft>
              <a:buNone/>
            </a:pPr>
            <a:r>
              <a:rPr b="1" lang="en-US" sz="1400">
                <a:latin typeface="Times New Roman"/>
                <a:ea typeface="Times New Roman"/>
                <a:cs typeface="Times New Roman"/>
                <a:sym typeface="Times New Roman"/>
              </a:rPr>
              <a:t>Selina Sagayam</a:t>
            </a:r>
            <a:endParaRPr sz="1400">
              <a:latin typeface="Times New Roman"/>
              <a:ea typeface="Times New Roman"/>
              <a:cs typeface="Times New Roman"/>
              <a:sym typeface="Times New Roman"/>
            </a:endParaRPr>
          </a:p>
          <a:p>
            <a:pPr indent="0" lvl="0" marL="0" marR="0" rtl="0" algn="ctr">
              <a:lnSpc>
                <a:spcPct val="113928"/>
              </a:lnSpc>
              <a:spcBef>
                <a:spcPts val="0"/>
              </a:spcBef>
              <a:spcAft>
                <a:spcPts val="0"/>
              </a:spcAft>
              <a:buNone/>
            </a:pPr>
            <a:r>
              <a:rPr lang="en-US" sz="1400">
                <a:solidFill>
                  <a:srgbClr val="6D6D6D"/>
                </a:solidFill>
                <a:latin typeface="Times New Roman"/>
                <a:ea typeface="Times New Roman"/>
                <a:cs typeface="Times New Roman"/>
                <a:sym typeface="Times New Roman"/>
              </a:rPr>
              <a:t>Gibson Dunn</a:t>
            </a:r>
            <a:endParaRPr sz="1400">
              <a:latin typeface="Times New Roman"/>
              <a:ea typeface="Times New Roman"/>
              <a:cs typeface="Times New Roman"/>
              <a:sym typeface="Times New Roman"/>
            </a:endParaRPr>
          </a:p>
        </p:txBody>
      </p:sp>
      <p:sp>
        <p:nvSpPr>
          <p:cNvPr id="61" name="Google Shape;61;p8"/>
          <p:cNvSpPr txBox="1"/>
          <p:nvPr/>
        </p:nvSpPr>
        <p:spPr>
          <a:xfrm>
            <a:off x="172923" y="1362709"/>
            <a:ext cx="1572260" cy="22542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lang="en-US" sz="1400">
                <a:latin typeface="Times New Roman"/>
                <a:ea typeface="Times New Roman"/>
                <a:cs typeface="Times New Roman"/>
                <a:sym typeface="Times New Roman"/>
              </a:rPr>
              <a:t>Philip Robert-Tissot</a:t>
            </a:r>
            <a:endParaRPr sz="1400">
              <a:latin typeface="Times New Roman"/>
              <a:ea typeface="Times New Roman"/>
              <a:cs typeface="Times New Roman"/>
              <a:sym typeface="Times New Roman"/>
            </a:endParaRPr>
          </a:p>
        </p:txBody>
      </p:sp>
      <p:sp>
        <p:nvSpPr>
          <p:cNvPr id="62" name="Google Shape;62;p8"/>
          <p:cNvSpPr txBox="1"/>
          <p:nvPr/>
        </p:nvSpPr>
        <p:spPr>
          <a:xfrm>
            <a:off x="2388489" y="1362709"/>
            <a:ext cx="842644" cy="417830"/>
          </a:xfrm>
          <a:prstGeom prst="rect">
            <a:avLst/>
          </a:prstGeom>
          <a:noFill/>
          <a:ln>
            <a:noFill/>
          </a:ln>
        </p:spPr>
        <p:txBody>
          <a:bodyPr anchorCtr="0" anchor="t" bIns="0" lIns="0" spcFirstLastPara="1" rIns="0" wrap="square" tIns="0">
            <a:noAutofit/>
          </a:bodyPr>
          <a:lstStyle/>
          <a:p>
            <a:pPr indent="0" lvl="0" marL="12700" marR="0" rtl="0" algn="l">
              <a:lnSpc>
                <a:spcPct val="113928"/>
              </a:lnSpc>
              <a:spcBef>
                <a:spcPts val="0"/>
              </a:spcBef>
              <a:spcAft>
                <a:spcPts val="0"/>
              </a:spcAft>
              <a:buNone/>
            </a:pPr>
            <a:r>
              <a:rPr b="1" lang="en-US" sz="1400">
                <a:latin typeface="Times New Roman"/>
                <a:ea typeface="Times New Roman"/>
                <a:cs typeface="Times New Roman"/>
                <a:sym typeface="Times New Roman"/>
              </a:rPr>
              <a:t>James Ben</a:t>
            </a:r>
            <a:endParaRPr sz="1400">
              <a:latin typeface="Times New Roman"/>
              <a:ea typeface="Times New Roman"/>
              <a:cs typeface="Times New Roman"/>
              <a:sym typeface="Times New Roman"/>
            </a:endParaRPr>
          </a:p>
          <a:p>
            <a:pPr indent="-8255" lvl="0" marL="33655" marR="0" rtl="0" algn="l">
              <a:lnSpc>
                <a:spcPct val="113928"/>
              </a:lnSpc>
              <a:spcBef>
                <a:spcPts val="0"/>
              </a:spcBef>
              <a:spcAft>
                <a:spcPts val="0"/>
              </a:spcAft>
              <a:buNone/>
            </a:pPr>
            <a:r>
              <a:rPr lang="en-US" sz="1400">
                <a:solidFill>
                  <a:srgbClr val="6D6D6D"/>
                </a:solidFill>
                <a:latin typeface="Times New Roman"/>
                <a:ea typeface="Times New Roman"/>
                <a:cs typeface="Times New Roman"/>
                <a:sym typeface="Times New Roman"/>
              </a:rPr>
              <a:t>Rothschild</a:t>
            </a:r>
            <a:endParaRPr sz="1400">
              <a:latin typeface="Times New Roman"/>
              <a:ea typeface="Times New Roman"/>
              <a:cs typeface="Times New Roman"/>
              <a:sym typeface="Times New Roman"/>
            </a:endParaRPr>
          </a:p>
        </p:txBody>
      </p:sp>
      <p:sp>
        <p:nvSpPr>
          <p:cNvPr id="63" name="Google Shape;63;p8"/>
          <p:cNvSpPr txBox="1"/>
          <p:nvPr/>
        </p:nvSpPr>
        <p:spPr>
          <a:xfrm>
            <a:off x="7957184" y="1322070"/>
            <a:ext cx="980440" cy="417830"/>
          </a:xfrm>
          <a:prstGeom prst="rect">
            <a:avLst/>
          </a:prstGeom>
          <a:noFill/>
          <a:ln>
            <a:noFill/>
          </a:ln>
        </p:spPr>
        <p:txBody>
          <a:bodyPr anchorCtr="0" anchor="t" bIns="0" lIns="0" spcFirstLastPara="1" rIns="0" wrap="square" tIns="0">
            <a:noAutofit/>
          </a:bodyPr>
          <a:lstStyle/>
          <a:p>
            <a:pPr indent="-10160" lvl="0" marL="22860" marR="0" rtl="0" algn="l">
              <a:lnSpc>
                <a:spcPct val="113928"/>
              </a:lnSpc>
              <a:spcBef>
                <a:spcPts val="0"/>
              </a:spcBef>
              <a:spcAft>
                <a:spcPts val="0"/>
              </a:spcAft>
              <a:buNone/>
            </a:pPr>
            <a:r>
              <a:rPr b="1" lang="en-US" sz="1400">
                <a:latin typeface="Times New Roman"/>
                <a:ea typeface="Times New Roman"/>
                <a:cs typeface="Times New Roman"/>
                <a:sym typeface="Times New Roman"/>
              </a:rPr>
              <a:t>Nigel Stacey</a:t>
            </a:r>
            <a:endParaRPr sz="1400">
              <a:latin typeface="Times New Roman"/>
              <a:ea typeface="Times New Roman"/>
              <a:cs typeface="Times New Roman"/>
              <a:sym typeface="Times New Roman"/>
            </a:endParaRPr>
          </a:p>
          <a:p>
            <a:pPr indent="0" lvl="0" marL="12700" marR="0" rtl="0" algn="l">
              <a:lnSpc>
                <a:spcPct val="113928"/>
              </a:lnSpc>
              <a:spcBef>
                <a:spcPts val="0"/>
              </a:spcBef>
              <a:spcAft>
                <a:spcPts val="0"/>
              </a:spcAft>
              <a:buNone/>
            </a:pPr>
            <a:r>
              <a:rPr lang="en-US" sz="1400">
                <a:solidFill>
                  <a:srgbClr val="6D6D6D"/>
                </a:solidFill>
                <a:latin typeface="Times New Roman"/>
                <a:ea typeface="Times New Roman"/>
                <a:cs typeface="Times New Roman"/>
                <a:sym typeface="Times New Roman"/>
              </a:rPr>
              <a:t>Gibson Dunn</a:t>
            </a:r>
            <a:endParaRPr sz="1400">
              <a:latin typeface="Times New Roman"/>
              <a:ea typeface="Times New Roman"/>
              <a:cs typeface="Times New Roman"/>
              <a:sym typeface="Times New Roman"/>
            </a:endParaRPr>
          </a:p>
        </p:txBody>
      </p:sp>
      <p:sp>
        <p:nvSpPr>
          <p:cNvPr id="64" name="Google Shape;64;p8"/>
          <p:cNvSpPr txBox="1"/>
          <p:nvPr/>
        </p:nvSpPr>
        <p:spPr>
          <a:xfrm>
            <a:off x="5834634" y="1322070"/>
            <a:ext cx="1344930" cy="417830"/>
          </a:xfrm>
          <a:prstGeom prst="rect">
            <a:avLst/>
          </a:prstGeom>
          <a:noFill/>
          <a:ln>
            <a:noFill/>
          </a:ln>
        </p:spPr>
        <p:txBody>
          <a:bodyPr anchorCtr="0" anchor="t" bIns="0" lIns="0" spcFirstLastPara="1" rIns="0" wrap="square" tIns="0">
            <a:noAutofit/>
          </a:bodyPr>
          <a:lstStyle/>
          <a:p>
            <a:pPr indent="0" lvl="0" marL="0" marR="0" rtl="0" algn="ctr">
              <a:lnSpc>
                <a:spcPct val="113928"/>
              </a:lnSpc>
              <a:spcBef>
                <a:spcPts val="0"/>
              </a:spcBef>
              <a:spcAft>
                <a:spcPts val="0"/>
              </a:spcAft>
              <a:buNone/>
            </a:pPr>
            <a:r>
              <a:rPr b="1" lang="en-US" sz="1400">
                <a:latin typeface="Times New Roman"/>
                <a:ea typeface="Times New Roman"/>
                <a:cs typeface="Times New Roman"/>
                <a:sym typeface="Times New Roman"/>
              </a:rPr>
              <a:t>Dennis Friedman</a:t>
            </a:r>
            <a:endParaRPr sz="1400">
              <a:latin typeface="Times New Roman"/>
              <a:ea typeface="Times New Roman"/>
              <a:cs typeface="Times New Roman"/>
              <a:sym typeface="Times New Roman"/>
            </a:endParaRPr>
          </a:p>
          <a:p>
            <a:pPr indent="0" lvl="0" marL="0" marR="0" rtl="0" algn="ctr">
              <a:lnSpc>
                <a:spcPct val="113928"/>
              </a:lnSpc>
              <a:spcBef>
                <a:spcPts val="0"/>
              </a:spcBef>
              <a:spcAft>
                <a:spcPts val="0"/>
              </a:spcAft>
              <a:buNone/>
            </a:pPr>
            <a:r>
              <a:rPr lang="en-US" sz="1400">
                <a:solidFill>
                  <a:srgbClr val="6D6D6D"/>
                </a:solidFill>
                <a:latin typeface="Times New Roman"/>
                <a:ea typeface="Times New Roman"/>
                <a:cs typeface="Times New Roman"/>
                <a:sym typeface="Times New Roman"/>
              </a:rPr>
              <a:t>Gibson Dunn</a:t>
            </a:r>
            <a:endParaRPr sz="1400">
              <a:latin typeface="Times New Roman"/>
              <a:ea typeface="Times New Roman"/>
              <a:cs typeface="Times New Roman"/>
              <a:sym typeface="Times New Roman"/>
            </a:endParaRPr>
          </a:p>
        </p:txBody>
      </p:sp>
      <p:sp>
        <p:nvSpPr>
          <p:cNvPr id="65" name="Google Shape;65;p8"/>
          <p:cNvSpPr/>
          <p:nvPr/>
        </p:nvSpPr>
        <p:spPr>
          <a:xfrm>
            <a:off x="5801867" y="1769364"/>
            <a:ext cx="1397508" cy="129997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66" name="Google Shape;66;p8"/>
          <p:cNvSpPr/>
          <p:nvPr/>
        </p:nvSpPr>
        <p:spPr>
          <a:xfrm>
            <a:off x="5866003" y="1834464"/>
            <a:ext cx="1215593" cy="1115999"/>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67" name="Google Shape;67;p8"/>
          <p:cNvSpPr/>
          <p:nvPr/>
        </p:nvSpPr>
        <p:spPr>
          <a:xfrm>
            <a:off x="5846953" y="1815414"/>
            <a:ext cx="1254125" cy="1154430"/>
          </a:xfrm>
          <a:custGeom>
            <a:rect b="b" l="l" r="r" t="t"/>
            <a:pathLst>
              <a:path extrusionOk="0" h="120000" w="120000">
                <a:moveTo>
                  <a:pt x="0" y="119965"/>
                </a:moveTo>
                <a:lnTo>
                  <a:pt x="119958" y="119965"/>
                </a:lnTo>
                <a:lnTo>
                  <a:pt x="119958" y="0"/>
                </a:lnTo>
                <a:lnTo>
                  <a:pt x="0" y="0"/>
                </a:lnTo>
                <a:lnTo>
                  <a:pt x="0" y="119965"/>
                </a:lnTo>
                <a:close/>
              </a:path>
            </a:pathLst>
          </a:custGeom>
          <a:noFill/>
          <a:ln cap="flat" cmpd="sng" w="381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68" name="Google Shape;68;p8"/>
          <p:cNvSpPr txBox="1"/>
          <p:nvPr/>
        </p:nvSpPr>
        <p:spPr>
          <a:xfrm>
            <a:off x="5718428" y="3241928"/>
            <a:ext cx="1727200" cy="2603500"/>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lang="en-US" sz="1000">
                <a:latin typeface="Times New Roman"/>
                <a:ea typeface="Times New Roman"/>
                <a:cs typeface="Times New Roman"/>
                <a:sym typeface="Times New Roman"/>
              </a:rPr>
              <a:t>Dennis is a partner in the New  York office of Gibson, Dunn &amp;  Crutcher. He has led the Firm's  Mergers and Acquisitions  Practice for many years. He is a  widely recognized corporate  lawyer with extensive experience  in the mergers and acquisitions,  corporate governance and capital  markets areas. In addition to his  35-year-plus legal career, Dennis  was an investment banker at  several major Wall Street firms,  where he was a senior M&amp;A  banker and also the head of a  merchant banking group (1986 to  1992).</a:t>
            </a:r>
            <a:endParaRPr sz="1000">
              <a:latin typeface="Times New Roman"/>
              <a:ea typeface="Times New Roman"/>
              <a:cs typeface="Times New Roman"/>
              <a:sym typeface="Times New Roman"/>
            </a:endParaRPr>
          </a:p>
        </p:txBody>
      </p:sp>
      <p:sp>
        <p:nvSpPr>
          <p:cNvPr id="69" name="Google Shape;69;p8"/>
          <p:cNvSpPr/>
          <p:nvPr/>
        </p:nvSpPr>
        <p:spPr>
          <a:xfrm>
            <a:off x="7854695" y="1834464"/>
            <a:ext cx="1118412" cy="1115999"/>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70" name="Google Shape;70;p8"/>
          <p:cNvSpPr/>
          <p:nvPr/>
        </p:nvSpPr>
        <p:spPr>
          <a:xfrm>
            <a:off x="7835645" y="1815414"/>
            <a:ext cx="1156970" cy="1154430"/>
          </a:xfrm>
          <a:custGeom>
            <a:rect b="b" l="l" r="r" t="t"/>
            <a:pathLst>
              <a:path extrusionOk="0" h="120000" w="120000">
                <a:moveTo>
                  <a:pt x="0" y="119965"/>
                </a:moveTo>
                <a:lnTo>
                  <a:pt x="119952" y="119965"/>
                </a:lnTo>
                <a:lnTo>
                  <a:pt x="119952" y="0"/>
                </a:lnTo>
                <a:lnTo>
                  <a:pt x="0" y="0"/>
                </a:lnTo>
                <a:lnTo>
                  <a:pt x="0" y="119965"/>
                </a:lnTo>
                <a:close/>
              </a:path>
            </a:pathLst>
          </a:custGeom>
          <a:noFill/>
          <a:ln cap="flat" cmpd="sng" w="381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71" name="Google Shape;71;p8"/>
          <p:cNvSpPr txBox="1"/>
          <p:nvPr/>
        </p:nvSpPr>
        <p:spPr>
          <a:xfrm>
            <a:off x="3821429" y="3231896"/>
            <a:ext cx="1727835" cy="2451100"/>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lang="en-US" sz="1000">
                <a:latin typeface="Times New Roman"/>
                <a:ea typeface="Times New Roman"/>
                <a:cs typeface="Times New Roman"/>
                <a:sym typeface="Times New Roman"/>
              </a:rPr>
              <a:t>Selina is a corporate finance  practitioner and Head of Practice  Development in the London  office of Gibson Dunn. Selina is  recognized as a leading lawyer in  the fields of Corporate/M&amp;A and  corporate governance. She spent  two years seconded in the senior  role at the UK Panel on  Takeovers and Mergers and has  extensive experience advising on  transactions involving public  companies, including issuers and  shareholders on (hostile)  takeovers and public  campaign/activist situations</a:t>
            </a:r>
            <a:r>
              <a:rPr i="1" lang="en-US" sz="1000">
                <a:latin typeface="Times New Roman"/>
                <a:ea typeface="Times New Roman"/>
                <a:cs typeface="Times New Roman"/>
                <a:sym typeface="Times New Roman"/>
              </a:rPr>
              <a:t>.</a:t>
            </a:r>
            <a:endParaRPr sz="1000">
              <a:latin typeface="Times New Roman"/>
              <a:ea typeface="Times New Roman"/>
              <a:cs typeface="Times New Roman"/>
              <a:sym typeface="Times New Roman"/>
            </a:endParaRPr>
          </a:p>
        </p:txBody>
      </p:sp>
      <p:sp>
        <p:nvSpPr>
          <p:cNvPr id="72" name="Google Shape;72;p8"/>
          <p:cNvSpPr txBox="1"/>
          <p:nvPr/>
        </p:nvSpPr>
        <p:spPr>
          <a:xfrm>
            <a:off x="7654290" y="3232530"/>
            <a:ext cx="1554480" cy="2603500"/>
          </a:xfrm>
          <a:prstGeom prst="rect">
            <a:avLst/>
          </a:prstGeom>
          <a:noFill/>
          <a:ln>
            <a:noFill/>
          </a:ln>
        </p:spPr>
        <p:txBody>
          <a:bodyPr anchorCtr="0" anchor="t" bIns="0" lIns="0" spcFirstLastPara="1" rIns="0" wrap="square" tIns="0">
            <a:noAutofit/>
          </a:bodyPr>
          <a:lstStyle/>
          <a:p>
            <a:pPr indent="0" lvl="0" marL="12700" marR="65405" rtl="0" algn="l">
              <a:lnSpc>
                <a:spcPct val="100000"/>
              </a:lnSpc>
              <a:spcBef>
                <a:spcPts val="0"/>
              </a:spcBef>
              <a:spcAft>
                <a:spcPts val="0"/>
              </a:spcAft>
              <a:buNone/>
            </a:pPr>
            <a:r>
              <a:rPr lang="en-US" sz="1000">
                <a:latin typeface="Times New Roman"/>
                <a:ea typeface="Times New Roman"/>
                <a:cs typeface="Times New Roman"/>
                <a:sym typeface="Times New Roman"/>
              </a:rPr>
              <a:t>Nigel is an English qualified  Partner in the London office,  he has more than 20 years of  experience specialising in  corporate finance and  mergers and acquisitions.</a:t>
            </a:r>
            <a:endParaRPr sz="1000">
              <a:latin typeface="Times New Roman"/>
              <a:ea typeface="Times New Roman"/>
              <a:cs typeface="Times New Roman"/>
              <a:sym typeface="Times New Roman"/>
            </a:endParaRPr>
          </a:p>
          <a:p>
            <a:pPr indent="0" lvl="0" marL="12700" marR="5080" rtl="0" algn="l">
              <a:lnSpc>
                <a:spcPct val="100000"/>
              </a:lnSpc>
              <a:spcBef>
                <a:spcPts val="0"/>
              </a:spcBef>
              <a:spcAft>
                <a:spcPts val="0"/>
              </a:spcAft>
              <a:buNone/>
            </a:pPr>
            <a:r>
              <a:rPr lang="en-US" sz="1000">
                <a:latin typeface="Times New Roman"/>
                <a:ea typeface="Times New Roman"/>
                <a:cs typeface="Times New Roman"/>
                <a:sym typeface="Times New Roman"/>
              </a:rPr>
              <a:t>Nigel has acted on some of  the UK's most high profile  transactions and has advised  on deals with an aggregate  value in excess of $600bn.  Nigel practiced with Ashurst  from 1999 and became a  Partner in that firm in 2000.  Prior to this he practiced with  Slaughter and May. He joined  Gibson Dunn in July 2014.</a:t>
            </a:r>
            <a:endParaRPr sz="1000">
              <a:latin typeface="Times New Roman"/>
              <a:ea typeface="Times New Roman"/>
              <a:cs typeface="Times New Roman"/>
              <a:sym typeface="Times New Roman"/>
            </a:endParaRPr>
          </a:p>
        </p:txBody>
      </p:sp>
      <p:sp>
        <p:nvSpPr>
          <p:cNvPr id="73" name="Google Shape;73;p8"/>
          <p:cNvSpPr txBox="1"/>
          <p:nvPr/>
        </p:nvSpPr>
        <p:spPr>
          <a:xfrm>
            <a:off x="1912366" y="3231896"/>
            <a:ext cx="1736725" cy="2908300"/>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lang="en-US" sz="1000">
                <a:latin typeface="Times New Roman"/>
                <a:ea typeface="Times New Roman"/>
                <a:cs typeface="Times New Roman"/>
                <a:sym typeface="Times New Roman"/>
              </a:rPr>
              <a:t>James is a Managing Director  and Co-Head of U.S. Consumer  Retail at Rothschild. Before  joining Rothschild, Mr. Ben was  head of the Global Consumer and  Retail M&amp;A Group at Barclays  and Lehman Brothers and  previously was a senior M&amp;A  banker with Lehman Brothers’</a:t>
            </a:r>
            <a:endParaRPr sz="1000">
              <a:latin typeface="Times New Roman"/>
              <a:ea typeface="Times New Roman"/>
              <a:cs typeface="Times New Roman"/>
              <a:sym typeface="Times New Roman"/>
            </a:endParaRPr>
          </a:p>
          <a:p>
            <a:pPr indent="0" lvl="0" marL="12700" marR="53340" rtl="0" algn="l">
              <a:lnSpc>
                <a:spcPct val="100000"/>
              </a:lnSpc>
              <a:spcBef>
                <a:spcPts val="0"/>
              </a:spcBef>
              <a:spcAft>
                <a:spcPts val="0"/>
              </a:spcAft>
              <a:buNone/>
            </a:pPr>
            <a:r>
              <a:rPr lang="en-US" sz="1000">
                <a:latin typeface="Times New Roman"/>
                <a:ea typeface="Times New Roman"/>
                <a:cs typeface="Times New Roman"/>
                <a:sym typeface="Times New Roman"/>
              </a:rPr>
              <a:t>Global Technology M&amp;A  group. Over the course of his  career, Mr. Ben has advised on  over $100 billion in M&amp;A  transaction volume in the  consumer, retail, technology and</a:t>
            </a:r>
            <a:endParaRPr sz="1000">
              <a:latin typeface="Times New Roman"/>
              <a:ea typeface="Times New Roman"/>
              <a:cs typeface="Times New Roman"/>
              <a:sym typeface="Times New Roman"/>
            </a:endParaRPr>
          </a:p>
          <a:p>
            <a:pPr indent="0" lvl="0" marL="12700" marR="17780" rtl="0" algn="l">
              <a:lnSpc>
                <a:spcPct val="100000"/>
              </a:lnSpc>
              <a:spcBef>
                <a:spcPts val="0"/>
              </a:spcBef>
              <a:spcAft>
                <a:spcPts val="0"/>
              </a:spcAft>
              <a:buNone/>
            </a:pPr>
            <a:r>
              <a:rPr lang="en-US" sz="1000">
                <a:latin typeface="Times New Roman"/>
                <a:ea typeface="Times New Roman"/>
                <a:cs typeface="Times New Roman"/>
                <a:sym typeface="Times New Roman"/>
              </a:rPr>
              <a:t>industrial sectors. Before joining  Lehman Brothers, Mr. Ben was a  lawyer in the M&amp;A Group of  Sullivan &amp; Cromwell</a:t>
            </a:r>
            <a:endParaRPr sz="1000">
              <a:latin typeface="Times New Roman"/>
              <a:ea typeface="Times New Roman"/>
              <a:cs typeface="Times New Roman"/>
              <a:sym typeface="Times New Roman"/>
            </a:endParaRPr>
          </a:p>
        </p:txBody>
      </p:sp>
      <p:sp>
        <p:nvSpPr>
          <p:cNvPr id="74" name="Google Shape;74;p8"/>
          <p:cNvSpPr/>
          <p:nvPr/>
        </p:nvSpPr>
        <p:spPr>
          <a:xfrm>
            <a:off x="236220" y="1810511"/>
            <a:ext cx="1399032" cy="1312164"/>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75" name="Google Shape;75;p8"/>
          <p:cNvSpPr/>
          <p:nvPr/>
        </p:nvSpPr>
        <p:spPr>
          <a:xfrm>
            <a:off x="297332" y="1872818"/>
            <a:ext cx="1204277" cy="1115999"/>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76" name="Google Shape;76;p8"/>
          <p:cNvSpPr/>
          <p:nvPr/>
        </p:nvSpPr>
        <p:spPr>
          <a:xfrm>
            <a:off x="278282" y="1853768"/>
            <a:ext cx="1242695" cy="1154430"/>
          </a:xfrm>
          <a:custGeom>
            <a:rect b="b" l="l" r="r" t="t"/>
            <a:pathLst>
              <a:path extrusionOk="0" h="120000" w="120000">
                <a:moveTo>
                  <a:pt x="0" y="119965"/>
                </a:moveTo>
                <a:lnTo>
                  <a:pt x="119969" y="119965"/>
                </a:lnTo>
                <a:lnTo>
                  <a:pt x="119969" y="0"/>
                </a:lnTo>
                <a:lnTo>
                  <a:pt x="0" y="0"/>
                </a:lnTo>
                <a:lnTo>
                  <a:pt x="0" y="119965"/>
                </a:lnTo>
                <a:close/>
              </a:path>
            </a:pathLst>
          </a:custGeom>
          <a:noFill/>
          <a:ln cap="flat" cmpd="sng" w="3807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77" name="Google Shape;77;p8"/>
          <p:cNvSpPr txBox="1"/>
          <p:nvPr/>
        </p:nvSpPr>
        <p:spPr>
          <a:xfrm>
            <a:off x="122631" y="3241928"/>
            <a:ext cx="1588770" cy="2146300"/>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lang="en-US" sz="1000">
                <a:latin typeface="Times New Roman"/>
                <a:ea typeface="Times New Roman"/>
                <a:cs typeface="Times New Roman"/>
                <a:sym typeface="Times New Roman"/>
              </a:rPr>
              <a:t>Philip was Director General of  the UK Takeover Panel from  April 2013 to June 2015. Prior  to that role Philip was a  Managing Director and  Chairman of Citi's EMEA  M&amp;A business, having  previously been Head of UK  Banking &amp; Broking. With 24  years as an investment banker  with Schroders/Citi, he was  one of Citi's most experienced  UK financial advisory  practitioners.</a:t>
            </a:r>
            <a:endParaRPr sz="1000">
              <a:latin typeface="Times New Roman"/>
              <a:ea typeface="Times New Roman"/>
              <a:cs typeface="Times New Roman"/>
              <a:sym typeface="Times New Roman"/>
            </a:endParaRPr>
          </a:p>
        </p:txBody>
      </p:sp>
      <p:sp>
        <p:nvSpPr>
          <p:cNvPr id="78" name="Google Shape;78;p8"/>
          <p:cNvSpPr/>
          <p:nvPr/>
        </p:nvSpPr>
        <p:spPr>
          <a:xfrm>
            <a:off x="2127504" y="1793748"/>
            <a:ext cx="1331975" cy="1347215"/>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79" name="Google Shape;79;p8"/>
          <p:cNvSpPr/>
          <p:nvPr/>
        </p:nvSpPr>
        <p:spPr>
          <a:xfrm>
            <a:off x="2188972" y="1854974"/>
            <a:ext cx="1137475" cy="1152004"/>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80" name="Google Shape;80;p8"/>
          <p:cNvSpPr/>
          <p:nvPr/>
        </p:nvSpPr>
        <p:spPr>
          <a:xfrm>
            <a:off x="2169922" y="1835924"/>
            <a:ext cx="1176020" cy="1190625"/>
          </a:xfrm>
          <a:custGeom>
            <a:rect b="b" l="l" r="r" t="t"/>
            <a:pathLst>
              <a:path extrusionOk="0" h="120000" w="120000">
                <a:moveTo>
                  <a:pt x="0" y="119947"/>
                </a:moveTo>
                <a:lnTo>
                  <a:pt x="119954" y="119947"/>
                </a:lnTo>
                <a:lnTo>
                  <a:pt x="119954" y="0"/>
                </a:lnTo>
                <a:lnTo>
                  <a:pt x="0" y="0"/>
                </a:lnTo>
                <a:lnTo>
                  <a:pt x="0" y="119947"/>
                </a:lnTo>
                <a:close/>
              </a:path>
            </a:pathLst>
          </a:custGeom>
          <a:noFill/>
          <a:ln cap="flat" cmpd="sng" w="381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81" name="Google Shape;81;p8"/>
          <p:cNvSpPr/>
          <p:nvPr/>
        </p:nvSpPr>
        <p:spPr>
          <a:xfrm>
            <a:off x="4014215" y="1812035"/>
            <a:ext cx="1405127" cy="1310639"/>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82" name="Google Shape;82;p8"/>
          <p:cNvSpPr/>
          <p:nvPr/>
        </p:nvSpPr>
        <p:spPr>
          <a:xfrm>
            <a:off x="4076065" y="1873123"/>
            <a:ext cx="1209675" cy="1115694"/>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83" name="Google Shape;83;p8"/>
          <p:cNvSpPr/>
          <p:nvPr/>
        </p:nvSpPr>
        <p:spPr>
          <a:xfrm>
            <a:off x="4057015" y="1854073"/>
            <a:ext cx="1247775" cy="1153795"/>
          </a:xfrm>
          <a:custGeom>
            <a:rect b="b" l="l" r="r" t="t"/>
            <a:pathLst>
              <a:path extrusionOk="0" h="120000" w="120000">
                <a:moveTo>
                  <a:pt x="0" y="119999"/>
                </a:moveTo>
                <a:lnTo>
                  <a:pt x="120000" y="119999"/>
                </a:lnTo>
                <a:lnTo>
                  <a:pt x="120000" y="0"/>
                </a:lnTo>
                <a:lnTo>
                  <a:pt x="0" y="0"/>
                </a:lnTo>
                <a:lnTo>
                  <a:pt x="0" y="119999"/>
                </a:lnTo>
                <a:close/>
              </a:path>
            </a:pathLst>
          </a:custGeom>
          <a:noFill/>
          <a:ln cap="flat" cmpd="sng" w="3807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9"/>
          <p:cNvSpPr txBox="1"/>
          <p:nvPr>
            <p:ph type="title"/>
          </p:nvPr>
        </p:nvSpPr>
        <p:spPr>
          <a:xfrm>
            <a:off x="532587" y="623570"/>
            <a:ext cx="2771140"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Discussion Topics</a:t>
            </a:r>
            <a:endParaRPr/>
          </a:p>
        </p:txBody>
      </p:sp>
      <p:sp>
        <p:nvSpPr>
          <p:cNvPr id="89" name="Google Shape;89;p9"/>
          <p:cNvSpPr txBox="1"/>
          <p:nvPr/>
        </p:nvSpPr>
        <p:spPr>
          <a:xfrm>
            <a:off x="589889" y="1989709"/>
            <a:ext cx="1229360" cy="1216025"/>
          </a:xfrm>
          <a:prstGeom prst="rect">
            <a:avLst/>
          </a:prstGeom>
          <a:noFill/>
          <a:ln>
            <a:noFill/>
          </a:ln>
        </p:spPr>
        <p:txBody>
          <a:bodyPr anchorCtr="0" anchor="t" bIns="0" lIns="0" spcFirstLastPara="1" rIns="0" wrap="square" tIns="0">
            <a:noAutofit/>
          </a:bodyPr>
          <a:lstStyle/>
          <a:p>
            <a:pPr indent="-5080" lvl="0" marL="38608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1</a:t>
            </a:r>
            <a:endParaRPr sz="4800">
              <a:latin typeface="Times New Roman"/>
              <a:ea typeface="Times New Roman"/>
              <a:cs typeface="Times New Roman"/>
              <a:sym typeface="Times New Roman"/>
            </a:endParaRPr>
          </a:p>
          <a:p>
            <a:pPr indent="-635" lvl="0" marL="64135" marR="0" rtl="0" algn="l">
              <a:lnSpc>
                <a:spcPct val="116250"/>
              </a:lnSpc>
              <a:spcBef>
                <a:spcPts val="0"/>
              </a:spcBef>
              <a:spcAft>
                <a:spcPts val="0"/>
              </a:spcAft>
              <a:buNone/>
            </a:pPr>
            <a:r>
              <a:rPr lang="en-US" sz="1600">
                <a:latin typeface="Times New Roman"/>
                <a:ea typeface="Times New Roman"/>
                <a:cs typeface="Times New Roman"/>
                <a:sym typeface="Times New Roman"/>
              </a:rPr>
              <a:t>The regulator</a:t>
            </a:r>
            <a:endParaRPr sz="1600">
              <a:latin typeface="Times New Roman"/>
              <a:ea typeface="Times New Roman"/>
              <a:cs typeface="Times New Roman"/>
              <a:sym typeface="Times New Roman"/>
            </a:endParaRPr>
          </a:p>
          <a:p>
            <a:pPr indent="0" lvl="0" marL="12700" marR="0" rtl="0" algn="l">
              <a:lnSpc>
                <a:spcPct val="116250"/>
              </a:lnSpc>
              <a:spcBef>
                <a:spcPts val="0"/>
              </a:spcBef>
              <a:spcAft>
                <a:spcPts val="0"/>
              </a:spcAft>
              <a:buNone/>
            </a:pPr>
            <a:r>
              <a:rPr lang="en-US" sz="1600">
                <a:latin typeface="Times New Roman"/>
                <a:ea typeface="Times New Roman"/>
                <a:cs typeface="Times New Roman"/>
                <a:sym typeface="Times New Roman"/>
              </a:rPr>
              <a:t>and the regime</a:t>
            </a:r>
            <a:endParaRPr sz="1600">
              <a:latin typeface="Times New Roman"/>
              <a:ea typeface="Times New Roman"/>
              <a:cs typeface="Times New Roman"/>
              <a:sym typeface="Times New Roman"/>
            </a:endParaRPr>
          </a:p>
        </p:txBody>
      </p:sp>
      <p:sp>
        <p:nvSpPr>
          <p:cNvPr id="90" name="Google Shape;90;p9"/>
          <p:cNvSpPr txBox="1"/>
          <p:nvPr/>
        </p:nvSpPr>
        <p:spPr>
          <a:xfrm>
            <a:off x="2408047" y="1989709"/>
            <a:ext cx="1263650" cy="1216025"/>
          </a:xfrm>
          <a:prstGeom prst="rect">
            <a:avLst/>
          </a:prstGeom>
          <a:noFill/>
          <a:ln>
            <a:noFill/>
          </a:ln>
        </p:spPr>
        <p:txBody>
          <a:bodyPr anchorCtr="0" anchor="t" bIns="0" lIns="0" spcFirstLastPara="1" rIns="0" wrap="square" tIns="0">
            <a:noAutofit/>
          </a:bodyPr>
          <a:lstStyle/>
          <a:p>
            <a:pPr indent="-10160" lvl="0" marL="40386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2</a:t>
            </a:r>
            <a:endParaRPr sz="4800">
              <a:latin typeface="Times New Roman"/>
              <a:ea typeface="Times New Roman"/>
              <a:cs typeface="Times New Roman"/>
              <a:sym typeface="Times New Roman"/>
            </a:endParaRPr>
          </a:p>
          <a:p>
            <a:pPr indent="0" lvl="0" marL="0" marR="0" rtl="0" algn="ctr">
              <a:lnSpc>
                <a:spcPct val="116250"/>
              </a:lnSpc>
              <a:spcBef>
                <a:spcPts val="0"/>
              </a:spcBef>
              <a:spcAft>
                <a:spcPts val="0"/>
              </a:spcAft>
              <a:buNone/>
            </a:pPr>
            <a:r>
              <a:rPr lang="en-US" sz="1600">
                <a:latin typeface="Times New Roman"/>
                <a:ea typeface="Times New Roman"/>
                <a:cs typeface="Times New Roman"/>
                <a:sym typeface="Times New Roman"/>
              </a:rPr>
              <a:t>Announcement</a:t>
            </a:r>
            <a:endParaRPr sz="1600">
              <a:latin typeface="Times New Roman"/>
              <a:ea typeface="Times New Roman"/>
              <a:cs typeface="Times New Roman"/>
              <a:sym typeface="Times New Roman"/>
            </a:endParaRPr>
          </a:p>
          <a:p>
            <a:pPr indent="-9525" lvl="0" marL="352425" marR="0" rtl="0" algn="l">
              <a:lnSpc>
                <a:spcPct val="116250"/>
              </a:lnSpc>
              <a:spcBef>
                <a:spcPts val="0"/>
              </a:spcBef>
              <a:spcAft>
                <a:spcPts val="0"/>
              </a:spcAft>
              <a:buNone/>
            </a:pPr>
            <a:r>
              <a:rPr lang="en-US" sz="1600">
                <a:latin typeface="Times New Roman"/>
                <a:ea typeface="Times New Roman"/>
                <a:cs typeface="Times New Roman"/>
                <a:sym typeface="Times New Roman"/>
              </a:rPr>
              <a:t>regime</a:t>
            </a:r>
            <a:endParaRPr sz="1600">
              <a:latin typeface="Times New Roman"/>
              <a:ea typeface="Times New Roman"/>
              <a:cs typeface="Times New Roman"/>
              <a:sym typeface="Times New Roman"/>
            </a:endParaRPr>
          </a:p>
        </p:txBody>
      </p:sp>
      <p:sp>
        <p:nvSpPr>
          <p:cNvPr id="91" name="Google Shape;91;p9"/>
          <p:cNvSpPr txBox="1"/>
          <p:nvPr/>
        </p:nvSpPr>
        <p:spPr>
          <a:xfrm>
            <a:off x="4297426" y="1989709"/>
            <a:ext cx="1159510" cy="987425"/>
          </a:xfrm>
          <a:prstGeom prst="rect">
            <a:avLst/>
          </a:prstGeom>
          <a:noFill/>
          <a:ln>
            <a:noFill/>
          </a:ln>
        </p:spPr>
        <p:txBody>
          <a:bodyPr anchorCtr="0" anchor="t" bIns="0" lIns="0" spcFirstLastPara="1" rIns="0" wrap="square" tIns="0">
            <a:noAutofit/>
          </a:bodyPr>
          <a:lstStyle/>
          <a:p>
            <a:pPr indent="-7620" lvl="0" marL="35052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3</a:t>
            </a:r>
            <a:endParaRPr sz="4800">
              <a:latin typeface="Times New Roman"/>
              <a:ea typeface="Times New Roman"/>
              <a:cs typeface="Times New Roman"/>
              <a:sym typeface="Times New Roman"/>
            </a:endParaRPr>
          </a:p>
          <a:p>
            <a:pPr indent="0" lvl="0" marL="12700" marR="0" rtl="0" algn="l">
              <a:lnSpc>
                <a:spcPct val="100000"/>
              </a:lnSpc>
              <a:spcBef>
                <a:spcPts val="0"/>
              </a:spcBef>
              <a:spcAft>
                <a:spcPts val="0"/>
              </a:spcAft>
              <a:buNone/>
            </a:pPr>
            <a:r>
              <a:rPr lang="en-US" sz="1600">
                <a:latin typeface="Times New Roman"/>
                <a:ea typeface="Times New Roman"/>
                <a:cs typeface="Times New Roman"/>
                <a:sym typeface="Times New Roman"/>
              </a:rPr>
              <a:t>Due diligence</a:t>
            </a:r>
            <a:endParaRPr sz="1600">
              <a:latin typeface="Times New Roman"/>
              <a:ea typeface="Times New Roman"/>
              <a:cs typeface="Times New Roman"/>
              <a:sym typeface="Times New Roman"/>
            </a:endParaRPr>
          </a:p>
        </p:txBody>
      </p:sp>
      <p:sp>
        <p:nvSpPr>
          <p:cNvPr id="92" name="Google Shape;92;p9"/>
          <p:cNvSpPr/>
          <p:nvPr/>
        </p:nvSpPr>
        <p:spPr>
          <a:xfrm>
            <a:off x="660603" y="4041140"/>
            <a:ext cx="8636100" cy="0"/>
          </a:xfrm>
          <a:custGeom>
            <a:rect b="b" l="l" r="r" t="t"/>
            <a:pathLst>
              <a:path extrusionOk="0" h="120000" w="120000">
                <a:moveTo>
                  <a:pt x="0" y="0"/>
                </a:moveTo>
                <a:lnTo>
                  <a:pt x="119997" y="0"/>
                </a:lnTo>
              </a:path>
            </a:pathLst>
          </a:custGeom>
          <a:noFill/>
          <a:ln cap="flat" cmpd="sng" w="9525">
            <a:solidFill>
              <a:srgbClr val="666666"/>
            </a:solidFill>
            <a:prstDash val="dash"/>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93" name="Google Shape;93;p9"/>
          <p:cNvSpPr txBox="1"/>
          <p:nvPr/>
        </p:nvSpPr>
        <p:spPr>
          <a:xfrm>
            <a:off x="522833" y="4191634"/>
            <a:ext cx="1362710" cy="1118235"/>
          </a:xfrm>
          <a:prstGeom prst="rect">
            <a:avLst/>
          </a:prstGeom>
          <a:noFill/>
          <a:ln>
            <a:noFill/>
          </a:ln>
        </p:spPr>
        <p:txBody>
          <a:bodyPr anchorCtr="0" anchor="t" bIns="0" lIns="0" spcFirstLastPara="1" rIns="0" wrap="square" tIns="0">
            <a:noAutofit/>
          </a:bodyPr>
          <a:lstStyle/>
          <a:p>
            <a:pPr indent="-8255" lvl="0" marL="452755" marR="0" rtl="0" algn="l">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6</a:t>
            </a:r>
            <a:endParaRPr sz="4800">
              <a:latin typeface="Times New Roman"/>
              <a:ea typeface="Times New Roman"/>
              <a:cs typeface="Times New Roman"/>
              <a:sym typeface="Times New Roman"/>
            </a:endParaRPr>
          </a:p>
          <a:p>
            <a:pPr indent="0" lvl="0" marL="12700" marR="0" rtl="0" algn="l">
              <a:lnSpc>
                <a:spcPct val="100000"/>
              </a:lnSpc>
              <a:spcBef>
                <a:spcPts val="1030"/>
              </a:spcBef>
              <a:spcAft>
                <a:spcPts val="0"/>
              </a:spcAft>
              <a:buNone/>
            </a:pPr>
            <a:r>
              <a:rPr lang="en-US" sz="1600">
                <a:latin typeface="Times New Roman"/>
                <a:ea typeface="Times New Roman"/>
                <a:cs typeface="Times New Roman"/>
                <a:sym typeface="Times New Roman"/>
              </a:rPr>
              <a:t>Deal protections</a:t>
            </a:r>
            <a:endParaRPr sz="1600">
              <a:latin typeface="Times New Roman"/>
              <a:ea typeface="Times New Roman"/>
              <a:cs typeface="Times New Roman"/>
              <a:sym typeface="Times New Roman"/>
            </a:endParaRPr>
          </a:p>
        </p:txBody>
      </p:sp>
      <p:sp>
        <p:nvSpPr>
          <p:cNvPr id="94" name="Google Shape;94;p9"/>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1</a:t>
            </a:r>
            <a:endParaRPr/>
          </a:p>
        </p:txBody>
      </p:sp>
      <p:sp>
        <p:nvSpPr>
          <p:cNvPr id="95" name="Google Shape;95;p9"/>
          <p:cNvSpPr txBox="1"/>
          <p:nvPr/>
        </p:nvSpPr>
        <p:spPr>
          <a:xfrm>
            <a:off x="2332101" y="4191634"/>
            <a:ext cx="1409700" cy="1118235"/>
          </a:xfrm>
          <a:prstGeom prst="rect">
            <a:avLst/>
          </a:prstGeom>
          <a:noFill/>
          <a:ln>
            <a:noFill/>
          </a:ln>
        </p:spPr>
        <p:txBody>
          <a:bodyPr anchorCtr="0" anchor="t" bIns="0" lIns="0" spcFirstLastPara="1" rIns="0" wrap="square" tIns="0">
            <a:noAutofit/>
          </a:bodyPr>
          <a:lstStyle/>
          <a:p>
            <a:pPr indent="0" lvl="0" marL="0" marR="145415"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7</a:t>
            </a:r>
            <a:endParaRPr sz="4800">
              <a:latin typeface="Times New Roman"/>
              <a:ea typeface="Times New Roman"/>
              <a:cs typeface="Times New Roman"/>
              <a:sym typeface="Times New Roman"/>
            </a:endParaRPr>
          </a:p>
          <a:p>
            <a:pPr indent="0" lvl="0" marL="12700" marR="0" rtl="0" algn="l">
              <a:lnSpc>
                <a:spcPct val="100000"/>
              </a:lnSpc>
              <a:spcBef>
                <a:spcPts val="1030"/>
              </a:spcBef>
              <a:spcAft>
                <a:spcPts val="0"/>
              </a:spcAft>
              <a:buNone/>
            </a:pPr>
            <a:r>
              <a:rPr lang="en-US" sz="1600">
                <a:latin typeface="Times New Roman"/>
                <a:ea typeface="Times New Roman"/>
                <a:cs typeface="Times New Roman"/>
                <a:sym typeface="Times New Roman"/>
              </a:rPr>
              <a:t>Communications</a:t>
            </a:r>
            <a:endParaRPr sz="1600">
              <a:latin typeface="Times New Roman"/>
              <a:ea typeface="Times New Roman"/>
              <a:cs typeface="Times New Roman"/>
              <a:sym typeface="Times New Roman"/>
            </a:endParaRPr>
          </a:p>
        </p:txBody>
      </p:sp>
      <p:sp>
        <p:nvSpPr>
          <p:cNvPr id="96" name="Google Shape;96;p9"/>
          <p:cNvSpPr txBox="1"/>
          <p:nvPr/>
        </p:nvSpPr>
        <p:spPr>
          <a:xfrm>
            <a:off x="4416044" y="4191634"/>
            <a:ext cx="838200" cy="1118235"/>
          </a:xfrm>
          <a:prstGeom prst="rect">
            <a:avLst/>
          </a:prstGeom>
          <a:noFill/>
          <a:ln>
            <a:noFill/>
          </a:ln>
        </p:spPr>
        <p:txBody>
          <a:bodyPr anchorCtr="0" anchor="t" bIns="0" lIns="0" spcFirstLastPara="1" rIns="0" wrap="square" tIns="0">
            <a:noAutofit/>
          </a:bodyPr>
          <a:lstStyle/>
          <a:p>
            <a:pPr indent="0" lvl="0" marL="0" marR="79375"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8</a:t>
            </a:r>
            <a:endParaRPr sz="4800">
              <a:latin typeface="Times New Roman"/>
              <a:ea typeface="Times New Roman"/>
              <a:cs typeface="Times New Roman"/>
              <a:sym typeface="Times New Roman"/>
            </a:endParaRPr>
          </a:p>
          <a:p>
            <a:pPr indent="0" lvl="0" marL="0" marR="0" rtl="0" algn="ctr">
              <a:lnSpc>
                <a:spcPct val="100000"/>
              </a:lnSpc>
              <a:spcBef>
                <a:spcPts val="1030"/>
              </a:spcBef>
              <a:spcAft>
                <a:spcPts val="0"/>
              </a:spcAft>
              <a:buNone/>
            </a:pPr>
            <a:r>
              <a:rPr lang="en-US" sz="1600">
                <a:latin typeface="Times New Roman"/>
                <a:ea typeface="Times New Roman"/>
                <a:cs typeface="Times New Roman"/>
                <a:sym typeface="Times New Roman"/>
              </a:rPr>
              <a:t>Timetable</a:t>
            </a:r>
            <a:endParaRPr sz="1600">
              <a:latin typeface="Times New Roman"/>
              <a:ea typeface="Times New Roman"/>
              <a:cs typeface="Times New Roman"/>
              <a:sym typeface="Times New Roman"/>
            </a:endParaRPr>
          </a:p>
        </p:txBody>
      </p:sp>
      <p:sp>
        <p:nvSpPr>
          <p:cNvPr id="97" name="Google Shape;97;p9"/>
          <p:cNvSpPr txBox="1"/>
          <p:nvPr/>
        </p:nvSpPr>
        <p:spPr>
          <a:xfrm>
            <a:off x="6126226" y="1989709"/>
            <a:ext cx="1172845" cy="1673225"/>
          </a:xfrm>
          <a:prstGeom prst="rect">
            <a:avLst/>
          </a:prstGeom>
          <a:noFill/>
          <a:ln>
            <a:noFill/>
          </a:ln>
        </p:spPr>
        <p:txBody>
          <a:bodyPr anchorCtr="0" anchor="t" bIns="0" lIns="0" spcFirstLastPara="1" rIns="0" wrap="square" tIns="0">
            <a:noAutofit/>
          </a:bodyPr>
          <a:lstStyle/>
          <a:p>
            <a:pPr indent="-2540" lvl="0" marL="35814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4</a:t>
            </a:r>
            <a:endParaRPr sz="4800">
              <a:latin typeface="Times New Roman"/>
              <a:ea typeface="Times New Roman"/>
              <a:cs typeface="Times New Roman"/>
              <a:sym typeface="Times New Roman"/>
            </a:endParaRPr>
          </a:p>
          <a:p>
            <a:pPr indent="-12065" lvl="0" marL="12065" marR="5080" rtl="0" algn="ctr">
              <a:lnSpc>
                <a:spcPct val="112500"/>
              </a:lnSpc>
              <a:spcBef>
                <a:spcPts val="160"/>
              </a:spcBef>
              <a:spcAft>
                <a:spcPts val="0"/>
              </a:spcAft>
              <a:buNone/>
            </a:pPr>
            <a:r>
              <a:rPr lang="en-US" sz="1600">
                <a:latin typeface="Times New Roman"/>
                <a:ea typeface="Times New Roman"/>
                <a:cs typeface="Times New Roman"/>
                <a:sym typeface="Times New Roman"/>
              </a:rPr>
              <a:t>Approaching  financiers and  other  stakeholders</a:t>
            </a:r>
            <a:endParaRPr sz="1600">
              <a:latin typeface="Times New Roman"/>
              <a:ea typeface="Times New Roman"/>
              <a:cs typeface="Times New Roman"/>
              <a:sym typeface="Times New Roman"/>
            </a:endParaRPr>
          </a:p>
        </p:txBody>
      </p:sp>
      <p:sp>
        <p:nvSpPr>
          <p:cNvPr id="98" name="Google Shape;98;p9"/>
          <p:cNvSpPr txBox="1"/>
          <p:nvPr/>
        </p:nvSpPr>
        <p:spPr>
          <a:xfrm>
            <a:off x="6065646" y="4191634"/>
            <a:ext cx="1131570" cy="1118235"/>
          </a:xfrm>
          <a:prstGeom prst="rect">
            <a:avLst/>
          </a:prstGeom>
          <a:noFill/>
          <a:ln>
            <a:noFill/>
          </a:ln>
        </p:spPr>
        <p:txBody>
          <a:bodyPr anchorCtr="0" anchor="t" bIns="0" lIns="0" spcFirstLastPara="1" rIns="0" wrap="square" tIns="0">
            <a:noAutofit/>
          </a:bodyPr>
          <a:lstStyle/>
          <a:p>
            <a:pPr indent="0" lvl="0" marL="0" marR="9525"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9</a:t>
            </a:r>
            <a:endParaRPr sz="4800">
              <a:latin typeface="Times New Roman"/>
              <a:ea typeface="Times New Roman"/>
              <a:cs typeface="Times New Roman"/>
              <a:sym typeface="Times New Roman"/>
            </a:endParaRPr>
          </a:p>
          <a:p>
            <a:pPr indent="0" lvl="0" marL="0" marR="0" rtl="0" algn="ctr">
              <a:lnSpc>
                <a:spcPct val="100000"/>
              </a:lnSpc>
              <a:spcBef>
                <a:spcPts val="1030"/>
              </a:spcBef>
              <a:spcAft>
                <a:spcPts val="0"/>
              </a:spcAft>
              <a:buNone/>
            </a:pPr>
            <a:r>
              <a:rPr lang="en-US" sz="1600">
                <a:latin typeface="Times New Roman"/>
                <a:ea typeface="Times New Roman"/>
                <a:cs typeface="Times New Roman"/>
                <a:sym typeface="Times New Roman"/>
              </a:rPr>
              <a:t>Lapsing a bid</a:t>
            </a:r>
            <a:endParaRPr sz="1600">
              <a:latin typeface="Times New Roman"/>
              <a:ea typeface="Times New Roman"/>
              <a:cs typeface="Times New Roman"/>
              <a:sym typeface="Times New Roman"/>
            </a:endParaRPr>
          </a:p>
        </p:txBody>
      </p:sp>
      <p:sp>
        <p:nvSpPr>
          <p:cNvPr id="99" name="Google Shape;99;p9"/>
          <p:cNvSpPr txBox="1"/>
          <p:nvPr/>
        </p:nvSpPr>
        <p:spPr>
          <a:xfrm>
            <a:off x="8081518" y="1989709"/>
            <a:ext cx="934719" cy="1216025"/>
          </a:xfrm>
          <a:prstGeom prst="rect">
            <a:avLst/>
          </a:prstGeom>
          <a:noFill/>
          <a:ln>
            <a:noFill/>
          </a:ln>
        </p:spPr>
        <p:txBody>
          <a:bodyPr anchorCtr="0" anchor="t" bIns="0" lIns="0" spcFirstLastPara="1" rIns="0" wrap="square" tIns="0">
            <a:noAutofit/>
          </a:bodyPr>
          <a:lstStyle/>
          <a:p>
            <a:pPr indent="-10795" lvl="0" marL="239395"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5</a:t>
            </a:r>
            <a:endParaRPr sz="4800">
              <a:latin typeface="Times New Roman"/>
              <a:ea typeface="Times New Roman"/>
              <a:cs typeface="Times New Roman"/>
              <a:sym typeface="Times New Roman"/>
            </a:endParaRPr>
          </a:p>
          <a:p>
            <a:pPr indent="0" lvl="0" marL="0" marR="0" rtl="0" algn="ctr">
              <a:lnSpc>
                <a:spcPct val="116250"/>
              </a:lnSpc>
              <a:spcBef>
                <a:spcPts val="0"/>
              </a:spcBef>
              <a:spcAft>
                <a:spcPts val="0"/>
              </a:spcAft>
              <a:buNone/>
            </a:pPr>
            <a:r>
              <a:rPr lang="en-US" sz="1600">
                <a:latin typeface="Times New Roman"/>
                <a:ea typeface="Times New Roman"/>
                <a:cs typeface="Times New Roman"/>
                <a:sym typeface="Times New Roman"/>
              </a:rPr>
              <a:t>Committed</a:t>
            </a:r>
            <a:endParaRPr sz="1600">
              <a:latin typeface="Times New Roman"/>
              <a:ea typeface="Times New Roman"/>
              <a:cs typeface="Times New Roman"/>
              <a:sym typeface="Times New Roman"/>
            </a:endParaRPr>
          </a:p>
          <a:p>
            <a:pPr indent="0" lvl="0" marL="0" marR="0" rtl="0" algn="ctr">
              <a:lnSpc>
                <a:spcPct val="116250"/>
              </a:lnSpc>
              <a:spcBef>
                <a:spcPts val="0"/>
              </a:spcBef>
              <a:spcAft>
                <a:spcPts val="0"/>
              </a:spcAft>
              <a:buNone/>
            </a:pPr>
            <a:r>
              <a:rPr lang="en-US" sz="1600">
                <a:latin typeface="Times New Roman"/>
                <a:ea typeface="Times New Roman"/>
                <a:cs typeface="Times New Roman"/>
                <a:sym typeface="Times New Roman"/>
              </a:rPr>
              <a:t>finance</a:t>
            </a:r>
            <a:endParaRPr sz="1600">
              <a:latin typeface="Times New Roman"/>
              <a:ea typeface="Times New Roman"/>
              <a:cs typeface="Times New Roman"/>
              <a:sym typeface="Times New Roman"/>
            </a:endParaRPr>
          </a:p>
        </p:txBody>
      </p:sp>
      <p:sp>
        <p:nvSpPr>
          <p:cNvPr id="100" name="Google Shape;100;p9"/>
          <p:cNvSpPr txBox="1"/>
          <p:nvPr/>
        </p:nvSpPr>
        <p:spPr>
          <a:xfrm>
            <a:off x="8004809" y="4191634"/>
            <a:ext cx="849630" cy="1354455"/>
          </a:xfrm>
          <a:prstGeom prst="rect">
            <a:avLst/>
          </a:prstGeom>
          <a:noFill/>
          <a:ln>
            <a:noFill/>
          </a:ln>
        </p:spPr>
        <p:txBody>
          <a:bodyPr anchorCtr="0" anchor="t" bIns="0" lIns="0" spcFirstLastPara="1" rIns="0" wrap="square" tIns="0">
            <a:noAutofit/>
          </a:bodyPr>
          <a:lstStyle/>
          <a:p>
            <a:pPr indent="-11430" lvl="0" marL="49530" marR="0"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10</a:t>
            </a:r>
            <a:endParaRPr sz="4800">
              <a:latin typeface="Times New Roman"/>
              <a:ea typeface="Times New Roman"/>
              <a:cs typeface="Times New Roman"/>
              <a:sym typeface="Times New Roman"/>
            </a:endParaRPr>
          </a:p>
          <a:p>
            <a:pPr indent="0" lvl="0" marL="12700" marR="5080" rtl="0" algn="ctr">
              <a:lnSpc>
                <a:spcPct val="100000"/>
              </a:lnSpc>
              <a:spcBef>
                <a:spcPts val="969"/>
              </a:spcBef>
              <a:spcAft>
                <a:spcPts val="0"/>
              </a:spcAft>
              <a:buNone/>
            </a:pPr>
            <a:r>
              <a:rPr lang="en-US" sz="1600">
                <a:latin typeface="Times New Roman"/>
                <a:ea typeface="Times New Roman"/>
                <a:cs typeface="Times New Roman"/>
                <a:sym typeface="Times New Roman"/>
              </a:rPr>
              <a:t>Defensive  measures</a:t>
            </a:r>
            <a:endParaRPr sz="16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0"/>
          <p:cNvSpPr txBox="1"/>
          <p:nvPr>
            <p:ph type="title"/>
          </p:nvPr>
        </p:nvSpPr>
        <p:spPr>
          <a:xfrm>
            <a:off x="578612" y="769365"/>
            <a:ext cx="4133850"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Principles-based Regulation</a:t>
            </a:r>
            <a:endParaRPr/>
          </a:p>
        </p:txBody>
      </p:sp>
      <p:sp>
        <p:nvSpPr>
          <p:cNvPr id="106" name="Google Shape;106;p10"/>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2</a:t>
            </a:r>
            <a:endParaRPr/>
          </a:p>
        </p:txBody>
      </p:sp>
      <p:sp>
        <p:nvSpPr>
          <p:cNvPr id="107" name="Google Shape;107;p10"/>
          <p:cNvSpPr txBox="1"/>
          <p:nvPr/>
        </p:nvSpPr>
        <p:spPr>
          <a:xfrm>
            <a:off x="535940" y="1411985"/>
            <a:ext cx="8734425" cy="4707255"/>
          </a:xfrm>
          <a:prstGeom prst="rect">
            <a:avLst/>
          </a:prstGeom>
          <a:noFill/>
          <a:ln>
            <a:noFill/>
          </a:ln>
        </p:spPr>
        <p:txBody>
          <a:bodyPr anchorCtr="0" anchor="t" bIns="0" lIns="0" spcFirstLastPara="1" rIns="0" wrap="square" tIns="0">
            <a:noAutofit/>
          </a:bodyPr>
          <a:lstStyle/>
          <a:p>
            <a:pPr indent="-342900" lvl="0" marL="355600" marR="518159" rtl="0" algn="l">
              <a:lnSpc>
                <a:spcPct val="100000"/>
              </a:lnSpc>
              <a:spcBef>
                <a:spcPts val="0"/>
              </a:spcBef>
              <a:spcAft>
                <a:spcPts val="0"/>
              </a:spcAft>
              <a:buClr>
                <a:srgbClr val="89898D"/>
              </a:buClr>
              <a:buSzPts val="1400"/>
              <a:buFont typeface="Times New Roman"/>
              <a:buAutoNum type="arabicPeriod"/>
            </a:pPr>
            <a:r>
              <a:rPr lang="en-US" sz="1400">
                <a:solidFill>
                  <a:srgbClr val="89898D"/>
                </a:solidFill>
                <a:latin typeface="Times New Roman"/>
                <a:ea typeface="Times New Roman"/>
                <a:cs typeface="Times New Roman"/>
                <a:sym typeface="Times New Roman"/>
              </a:rPr>
              <a:t>All holders of the securities of an offeree company of the same class must be </a:t>
            </a:r>
            <a:r>
              <a:rPr b="1" lang="en-US" sz="1400">
                <a:solidFill>
                  <a:srgbClr val="89898D"/>
                </a:solidFill>
                <a:latin typeface="Times New Roman"/>
                <a:ea typeface="Times New Roman"/>
                <a:cs typeface="Times New Roman"/>
                <a:sym typeface="Times New Roman"/>
              </a:rPr>
              <a:t>afforded equivalent treatment</a:t>
            </a:r>
            <a:r>
              <a:rPr lang="en-US" sz="1400">
                <a:solidFill>
                  <a:srgbClr val="89898D"/>
                </a:solidFill>
                <a:latin typeface="Times New Roman"/>
                <a:ea typeface="Times New Roman"/>
                <a:cs typeface="Times New Roman"/>
                <a:sym typeface="Times New Roman"/>
              </a:rPr>
              <a:t>;  moreover, if a person acquires control of a company, the other </a:t>
            </a:r>
            <a:r>
              <a:rPr b="1" lang="en-US" sz="1400">
                <a:solidFill>
                  <a:srgbClr val="89898D"/>
                </a:solidFill>
                <a:latin typeface="Times New Roman"/>
                <a:ea typeface="Times New Roman"/>
                <a:cs typeface="Times New Roman"/>
                <a:sym typeface="Times New Roman"/>
              </a:rPr>
              <a:t>holders of securities must be protected</a:t>
            </a:r>
            <a:r>
              <a:rPr lang="en-US" sz="1400">
                <a:solidFill>
                  <a:srgbClr val="89898D"/>
                </a:solidFill>
                <a:latin typeface="Times New Roman"/>
                <a:ea typeface="Times New Roman"/>
                <a:cs typeface="Times New Roman"/>
                <a:sym typeface="Times New Roman"/>
              </a:rPr>
              <a:t>.</a:t>
            </a:r>
            <a:endParaRPr sz="1400">
              <a:latin typeface="Times New Roman"/>
              <a:ea typeface="Times New Roman"/>
              <a:cs typeface="Times New Roman"/>
              <a:sym typeface="Times New Roman"/>
            </a:endParaRPr>
          </a:p>
          <a:p>
            <a:pPr indent="127000" lvl="0" marL="0" marR="0" rtl="0" algn="l">
              <a:lnSpc>
                <a:spcPct val="100000"/>
              </a:lnSpc>
              <a:spcBef>
                <a:spcPts val="55"/>
              </a:spcBef>
              <a:spcAft>
                <a:spcPts val="0"/>
              </a:spcAft>
              <a:buSzPts val="2000"/>
              <a:buFont typeface="Arial"/>
              <a:buNone/>
            </a:pPr>
            <a:r>
              <a:t/>
            </a:r>
            <a:endParaRPr sz="2000">
              <a:latin typeface="Times New Roman"/>
              <a:ea typeface="Times New Roman"/>
              <a:cs typeface="Times New Roman"/>
              <a:sym typeface="Times New Roman"/>
            </a:endParaRPr>
          </a:p>
          <a:p>
            <a:pPr indent="-342900" lvl="0" marL="355600" marR="29209" rtl="0" algn="l">
              <a:lnSpc>
                <a:spcPct val="100000"/>
              </a:lnSpc>
              <a:spcBef>
                <a:spcPts val="0"/>
              </a:spcBef>
              <a:spcAft>
                <a:spcPts val="0"/>
              </a:spcAft>
              <a:buClr>
                <a:srgbClr val="89898D"/>
              </a:buClr>
              <a:buSzPts val="1400"/>
              <a:buFont typeface="Times New Roman"/>
              <a:buAutoNum type="arabicPeriod"/>
            </a:pPr>
            <a:r>
              <a:rPr lang="en-US" sz="1400">
                <a:solidFill>
                  <a:srgbClr val="89898D"/>
                </a:solidFill>
                <a:latin typeface="Times New Roman"/>
                <a:ea typeface="Times New Roman"/>
                <a:cs typeface="Times New Roman"/>
                <a:sym typeface="Times New Roman"/>
              </a:rPr>
              <a:t>The </a:t>
            </a:r>
            <a:r>
              <a:rPr b="1" lang="en-US" sz="1400">
                <a:solidFill>
                  <a:srgbClr val="89898D"/>
                </a:solidFill>
                <a:latin typeface="Times New Roman"/>
                <a:ea typeface="Times New Roman"/>
                <a:cs typeface="Times New Roman"/>
                <a:sym typeface="Times New Roman"/>
              </a:rPr>
              <a:t>holders of the securities of an offeree company must have sufficient time and information </a:t>
            </a:r>
            <a:r>
              <a:rPr lang="en-US" sz="1400">
                <a:solidFill>
                  <a:srgbClr val="89898D"/>
                </a:solidFill>
                <a:latin typeface="Times New Roman"/>
                <a:ea typeface="Times New Roman"/>
                <a:cs typeface="Times New Roman"/>
                <a:sym typeface="Times New Roman"/>
              </a:rPr>
              <a:t>to enable them to  reach a properly informed decision on the bid; where it advises the holders of securities, the board of the offeree  company must give its views on the effects of implementation of the bid on employment, conditions of employment  and the locations of the company’s places of business.</a:t>
            </a:r>
            <a:endParaRPr sz="1400">
              <a:latin typeface="Times New Roman"/>
              <a:ea typeface="Times New Roman"/>
              <a:cs typeface="Times New Roman"/>
              <a:sym typeface="Times New Roman"/>
            </a:endParaRPr>
          </a:p>
          <a:p>
            <a:pPr indent="127000" lvl="0" marL="0" marR="0" rtl="0" algn="l">
              <a:lnSpc>
                <a:spcPct val="100000"/>
              </a:lnSpc>
              <a:spcBef>
                <a:spcPts val="50"/>
              </a:spcBef>
              <a:spcAft>
                <a:spcPts val="0"/>
              </a:spcAft>
              <a:buSzPts val="2000"/>
              <a:buFont typeface="Arial"/>
              <a:buNone/>
            </a:pPr>
            <a:r>
              <a:t/>
            </a:r>
            <a:endParaRPr sz="2000">
              <a:latin typeface="Times New Roman"/>
              <a:ea typeface="Times New Roman"/>
              <a:cs typeface="Times New Roman"/>
              <a:sym typeface="Times New Roman"/>
            </a:endParaRPr>
          </a:p>
          <a:p>
            <a:pPr indent="-342900" lvl="0" marL="355600" marR="434975" rtl="0" algn="l">
              <a:lnSpc>
                <a:spcPct val="100000"/>
              </a:lnSpc>
              <a:spcBef>
                <a:spcPts val="5"/>
              </a:spcBef>
              <a:spcAft>
                <a:spcPts val="0"/>
              </a:spcAft>
              <a:buClr>
                <a:srgbClr val="89898D"/>
              </a:buClr>
              <a:buSzPts val="1400"/>
              <a:buFont typeface="Times New Roman"/>
              <a:buAutoNum type="arabicPeriod"/>
            </a:pPr>
            <a:r>
              <a:rPr lang="en-US" sz="1400">
                <a:solidFill>
                  <a:srgbClr val="89898D"/>
                </a:solidFill>
                <a:latin typeface="Times New Roman"/>
                <a:ea typeface="Times New Roman"/>
                <a:cs typeface="Times New Roman"/>
                <a:sym typeface="Times New Roman"/>
              </a:rPr>
              <a:t>The board of an </a:t>
            </a:r>
            <a:r>
              <a:rPr b="1" lang="en-US" sz="1400">
                <a:solidFill>
                  <a:srgbClr val="89898D"/>
                </a:solidFill>
                <a:latin typeface="Times New Roman"/>
                <a:ea typeface="Times New Roman"/>
                <a:cs typeface="Times New Roman"/>
                <a:sym typeface="Times New Roman"/>
              </a:rPr>
              <a:t>offeree company must act in the interests of the company as a whole </a:t>
            </a:r>
            <a:r>
              <a:rPr lang="en-US" sz="1400">
                <a:solidFill>
                  <a:srgbClr val="89898D"/>
                </a:solidFill>
                <a:latin typeface="Times New Roman"/>
                <a:ea typeface="Times New Roman"/>
                <a:cs typeface="Times New Roman"/>
                <a:sym typeface="Times New Roman"/>
              </a:rPr>
              <a:t>and must not deny the  holders of securities the opportunity to decide on the merits of the bid.</a:t>
            </a:r>
            <a:endParaRPr sz="1400">
              <a:latin typeface="Times New Roman"/>
              <a:ea typeface="Times New Roman"/>
              <a:cs typeface="Times New Roman"/>
              <a:sym typeface="Times New Roman"/>
            </a:endParaRPr>
          </a:p>
          <a:p>
            <a:pPr indent="127000" lvl="0" marL="0" marR="0" rtl="0" algn="l">
              <a:lnSpc>
                <a:spcPct val="100000"/>
              </a:lnSpc>
              <a:spcBef>
                <a:spcPts val="50"/>
              </a:spcBef>
              <a:spcAft>
                <a:spcPts val="0"/>
              </a:spcAft>
              <a:buSzPts val="2000"/>
              <a:buFont typeface="Arial"/>
              <a:buNone/>
            </a:pPr>
            <a:r>
              <a:t/>
            </a:r>
            <a:endParaRPr sz="2000">
              <a:latin typeface="Times New Roman"/>
              <a:ea typeface="Times New Roman"/>
              <a:cs typeface="Times New Roman"/>
              <a:sym typeface="Times New Roman"/>
            </a:endParaRPr>
          </a:p>
          <a:p>
            <a:pPr indent="-342900" lvl="0" marL="355600" marR="5080" rtl="0" algn="l">
              <a:lnSpc>
                <a:spcPct val="100000"/>
              </a:lnSpc>
              <a:spcBef>
                <a:spcPts val="0"/>
              </a:spcBef>
              <a:spcAft>
                <a:spcPts val="0"/>
              </a:spcAft>
              <a:buClr>
                <a:srgbClr val="89898D"/>
              </a:buClr>
              <a:buSzPts val="1400"/>
              <a:buFont typeface="Times New Roman"/>
              <a:buAutoNum type="arabicPeriod"/>
            </a:pPr>
            <a:r>
              <a:rPr b="1" lang="en-US" sz="1400">
                <a:solidFill>
                  <a:srgbClr val="89898D"/>
                </a:solidFill>
                <a:latin typeface="Times New Roman"/>
                <a:ea typeface="Times New Roman"/>
                <a:cs typeface="Times New Roman"/>
                <a:sym typeface="Times New Roman"/>
              </a:rPr>
              <a:t>False markets must not be created in the securities of the offeree company</a:t>
            </a:r>
            <a:r>
              <a:rPr lang="en-US" sz="1400">
                <a:solidFill>
                  <a:srgbClr val="89898D"/>
                </a:solidFill>
                <a:latin typeface="Times New Roman"/>
                <a:ea typeface="Times New Roman"/>
                <a:cs typeface="Times New Roman"/>
                <a:sym typeface="Times New Roman"/>
              </a:rPr>
              <a:t>, of the offeror company or of any  other company concerned by the bid in such a way that the rise or fall of the prices of the securities becomes artificial  and the normal functioning of the markets is distorted.</a:t>
            </a:r>
            <a:endParaRPr sz="1400">
              <a:latin typeface="Times New Roman"/>
              <a:ea typeface="Times New Roman"/>
              <a:cs typeface="Times New Roman"/>
              <a:sym typeface="Times New Roman"/>
            </a:endParaRPr>
          </a:p>
          <a:p>
            <a:pPr indent="127000" lvl="0" marL="0" marR="0" rtl="0" algn="l">
              <a:lnSpc>
                <a:spcPct val="100000"/>
              </a:lnSpc>
              <a:spcBef>
                <a:spcPts val="50"/>
              </a:spcBef>
              <a:spcAft>
                <a:spcPts val="0"/>
              </a:spcAft>
              <a:buSzPts val="2000"/>
              <a:buFont typeface="Arial"/>
              <a:buNone/>
            </a:pPr>
            <a:r>
              <a:t/>
            </a:r>
            <a:endParaRPr sz="2000">
              <a:latin typeface="Times New Roman"/>
              <a:ea typeface="Times New Roman"/>
              <a:cs typeface="Times New Roman"/>
              <a:sym typeface="Times New Roman"/>
            </a:endParaRPr>
          </a:p>
          <a:p>
            <a:pPr indent="-342900" lvl="0" marL="355600" marR="47625" rtl="0" algn="l">
              <a:lnSpc>
                <a:spcPct val="100000"/>
              </a:lnSpc>
              <a:spcBef>
                <a:spcPts val="0"/>
              </a:spcBef>
              <a:spcAft>
                <a:spcPts val="0"/>
              </a:spcAft>
              <a:buClr>
                <a:srgbClr val="89898D"/>
              </a:buClr>
              <a:buSzPts val="1400"/>
              <a:buFont typeface="Times New Roman"/>
              <a:buAutoNum type="arabicPeriod"/>
            </a:pPr>
            <a:r>
              <a:rPr lang="en-US" sz="1400">
                <a:solidFill>
                  <a:srgbClr val="89898D"/>
                </a:solidFill>
                <a:latin typeface="Times New Roman"/>
                <a:ea typeface="Times New Roman"/>
                <a:cs typeface="Times New Roman"/>
                <a:sym typeface="Times New Roman"/>
              </a:rPr>
              <a:t>An </a:t>
            </a:r>
            <a:r>
              <a:rPr b="1" lang="en-US" sz="1400">
                <a:solidFill>
                  <a:srgbClr val="89898D"/>
                </a:solidFill>
                <a:latin typeface="Times New Roman"/>
                <a:ea typeface="Times New Roman"/>
                <a:cs typeface="Times New Roman"/>
                <a:sym typeface="Times New Roman"/>
              </a:rPr>
              <a:t>offeror must announce a bid only after ensuring that he/she can fulfil in full any cash consideration</a:t>
            </a:r>
            <a:r>
              <a:rPr lang="en-US" sz="1400">
                <a:solidFill>
                  <a:srgbClr val="89898D"/>
                </a:solidFill>
                <a:latin typeface="Times New Roman"/>
                <a:ea typeface="Times New Roman"/>
                <a:cs typeface="Times New Roman"/>
                <a:sym typeface="Times New Roman"/>
              </a:rPr>
              <a:t>, if such  is offered, and after taking all reasonable measures to secure the implementation of any other type of consideration.</a:t>
            </a:r>
            <a:endParaRPr sz="1400">
              <a:latin typeface="Times New Roman"/>
              <a:ea typeface="Times New Roman"/>
              <a:cs typeface="Times New Roman"/>
              <a:sym typeface="Times New Roman"/>
            </a:endParaRPr>
          </a:p>
          <a:p>
            <a:pPr indent="127000" lvl="0" marL="0" marR="0" rtl="0" algn="l">
              <a:lnSpc>
                <a:spcPct val="100000"/>
              </a:lnSpc>
              <a:spcBef>
                <a:spcPts val="50"/>
              </a:spcBef>
              <a:spcAft>
                <a:spcPts val="0"/>
              </a:spcAft>
              <a:buSzPts val="2000"/>
              <a:buFont typeface="Arial"/>
              <a:buNone/>
            </a:pPr>
            <a:r>
              <a:t/>
            </a:r>
            <a:endParaRPr sz="2000">
              <a:latin typeface="Times New Roman"/>
              <a:ea typeface="Times New Roman"/>
              <a:cs typeface="Times New Roman"/>
              <a:sym typeface="Times New Roman"/>
            </a:endParaRPr>
          </a:p>
          <a:p>
            <a:pPr indent="-342900" lvl="0" marL="355600" marR="32384" rtl="0" algn="l">
              <a:lnSpc>
                <a:spcPct val="100000"/>
              </a:lnSpc>
              <a:spcBef>
                <a:spcPts val="5"/>
              </a:spcBef>
              <a:spcAft>
                <a:spcPts val="0"/>
              </a:spcAft>
              <a:buClr>
                <a:srgbClr val="89898D"/>
              </a:buClr>
              <a:buSzPts val="1400"/>
              <a:buFont typeface="Times New Roman"/>
              <a:buAutoNum type="arabicPeriod"/>
            </a:pPr>
            <a:r>
              <a:rPr lang="en-US" sz="1400">
                <a:solidFill>
                  <a:srgbClr val="89898D"/>
                </a:solidFill>
                <a:latin typeface="Times New Roman"/>
                <a:ea typeface="Times New Roman"/>
                <a:cs typeface="Times New Roman"/>
                <a:sym typeface="Times New Roman"/>
              </a:rPr>
              <a:t>An </a:t>
            </a:r>
            <a:r>
              <a:rPr b="1" lang="en-US" sz="1400">
                <a:solidFill>
                  <a:srgbClr val="89898D"/>
                </a:solidFill>
                <a:latin typeface="Times New Roman"/>
                <a:ea typeface="Times New Roman"/>
                <a:cs typeface="Times New Roman"/>
                <a:sym typeface="Times New Roman"/>
              </a:rPr>
              <a:t>offeree company must not be hindered in the conduct of its affairs for longer than is reasonable </a:t>
            </a:r>
            <a:r>
              <a:rPr lang="en-US" sz="1400">
                <a:solidFill>
                  <a:srgbClr val="89898D"/>
                </a:solidFill>
                <a:latin typeface="Times New Roman"/>
                <a:ea typeface="Times New Roman"/>
                <a:cs typeface="Times New Roman"/>
                <a:sym typeface="Times New Roman"/>
              </a:rPr>
              <a:t>by a bid for  its securities.</a:t>
            </a:r>
            <a:endParaRPr sz="14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1"/>
          <p:cNvSpPr txBox="1"/>
          <p:nvPr>
            <p:ph type="title"/>
          </p:nvPr>
        </p:nvSpPr>
        <p:spPr>
          <a:xfrm>
            <a:off x="437489" y="675766"/>
            <a:ext cx="9031020"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Announcement Regime</a:t>
            </a:r>
            <a:endParaRPr/>
          </a:p>
        </p:txBody>
      </p:sp>
      <p:sp>
        <p:nvSpPr>
          <p:cNvPr id="113" name="Google Shape;113;p11"/>
          <p:cNvSpPr txBox="1"/>
          <p:nvPr/>
        </p:nvSpPr>
        <p:spPr>
          <a:xfrm>
            <a:off x="333857" y="3553586"/>
            <a:ext cx="2404110" cy="180340"/>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1" lang="en-US" sz="1100">
                <a:solidFill>
                  <a:srgbClr val="C00000"/>
                </a:solidFill>
                <a:latin typeface="Times New Roman"/>
                <a:ea typeface="Times New Roman"/>
                <a:cs typeface="Times New Roman"/>
                <a:sym typeface="Times New Roman"/>
              </a:rPr>
              <a:t>Triggers for consulting Panel/ potentially</a:t>
            </a:r>
            <a:endParaRPr sz="1100">
              <a:latin typeface="Times New Roman"/>
              <a:ea typeface="Times New Roman"/>
              <a:cs typeface="Times New Roman"/>
              <a:sym typeface="Times New Roman"/>
            </a:endParaRPr>
          </a:p>
        </p:txBody>
      </p:sp>
      <p:sp>
        <p:nvSpPr>
          <p:cNvPr id="114" name="Google Shape;114;p11"/>
          <p:cNvSpPr txBox="1"/>
          <p:nvPr/>
        </p:nvSpPr>
        <p:spPr>
          <a:xfrm>
            <a:off x="333857" y="3754754"/>
            <a:ext cx="1542415" cy="180340"/>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1" lang="en-US" sz="1100">
                <a:solidFill>
                  <a:srgbClr val="C00000"/>
                </a:solidFill>
                <a:latin typeface="Times New Roman"/>
                <a:ea typeface="Times New Roman"/>
                <a:cs typeface="Times New Roman"/>
                <a:sym typeface="Times New Roman"/>
              </a:rPr>
              <a:t>making an announcement</a:t>
            </a:r>
            <a:endParaRPr sz="1100">
              <a:latin typeface="Times New Roman"/>
              <a:ea typeface="Times New Roman"/>
              <a:cs typeface="Times New Roman"/>
              <a:sym typeface="Times New Roman"/>
            </a:endParaRPr>
          </a:p>
        </p:txBody>
      </p:sp>
      <p:sp>
        <p:nvSpPr>
          <p:cNvPr id="115" name="Google Shape;115;p11"/>
          <p:cNvSpPr/>
          <p:nvPr/>
        </p:nvSpPr>
        <p:spPr>
          <a:xfrm>
            <a:off x="4287265" y="5878791"/>
            <a:ext cx="1666875" cy="603885"/>
          </a:xfrm>
          <a:custGeom>
            <a:rect b="b" l="l" r="r" t="t"/>
            <a:pathLst>
              <a:path extrusionOk="0" h="120000" w="120000">
                <a:moveTo>
                  <a:pt x="0" y="119929"/>
                </a:moveTo>
                <a:lnTo>
                  <a:pt x="119963" y="119929"/>
                </a:lnTo>
                <a:lnTo>
                  <a:pt x="119963" y="0"/>
                </a:lnTo>
                <a:lnTo>
                  <a:pt x="0" y="0"/>
                </a:lnTo>
                <a:lnTo>
                  <a:pt x="0" y="119929"/>
                </a:lnTo>
                <a:close/>
              </a:path>
            </a:pathLst>
          </a:custGeom>
          <a:solidFill>
            <a:srgbClr val="FFC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16" name="Google Shape;116;p11"/>
          <p:cNvSpPr/>
          <p:nvPr/>
        </p:nvSpPr>
        <p:spPr>
          <a:xfrm>
            <a:off x="4287265" y="5878791"/>
            <a:ext cx="1666875" cy="603885"/>
          </a:xfrm>
          <a:custGeom>
            <a:rect b="b" l="l" r="r" t="t"/>
            <a:pathLst>
              <a:path extrusionOk="0" h="120000" w="120000">
                <a:moveTo>
                  <a:pt x="0" y="119929"/>
                </a:moveTo>
                <a:lnTo>
                  <a:pt x="119963" y="119929"/>
                </a:lnTo>
                <a:lnTo>
                  <a:pt x="119963" y="0"/>
                </a:lnTo>
                <a:lnTo>
                  <a:pt x="0" y="0"/>
                </a:lnTo>
                <a:lnTo>
                  <a:pt x="0" y="119929"/>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17" name="Google Shape;117;p11"/>
          <p:cNvSpPr txBox="1"/>
          <p:nvPr/>
        </p:nvSpPr>
        <p:spPr>
          <a:xfrm>
            <a:off x="4370070" y="5957112"/>
            <a:ext cx="1501140" cy="45085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US" sz="1300">
                <a:latin typeface="Times New Roman"/>
                <a:ea typeface="Times New Roman"/>
                <a:cs typeface="Times New Roman"/>
                <a:sym typeface="Times New Roman"/>
              </a:rPr>
              <a:t>Bidder </a:t>
            </a:r>
            <a:r>
              <a:rPr b="1" lang="en-US" sz="1300">
                <a:latin typeface="Times New Roman"/>
                <a:ea typeface="Times New Roman"/>
                <a:cs typeface="Times New Roman"/>
                <a:sym typeface="Times New Roman"/>
              </a:rPr>
              <a:t>“downs tools”</a:t>
            </a:r>
            <a:endParaRPr sz="1300">
              <a:latin typeface="Times New Roman"/>
              <a:ea typeface="Times New Roman"/>
              <a:cs typeface="Times New Roman"/>
              <a:sym typeface="Times New Roman"/>
            </a:endParaRPr>
          </a:p>
          <a:p>
            <a:pPr indent="-1905" lvl="0" marL="1905" marR="0" rtl="0" algn="ctr">
              <a:lnSpc>
                <a:spcPct val="100000"/>
              </a:lnSpc>
              <a:spcBef>
                <a:spcPts val="335"/>
              </a:spcBef>
              <a:spcAft>
                <a:spcPts val="0"/>
              </a:spcAft>
              <a:buNone/>
            </a:pPr>
            <a:r>
              <a:rPr lang="en-US" sz="1300">
                <a:latin typeface="Times New Roman"/>
                <a:ea typeface="Times New Roman"/>
                <a:cs typeface="Times New Roman"/>
                <a:sym typeface="Times New Roman"/>
              </a:rPr>
              <a:t>with Panel consent</a:t>
            </a:r>
            <a:endParaRPr sz="1300">
              <a:latin typeface="Times New Roman"/>
              <a:ea typeface="Times New Roman"/>
              <a:cs typeface="Times New Roman"/>
              <a:sym typeface="Times New Roman"/>
            </a:endParaRPr>
          </a:p>
        </p:txBody>
      </p:sp>
      <p:sp>
        <p:nvSpPr>
          <p:cNvPr id="118" name="Google Shape;118;p11"/>
          <p:cNvSpPr/>
          <p:nvPr/>
        </p:nvSpPr>
        <p:spPr>
          <a:xfrm>
            <a:off x="7831963" y="5877852"/>
            <a:ext cx="1666875" cy="603885"/>
          </a:xfrm>
          <a:custGeom>
            <a:rect b="b" l="l" r="r" t="t"/>
            <a:pathLst>
              <a:path extrusionOk="0" h="120000" w="120000">
                <a:moveTo>
                  <a:pt x="0" y="119929"/>
                </a:moveTo>
                <a:lnTo>
                  <a:pt x="119990" y="119929"/>
                </a:lnTo>
                <a:lnTo>
                  <a:pt x="119990" y="0"/>
                </a:lnTo>
                <a:lnTo>
                  <a:pt x="0" y="0"/>
                </a:lnTo>
                <a:lnTo>
                  <a:pt x="0" y="119929"/>
                </a:lnTo>
                <a:close/>
              </a:path>
            </a:pathLst>
          </a:custGeom>
          <a:solidFill>
            <a:srgbClr val="B9E08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19" name="Google Shape;119;p11"/>
          <p:cNvSpPr/>
          <p:nvPr/>
        </p:nvSpPr>
        <p:spPr>
          <a:xfrm>
            <a:off x="7831963" y="5877852"/>
            <a:ext cx="1666875" cy="603885"/>
          </a:xfrm>
          <a:custGeom>
            <a:rect b="b" l="l" r="r" t="t"/>
            <a:pathLst>
              <a:path extrusionOk="0" h="120000" w="120000">
                <a:moveTo>
                  <a:pt x="0" y="119929"/>
                </a:moveTo>
                <a:lnTo>
                  <a:pt x="119990" y="119929"/>
                </a:lnTo>
                <a:lnTo>
                  <a:pt x="119990" y="0"/>
                </a:lnTo>
                <a:lnTo>
                  <a:pt x="0" y="0"/>
                </a:lnTo>
                <a:lnTo>
                  <a:pt x="0" y="119929"/>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20" name="Google Shape;120;p11"/>
          <p:cNvSpPr txBox="1"/>
          <p:nvPr/>
        </p:nvSpPr>
        <p:spPr>
          <a:xfrm>
            <a:off x="8097139" y="5956198"/>
            <a:ext cx="1137920" cy="45085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1" lang="en-US" sz="1300">
                <a:latin typeface="Times New Roman"/>
                <a:ea typeface="Times New Roman"/>
                <a:cs typeface="Times New Roman"/>
                <a:sym typeface="Times New Roman"/>
              </a:rPr>
              <a:t>“Possible offer”</a:t>
            </a:r>
            <a:endParaRPr sz="1300">
              <a:latin typeface="Times New Roman"/>
              <a:ea typeface="Times New Roman"/>
              <a:cs typeface="Times New Roman"/>
              <a:sym typeface="Times New Roman"/>
            </a:endParaRPr>
          </a:p>
          <a:p>
            <a:pPr indent="-1905" lvl="0" marL="1905" marR="0" rtl="0" algn="ctr">
              <a:lnSpc>
                <a:spcPct val="100000"/>
              </a:lnSpc>
              <a:spcBef>
                <a:spcPts val="335"/>
              </a:spcBef>
              <a:spcAft>
                <a:spcPts val="0"/>
              </a:spcAft>
              <a:buNone/>
            </a:pPr>
            <a:r>
              <a:rPr lang="en-US" sz="1300">
                <a:latin typeface="Times New Roman"/>
                <a:ea typeface="Times New Roman"/>
                <a:cs typeface="Times New Roman"/>
                <a:sym typeface="Times New Roman"/>
              </a:rPr>
              <a:t>announcement</a:t>
            </a:r>
            <a:endParaRPr sz="1300">
              <a:latin typeface="Times New Roman"/>
              <a:ea typeface="Times New Roman"/>
              <a:cs typeface="Times New Roman"/>
              <a:sym typeface="Times New Roman"/>
            </a:endParaRPr>
          </a:p>
        </p:txBody>
      </p:sp>
      <p:sp>
        <p:nvSpPr>
          <p:cNvPr id="121" name="Google Shape;121;p11"/>
          <p:cNvSpPr/>
          <p:nvPr/>
        </p:nvSpPr>
        <p:spPr>
          <a:xfrm>
            <a:off x="6059423" y="5877852"/>
            <a:ext cx="1666875" cy="603885"/>
          </a:xfrm>
          <a:custGeom>
            <a:rect b="b" l="l" r="r" t="t"/>
            <a:pathLst>
              <a:path extrusionOk="0" h="120000" w="120000">
                <a:moveTo>
                  <a:pt x="0" y="119929"/>
                </a:moveTo>
                <a:lnTo>
                  <a:pt x="119990" y="119929"/>
                </a:lnTo>
                <a:lnTo>
                  <a:pt x="119990" y="0"/>
                </a:lnTo>
                <a:lnTo>
                  <a:pt x="0" y="0"/>
                </a:lnTo>
                <a:lnTo>
                  <a:pt x="0" y="119929"/>
                </a:lnTo>
                <a:close/>
              </a:path>
            </a:pathLst>
          </a:custGeom>
          <a:solidFill>
            <a:srgbClr val="FF9292"/>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22" name="Google Shape;122;p11"/>
          <p:cNvSpPr/>
          <p:nvPr/>
        </p:nvSpPr>
        <p:spPr>
          <a:xfrm>
            <a:off x="6059423" y="5877852"/>
            <a:ext cx="1666875" cy="603885"/>
          </a:xfrm>
          <a:custGeom>
            <a:rect b="b" l="l" r="r" t="t"/>
            <a:pathLst>
              <a:path extrusionOk="0" h="120000" w="120000">
                <a:moveTo>
                  <a:pt x="0" y="119929"/>
                </a:moveTo>
                <a:lnTo>
                  <a:pt x="119990" y="119929"/>
                </a:lnTo>
                <a:lnTo>
                  <a:pt x="119990" y="0"/>
                </a:lnTo>
                <a:lnTo>
                  <a:pt x="0" y="0"/>
                </a:lnTo>
                <a:lnTo>
                  <a:pt x="0" y="119929"/>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23" name="Google Shape;123;p11"/>
          <p:cNvSpPr txBox="1"/>
          <p:nvPr/>
        </p:nvSpPr>
        <p:spPr>
          <a:xfrm>
            <a:off x="6401815" y="5956198"/>
            <a:ext cx="984250" cy="45085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1" lang="en-US" sz="1300">
                <a:latin typeface="Times New Roman"/>
                <a:ea typeface="Times New Roman"/>
                <a:cs typeface="Times New Roman"/>
                <a:sym typeface="Times New Roman"/>
              </a:rPr>
              <a:t>“No offer”</a:t>
            </a:r>
            <a:endParaRPr sz="1300">
              <a:latin typeface="Times New Roman"/>
              <a:ea typeface="Times New Roman"/>
              <a:cs typeface="Times New Roman"/>
              <a:sym typeface="Times New Roman"/>
            </a:endParaRPr>
          </a:p>
          <a:p>
            <a:pPr indent="0" lvl="0" marL="0" marR="0" rtl="0" algn="ctr">
              <a:lnSpc>
                <a:spcPct val="100000"/>
              </a:lnSpc>
              <a:spcBef>
                <a:spcPts val="335"/>
              </a:spcBef>
              <a:spcAft>
                <a:spcPts val="0"/>
              </a:spcAft>
              <a:buNone/>
            </a:pPr>
            <a:r>
              <a:rPr lang="en-US" sz="1300">
                <a:latin typeface="Times New Roman"/>
                <a:ea typeface="Times New Roman"/>
                <a:cs typeface="Times New Roman"/>
                <a:sym typeface="Times New Roman"/>
              </a:rPr>
              <a:t>announcement</a:t>
            </a:r>
            <a:endParaRPr sz="1300">
              <a:latin typeface="Times New Roman"/>
              <a:ea typeface="Times New Roman"/>
              <a:cs typeface="Times New Roman"/>
              <a:sym typeface="Times New Roman"/>
            </a:endParaRPr>
          </a:p>
        </p:txBody>
      </p:sp>
      <p:sp>
        <p:nvSpPr>
          <p:cNvPr id="124" name="Google Shape;124;p11"/>
          <p:cNvSpPr/>
          <p:nvPr/>
        </p:nvSpPr>
        <p:spPr>
          <a:xfrm>
            <a:off x="2514600" y="5877852"/>
            <a:ext cx="1666875" cy="603885"/>
          </a:xfrm>
          <a:custGeom>
            <a:rect b="b" l="l" r="r" t="t"/>
            <a:pathLst>
              <a:path extrusionOk="0" h="120000" w="120000">
                <a:moveTo>
                  <a:pt x="0" y="119929"/>
                </a:moveTo>
                <a:lnTo>
                  <a:pt x="119990" y="119929"/>
                </a:lnTo>
                <a:lnTo>
                  <a:pt x="119990" y="0"/>
                </a:lnTo>
                <a:lnTo>
                  <a:pt x="0" y="0"/>
                </a:lnTo>
                <a:lnTo>
                  <a:pt x="0" y="119929"/>
                </a:lnTo>
                <a:close/>
              </a:path>
            </a:pathLst>
          </a:custGeom>
          <a:solidFill>
            <a:srgbClr val="99CCF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25" name="Google Shape;125;p11"/>
          <p:cNvSpPr/>
          <p:nvPr/>
        </p:nvSpPr>
        <p:spPr>
          <a:xfrm>
            <a:off x="2514600" y="5877852"/>
            <a:ext cx="1666875" cy="603885"/>
          </a:xfrm>
          <a:custGeom>
            <a:rect b="b" l="l" r="r" t="t"/>
            <a:pathLst>
              <a:path extrusionOk="0" h="120000" w="120000">
                <a:moveTo>
                  <a:pt x="0" y="119929"/>
                </a:moveTo>
                <a:lnTo>
                  <a:pt x="119990" y="119929"/>
                </a:lnTo>
                <a:lnTo>
                  <a:pt x="119990" y="0"/>
                </a:lnTo>
                <a:lnTo>
                  <a:pt x="0" y="0"/>
                </a:lnTo>
                <a:lnTo>
                  <a:pt x="0" y="119929"/>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26" name="Google Shape;126;p11"/>
          <p:cNvSpPr txBox="1"/>
          <p:nvPr/>
        </p:nvSpPr>
        <p:spPr>
          <a:xfrm>
            <a:off x="2734817" y="5913602"/>
            <a:ext cx="1226820" cy="493395"/>
          </a:xfrm>
          <a:prstGeom prst="rect">
            <a:avLst/>
          </a:prstGeom>
          <a:noFill/>
          <a:ln>
            <a:noFill/>
          </a:ln>
        </p:spPr>
        <p:txBody>
          <a:bodyPr anchorCtr="0" anchor="t" bIns="0" lIns="0" spcFirstLastPara="1" rIns="0" wrap="square" tIns="0">
            <a:noAutofit/>
          </a:bodyPr>
          <a:lstStyle/>
          <a:p>
            <a:pPr indent="-338455" lvl="0" marL="338455" marR="5080" rtl="0" algn="l">
              <a:lnSpc>
                <a:spcPct val="121500"/>
              </a:lnSpc>
              <a:spcBef>
                <a:spcPts val="0"/>
              </a:spcBef>
              <a:spcAft>
                <a:spcPts val="0"/>
              </a:spcAft>
              <a:buNone/>
            </a:pPr>
            <a:r>
              <a:rPr lang="en-US" sz="1300">
                <a:latin typeface="Times New Roman"/>
                <a:ea typeface="Times New Roman"/>
                <a:cs typeface="Times New Roman"/>
                <a:sym typeface="Times New Roman"/>
              </a:rPr>
              <a:t>No announcement  required</a:t>
            </a:r>
            <a:endParaRPr sz="1300">
              <a:latin typeface="Times New Roman"/>
              <a:ea typeface="Times New Roman"/>
              <a:cs typeface="Times New Roman"/>
              <a:sym typeface="Times New Roman"/>
            </a:endParaRPr>
          </a:p>
        </p:txBody>
      </p:sp>
      <p:sp>
        <p:nvSpPr>
          <p:cNvPr id="127" name="Google Shape;127;p11"/>
          <p:cNvSpPr/>
          <p:nvPr/>
        </p:nvSpPr>
        <p:spPr>
          <a:xfrm>
            <a:off x="4628007" y="3358794"/>
            <a:ext cx="2592070" cy="756285"/>
          </a:xfrm>
          <a:custGeom>
            <a:rect b="b" l="l" r="r" t="t"/>
            <a:pathLst>
              <a:path extrusionOk="0" h="120000" w="120000">
                <a:moveTo>
                  <a:pt x="0" y="119955"/>
                </a:moveTo>
                <a:lnTo>
                  <a:pt x="119994" y="119955"/>
                </a:lnTo>
                <a:lnTo>
                  <a:pt x="119994" y="0"/>
                </a:lnTo>
                <a:lnTo>
                  <a:pt x="0" y="0"/>
                </a:lnTo>
                <a:lnTo>
                  <a:pt x="0" y="119955"/>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28" name="Google Shape;128;p11"/>
          <p:cNvSpPr txBox="1"/>
          <p:nvPr/>
        </p:nvSpPr>
        <p:spPr>
          <a:xfrm>
            <a:off x="4713478" y="3445509"/>
            <a:ext cx="2419985" cy="539750"/>
          </a:xfrm>
          <a:prstGeom prst="rect">
            <a:avLst/>
          </a:prstGeom>
          <a:noFill/>
          <a:ln>
            <a:noFill/>
          </a:ln>
        </p:spPr>
        <p:txBody>
          <a:bodyPr anchorCtr="0" anchor="t" bIns="0" lIns="0" spcFirstLastPara="1" rIns="0" wrap="square" tIns="0">
            <a:noAutofit/>
          </a:bodyPr>
          <a:lstStyle/>
          <a:p>
            <a:pPr indent="0" lvl="0" marL="0" marR="0" rtl="0" algn="ctr">
              <a:lnSpc>
                <a:spcPct val="110000"/>
              </a:lnSpc>
              <a:spcBef>
                <a:spcPts val="0"/>
              </a:spcBef>
              <a:spcAft>
                <a:spcPts val="0"/>
              </a:spcAft>
              <a:buNone/>
            </a:pPr>
            <a:r>
              <a:rPr b="1" lang="en-US" sz="1300">
                <a:latin typeface="Times New Roman"/>
                <a:ea typeface="Times New Roman"/>
                <a:cs typeface="Times New Roman"/>
                <a:sym typeface="Times New Roman"/>
              </a:rPr>
              <a:t>Rumour and speculation</a:t>
            </a:r>
            <a:endParaRPr sz="1300">
              <a:latin typeface="Times New Roman"/>
              <a:ea typeface="Times New Roman"/>
              <a:cs typeface="Times New Roman"/>
              <a:sym typeface="Times New Roman"/>
            </a:endParaRPr>
          </a:p>
          <a:p>
            <a:pPr indent="-2540" lvl="0" marL="2540" marR="0" rtl="0" algn="ctr">
              <a:lnSpc>
                <a:spcPct val="99615"/>
              </a:lnSpc>
              <a:spcBef>
                <a:spcPts val="0"/>
              </a:spcBef>
              <a:spcAft>
                <a:spcPts val="0"/>
              </a:spcAft>
              <a:buNone/>
            </a:pPr>
            <a:r>
              <a:rPr lang="en-US" sz="1300">
                <a:latin typeface="Times New Roman"/>
                <a:ea typeface="Times New Roman"/>
                <a:cs typeface="Times New Roman"/>
                <a:sym typeface="Times New Roman"/>
              </a:rPr>
              <a:t>and/or</a:t>
            </a:r>
            <a:endParaRPr sz="1300">
              <a:latin typeface="Times New Roman"/>
              <a:ea typeface="Times New Roman"/>
              <a:cs typeface="Times New Roman"/>
              <a:sym typeface="Times New Roman"/>
            </a:endParaRPr>
          </a:p>
          <a:p>
            <a:pPr indent="0" lvl="0" marL="0" marR="0" rtl="0" algn="ctr">
              <a:lnSpc>
                <a:spcPct val="110000"/>
              </a:lnSpc>
              <a:spcBef>
                <a:spcPts val="0"/>
              </a:spcBef>
              <a:spcAft>
                <a:spcPts val="0"/>
              </a:spcAft>
              <a:buNone/>
            </a:pPr>
            <a:r>
              <a:rPr b="1" lang="en-US" sz="1300">
                <a:latin typeface="Times New Roman"/>
                <a:ea typeface="Times New Roman"/>
                <a:cs typeface="Times New Roman"/>
                <a:sym typeface="Times New Roman"/>
              </a:rPr>
              <a:t>untoward movement </a:t>
            </a:r>
            <a:r>
              <a:rPr lang="en-US" sz="1300">
                <a:latin typeface="Times New Roman"/>
                <a:ea typeface="Times New Roman"/>
                <a:cs typeface="Times New Roman"/>
                <a:sym typeface="Times New Roman"/>
              </a:rPr>
              <a:t>in share price</a:t>
            </a:r>
            <a:endParaRPr sz="1300">
              <a:latin typeface="Times New Roman"/>
              <a:ea typeface="Times New Roman"/>
              <a:cs typeface="Times New Roman"/>
              <a:sym typeface="Times New Roman"/>
            </a:endParaRPr>
          </a:p>
        </p:txBody>
      </p:sp>
      <p:sp>
        <p:nvSpPr>
          <p:cNvPr id="129" name="Google Shape;129;p11"/>
          <p:cNvSpPr txBox="1"/>
          <p:nvPr/>
        </p:nvSpPr>
        <p:spPr>
          <a:xfrm>
            <a:off x="4778375" y="1143025"/>
            <a:ext cx="2232025" cy="684530"/>
          </a:xfrm>
          <a:prstGeom prst="rect">
            <a:avLst/>
          </a:prstGeom>
          <a:noFill/>
          <a:ln cap="flat" cmpd="sng" w="9525">
            <a:solidFill>
              <a:srgbClr val="89898D"/>
            </a:solidFill>
            <a:prstDash val="solid"/>
            <a:round/>
            <a:headEnd len="sm" w="sm" type="none"/>
            <a:tailEnd len="sm" w="sm" type="none"/>
          </a:ln>
        </p:spPr>
        <p:txBody>
          <a:bodyPr anchorCtr="0" anchor="t" bIns="0" lIns="0" spcFirstLastPara="1" rIns="0" wrap="square" tIns="133975">
            <a:noAutofit/>
          </a:bodyPr>
          <a:lstStyle/>
          <a:p>
            <a:pPr indent="46990" lvl="0" marL="156210" marR="146685" rtl="0" algn="l">
              <a:lnSpc>
                <a:spcPct val="100000"/>
              </a:lnSpc>
              <a:spcBef>
                <a:spcPts val="0"/>
              </a:spcBef>
              <a:spcAft>
                <a:spcPts val="0"/>
              </a:spcAft>
              <a:buNone/>
            </a:pPr>
            <a:r>
              <a:rPr lang="en-US" sz="1300">
                <a:latin typeface="Times New Roman"/>
                <a:ea typeface="Times New Roman"/>
                <a:cs typeface="Times New Roman"/>
                <a:sym typeface="Times New Roman"/>
              </a:rPr>
              <a:t>ONLY if Bidder is </a:t>
            </a:r>
            <a:r>
              <a:rPr b="1" lang="en-US" sz="1300">
                <a:latin typeface="Times New Roman"/>
                <a:ea typeface="Times New Roman"/>
                <a:cs typeface="Times New Roman"/>
                <a:sym typeface="Times New Roman"/>
              </a:rPr>
              <a:t>actively  considering </a:t>
            </a:r>
            <a:r>
              <a:rPr lang="en-US" sz="1300">
                <a:latin typeface="Times New Roman"/>
                <a:ea typeface="Times New Roman"/>
                <a:cs typeface="Times New Roman"/>
                <a:sym typeface="Times New Roman"/>
              </a:rPr>
              <a:t>making an offer</a:t>
            </a:r>
            <a:endParaRPr sz="1300">
              <a:latin typeface="Times New Roman"/>
              <a:ea typeface="Times New Roman"/>
              <a:cs typeface="Times New Roman"/>
              <a:sym typeface="Times New Roman"/>
            </a:endParaRPr>
          </a:p>
        </p:txBody>
      </p:sp>
      <p:sp>
        <p:nvSpPr>
          <p:cNvPr id="130" name="Google Shape;130;p11"/>
          <p:cNvSpPr/>
          <p:nvPr/>
        </p:nvSpPr>
        <p:spPr>
          <a:xfrm>
            <a:off x="6899782" y="5710593"/>
            <a:ext cx="0" cy="173355"/>
          </a:xfrm>
          <a:custGeom>
            <a:rect b="b" l="l" r="r" t="t"/>
            <a:pathLst>
              <a:path extrusionOk="0" h="120000" w="120000">
                <a:moveTo>
                  <a:pt x="0" y="119894"/>
                </a:moveTo>
                <a:lnTo>
                  <a:pt x="0" y="0"/>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31" name="Google Shape;131;p11"/>
          <p:cNvSpPr/>
          <p:nvPr/>
        </p:nvSpPr>
        <p:spPr>
          <a:xfrm>
            <a:off x="3352800" y="5705716"/>
            <a:ext cx="5292090" cy="0"/>
          </a:xfrm>
          <a:custGeom>
            <a:rect b="b" l="l" r="r" t="t"/>
            <a:pathLst>
              <a:path extrusionOk="0" h="120000" w="120000">
                <a:moveTo>
                  <a:pt x="0" y="0"/>
                </a:moveTo>
                <a:lnTo>
                  <a:pt x="119997" y="0"/>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32" name="Google Shape;132;p11"/>
          <p:cNvSpPr/>
          <p:nvPr/>
        </p:nvSpPr>
        <p:spPr>
          <a:xfrm>
            <a:off x="8638920" y="5710593"/>
            <a:ext cx="0" cy="173355"/>
          </a:xfrm>
          <a:custGeom>
            <a:rect b="b" l="l" r="r" t="t"/>
            <a:pathLst>
              <a:path extrusionOk="0" h="120000" w="120000">
                <a:moveTo>
                  <a:pt x="0" y="119894"/>
                </a:moveTo>
                <a:lnTo>
                  <a:pt x="0" y="0"/>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33" name="Google Shape;133;p11"/>
          <p:cNvSpPr/>
          <p:nvPr/>
        </p:nvSpPr>
        <p:spPr>
          <a:xfrm>
            <a:off x="5120385" y="5710593"/>
            <a:ext cx="0" cy="173355"/>
          </a:xfrm>
          <a:custGeom>
            <a:rect b="b" l="l" r="r" t="t"/>
            <a:pathLst>
              <a:path extrusionOk="0" h="120000" w="120000">
                <a:moveTo>
                  <a:pt x="0" y="119894"/>
                </a:moveTo>
                <a:lnTo>
                  <a:pt x="0" y="0"/>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34" name="Google Shape;134;p11"/>
          <p:cNvSpPr/>
          <p:nvPr/>
        </p:nvSpPr>
        <p:spPr>
          <a:xfrm>
            <a:off x="3352800" y="5710593"/>
            <a:ext cx="0" cy="173355"/>
          </a:xfrm>
          <a:custGeom>
            <a:rect b="b" l="l" r="r" t="t"/>
            <a:pathLst>
              <a:path extrusionOk="0" h="120000" w="120000">
                <a:moveTo>
                  <a:pt x="0" y="119894"/>
                </a:moveTo>
                <a:lnTo>
                  <a:pt x="0" y="0"/>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35" name="Google Shape;135;p11"/>
          <p:cNvSpPr txBox="1"/>
          <p:nvPr/>
        </p:nvSpPr>
        <p:spPr>
          <a:xfrm>
            <a:off x="333857" y="2404745"/>
            <a:ext cx="2180590" cy="347980"/>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b="1" i="1" lang="en-US" sz="1100">
                <a:solidFill>
                  <a:srgbClr val="C00000"/>
                </a:solidFill>
                <a:latin typeface="Times New Roman"/>
                <a:ea typeface="Times New Roman"/>
                <a:cs typeface="Times New Roman"/>
                <a:sym typeface="Times New Roman"/>
              </a:rPr>
              <a:t>Who has responsibility for consulting  Panel/making announcement?</a:t>
            </a:r>
            <a:endParaRPr sz="1100">
              <a:latin typeface="Times New Roman"/>
              <a:ea typeface="Times New Roman"/>
              <a:cs typeface="Times New Roman"/>
              <a:sym typeface="Times New Roman"/>
            </a:endParaRPr>
          </a:p>
        </p:txBody>
      </p:sp>
      <p:sp>
        <p:nvSpPr>
          <p:cNvPr id="136" name="Google Shape;136;p11"/>
          <p:cNvSpPr/>
          <p:nvPr/>
        </p:nvSpPr>
        <p:spPr>
          <a:xfrm>
            <a:off x="5915025" y="4114800"/>
            <a:ext cx="0" cy="360045"/>
          </a:xfrm>
          <a:custGeom>
            <a:rect b="b" l="l" r="r" t="t"/>
            <a:pathLst>
              <a:path extrusionOk="0" h="120000" w="120000">
                <a:moveTo>
                  <a:pt x="0" y="0"/>
                </a:moveTo>
                <a:lnTo>
                  <a:pt x="0" y="119999"/>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37" name="Google Shape;137;p11"/>
          <p:cNvSpPr/>
          <p:nvPr/>
        </p:nvSpPr>
        <p:spPr>
          <a:xfrm>
            <a:off x="2794761" y="4753698"/>
            <a:ext cx="2844165" cy="720090"/>
          </a:xfrm>
          <a:custGeom>
            <a:rect b="b" l="l" r="r" t="t"/>
            <a:pathLst>
              <a:path extrusionOk="0" h="120000" w="120000">
                <a:moveTo>
                  <a:pt x="0" y="119985"/>
                </a:moveTo>
                <a:lnTo>
                  <a:pt x="119994" y="119985"/>
                </a:lnTo>
                <a:lnTo>
                  <a:pt x="119994" y="0"/>
                </a:lnTo>
                <a:lnTo>
                  <a:pt x="0" y="0"/>
                </a:lnTo>
                <a:lnTo>
                  <a:pt x="0" y="119985"/>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38" name="Google Shape;138;p11"/>
          <p:cNvSpPr txBox="1"/>
          <p:nvPr/>
        </p:nvSpPr>
        <p:spPr>
          <a:xfrm>
            <a:off x="2845054" y="4855971"/>
            <a:ext cx="2744470" cy="506730"/>
          </a:xfrm>
          <a:prstGeom prst="rect">
            <a:avLst/>
          </a:prstGeom>
          <a:noFill/>
          <a:ln>
            <a:noFill/>
          </a:ln>
        </p:spPr>
        <p:txBody>
          <a:bodyPr anchorCtr="0" anchor="t" bIns="0" lIns="0" spcFirstLastPara="1" rIns="0" wrap="square" tIns="0">
            <a:noAutofit/>
          </a:bodyPr>
          <a:lstStyle/>
          <a:p>
            <a:pPr indent="-12700" lvl="0" marL="12700" marR="5080" rtl="0" algn="ctr">
              <a:lnSpc>
                <a:spcPct val="100000"/>
              </a:lnSpc>
              <a:spcBef>
                <a:spcPts val="0"/>
              </a:spcBef>
              <a:spcAft>
                <a:spcPts val="0"/>
              </a:spcAft>
              <a:buNone/>
            </a:pPr>
            <a:r>
              <a:rPr lang="en-US" sz="1300">
                <a:latin typeface="Times New Roman"/>
                <a:ea typeface="Times New Roman"/>
                <a:cs typeface="Times New Roman"/>
                <a:sym typeface="Times New Roman"/>
              </a:rPr>
              <a:t>If pre-approach, are there reasonable  grounds for concluding </a:t>
            </a:r>
            <a:r>
              <a:rPr b="1" lang="en-US" sz="1300">
                <a:latin typeface="Times New Roman"/>
                <a:ea typeface="Times New Roman"/>
                <a:cs typeface="Times New Roman"/>
                <a:sym typeface="Times New Roman"/>
              </a:rPr>
              <a:t>Bidder’s actions  </a:t>
            </a:r>
            <a:r>
              <a:rPr lang="en-US" sz="1300">
                <a:latin typeface="Times New Roman"/>
                <a:ea typeface="Times New Roman"/>
                <a:cs typeface="Times New Roman"/>
                <a:sym typeface="Times New Roman"/>
              </a:rPr>
              <a:t>have led to the situation?</a:t>
            </a:r>
            <a:endParaRPr sz="1300">
              <a:latin typeface="Times New Roman"/>
              <a:ea typeface="Times New Roman"/>
              <a:cs typeface="Times New Roman"/>
              <a:sym typeface="Times New Roman"/>
            </a:endParaRPr>
          </a:p>
        </p:txBody>
      </p:sp>
      <p:sp>
        <p:nvSpPr>
          <p:cNvPr id="139" name="Google Shape;139;p11"/>
          <p:cNvSpPr/>
          <p:nvPr/>
        </p:nvSpPr>
        <p:spPr>
          <a:xfrm>
            <a:off x="4209922" y="4479925"/>
            <a:ext cx="3402329" cy="0"/>
          </a:xfrm>
          <a:custGeom>
            <a:rect b="b" l="l" r="r" t="t"/>
            <a:pathLst>
              <a:path extrusionOk="0" h="120000" w="120000">
                <a:moveTo>
                  <a:pt x="0" y="0"/>
                </a:moveTo>
                <a:lnTo>
                  <a:pt x="119986" y="0"/>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40" name="Google Shape;140;p11"/>
          <p:cNvSpPr/>
          <p:nvPr/>
        </p:nvSpPr>
        <p:spPr>
          <a:xfrm>
            <a:off x="4213225" y="4480814"/>
            <a:ext cx="0" cy="270510"/>
          </a:xfrm>
          <a:custGeom>
            <a:rect b="b" l="l" r="r" t="t"/>
            <a:pathLst>
              <a:path extrusionOk="0" h="120000" w="120000">
                <a:moveTo>
                  <a:pt x="0" y="0"/>
                </a:moveTo>
                <a:lnTo>
                  <a:pt x="0" y="119774"/>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41" name="Google Shape;141;p11"/>
          <p:cNvSpPr/>
          <p:nvPr/>
        </p:nvSpPr>
        <p:spPr>
          <a:xfrm>
            <a:off x="4211446" y="5473700"/>
            <a:ext cx="0" cy="232410"/>
          </a:xfrm>
          <a:custGeom>
            <a:rect b="b" l="l" r="r" t="t"/>
            <a:pathLst>
              <a:path extrusionOk="0" h="120000" w="120000">
                <a:moveTo>
                  <a:pt x="0" y="0"/>
                </a:moveTo>
                <a:lnTo>
                  <a:pt x="0" y="119796"/>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42" name="Google Shape;142;p11"/>
          <p:cNvSpPr/>
          <p:nvPr/>
        </p:nvSpPr>
        <p:spPr>
          <a:xfrm>
            <a:off x="3960621" y="2209761"/>
            <a:ext cx="3888104" cy="720090"/>
          </a:xfrm>
          <a:custGeom>
            <a:rect b="b" l="l" r="r" t="t"/>
            <a:pathLst>
              <a:path extrusionOk="0" h="120000" w="120000">
                <a:moveTo>
                  <a:pt x="0" y="119985"/>
                </a:moveTo>
                <a:lnTo>
                  <a:pt x="119996" y="119985"/>
                </a:lnTo>
                <a:lnTo>
                  <a:pt x="119996" y="0"/>
                </a:lnTo>
                <a:lnTo>
                  <a:pt x="0" y="0"/>
                </a:lnTo>
                <a:lnTo>
                  <a:pt x="0" y="119985"/>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43" name="Google Shape;143;p11"/>
          <p:cNvSpPr txBox="1"/>
          <p:nvPr/>
        </p:nvSpPr>
        <p:spPr>
          <a:xfrm>
            <a:off x="4060825" y="2284603"/>
            <a:ext cx="939165" cy="59436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US" sz="1300">
                <a:latin typeface="Times New Roman"/>
                <a:ea typeface="Times New Roman"/>
                <a:cs typeface="Times New Roman"/>
                <a:sym typeface="Times New Roman"/>
              </a:rPr>
              <a:t>Pre-</a:t>
            </a:r>
            <a:r>
              <a:rPr b="1" lang="en-US" sz="1300">
                <a:latin typeface="Times New Roman"/>
                <a:ea typeface="Times New Roman"/>
                <a:cs typeface="Times New Roman"/>
                <a:sym typeface="Times New Roman"/>
              </a:rPr>
              <a:t>approach  </a:t>
            </a:r>
            <a:r>
              <a:rPr lang="en-US" sz="1300">
                <a:latin typeface="Times New Roman"/>
                <a:ea typeface="Times New Roman"/>
                <a:cs typeface="Times New Roman"/>
                <a:sym typeface="Times New Roman"/>
              </a:rPr>
              <a:t>to Target:  </a:t>
            </a:r>
            <a:r>
              <a:rPr i="1" lang="en-US" sz="1300">
                <a:latin typeface="Times New Roman"/>
                <a:ea typeface="Times New Roman"/>
                <a:cs typeface="Times New Roman"/>
                <a:sym typeface="Times New Roman"/>
              </a:rPr>
              <a:t>Bidder</a:t>
            </a:r>
            <a:endParaRPr sz="1300">
              <a:latin typeface="Times New Roman"/>
              <a:ea typeface="Times New Roman"/>
              <a:cs typeface="Times New Roman"/>
              <a:sym typeface="Times New Roman"/>
            </a:endParaRPr>
          </a:p>
        </p:txBody>
      </p:sp>
      <p:sp>
        <p:nvSpPr>
          <p:cNvPr id="144" name="Google Shape;144;p11"/>
          <p:cNvSpPr txBox="1"/>
          <p:nvPr/>
        </p:nvSpPr>
        <p:spPr>
          <a:xfrm>
            <a:off x="6568185" y="2284603"/>
            <a:ext cx="1227455" cy="59436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US" sz="1300">
                <a:latin typeface="Times New Roman"/>
                <a:ea typeface="Times New Roman"/>
                <a:cs typeface="Times New Roman"/>
                <a:sym typeface="Times New Roman"/>
              </a:rPr>
              <a:t>If </a:t>
            </a:r>
            <a:r>
              <a:rPr b="1" lang="en-US" sz="1300">
                <a:latin typeface="Times New Roman"/>
                <a:ea typeface="Times New Roman"/>
                <a:cs typeface="Times New Roman"/>
                <a:sym typeface="Times New Roman"/>
              </a:rPr>
              <a:t>approach  </a:t>
            </a:r>
            <a:r>
              <a:rPr lang="en-US" sz="1300">
                <a:latin typeface="Times New Roman"/>
                <a:ea typeface="Times New Roman"/>
                <a:cs typeface="Times New Roman"/>
                <a:sym typeface="Times New Roman"/>
              </a:rPr>
              <a:t>rejected by Target:  </a:t>
            </a:r>
            <a:r>
              <a:rPr i="1" lang="en-US" sz="1300">
                <a:latin typeface="Times New Roman"/>
                <a:ea typeface="Times New Roman"/>
                <a:cs typeface="Times New Roman"/>
                <a:sym typeface="Times New Roman"/>
              </a:rPr>
              <a:t>Bidder</a:t>
            </a:r>
            <a:endParaRPr sz="1300">
              <a:latin typeface="Times New Roman"/>
              <a:ea typeface="Times New Roman"/>
              <a:cs typeface="Times New Roman"/>
              <a:sym typeface="Times New Roman"/>
            </a:endParaRPr>
          </a:p>
        </p:txBody>
      </p:sp>
      <p:sp>
        <p:nvSpPr>
          <p:cNvPr id="145" name="Google Shape;145;p11"/>
          <p:cNvSpPr txBox="1"/>
          <p:nvPr/>
        </p:nvSpPr>
        <p:spPr>
          <a:xfrm>
            <a:off x="5301107" y="2284603"/>
            <a:ext cx="1003300" cy="59436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US" sz="1300">
                <a:latin typeface="Times New Roman"/>
                <a:ea typeface="Times New Roman"/>
                <a:cs typeface="Times New Roman"/>
                <a:sym typeface="Times New Roman"/>
              </a:rPr>
              <a:t>Post-</a:t>
            </a:r>
            <a:r>
              <a:rPr b="1" lang="en-US" sz="1300">
                <a:latin typeface="Times New Roman"/>
                <a:ea typeface="Times New Roman"/>
                <a:cs typeface="Times New Roman"/>
                <a:sym typeface="Times New Roman"/>
              </a:rPr>
              <a:t>approach  </a:t>
            </a:r>
            <a:r>
              <a:rPr lang="en-US" sz="1300">
                <a:latin typeface="Times New Roman"/>
                <a:ea typeface="Times New Roman"/>
                <a:cs typeface="Times New Roman"/>
                <a:sym typeface="Times New Roman"/>
              </a:rPr>
              <a:t>to Target:  </a:t>
            </a:r>
            <a:r>
              <a:rPr i="1" lang="en-US" sz="1300">
                <a:latin typeface="Times New Roman"/>
                <a:ea typeface="Times New Roman"/>
                <a:cs typeface="Times New Roman"/>
                <a:sym typeface="Times New Roman"/>
              </a:rPr>
              <a:t>Target</a:t>
            </a:r>
            <a:endParaRPr sz="1300">
              <a:latin typeface="Times New Roman"/>
              <a:ea typeface="Times New Roman"/>
              <a:cs typeface="Times New Roman"/>
              <a:sym typeface="Times New Roman"/>
            </a:endParaRPr>
          </a:p>
        </p:txBody>
      </p:sp>
      <p:sp>
        <p:nvSpPr>
          <p:cNvPr id="146" name="Google Shape;146;p11"/>
          <p:cNvSpPr txBox="1"/>
          <p:nvPr/>
        </p:nvSpPr>
        <p:spPr>
          <a:xfrm>
            <a:off x="333857" y="5046217"/>
            <a:ext cx="1353820" cy="180340"/>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1" lang="en-US" sz="1100">
                <a:solidFill>
                  <a:srgbClr val="C00000"/>
                </a:solidFill>
                <a:latin typeface="Times New Roman"/>
                <a:ea typeface="Times New Roman"/>
                <a:cs typeface="Times New Roman"/>
                <a:sym typeface="Times New Roman"/>
              </a:rPr>
              <a:t>Why did trigger occur?</a:t>
            </a:r>
            <a:endParaRPr sz="1100">
              <a:latin typeface="Times New Roman"/>
              <a:ea typeface="Times New Roman"/>
              <a:cs typeface="Times New Roman"/>
              <a:sym typeface="Times New Roman"/>
            </a:endParaRPr>
          </a:p>
        </p:txBody>
      </p:sp>
      <p:sp>
        <p:nvSpPr>
          <p:cNvPr id="147" name="Google Shape;147;p11"/>
          <p:cNvSpPr/>
          <p:nvPr/>
        </p:nvSpPr>
        <p:spPr>
          <a:xfrm>
            <a:off x="6196838" y="4753698"/>
            <a:ext cx="2844165" cy="720090"/>
          </a:xfrm>
          <a:custGeom>
            <a:rect b="b" l="l" r="r" t="t"/>
            <a:pathLst>
              <a:path extrusionOk="0" h="120000" w="120000">
                <a:moveTo>
                  <a:pt x="0" y="119985"/>
                </a:moveTo>
                <a:lnTo>
                  <a:pt x="119994" y="119985"/>
                </a:lnTo>
                <a:lnTo>
                  <a:pt x="119994" y="0"/>
                </a:lnTo>
                <a:lnTo>
                  <a:pt x="0" y="0"/>
                </a:lnTo>
                <a:lnTo>
                  <a:pt x="0" y="119985"/>
                </a:lnTo>
                <a:close/>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48" name="Google Shape;148;p11"/>
          <p:cNvSpPr txBox="1"/>
          <p:nvPr/>
        </p:nvSpPr>
        <p:spPr>
          <a:xfrm>
            <a:off x="6806945" y="4987797"/>
            <a:ext cx="1626235" cy="21018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1300">
                <a:latin typeface="Times New Roman"/>
                <a:ea typeface="Times New Roman"/>
                <a:cs typeface="Times New Roman"/>
                <a:sym typeface="Times New Roman"/>
              </a:rPr>
              <a:t>If post-approach test n/a</a:t>
            </a:r>
            <a:endParaRPr sz="1300">
              <a:latin typeface="Times New Roman"/>
              <a:ea typeface="Times New Roman"/>
              <a:cs typeface="Times New Roman"/>
              <a:sym typeface="Times New Roman"/>
            </a:endParaRPr>
          </a:p>
        </p:txBody>
      </p:sp>
      <p:sp>
        <p:nvSpPr>
          <p:cNvPr id="149" name="Google Shape;149;p11"/>
          <p:cNvSpPr/>
          <p:nvPr/>
        </p:nvSpPr>
        <p:spPr>
          <a:xfrm>
            <a:off x="7613142" y="4482210"/>
            <a:ext cx="0" cy="270510"/>
          </a:xfrm>
          <a:custGeom>
            <a:rect b="b" l="l" r="r" t="t"/>
            <a:pathLst>
              <a:path extrusionOk="0" h="120000" w="120000">
                <a:moveTo>
                  <a:pt x="0" y="0"/>
                </a:moveTo>
                <a:lnTo>
                  <a:pt x="0" y="119774"/>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50" name="Google Shape;150;p11"/>
          <p:cNvSpPr/>
          <p:nvPr/>
        </p:nvSpPr>
        <p:spPr>
          <a:xfrm>
            <a:off x="7618856" y="5473700"/>
            <a:ext cx="0" cy="225425"/>
          </a:xfrm>
          <a:custGeom>
            <a:rect b="b" l="l" r="r" t="t"/>
            <a:pathLst>
              <a:path extrusionOk="0" h="120000" w="120000">
                <a:moveTo>
                  <a:pt x="0" y="0"/>
                </a:moveTo>
                <a:lnTo>
                  <a:pt x="0" y="119925"/>
                </a:lnTo>
              </a:path>
            </a:pathLst>
          </a:custGeom>
          <a:no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51" name="Google Shape;151;p11"/>
          <p:cNvSpPr txBox="1"/>
          <p:nvPr/>
        </p:nvSpPr>
        <p:spPr>
          <a:xfrm>
            <a:off x="333857" y="1290446"/>
            <a:ext cx="1503045" cy="167640"/>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1" lang="en-US" sz="1100">
                <a:solidFill>
                  <a:srgbClr val="C00000"/>
                </a:solidFill>
                <a:latin typeface="Times New Roman"/>
                <a:ea typeface="Times New Roman"/>
                <a:cs typeface="Times New Roman"/>
                <a:sym typeface="Times New Roman"/>
              </a:rPr>
              <a:t>When does regime apply?</a:t>
            </a:r>
            <a:endParaRPr sz="1100">
              <a:latin typeface="Times New Roman"/>
              <a:ea typeface="Times New Roman"/>
              <a:cs typeface="Times New Roman"/>
              <a:sym typeface="Times New Roman"/>
            </a:endParaRPr>
          </a:p>
        </p:txBody>
      </p:sp>
      <p:sp>
        <p:nvSpPr>
          <p:cNvPr id="152" name="Google Shape;152;p11"/>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3</a:t>
            </a:r>
            <a:endParaRPr/>
          </a:p>
        </p:txBody>
      </p:sp>
      <p:sp>
        <p:nvSpPr>
          <p:cNvPr id="153" name="Google Shape;153;p11"/>
          <p:cNvSpPr txBox="1"/>
          <p:nvPr/>
        </p:nvSpPr>
        <p:spPr>
          <a:xfrm>
            <a:off x="333857" y="6006896"/>
            <a:ext cx="2018664" cy="347980"/>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b="1" i="1" lang="en-US" sz="1100">
                <a:solidFill>
                  <a:srgbClr val="C00000"/>
                </a:solidFill>
                <a:latin typeface="Times New Roman"/>
                <a:ea typeface="Times New Roman"/>
                <a:cs typeface="Times New Roman"/>
                <a:sym typeface="Times New Roman"/>
              </a:rPr>
              <a:t>Possible outcomes following Panel  consultation</a:t>
            </a:r>
            <a:endParaRPr sz="11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2"/>
          <p:cNvSpPr txBox="1"/>
          <p:nvPr>
            <p:ph type="title"/>
          </p:nvPr>
        </p:nvSpPr>
        <p:spPr>
          <a:xfrm>
            <a:off x="437489" y="675766"/>
            <a:ext cx="9031020"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Announcement Regime: Consequences of Possible Outcomes</a:t>
            </a:r>
            <a:endParaRPr/>
          </a:p>
        </p:txBody>
      </p:sp>
      <p:sp>
        <p:nvSpPr>
          <p:cNvPr id="159" name="Google Shape;159;p12"/>
          <p:cNvSpPr txBox="1"/>
          <p:nvPr/>
        </p:nvSpPr>
        <p:spPr>
          <a:xfrm>
            <a:off x="673404" y="1534159"/>
            <a:ext cx="641350" cy="21018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1" lang="en-US" sz="1300">
                <a:solidFill>
                  <a:srgbClr val="C00000"/>
                </a:solidFill>
                <a:latin typeface="Times New Roman"/>
                <a:ea typeface="Times New Roman"/>
                <a:cs typeface="Times New Roman"/>
                <a:sym typeface="Times New Roman"/>
              </a:rPr>
              <a:t>Outcome</a:t>
            </a:r>
            <a:endParaRPr sz="1300">
              <a:latin typeface="Times New Roman"/>
              <a:ea typeface="Times New Roman"/>
              <a:cs typeface="Times New Roman"/>
              <a:sym typeface="Times New Roman"/>
            </a:endParaRPr>
          </a:p>
        </p:txBody>
      </p:sp>
      <p:sp>
        <p:nvSpPr>
          <p:cNvPr id="160" name="Google Shape;160;p12"/>
          <p:cNvSpPr txBox="1"/>
          <p:nvPr/>
        </p:nvSpPr>
        <p:spPr>
          <a:xfrm>
            <a:off x="587451" y="2855721"/>
            <a:ext cx="995044" cy="21018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1" lang="en-US" sz="1300">
                <a:solidFill>
                  <a:srgbClr val="C00000"/>
                </a:solidFill>
                <a:latin typeface="Times New Roman"/>
                <a:ea typeface="Times New Roman"/>
                <a:cs typeface="Times New Roman"/>
                <a:sym typeface="Times New Roman"/>
              </a:rPr>
              <a:t>Consequences</a:t>
            </a:r>
            <a:endParaRPr sz="1300">
              <a:latin typeface="Times New Roman"/>
              <a:ea typeface="Times New Roman"/>
              <a:cs typeface="Times New Roman"/>
              <a:sym typeface="Times New Roman"/>
            </a:endParaRPr>
          </a:p>
        </p:txBody>
      </p:sp>
      <p:sp>
        <p:nvSpPr>
          <p:cNvPr id="161" name="Google Shape;161;p12"/>
          <p:cNvSpPr txBox="1"/>
          <p:nvPr/>
        </p:nvSpPr>
        <p:spPr>
          <a:xfrm>
            <a:off x="2743200" y="1190015"/>
            <a:ext cx="1666875" cy="756285"/>
          </a:xfrm>
          <a:prstGeom prst="rect">
            <a:avLst/>
          </a:prstGeom>
          <a:solidFill>
            <a:srgbClr val="FFC000"/>
          </a:solidFill>
          <a:ln cap="flat" cmpd="sng" w="9525">
            <a:solidFill>
              <a:srgbClr val="89898D"/>
            </a:solidFill>
            <a:prstDash val="solid"/>
            <a:round/>
            <a:headEnd len="sm" w="sm" type="none"/>
            <a:tailEnd len="sm" w="sm" type="none"/>
          </a:ln>
        </p:spPr>
        <p:txBody>
          <a:bodyPr anchorCtr="0" anchor="t" bIns="0" lIns="0" spcFirstLastPara="1" rIns="0" wrap="square" tIns="106025">
            <a:noAutofit/>
          </a:bodyPr>
          <a:lstStyle/>
          <a:p>
            <a:pPr indent="-92075" lvl="0" marL="206375" marR="106045" rtl="0" algn="l">
              <a:lnSpc>
                <a:spcPct val="121500"/>
              </a:lnSpc>
              <a:spcBef>
                <a:spcPts val="0"/>
              </a:spcBef>
              <a:spcAft>
                <a:spcPts val="0"/>
              </a:spcAft>
              <a:buNone/>
            </a:pPr>
            <a:r>
              <a:rPr lang="en-US" sz="1300">
                <a:latin typeface="Times New Roman"/>
                <a:ea typeface="Times New Roman"/>
                <a:cs typeface="Times New Roman"/>
                <a:sym typeface="Times New Roman"/>
              </a:rPr>
              <a:t>Bidder “downs tools”  with Panel consent</a:t>
            </a:r>
            <a:endParaRPr sz="1300">
              <a:latin typeface="Times New Roman"/>
              <a:ea typeface="Times New Roman"/>
              <a:cs typeface="Times New Roman"/>
              <a:sym typeface="Times New Roman"/>
            </a:endParaRPr>
          </a:p>
        </p:txBody>
      </p:sp>
      <p:sp>
        <p:nvSpPr>
          <p:cNvPr id="162" name="Google Shape;162;p12"/>
          <p:cNvSpPr txBox="1"/>
          <p:nvPr/>
        </p:nvSpPr>
        <p:spPr>
          <a:xfrm>
            <a:off x="6400800" y="1189126"/>
            <a:ext cx="2592070" cy="756285"/>
          </a:xfrm>
          <a:prstGeom prst="rect">
            <a:avLst/>
          </a:prstGeom>
          <a:solidFill>
            <a:srgbClr val="B9E08F"/>
          </a:solidFill>
          <a:ln cap="flat" cmpd="sng" w="9525">
            <a:solidFill>
              <a:srgbClr val="89898D"/>
            </a:solidFill>
            <a:prstDash val="solid"/>
            <a:round/>
            <a:headEnd len="sm" w="sm" type="none"/>
            <a:tailEnd len="sm" w="sm" type="none"/>
          </a:ln>
        </p:spPr>
        <p:txBody>
          <a:bodyPr anchorCtr="0" anchor="t" bIns="0" lIns="0" spcFirstLastPara="1" rIns="0" wrap="square" tIns="105400">
            <a:noAutofit/>
          </a:bodyPr>
          <a:lstStyle/>
          <a:p>
            <a:pPr indent="-928369" lvl="0" marL="991869" marR="56515" rtl="0" algn="l">
              <a:lnSpc>
                <a:spcPct val="121500"/>
              </a:lnSpc>
              <a:spcBef>
                <a:spcPts val="0"/>
              </a:spcBef>
              <a:spcAft>
                <a:spcPts val="0"/>
              </a:spcAft>
              <a:buNone/>
            </a:pPr>
            <a:r>
              <a:rPr lang="en-US" sz="1300">
                <a:latin typeface="Times New Roman"/>
                <a:ea typeface="Times New Roman"/>
                <a:cs typeface="Times New Roman"/>
                <a:sym typeface="Times New Roman"/>
              </a:rPr>
              <a:t>“Possible offer” announcement made  promptly</a:t>
            </a:r>
            <a:endParaRPr sz="1300">
              <a:latin typeface="Times New Roman"/>
              <a:ea typeface="Times New Roman"/>
              <a:cs typeface="Times New Roman"/>
              <a:sym typeface="Times New Roman"/>
            </a:endParaRPr>
          </a:p>
        </p:txBody>
      </p:sp>
      <p:sp>
        <p:nvSpPr>
          <p:cNvPr id="163" name="Google Shape;163;p12"/>
          <p:cNvSpPr txBox="1"/>
          <p:nvPr/>
        </p:nvSpPr>
        <p:spPr>
          <a:xfrm>
            <a:off x="4572000" y="1189126"/>
            <a:ext cx="1666875" cy="756285"/>
          </a:xfrm>
          <a:prstGeom prst="rect">
            <a:avLst/>
          </a:prstGeom>
          <a:solidFill>
            <a:srgbClr val="FF9292"/>
          </a:solidFill>
          <a:ln cap="flat" cmpd="sng" w="9525">
            <a:solidFill>
              <a:srgbClr val="89898D"/>
            </a:solidFill>
            <a:prstDash val="solid"/>
            <a:round/>
            <a:headEnd len="sm" w="sm" type="none"/>
            <a:tailEnd len="sm" w="sm" type="none"/>
          </a:ln>
        </p:spPr>
        <p:txBody>
          <a:bodyPr anchorCtr="0" anchor="t" bIns="0" lIns="0" spcFirstLastPara="1" rIns="0" wrap="square" tIns="0">
            <a:noAutofit/>
          </a:bodyPr>
          <a:lstStyle/>
          <a:p>
            <a:pPr indent="-10795" lvl="0" marL="150495" marR="140970" rtl="0" algn="ctr">
              <a:lnSpc>
                <a:spcPct val="146153"/>
              </a:lnSpc>
              <a:spcBef>
                <a:spcPts val="0"/>
              </a:spcBef>
              <a:spcAft>
                <a:spcPts val="0"/>
              </a:spcAft>
              <a:buNone/>
            </a:pPr>
            <a:r>
              <a:rPr lang="en-US" sz="1300">
                <a:latin typeface="Times New Roman"/>
                <a:ea typeface="Times New Roman"/>
                <a:cs typeface="Times New Roman"/>
                <a:sym typeface="Times New Roman"/>
              </a:rPr>
              <a:t>“No offer”  announcement made  promptly</a:t>
            </a:r>
            <a:endParaRPr sz="1300">
              <a:latin typeface="Times New Roman"/>
              <a:ea typeface="Times New Roman"/>
              <a:cs typeface="Times New Roman"/>
              <a:sym typeface="Times New Roman"/>
            </a:endParaRPr>
          </a:p>
        </p:txBody>
      </p:sp>
      <p:sp>
        <p:nvSpPr>
          <p:cNvPr id="164" name="Google Shape;164;p12"/>
          <p:cNvSpPr/>
          <p:nvPr/>
        </p:nvSpPr>
        <p:spPr>
          <a:xfrm>
            <a:off x="3429000" y="2054732"/>
            <a:ext cx="228600" cy="467995"/>
          </a:xfrm>
          <a:custGeom>
            <a:rect b="b" l="l" r="r" t="t"/>
            <a:pathLst>
              <a:path extrusionOk="0" h="120000" w="120000">
                <a:moveTo>
                  <a:pt x="120000" y="90691"/>
                </a:moveTo>
                <a:lnTo>
                  <a:pt x="0" y="90691"/>
                </a:lnTo>
                <a:lnTo>
                  <a:pt x="60000" y="120000"/>
                </a:lnTo>
                <a:lnTo>
                  <a:pt x="120000" y="90691"/>
                </a:lnTo>
                <a:close/>
              </a:path>
              <a:path extrusionOk="0" h="120000" w="120000">
                <a:moveTo>
                  <a:pt x="90000" y="0"/>
                </a:moveTo>
                <a:lnTo>
                  <a:pt x="30000" y="0"/>
                </a:lnTo>
                <a:lnTo>
                  <a:pt x="30000" y="90691"/>
                </a:lnTo>
                <a:lnTo>
                  <a:pt x="90000" y="90691"/>
                </a:lnTo>
                <a:lnTo>
                  <a:pt x="90000" y="0"/>
                </a:lnTo>
                <a:close/>
              </a:path>
            </a:pathLst>
          </a:custGeom>
          <a:solidFill>
            <a:srgbClr val="FFC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65" name="Google Shape;165;p12"/>
          <p:cNvSpPr/>
          <p:nvPr/>
        </p:nvSpPr>
        <p:spPr>
          <a:xfrm>
            <a:off x="3429000" y="2054732"/>
            <a:ext cx="228600" cy="467995"/>
          </a:xfrm>
          <a:custGeom>
            <a:rect b="b" l="l" r="r" t="t"/>
            <a:pathLst>
              <a:path extrusionOk="0" h="120000" w="120000">
                <a:moveTo>
                  <a:pt x="0" y="90691"/>
                </a:moveTo>
                <a:lnTo>
                  <a:pt x="30000" y="90691"/>
                </a:lnTo>
                <a:lnTo>
                  <a:pt x="30000" y="0"/>
                </a:lnTo>
                <a:lnTo>
                  <a:pt x="90000" y="0"/>
                </a:lnTo>
                <a:lnTo>
                  <a:pt x="90000" y="90691"/>
                </a:lnTo>
                <a:lnTo>
                  <a:pt x="120000" y="90691"/>
                </a:lnTo>
                <a:lnTo>
                  <a:pt x="60000" y="120000"/>
                </a:lnTo>
                <a:lnTo>
                  <a:pt x="0" y="90691"/>
                </a:lnTo>
                <a:close/>
              </a:path>
            </a:pathLst>
          </a:custGeom>
          <a:noFill/>
          <a:ln cap="flat" cmpd="sng" w="12700">
            <a:solidFill>
              <a:srgbClr val="473868"/>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66" name="Google Shape;166;p12"/>
          <p:cNvSpPr/>
          <p:nvPr/>
        </p:nvSpPr>
        <p:spPr>
          <a:xfrm>
            <a:off x="5264658" y="2054732"/>
            <a:ext cx="228600" cy="1944370"/>
          </a:xfrm>
          <a:custGeom>
            <a:rect b="b" l="l" r="r" t="t"/>
            <a:pathLst>
              <a:path extrusionOk="0" h="120000" w="120000">
                <a:moveTo>
                  <a:pt x="120000" y="112922"/>
                </a:moveTo>
                <a:lnTo>
                  <a:pt x="0" y="112922"/>
                </a:lnTo>
                <a:lnTo>
                  <a:pt x="60000" y="119976"/>
                </a:lnTo>
                <a:lnTo>
                  <a:pt x="120000" y="112922"/>
                </a:lnTo>
                <a:close/>
              </a:path>
              <a:path extrusionOk="0" h="120000" w="120000">
                <a:moveTo>
                  <a:pt x="90000" y="0"/>
                </a:moveTo>
                <a:lnTo>
                  <a:pt x="30000" y="0"/>
                </a:lnTo>
                <a:lnTo>
                  <a:pt x="30000" y="112922"/>
                </a:lnTo>
                <a:lnTo>
                  <a:pt x="90000" y="112922"/>
                </a:lnTo>
                <a:lnTo>
                  <a:pt x="90000" y="0"/>
                </a:lnTo>
                <a:close/>
              </a:path>
            </a:pathLst>
          </a:custGeom>
          <a:solidFill>
            <a:srgbClr val="FF9292"/>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67" name="Google Shape;167;p12"/>
          <p:cNvSpPr/>
          <p:nvPr/>
        </p:nvSpPr>
        <p:spPr>
          <a:xfrm>
            <a:off x="5264658" y="2054732"/>
            <a:ext cx="228600" cy="1944370"/>
          </a:xfrm>
          <a:custGeom>
            <a:rect b="b" l="l" r="r" t="t"/>
            <a:pathLst>
              <a:path extrusionOk="0" h="120000" w="120000">
                <a:moveTo>
                  <a:pt x="0" y="112922"/>
                </a:moveTo>
                <a:lnTo>
                  <a:pt x="30000" y="112922"/>
                </a:lnTo>
                <a:lnTo>
                  <a:pt x="30000" y="0"/>
                </a:lnTo>
                <a:lnTo>
                  <a:pt x="90000" y="0"/>
                </a:lnTo>
                <a:lnTo>
                  <a:pt x="90000" y="112922"/>
                </a:lnTo>
                <a:lnTo>
                  <a:pt x="120000" y="112922"/>
                </a:lnTo>
                <a:lnTo>
                  <a:pt x="60000" y="119976"/>
                </a:lnTo>
                <a:lnTo>
                  <a:pt x="0" y="112922"/>
                </a:lnTo>
                <a:close/>
              </a:path>
            </a:pathLst>
          </a:custGeom>
          <a:noFill/>
          <a:ln cap="flat" cmpd="sng" w="12700">
            <a:solidFill>
              <a:srgbClr val="473868"/>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68" name="Google Shape;168;p12"/>
          <p:cNvSpPr/>
          <p:nvPr/>
        </p:nvSpPr>
        <p:spPr>
          <a:xfrm>
            <a:off x="7543800" y="2054732"/>
            <a:ext cx="228600" cy="467995"/>
          </a:xfrm>
          <a:custGeom>
            <a:rect b="b" l="l" r="r" t="t"/>
            <a:pathLst>
              <a:path extrusionOk="0" h="120000" w="120000">
                <a:moveTo>
                  <a:pt x="120000" y="90691"/>
                </a:moveTo>
                <a:lnTo>
                  <a:pt x="0" y="90691"/>
                </a:lnTo>
                <a:lnTo>
                  <a:pt x="60000" y="120000"/>
                </a:lnTo>
                <a:lnTo>
                  <a:pt x="120000" y="90691"/>
                </a:lnTo>
                <a:close/>
              </a:path>
              <a:path extrusionOk="0" h="120000" w="120000">
                <a:moveTo>
                  <a:pt x="90000" y="0"/>
                </a:moveTo>
                <a:lnTo>
                  <a:pt x="30000" y="0"/>
                </a:lnTo>
                <a:lnTo>
                  <a:pt x="30000" y="90691"/>
                </a:lnTo>
                <a:lnTo>
                  <a:pt x="90000" y="90691"/>
                </a:lnTo>
                <a:lnTo>
                  <a:pt x="90000" y="0"/>
                </a:lnTo>
                <a:close/>
              </a:path>
            </a:pathLst>
          </a:custGeom>
          <a:solidFill>
            <a:srgbClr val="B9E08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69" name="Google Shape;169;p12"/>
          <p:cNvSpPr/>
          <p:nvPr/>
        </p:nvSpPr>
        <p:spPr>
          <a:xfrm>
            <a:off x="7543800" y="2054732"/>
            <a:ext cx="228600" cy="467995"/>
          </a:xfrm>
          <a:custGeom>
            <a:rect b="b" l="l" r="r" t="t"/>
            <a:pathLst>
              <a:path extrusionOk="0" h="120000" w="120000">
                <a:moveTo>
                  <a:pt x="0" y="90691"/>
                </a:moveTo>
                <a:lnTo>
                  <a:pt x="30000" y="90691"/>
                </a:lnTo>
                <a:lnTo>
                  <a:pt x="30000" y="0"/>
                </a:lnTo>
                <a:lnTo>
                  <a:pt x="90000" y="0"/>
                </a:lnTo>
                <a:lnTo>
                  <a:pt x="90000" y="90691"/>
                </a:lnTo>
                <a:lnTo>
                  <a:pt x="120000" y="90691"/>
                </a:lnTo>
                <a:lnTo>
                  <a:pt x="60000" y="120000"/>
                </a:lnTo>
                <a:lnTo>
                  <a:pt x="0" y="90691"/>
                </a:lnTo>
                <a:close/>
              </a:path>
            </a:pathLst>
          </a:custGeom>
          <a:noFill/>
          <a:ln cap="flat" cmpd="sng" w="12700">
            <a:solidFill>
              <a:srgbClr val="473868"/>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70" name="Google Shape;170;p12"/>
          <p:cNvSpPr txBox="1"/>
          <p:nvPr/>
        </p:nvSpPr>
        <p:spPr>
          <a:xfrm>
            <a:off x="6400800" y="2653792"/>
            <a:ext cx="2592070" cy="1656080"/>
          </a:xfrm>
          <a:prstGeom prst="rect">
            <a:avLst/>
          </a:prstGeom>
          <a:noFill/>
          <a:ln cap="flat" cmpd="sng" w="9525">
            <a:solidFill>
              <a:srgbClr val="89898D"/>
            </a:solidFill>
            <a:prstDash val="solid"/>
            <a:round/>
            <a:headEnd len="sm" w="sm" type="none"/>
            <a:tailEnd len="sm" w="sm" type="none"/>
          </a:ln>
        </p:spPr>
        <p:txBody>
          <a:bodyPr anchorCtr="0" anchor="t" bIns="0" lIns="0" spcFirstLastPara="1" rIns="0" wrap="square" tIns="116200">
            <a:noAutofit/>
          </a:bodyPr>
          <a:lstStyle/>
          <a:p>
            <a:pPr indent="-2539" lvl="0" marL="104139" marR="0" rtl="0" algn="l">
              <a:lnSpc>
                <a:spcPct val="100000"/>
              </a:lnSpc>
              <a:spcBef>
                <a:spcPts val="0"/>
              </a:spcBef>
              <a:spcAft>
                <a:spcPts val="0"/>
              </a:spcAft>
              <a:buNone/>
            </a:pPr>
            <a:r>
              <a:rPr b="1" lang="en-US" sz="1300">
                <a:latin typeface="Times New Roman"/>
                <a:ea typeface="Times New Roman"/>
                <a:cs typeface="Times New Roman"/>
                <a:sym typeface="Times New Roman"/>
              </a:rPr>
              <a:t>PUT UP OR SHUT UP (“PUSU”)</a:t>
            </a:r>
            <a:endParaRPr sz="1300">
              <a:latin typeface="Times New Roman"/>
              <a:ea typeface="Times New Roman"/>
              <a:cs typeface="Times New Roman"/>
              <a:sym typeface="Times New Roman"/>
            </a:endParaRPr>
          </a:p>
          <a:p>
            <a:pPr indent="-2539" lvl="0" marL="104139" marR="0" rtl="0" algn="l">
              <a:lnSpc>
                <a:spcPct val="100000"/>
              </a:lnSpc>
              <a:spcBef>
                <a:spcPts val="335"/>
              </a:spcBef>
              <a:spcAft>
                <a:spcPts val="0"/>
              </a:spcAft>
              <a:buNone/>
            </a:pPr>
            <a:r>
              <a:rPr b="1" lang="en-US" sz="1300">
                <a:latin typeface="Times New Roman"/>
                <a:ea typeface="Times New Roman"/>
                <a:cs typeface="Times New Roman"/>
                <a:sym typeface="Times New Roman"/>
              </a:rPr>
              <a:t>REGIME APPLIES:</a:t>
            </a:r>
            <a:endParaRPr sz="1300">
              <a:latin typeface="Times New Roman"/>
              <a:ea typeface="Times New Roman"/>
              <a:cs typeface="Times New Roman"/>
              <a:sym typeface="Times New Roman"/>
            </a:endParaRPr>
          </a:p>
          <a:p>
            <a:pPr indent="-2539" lvl="0" marL="104139" marR="0" rtl="0" algn="l">
              <a:lnSpc>
                <a:spcPct val="100000"/>
              </a:lnSpc>
              <a:spcBef>
                <a:spcPts val="335"/>
              </a:spcBef>
              <a:spcAft>
                <a:spcPts val="0"/>
              </a:spcAft>
              <a:buNone/>
            </a:pPr>
            <a:r>
              <a:rPr lang="en-US" sz="1300">
                <a:latin typeface="Times New Roman"/>
                <a:ea typeface="Times New Roman"/>
                <a:cs typeface="Times New Roman"/>
                <a:sym typeface="Times New Roman"/>
              </a:rPr>
              <a:t>By day 28</a:t>
            </a:r>
            <a:r>
              <a:rPr baseline="30000" lang="en-US" sz="1275">
                <a:latin typeface="Times New Roman"/>
                <a:ea typeface="Times New Roman"/>
                <a:cs typeface="Times New Roman"/>
                <a:sym typeface="Times New Roman"/>
              </a:rPr>
              <a:t>*  </a:t>
            </a:r>
            <a:r>
              <a:rPr lang="en-US" sz="1300">
                <a:latin typeface="Times New Roman"/>
                <a:ea typeface="Times New Roman"/>
                <a:cs typeface="Times New Roman"/>
                <a:sym typeface="Times New Roman"/>
              </a:rPr>
              <a:t>Bidder to announce</a:t>
            </a:r>
            <a:endParaRPr sz="1300">
              <a:latin typeface="Times New Roman"/>
              <a:ea typeface="Times New Roman"/>
              <a:cs typeface="Times New Roman"/>
              <a:sym typeface="Times New Roman"/>
            </a:endParaRPr>
          </a:p>
          <a:p>
            <a:pPr indent="-2539" lvl="0" marL="104139" marR="208279" rtl="0" algn="l">
              <a:lnSpc>
                <a:spcPct val="121500"/>
              </a:lnSpc>
              <a:spcBef>
                <a:spcPts val="10"/>
              </a:spcBef>
              <a:spcAft>
                <a:spcPts val="0"/>
              </a:spcAft>
              <a:buNone/>
            </a:pPr>
            <a:r>
              <a:rPr lang="en-US" sz="1300" u="sng">
                <a:latin typeface="Times New Roman"/>
                <a:ea typeface="Times New Roman"/>
                <a:cs typeface="Times New Roman"/>
                <a:sym typeface="Times New Roman"/>
              </a:rPr>
              <a:t>either </a:t>
            </a:r>
            <a:r>
              <a:rPr lang="en-US" sz="1300">
                <a:latin typeface="Times New Roman"/>
                <a:ea typeface="Times New Roman"/>
                <a:cs typeface="Times New Roman"/>
                <a:sym typeface="Times New Roman"/>
              </a:rPr>
              <a:t>firm intention to make offer  </a:t>
            </a:r>
            <a:r>
              <a:rPr lang="en-US" sz="1300" u="sng">
                <a:latin typeface="Times New Roman"/>
                <a:ea typeface="Times New Roman"/>
                <a:cs typeface="Times New Roman"/>
                <a:sym typeface="Times New Roman"/>
              </a:rPr>
              <a:t>or </a:t>
            </a:r>
            <a:r>
              <a:rPr lang="en-US" sz="1300">
                <a:latin typeface="Times New Roman"/>
                <a:ea typeface="Times New Roman"/>
                <a:cs typeface="Times New Roman"/>
                <a:sym typeface="Times New Roman"/>
              </a:rPr>
              <a:t>no intention to make an offer  (Bidder offside for 6 months)</a:t>
            </a:r>
            <a:endParaRPr sz="1300">
              <a:latin typeface="Times New Roman"/>
              <a:ea typeface="Times New Roman"/>
              <a:cs typeface="Times New Roman"/>
              <a:sym typeface="Times New Roman"/>
            </a:endParaRPr>
          </a:p>
        </p:txBody>
      </p:sp>
      <p:sp>
        <p:nvSpPr>
          <p:cNvPr id="171" name="Google Shape;171;p12"/>
          <p:cNvSpPr txBox="1"/>
          <p:nvPr/>
        </p:nvSpPr>
        <p:spPr>
          <a:xfrm>
            <a:off x="2782823" y="4090771"/>
            <a:ext cx="3456304" cy="2196465"/>
          </a:xfrm>
          <a:prstGeom prst="rect">
            <a:avLst/>
          </a:prstGeom>
          <a:noFill/>
          <a:ln cap="flat" cmpd="sng" w="9525">
            <a:solidFill>
              <a:srgbClr val="89898D"/>
            </a:solidFill>
            <a:prstDash val="solid"/>
            <a:round/>
            <a:headEnd len="sm" w="sm" type="none"/>
            <a:tailEnd len="sm" w="sm" type="none"/>
          </a:ln>
        </p:spPr>
        <p:txBody>
          <a:bodyPr anchorCtr="0" anchor="t" bIns="0" lIns="0" spcFirstLastPara="1" rIns="0" wrap="square" tIns="102225">
            <a:noAutofit/>
          </a:bodyPr>
          <a:lstStyle/>
          <a:p>
            <a:pPr indent="-1905" lvl="0" marL="103505" marR="20955" rtl="0" algn="l">
              <a:lnSpc>
                <a:spcPct val="121500"/>
              </a:lnSpc>
              <a:spcBef>
                <a:spcPts val="0"/>
              </a:spcBef>
              <a:spcAft>
                <a:spcPts val="0"/>
              </a:spcAft>
              <a:buNone/>
            </a:pPr>
            <a:r>
              <a:rPr lang="en-US" sz="1300">
                <a:latin typeface="Times New Roman"/>
                <a:ea typeface="Times New Roman"/>
                <a:cs typeface="Times New Roman"/>
                <a:sym typeface="Times New Roman"/>
              </a:rPr>
              <a:t>Unless Target consents or third party bids, Bidder  cannot for 6 months:</a:t>
            </a:r>
            <a:endParaRPr sz="1300">
              <a:latin typeface="Times New Roman"/>
              <a:ea typeface="Times New Roman"/>
              <a:cs typeface="Times New Roman"/>
              <a:sym typeface="Times New Roman"/>
            </a:endParaRPr>
          </a:p>
          <a:p>
            <a:pPr indent="-287020" lvl="0" marL="388620" marR="0" rtl="0" algn="l">
              <a:lnSpc>
                <a:spcPct val="100000"/>
              </a:lnSpc>
              <a:spcBef>
                <a:spcPts val="335"/>
              </a:spcBef>
              <a:spcAft>
                <a:spcPts val="0"/>
              </a:spcAft>
              <a:buSzPts val="1300"/>
              <a:buFont typeface="Arial"/>
              <a:buChar char="•"/>
            </a:pPr>
            <a:r>
              <a:rPr lang="en-US" sz="1300">
                <a:latin typeface="Times New Roman"/>
                <a:ea typeface="Times New Roman"/>
                <a:cs typeface="Times New Roman"/>
                <a:sym typeface="Times New Roman"/>
              </a:rPr>
              <a:t>announce an offer</a:t>
            </a:r>
            <a:endParaRPr sz="1300">
              <a:latin typeface="Times New Roman"/>
              <a:ea typeface="Times New Roman"/>
              <a:cs typeface="Times New Roman"/>
              <a:sym typeface="Times New Roman"/>
            </a:endParaRPr>
          </a:p>
          <a:p>
            <a:pPr indent="-287020" lvl="0" marL="388620" marR="343535" rtl="0" algn="l">
              <a:lnSpc>
                <a:spcPct val="121500"/>
              </a:lnSpc>
              <a:spcBef>
                <a:spcPts val="10"/>
              </a:spcBef>
              <a:spcAft>
                <a:spcPts val="0"/>
              </a:spcAft>
              <a:buSzPts val="1300"/>
              <a:buFont typeface="Arial"/>
              <a:buChar char="•"/>
            </a:pPr>
            <a:r>
              <a:rPr lang="en-US" sz="1300">
                <a:latin typeface="Times New Roman"/>
                <a:ea typeface="Times New Roman"/>
                <a:cs typeface="Times New Roman"/>
                <a:sym typeface="Times New Roman"/>
              </a:rPr>
              <a:t>make any statement raising possibility of  making offer</a:t>
            </a:r>
            <a:endParaRPr sz="1300">
              <a:latin typeface="Times New Roman"/>
              <a:ea typeface="Times New Roman"/>
              <a:cs typeface="Times New Roman"/>
              <a:sym typeface="Times New Roman"/>
            </a:endParaRPr>
          </a:p>
          <a:p>
            <a:pPr indent="-287020" lvl="0" marL="388620" marR="0" rtl="0" algn="l">
              <a:lnSpc>
                <a:spcPct val="100000"/>
              </a:lnSpc>
              <a:spcBef>
                <a:spcPts val="335"/>
              </a:spcBef>
              <a:spcAft>
                <a:spcPts val="0"/>
              </a:spcAft>
              <a:buSzPts val="1300"/>
              <a:buFont typeface="Arial"/>
              <a:buChar char="•"/>
            </a:pPr>
            <a:r>
              <a:rPr lang="en-US" sz="1300">
                <a:latin typeface="Times New Roman"/>
                <a:ea typeface="Times New Roman"/>
                <a:cs typeface="Times New Roman"/>
                <a:sym typeface="Times New Roman"/>
              </a:rPr>
              <a:t>take any steps in connection with possible</a:t>
            </a:r>
            <a:endParaRPr sz="1300">
              <a:latin typeface="Times New Roman"/>
              <a:ea typeface="Times New Roman"/>
              <a:cs typeface="Times New Roman"/>
              <a:sym typeface="Times New Roman"/>
            </a:endParaRPr>
          </a:p>
          <a:p>
            <a:pPr indent="-7620" lvl="0" marL="388620" marR="81280" rtl="0" algn="l">
              <a:lnSpc>
                <a:spcPct val="121700"/>
              </a:lnSpc>
              <a:spcBef>
                <a:spcPts val="10"/>
              </a:spcBef>
              <a:spcAft>
                <a:spcPts val="0"/>
              </a:spcAft>
              <a:buNone/>
            </a:pPr>
            <a:r>
              <a:rPr lang="en-US" sz="1300">
                <a:latin typeface="Times New Roman"/>
                <a:ea typeface="Times New Roman"/>
                <a:cs typeface="Times New Roman"/>
                <a:sym typeface="Times New Roman"/>
              </a:rPr>
              <a:t>offer where knowledge of possible offer  would extend beyond Bidder and its advisers</a:t>
            </a:r>
            <a:endParaRPr sz="1300">
              <a:latin typeface="Times New Roman"/>
              <a:ea typeface="Times New Roman"/>
              <a:cs typeface="Times New Roman"/>
              <a:sym typeface="Times New Roman"/>
            </a:endParaRPr>
          </a:p>
        </p:txBody>
      </p:sp>
      <p:sp>
        <p:nvSpPr>
          <p:cNvPr id="172" name="Google Shape;172;p12"/>
          <p:cNvSpPr txBox="1"/>
          <p:nvPr/>
        </p:nvSpPr>
        <p:spPr>
          <a:xfrm>
            <a:off x="993444" y="6366764"/>
            <a:ext cx="3232785" cy="21018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1300">
                <a:latin typeface="Times New Roman"/>
                <a:ea typeface="Times New Roman"/>
                <a:cs typeface="Times New Roman"/>
                <a:sym typeface="Times New Roman"/>
              </a:rPr>
              <a:t>* can be extended with Panel and Target consent</a:t>
            </a:r>
            <a:endParaRPr sz="1300">
              <a:latin typeface="Times New Roman"/>
              <a:ea typeface="Times New Roman"/>
              <a:cs typeface="Times New Roman"/>
              <a:sym typeface="Times New Roman"/>
            </a:endParaRPr>
          </a:p>
        </p:txBody>
      </p:sp>
      <p:sp>
        <p:nvSpPr>
          <p:cNvPr id="173" name="Google Shape;173;p12"/>
          <p:cNvSpPr txBox="1"/>
          <p:nvPr/>
        </p:nvSpPr>
        <p:spPr>
          <a:xfrm>
            <a:off x="6400800" y="4954752"/>
            <a:ext cx="2592070" cy="1332230"/>
          </a:xfrm>
          <a:prstGeom prst="rect">
            <a:avLst/>
          </a:prstGeom>
          <a:noFill/>
          <a:ln cap="flat" cmpd="sng" w="9525">
            <a:solidFill>
              <a:srgbClr val="89898D"/>
            </a:solidFill>
            <a:prstDash val="solid"/>
            <a:round/>
            <a:headEnd len="sm" w="sm" type="none"/>
            <a:tailEnd len="sm" w="sm" type="none"/>
          </a:ln>
        </p:spPr>
        <p:txBody>
          <a:bodyPr anchorCtr="0" anchor="t" bIns="0" lIns="0" spcFirstLastPara="1" rIns="0" wrap="square" tIns="75550">
            <a:noAutofit/>
          </a:bodyPr>
          <a:lstStyle/>
          <a:p>
            <a:pPr indent="-2539" lvl="0" marL="104139" marR="0" rtl="0" algn="l">
              <a:lnSpc>
                <a:spcPct val="100000"/>
              </a:lnSpc>
              <a:spcBef>
                <a:spcPts val="0"/>
              </a:spcBef>
              <a:spcAft>
                <a:spcPts val="0"/>
              </a:spcAft>
              <a:buNone/>
            </a:pPr>
            <a:r>
              <a:rPr lang="en-US" sz="1300">
                <a:latin typeface="Times New Roman"/>
                <a:ea typeface="Times New Roman"/>
                <a:cs typeface="Times New Roman"/>
                <a:sym typeface="Times New Roman"/>
              </a:rPr>
              <a:t>If offer is to be made:</a:t>
            </a:r>
            <a:endParaRPr sz="1300">
              <a:latin typeface="Times New Roman"/>
              <a:ea typeface="Times New Roman"/>
              <a:cs typeface="Times New Roman"/>
              <a:sym typeface="Times New Roman"/>
            </a:endParaRPr>
          </a:p>
          <a:p>
            <a:pPr indent="-287655" lvl="0" marL="389255" marR="85090" rtl="0" algn="l">
              <a:lnSpc>
                <a:spcPct val="121600"/>
              </a:lnSpc>
              <a:spcBef>
                <a:spcPts val="0"/>
              </a:spcBef>
              <a:spcAft>
                <a:spcPts val="0"/>
              </a:spcAft>
              <a:buSzPts val="1300"/>
              <a:buFont typeface="Arial"/>
              <a:buChar char="•"/>
            </a:pPr>
            <a:r>
              <a:rPr lang="en-US" sz="1300">
                <a:latin typeface="Times New Roman"/>
                <a:ea typeface="Times New Roman"/>
                <a:cs typeface="Times New Roman"/>
                <a:sym typeface="Times New Roman"/>
              </a:rPr>
              <a:t>committed funding in place and  diligence completed by time of</a:t>
            </a:r>
            <a:endParaRPr sz="1300">
              <a:latin typeface="Times New Roman"/>
              <a:ea typeface="Times New Roman"/>
              <a:cs typeface="Times New Roman"/>
              <a:sym typeface="Times New Roman"/>
            </a:endParaRPr>
          </a:p>
          <a:p>
            <a:pPr indent="0" lvl="0" marL="0" marR="836294" rtl="0" algn="ctr">
              <a:lnSpc>
                <a:spcPct val="100000"/>
              </a:lnSpc>
              <a:spcBef>
                <a:spcPts val="345"/>
              </a:spcBef>
              <a:spcAft>
                <a:spcPts val="0"/>
              </a:spcAft>
              <a:buNone/>
            </a:pPr>
            <a:r>
              <a:rPr lang="en-US" sz="1300">
                <a:latin typeface="Times New Roman"/>
                <a:ea typeface="Times New Roman"/>
                <a:cs typeface="Times New Roman"/>
                <a:sym typeface="Times New Roman"/>
              </a:rPr>
              <a:t>announcement</a:t>
            </a:r>
            <a:endParaRPr sz="1300">
              <a:latin typeface="Times New Roman"/>
              <a:ea typeface="Times New Roman"/>
              <a:cs typeface="Times New Roman"/>
              <a:sym typeface="Times New Roman"/>
            </a:endParaRPr>
          </a:p>
          <a:p>
            <a:pPr indent="-287655" lvl="0" marL="389255" marR="0" rtl="0" algn="l">
              <a:lnSpc>
                <a:spcPct val="100000"/>
              </a:lnSpc>
              <a:spcBef>
                <a:spcPts val="335"/>
              </a:spcBef>
              <a:spcAft>
                <a:spcPts val="0"/>
              </a:spcAft>
              <a:buSzPts val="1300"/>
              <a:buFont typeface="Arial"/>
              <a:buChar char="•"/>
            </a:pPr>
            <a:r>
              <a:rPr lang="en-US" sz="1300">
                <a:latin typeface="Times New Roman"/>
                <a:ea typeface="Times New Roman"/>
                <a:cs typeface="Times New Roman"/>
                <a:sym typeface="Times New Roman"/>
              </a:rPr>
              <a:t>offer to be posted within 28 days</a:t>
            </a:r>
            <a:endParaRPr sz="1300">
              <a:latin typeface="Times New Roman"/>
              <a:ea typeface="Times New Roman"/>
              <a:cs typeface="Times New Roman"/>
              <a:sym typeface="Times New Roman"/>
            </a:endParaRPr>
          </a:p>
        </p:txBody>
      </p:sp>
      <p:sp>
        <p:nvSpPr>
          <p:cNvPr id="174" name="Google Shape;174;p12"/>
          <p:cNvSpPr/>
          <p:nvPr/>
        </p:nvSpPr>
        <p:spPr>
          <a:xfrm>
            <a:off x="7543800" y="4394200"/>
            <a:ext cx="228600" cy="467995"/>
          </a:xfrm>
          <a:custGeom>
            <a:rect b="b" l="l" r="r" t="t"/>
            <a:pathLst>
              <a:path extrusionOk="0" h="120000" w="120000">
                <a:moveTo>
                  <a:pt x="120000" y="90691"/>
                </a:moveTo>
                <a:lnTo>
                  <a:pt x="0" y="90691"/>
                </a:lnTo>
                <a:lnTo>
                  <a:pt x="60000" y="119999"/>
                </a:lnTo>
                <a:lnTo>
                  <a:pt x="120000" y="90691"/>
                </a:lnTo>
                <a:close/>
              </a:path>
              <a:path extrusionOk="0" h="120000" w="120000">
                <a:moveTo>
                  <a:pt x="90000" y="0"/>
                </a:moveTo>
                <a:lnTo>
                  <a:pt x="30000" y="0"/>
                </a:lnTo>
                <a:lnTo>
                  <a:pt x="30000" y="90691"/>
                </a:lnTo>
                <a:lnTo>
                  <a:pt x="90000" y="90691"/>
                </a:lnTo>
                <a:lnTo>
                  <a:pt x="90000" y="0"/>
                </a:lnTo>
                <a:close/>
              </a:path>
            </a:pathLst>
          </a:custGeom>
          <a:solidFill>
            <a:srgbClr val="B9E08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75" name="Google Shape;175;p12"/>
          <p:cNvSpPr/>
          <p:nvPr/>
        </p:nvSpPr>
        <p:spPr>
          <a:xfrm>
            <a:off x="7543800" y="4394200"/>
            <a:ext cx="228600" cy="467995"/>
          </a:xfrm>
          <a:custGeom>
            <a:rect b="b" l="l" r="r" t="t"/>
            <a:pathLst>
              <a:path extrusionOk="0" h="120000" w="120000">
                <a:moveTo>
                  <a:pt x="0" y="90691"/>
                </a:moveTo>
                <a:lnTo>
                  <a:pt x="30000" y="90691"/>
                </a:lnTo>
                <a:lnTo>
                  <a:pt x="30000" y="0"/>
                </a:lnTo>
                <a:lnTo>
                  <a:pt x="90000" y="0"/>
                </a:lnTo>
                <a:lnTo>
                  <a:pt x="90000" y="90691"/>
                </a:lnTo>
                <a:lnTo>
                  <a:pt x="120000" y="90691"/>
                </a:lnTo>
                <a:lnTo>
                  <a:pt x="60000" y="119999"/>
                </a:lnTo>
                <a:lnTo>
                  <a:pt x="0" y="90691"/>
                </a:lnTo>
                <a:close/>
              </a:path>
            </a:pathLst>
          </a:custGeom>
          <a:noFill/>
          <a:ln cap="flat" cmpd="sng" w="12700">
            <a:solidFill>
              <a:srgbClr val="473868"/>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76" name="Google Shape;176;p12"/>
          <p:cNvSpPr txBox="1"/>
          <p:nvPr/>
        </p:nvSpPr>
        <p:spPr>
          <a:xfrm>
            <a:off x="2782823" y="2639339"/>
            <a:ext cx="1666875" cy="756285"/>
          </a:xfrm>
          <a:prstGeom prst="rect">
            <a:avLst/>
          </a:prstGeom>
          <a:noFill/>
          <a:ln cap="flat" cmpd="sng" w="9525">
            <a:solidFill>
              <a:srgbClr val="89898D"/>
            </a:solidFill>
            <a:prstDash val="solid"/>
            <a:round/>
            <a:headEnd len="sm" w="sm" type="none"/>
            <a:tailEnd len="sm" w="sm" type="none"/>
          </a:ln>
        </p:spPr>
        <p:txBody>
          <a:bodyPr anchorCtr="0" anchor="t" bIns="0" lIns="0" spcFirstLastPara="1" rIns="0" wrap="square" tIns="106025">
            <a:noAutofit/>
          </a:bodyPr>
          <a:lstStyle/>
          <a:p>
            <a:pPr indent="-344170" lvl="0" marL="407670" marR="17145" rtl="0" algn="l">
              <a:lnSpc>
                <a:spcPct val="121500"/>
              </a:lnSpc>
              <a:spcBef>
                <a:spcPts val="0"/>
              </a:spcBef>
              <a:spcAft>
                <a:spcPts val="0"/>
              </a:spcAft>
              <a:buNone/>
            </a:pPr>
            <a:r>
              <a:rPr lang="en-US" sz="1300">
                <a:latin typeface="Times New Roman"/>
                <a:ea typeface="Times New Roman"/>
                <a:cs typeface="Times New Roman"/>
                <a:sym typeface="Times New Roman"/>
              </a:rPr>
              <a:t>No active consideration  for 3 months</a:t>
            </a:r>
            <a:endParaRPr sz="1300">
              <a:latin typeface="Times New Roman"/>
              <a:ea typeface="Times New Roman"/>
              <a:cs typeface="Times New Roman"/>
              <a:sym typeface="Times New Roman"/>
            </a:endParaRPr>
          </a:p>
        </p:txBody>
      </p:sp>
      <p:sp>
        <p:nvSpPr>
          <p:cNvPr id="177" name="Google Shape;177;p12"/>
          <p:cNvSpPr/>
          <p:nvPr/>
        </p:nvSpPr>
        <p:spPr>
          <a:xfrm>
            <a:off x="3429000" y="3536950"/>
            <a:ext cx="228600" cy="467995"/>
          </a:xfrm>
          <a:custGeom>
            <a:rect b="b" l="l" r="r" t="t"/>
            <a:pathLst>
              <a:path extrusionOk="0" h="120000" w="120000">
                <a:moveTo>
                  <a:pt x="120000" y="90691"/>
                </a:moveTo>
                <a:lnTo>
                  <a:pt x="0" y="90691"/>
                </a:lnTo>
                <a:lnTo>
                  <a:pt x="60000" y="119999"/>
                </a:lnTo>
                <a:lnTo>
                  <a:pt x="120000" y="90691"/>
                </a:lnTo>
                <a:close/>
              </a:path>
              <a:path extrusionOk="0" h="120000" w="120000">
                <a:moveTo>
                  <a:pt x="90000" y="0"/>
                </a:moveTo>
                <a:lnTo>
                  <a:pt x="30000" y="0"/>
                </a:lnTo>
                <a:lnTo>
                  <a:pt x="30000" y="90691"/>
                </a:lnTo>
                <a:lnTo>
                  <a:pt x="90000" y="90691"/>
                </a:lnTo>
                <a:lnTo>
                  <a:pt x="90000" y="0"/>
                </a:lnTo>
                <a:close/>
              </a:path>
            </a:pathLst>
          </a:custGeom>
          <a:solidFill>
            <a:srgbClr val="FFC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78" name="Google Shape;178;p12"/>
          <p:cNvSpPr/>
          <p:nvPr/>
        </p:nvSpPr>
        <p:spPr>
          <a:xfrm>
            <a:off x="3429000" y="3536950"/>
            <a:ext cx="228600" cy="467995"/>
          </a:xfrm>
          <a:custGeom>
            <a:rect b="b" l="l" r="r" t="t"/>
            <a:pathLst>
              <a:path extrusionOk="0" h="120000" w="120000">
                <a:moveTo>
                  <a:pt x="0" y="90691"/>
                </a:moveTo>
                <a:lnTo>
                  <a:pt x="30000" y="90691"/>
                </a:lnTo>
                <a:lnTo>
                  <a:pt x="30000" y="0"/>
                </a:lnTo>
                <a:lnTo>
                  <a:pt x="90000" y="0"/>
                </a:lnTo>
                <a:lnTo>
                  <a:pt x="90000" y="90691"/>
                </a:lnTo>
                <a:lnTo>
                  <a:pt x="120000" y="90691"/>
                </a:lnTo>
                <a:lnTo>
                  <a:pt x="60000" y="119999"/>
                </a:lnTo>
                <a:lnTo>
                  <a:pt x="0" y="90691"/>
                </a:lnTo>
                <a:close/>
              </a:path>
            </a:pathLst>
          </a:custGeom>
          <a:noFill/>
          <a:ln cap="flat" cmpd="sng" w="12700">
            <a:solidFill>
              <a:srgbClr val="473868"/>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79" name="Google Shape;179;p12"/>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4</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3"/>
          <p:cNvSpPr txBox="1"/>
          <p:nvPr>
            <p:ph type="title"/>
          </p:nvPr>
        </p:nvSpPr>
        <p:spPr>
          <a:xfrm>
            <a:off x="437489" y="675766"/>
            <a:ext cx="9031020" cy="422909"/>
          </a:xfrm>
          <a:prstGeom prst="rect">
            <a:avLst/>
          </a:prstGeom>
          <a:noFill/>
          <a:ln>
            <a:noFill/>
          </a:ln>
        </p:spPr>
        <p:txBody>
          <a:bodyPr anchorCtr="0" anchor="t" bIns="0" lIns="0" spcFirstLastPara="1" rIns="0" wrap="square" tIns="0">
            <a:noAutofit/>
          </a:bodyPr>
          <a:lstStyle/>
          <a:p>
            <a:pPr indent="-5714" lvl="0" marL="107314" marR="0" rtl="0" algn="l">
              <a:lnSpc>
                <a:spcPct val="100000"/>
              </a:lnSpc>
              <a:spcBef>
                <a:spcPts val="0"/>
              </a:spcBef>
              <a:spcAft>
                <a:spcPts val="0"/>
              </a:spcAft>
              <a:buNone/>
            </a:pPr>
            <a:r>
              <a:rPr b="1" i="0" lang="en-US" sz="2600" u="none" cap="none" strike="noStrike">
                <a:solidFill>
                  <a:schemeClr val="dk1"/>
                </a:solidFill>
                <a:latin typeface="Times New Roman"/>
                <a:ea typeface="Times New Roman"/>
                <a:cs typeface="Times New Roman"/>
                <a:sym typeface="Times New Roman"/>
              </a:rPr>
              <a:t>Discussion Topics</a:t>
            </a:r>
            <a:endParaRPr b="1" i="0" sz="2600" u="none" cap="none" strike="noStrike">
              <a:solidFill>
                <a:schemeClr val="dk1"/>
              </a:solidFill>
              <a:latin typeface="Times New Roman"/>
              <a:ea typeface="Times New Roman"/>
              <a:cs typeface="Times New Roman"/>
              <a:sym typeface="Times New Roman"/>
            </a:endParaRPr>
          </a:p>
        </p:txBody>
      </p:sp>
      <p:sp>
        <p:nvSpPr>
          <p:cNvPr id="185" name="Google Shape;185;p13"/>
          <p:cNvSpPr txBox="1"/>
          <p:nvPr/>
        </p:nvSpPr>
        <p:spPr>
          <a:xfrm>
            <a:off x="589889" y="1989709"/>
            <a:ext cx="1229360" cy="1216025"/>
          </a:xfrm>
          <a:prstGeom prst="rect">
            <a:avLst/>
          </a:prstGeom>
          <a:noFill/>
          <a:ln>
            <a:noFill/>
          </a:ln>
        </p:spPr>
        <p:txBody>
          <a:bodyPr anchorCtr="0" anchor="t" bIns="0" lIns="0" spcFirstLastPara="1" rIns="0" wrap="square" tIns="0">
            <a:noAutofit/>
          </a:bodyPr>
          <a:lstStyle/>
          <a:p>
            <a:pPr indent="-5080" lvl="0" marL="38608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1</a:t>
            </a:r>
            <a:endParaRPr sz="4800">
              <a:latin typeface="Times New Roman"/>
              <a:ea typeface="Times New Roman"/>
              <a:cs typeface="Times New Roman"/>
              <a:sym typeface="Times New Roman"/>
            </a:endParaRPr>
          </a:p>
          <a:p>
            <a:pPr indent="-635" lvl="0" marL="64135" marR="0" rtl="0" algn="l">
              <a:lnSpc>
                <a:spcPct val="116250"/>
              </a:lnSpc>
              <a:spcBef>
                <a:spcPts val="0"/>
              </a:spcBef>
              <a:spcAft>
                <a:spcPts val="0"/>
              </a:spcAft>
              <a:buNone/>
            </a:pPr>
            <a:r>
              <a:rPr lang="en-US" sz="1600">
                <a:latin typeface="Times New Roman"/>
                <a:ea typeface="Times New Roman"/>
                <a:cs typeface="Times New Roman"/>
                <a:sym typeface="Times New Roman"/>
              </a:rPr>
              <a:t>The regulator</a:t>
            </a:r>
            <a:endParaRPr sz="1600">
              <a:latin typeface="Times New Roman"/>
              <a:ea typeface="Times New Roman"/>
              <a:cs typeface="Times New Roman"/>
              <a:sym typeface="Times New Roman"/>
            </a:endParaRPr>
          </a:p>
          <a:p>
            <a:pPr indent="0" lvl="0" marL="12700" marR="0" rtl="0" algn="l">
              <a:lnSpc>
                <a:spcPct val="116250"/>
              </a:lnSpc>
              <a:spcBef>
                <a:spcPts val="0"/>
              </a:spcBef>
              <a:spcAft>
                <a:spcPts val="0"/>
              </a:spcAft>
              <a:buNone/>
            </a:pPr>
            <a:r>
              <a:rPr lang="en-US" sz="1600">
                <a:latin typeface="Times New Roman"/>
                <a:ea typeface="Times New Roman"/>
                <a:cs typeface="Times New Roman"/>
                <a:sym typeface="Times New Roman"/>
              </a:rPr>
              <a:t>and the regime</a:t>
            </a:r>
            <a:endParaRPr sz="1600">
              <a:latin typeface="Times New Roman"/>
              <a:ea typeface="Times New Roman"/>
              <a:cs typeface="Times New Roman"/>
              <a:sym typeface="Times New Roman"/>
            </a:endParaRPr>
          </a:p>
        </p:txBody>
      </p:sp>
      <p:sp>
        <p:nvSpPr>
          <p:cNvPr id="186" name="Google Shape;186;p13"/>
          <p:cNvSpPr txBox="1"/>
          <p:nvPr/>
        </p:nvSpPr>
        <p:spPr>
          <a:xfrm>
            <a:off x="2408047" y="1989709"/>
            <a:ext cx="1263650" cy="1216025"/>
          </a:xfrm>
          <a:prstGeom prst="rect">
            <a:avLst/>
          </a:prstGeom>
          <a:noFill/>
          <a:ln>
            <a:noFill/>
          </a:ln>
        </p:spPr>
        <p:txBody>
          <a:bodyPr anchorCtr="0" anchor="t" bIns="0" lIns="0" spcFirstLastPara="1" rIns="0" wrap="square" tIns="0">
            <a:noAutofit/>
          </a:bodyPr>
          <a:lstStyle/>
          <a:p>
            <a:pPr indent="-10160" lvl="0" marL="40386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2</a:t>
            </a:r>
            <a:endParaRPr sz="4800">
              <a:latin typeface="Times New Roman"/>
              <a:ea typeface="Times New Roman"/>
              <a:cs typeface="Times New Roman"/>
              <a:sym typeface="Times New Roman"/>
            </a:endParaRPr>
          </a:p>
          <a:p>
            <a:pPr indent="0" lvl="0" marL="0" marR="0" rtl="0" algn="ctr">
              <a:lnSpc>
                <a:spcPct val="116250"/>
              </a:lnSpc>
              <a:spcBef>
                <a:spcPts val="0"/>
              </a:spcBef>
              <a:spcAft>
                <a:spcPts val="0"/>
              </a:spcAft>
              <a:buNone/>
            </a:pPr>
            <a:r>
              <a:rPr lang="en-US" sz="1600">
                <a:latin typeface="Times New Roman"/>
                <a:ea typeface="Times New Roman"/>
                <a:cs typeface="Times New Roman"/>
                <a:sym typeface="Times New Roman"/>
              </a:rPr>
              <a:t>Announcement</a:t>
            </a:r>
            <a:endParaRPr sz="1600">
              <a:latin typeface="Times New Roman"/>
              <a:ea typeface="Times New Roman"/>
              <a:cs typeface="Times New Roman"/>
              <a:sym typeface="Times New Roman"/>
            </a:endParaRPr>
          </a:p>
          <a:p>
            <a:pPr indent="-9525" lvl="0" marL="352425" marR="0" rtl="0" algn="l">
              <a:lnSpc>
                <a:spcPct val="116250"/>
              </a:lnSpc>
              <a:spcBef>
                <a:spcPts val="0"/>
              </a:spcBef>
              <a:spcAft>
                <a:spcPts val="0"/>
              </a:spcAft>
              <a:buNone/>
            </a:pPr>
            <a:r>
              <a:rPr lang="en-US" sz="1600">
                <a:latin typeface="Times New Roman"/>
                <a:ea typeface="Times New Roman"/>
                <a:cs typeface="Times New Roman"/>
                <a:sym typeface="Times New Roman"/>
              </a:rPr>
              <a:t>regime</a:t>
            </a:r>
            <a:endParaRPr sz="1600">
              <a:latin typeface="Times New Roman"/>
              <a:ea typeface="Times New Roman"/>
              <a:cs typeface="Times New Roman"/>
              <a:sym typeface="Times New Roman"/>
            </a:endParaRPr>
          </a:p>
        </p:txBody>
      </p:sp>
      <p:sp>
        <p:nvSpPr>
          <p:cNvPr id="187" name="Google Shape;187;p13"/>
          <p:cNvSpPr txBox="1"/>
          <p:nvPr/>
        </p:nvSpPr>
        <p:spPr>
          <a:xfrm>
            <a:off x="4297426" y="1989709"/>
            <a:ext cx="1159510" cy="987425"/>
          </a:xfrm>
          <a:prstGeom prst="rect">
            <a:avLst/>
          </a:prstGeom>
          <a:noFill/>
          <a:ln>
            <a:noFill/>
          </a:ln>
        </p:spPr>
        <p:txBody>
          <a:bodyPr anchorCtr="0" anchor="t" bIns="0" lIns="0" spcFirstLastPara="1" rIns="0" wrap="square" tIns="0">
            <a:noAutofit/>
          </a:bodyPr>
          <a:lstStyle/>
          <a:p>
            <a:pPr indent="-7620" lvl="0" marL="35052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3</a:t>
            </a:r>
            <a:endParaRPr sz="4800">
              <a:latin typeface="Times New Roman"/>
              <a:ea typeface="Times New Roman"/>
              <a:cs typeface="Times New Roman"/>
              <a:sym typeface="Times New Roman"/>
            </a:endParaRPr>
          </a:p>
          <a:p>
            <a:pPr indent="0" lvl="0" marL="12700" marR="0" rtl="0" algn="l">
              <a:lnSpc>
                <a:spcPct val="100000"/>
              </a:lnSpc>
              <a:spcBef>
                <a:spcPts val="0"/>
              </a:spcBef>
              <a:spcAft>
                <a:spcPts val="0"/>
              </a:spcAft>
              <a:buNone/>
            </a:pPr>
            <a:r>
              <a:rPr lang="en-US" sz="1600">
                <a:latin typeface="Times New Roman"/>
                <a:ea typeface="Times New Roman"/>
                <a:cs typeface="Times New Roman"/>
                <a:sym typeface="Times New Roman"/>
              </a:rPr>
              <a:t>Due diligence</a:t>
            </a:r>
            <a:endParaRPr sz="1600">
              <a:latin typeface="Times New Roman"/>
              <a:ea typeface="Times New Roman"/>
              <a:cs typeface="Times New Roman"/>
              <a:sym typeface="Times New Roman"/>
            </a:endParaRPr>
          </a:p>
        </p:txBody>
      </p:sp>
      <p:sp>
        <p:nvSpPr>
          <p:cNvPr id="188" name="Google Shape;188;p13"/>
          <p:cNvSpPr/>
          <p:nvPr/>
        </p:nvSpPr>
        <p:spPr>
          <a:xfrm>
            <a:off x="660603" y="4041140"/>
            <a:ext cx="8636100" cy="0"/>
          </a:xfrm>
          <a:custGeom>
            <a:rect b="b" l="l" r="r" t="t"/>
            <a:pathLst>
              <a:path extrusionOk="0" h="120000" w="120000">
                <a:moveTo>
                  <a:pt x="0" y="0"/>
                </a:moveTo>
                <a:lnTo>
                  <a:pt x="119997" y="0"/>
                </a:lnTo>
              </a:path>
            </a:pathLst>
          </a:custGeom>
          <a:noFill/>
          <a:ln cap="flat" cmpd="sng" w="9525">
            <a:solidFill>
              <a:srgbClr val="666666"/>
            </a:solidFill>
            <a:prstDash val="dash"/>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189" name="Google Shape;189;p13"/>
          <p:cNvSpPr txBox="1"/>
          <p:nvPr/>
        </p:nvSpPr>
        <p:spPr>
          <a:xfrm>
            <a:off x="522833" y="4191634"/>
            <a:ext cx="1362710" cy="1118235"/>
          </a:xfrm>
          <a:prstGeom prst="rect">
            <a:avLst/>
          </a:prstGeom>
          <a:noFill/>
          <a:ln>
            <a:noFill/>
          </a:ln>
        </p:spPr>
        <p:txBody>
          <a:bodyPr anchorCtr="0" anchor="t" bIns="0" lIns="0" spcFirstLastPara="1" rIns="0" wrap="square" tIns="0">
            <a:noAutofit/>
          </a:bodyPr>
          <a:lstStyle/>
          <a:p>
            <a:pPr indent="-8255" lvl="0" marL="452755" marR="0" rtl="0" algn="l">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6</a:t>
            </a:r>
            <a:endParaRPr sz="4800">
              <a:latin typeface="Times New Roman"/>
              <a:ea typeface="Times New Roman"/>
              <a:cs typeface="Times New Roman"/>
              <a:sym typeface="Times New Roman"/>
            </a:endParaRPr>
          </a:p>
          <a:p>
            <a:pPr indent="0" lvl="0" marL="12700" marR="0" rtl="0" algn="l">
              <a:lnSpc>
                <a:spcPct val="100000"/>
              </a:lnSpc>
              <a:spcBef>
                <a:spcPts val="1030"/>
              </a:spcBef>
              <a:spcAft>
                <a:spcPts val="0"/>
              </a:spcAft>
              <a:buNone/>
            </a:pPr>
            <a:r>
              <a:rPr lang="en-US" sz="1600">
                <a:latin typeface="Times New Roman"/>
                <a:ea typeface="Times New Roman"/>
                <a:cs typeface="Times New Roman"/>
                <a:sym typeface="Times New Roman"/>
              </a:rPr>
              <a:t>Deal protections</a:t>
            </a:r>
            <a:endParaRPr sz="1600">
              <a:latin typeface="Times New Roman"/>
              <a:ea typeface="Times New Roman"/>
              <a:cs typeface="Times New Roman"/>
              <a:sym typeface="Times New Roman"/>
            </a:endParaRPr>
          </a:p>
        </p:txBody>
      </p:sp>
      <p:sp>
        <p:nvSpPr>
          <p:cNvPr id="190" name="Google Shape;190;p13"/>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5</a:t>
            </a:r>
            <a:endParaRPr/>
          </a:p>
        </p:txBody>
      </p:sp>
      <p:sp>
        <p:nvSpPr>
          <p:cNvPr id="191" name="Google Shape;191;p13"/>
          <p:cNvSpPr txBox="1"/>
          <p:nvPr/>
        </p:nvSpPr>
        <p:spPr>
          <a:xfrm>
            <a:off x="2332101" y="4191634"/>
            <a:ext cx="1409700" cy="1118235"/>
          </a:xfrm>
          <a:prstGeom prst="rect">
            <a:avLst/>
          </a:prstGeom>
          <a:noFill/>
          <a:ln>
            <a:noFill/>
          </a:ln>
        </p:spPr>
        <p:txBody>
          <a:bodyPr anchorCtr="0" anchor="t" bIns="0" lIns="0" spcFirstLastPara="1" rIns="0" wrap="square" tIns="0">
            <a:noAutofit/>
          </a:bodyPr>
          <a:lstStyle/>
          <a:p>
            <a:pPr indent="0" lvl="0" marL="0" marR="145415"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7</a:t>
            </a:r>
            <a:endParaRPr sz="4800">
              <a:latin typeface="Times New Roman"/>
              <a:ea typeface="Times New Roman"/>
              <a:cs typeface="Times New Roman"/>
              <a:sym typeface="Times New Roman"/>
            </a:endParaRPr>
          </a:p>
          <a:p>
            <a:pPr indent="0" lvl="0" marL="12700" marR="0" rtl="0" algn="l">
              <a:lnSpc>
                <a:spcPct val="100000"/>
              </a:lnSpc>
              <a:spcBef>
                <a:spcPts val="1030"/>
              </a:spcBef>
              <a:spcAft>
                <a:spcPts val="0"/>
              </a:spcAft>
              <a:buNone/>
            </a:pPr>
            <a:r>
              <a:rPr lang="en-US" sz="1600">
                <a:latin typeface="Times New Roman"/>
                <a:ea typeface="Times New Roman"/>
                <a:cs typeface="Times New Roman"/>
                <a:sym typeface="Times New Roman"/>
              </a:rPr>
              <a:t>Communications</a:t>
            </a:r>
            <a:endParaRPr sz="1600">
              <a:latin typeface="Times New Roman"/>
              <a:ea typeface="Times New Roman"/>
              <a:cs typeface="Times New Roman"/>
              <a:sym typeface="Times New Roman"/>
            </a:endParaRPr>
          </a:p>
        </p:txBody>
      </p:sp>
      <p:sp>
        <p:nvSpPr>
          <p:cNvPr id="192" name="Google Shape;192;p13"/>
          <p:cNvSpPr txBox="1"/>
          <p:nvPr/>
        </p:nvSpPr>
        <p:spPr>
          <a:xfrm>
            <a:off x="4416044" y="4191634"/>
            <a:ext cx="838200" cy="1118235"/>
          </a:xfrm>
          <a:prstGeom prst="rect">
            <a:avLst/>
          </a:prstGeom>
          <a:noFill/>
          <a:ln>
            <a:noFill/>
          </a:ln>
        </p:spPr>
        <p:txBody>
          <a:bodyPr anchorCtr="0" anchor="t" bIns="0" lIns="0" spcFirstLastPara="1" rIns="0" wrap="square" tIns="0">
            <a:noAutofit/>
          </a:bodyPr>
          <a:lstStyle/>
          <a:p>
            <a:pPr indent="0" lvl="0" marL="0" marR="79375"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8</a:t>
            </a:r>
            <a:endParaRPr sz="4800">
              <a:latin typeface="Times New Roman"/>
              <a:ea typeface="Times New Roman"/>
              <a:cs typeface="Times New Roman"/>
              <a:sym typeface="Times New Roman"/>
            </a:endParaRPr>
          </a:p>
          <a:p>
            <a:pPr indent="0" lvl="0" marL="0" marR="0" rtl="0" algn="ctr">
              <a:lnSpc>
                <a:spcPct val="100000"/>
              </a:lnSpc>
              <a:spcBef>
                <a:spcPts val="1030"/>
              </a:spcBef>
              <a:spcAft>
                <a:spcPts val="0"/>
              </a:spcAft>
              <a:buNone/>
            </a:pPr>
            <a:r>
              <a:rPr lang="en-US" sz="1600">
                <a:latin typeface="Times New Roman"/>
                <a:ea typeface="Times New Roman"/>
                <a:cs typeface="Times New Roman"/>
                <a:sym typeface="Times New Roman"/>
              </a:rPr>
              <a:t>Timetable</a:t>
            </a:r>
            <a:endParaRPr sz="1600">
              <a:latin typeface="Times New Roman"/>
              <a:ea typeface="Times New Roman"/>
              <a:cs typeface="Times New Roman"/>
              <a:sym typeface="Times New Roman"/>
            </a:endParaRPr>
          </a:p>
        </p:txBody>
      </p:sp>
      <p:sp>
        <p:nvSpPr>
          <p:cNvPr id="193" name="Google Shape;193;p13"/>
          <p:cNvSpPr txBox="1"/>
          <p:nvPr/>
        </p:nvSpPr>
        <p:spPr>
          <a:xfrm>
            <a:off x="6126226" y="1989709"/>
            <a:ext cx="1172845" cy="1673225"/>
          </a:xfrm>
          <a:prstGeom prst="rect">
            <a:avLst/>
          </a:prstGeom>
          <a:noFill/>
          <a:ln>
            <a:noFill/>
          </a:ln>
        </p:spPr>
        <p:txBody>
          <a:bodyPr anchorCtr="0" anchor="t" bIns="0" lIns="0" spcFirstLastPara="1" rIns="0" wrap="square" tIns="0">
            <a:noAutofit/>
          </a:bodyPr>
          <a:lstStyle/>
          <a:p>
            <a:pPr indent="-2540" lvl="0" marL="358140"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4</a:t>
            </a:r>
            <a:endParaRPr sz="4800">
              <a:latin typeface="Times New Roman"/>
              <a:ea typeface="Times New Roman"/>
              <a:cs typeface="Times New Roman"/>
              <a:sym typeface="Times New Roman"/>
            </a:endParaRPr>
          </a:p>
          <a:p>
            <a:pPr indent="-12065" lvl="0" marL="12065" marR="5080" rtl="0" algn="ctr">
              <a:lnSpc>
                <a:spcPct val="112500"/>
              </a:lnSpc>
              <a:spcBef>
                <a:spcPts val="160"/>
              </a:spcBef>
              <a:spcAft>
                <a:spcPts val="0"/>
              </a:spcAft>
              <a:buNone/>
            </a:pPr>
            <a:r>
              <a:rPr lang="en-US" sz="1600">
                <a:latin typeface="Times New Roman"/>
                <a:ea typeface="Times New Roman"/>
                <a:cs typeface="Times New Roman"/>
                <a:sym typeface="Times New Roman"/>
              </a:rPr>
              <a:t>Approaching  financiers and  other  stakeholders</a:t>
            </a:r>
            <a:endParaRPr sz="1600">
              <a:latin typeface="Times New Roman"/>
              <a:ea typeface="Times New Roman"/>
              <a:cs typeface="Times New Roman"/>
              <a:sym typeface="Times New Roman"/>
            </a:endParaRPr>
          </a:p>
        </p:txBody>
      </p:sp>
      <p:sp>
        <p:nvSpPr>
          <p:cNvPr id="194" name="Google Shape;194;p13"/>
          <p:cNvSpPr txBox="1"/>
          <p:nvPr/>
        </p:nvSpPr>
        <p:spPr>
          <a:xfrm>
            <a:off x="6065646" y="4191634"/>
            <a:ext cx="1131570" cy="1118235"/>
          </a:xfrm>
          <a:prstGeom prst="rect">
            <a:avLst/>
          </a:prstGeom>
          <a:noFill/>
          <a:ln>
            <a:noFill/>
          </a:ln>
        </p:spPr>
        <p:txBody>
          <a:bodyPr anchorCtr="0" anchor="t" bIns="0" lIns="0" spcFirstLastPara="1" rIns="0" wrap="square" tIns="0">
            <a:noAutofit/>
          </a:bodyPr>
          <a:lstStyle/>
          <a:p>
            <a:pPr indent="0" lvl="0" marL="0" marR="9525"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9</a:t>
            </a:r>
            <a:endParaRPr sz="4800">
              <a:latin typeface="Times New Roman"/>
              <a:ea typeface="Times New Roman"/>
              <a:cs typeface="Times New Roman"/>
              <a:sym typeface="Times New Roman"/>
            </a:endParaRPr>
          </a:p>
          <a:p>
            <a:pPr indent="0" lvl="0" marL="0" marR="0" rtl="0" algn="ctr">
              <a:lnSpc>
                <a:spcPct val="100000"/>
              </a:lnSpc>
              <a:spcBef>
                <a:spcPts val="1030"/>
              </a:spcBef>
              <a:spcAft>
                <a:spcPts val="0"/>
              </a:spcAft>
              <a:buNone/>
            </a:pPr>
            <a:r>
              <a:rPr lang="en-US" sz="1600">
                <a:latin typeface="Times New Roman"/>
                <a:ea typeface="Times New Roman"/>
                <a:cs typeface="Times New Roman"/>
                <a:sym typeface="Times New Roman"/>
              </a:rPr>
              <a:t>Lapsing a bid</a:t>
            </a:r>
            <a:endParaRPr sz="1600">
              <a:latin typeface="Times New Roman"/>
              <a:ea typeface="Times New Roman"/>
              <a:cs typeface="Times New Roman"/>
              <a:sym typeface="Times New Roman"/>
            </a:endParaRPr>
          </a:p>
        </p:txBody>
      </p:sp>
      <p:sp>
        <p:nvSpPr>
          <p:cNvPr id="195" name="Google Shape;195;p13"/>
          <p:cNvSpPr txBox="1"/>
          <p:nvPr/>
        </p:nvSpPr>
        <p:spPr>
          <a:xfrm>
            <a:off x="8081518" y="1989709"/>
            <a:ext cx="934719" cy="1216025"/>
          </a:xfrm>
          <a:prstGeom prst="rect">
            <a:avLst/>
          </a:prstGeom>
          <a:noFill/>
          <a:ln>
            <a:noFill/>
          </a:ln>
        </p:spPr>
        <p:txBody>
          <a:bodyPr anchorCtr="0" anchor="t" bIns="0" lIns="0" spcFirstLastPara="1" rIns="0" wrap="square" tIns="0">
            <a:noAutofit/>
          </a:bodyPr>
          <a:lstStyle/>
          <a:p>
            <a:pPr indent="-10795" lvl="0" marL="239395" marR="0" rtl="0" algn="l">
              <a:lnSpc>
                <a:spcPct val="120000"/>
              </a:lnSpc>
              <a:spcBef>
                <a:spcPts val="0"/>
              </a:spcBef>
              <a:spcAft>
                <a:spcPts val="0"/>
              </a:spcAft>
              <a:buNone/>
            </a:pPr>
            <a:r>
              <a:rPr lang="en-US" sz="4800">
                <a:solidFill>
                  <a:srgbClr val="4A95D1"/>
                </a:solidFill>
                <a:latin typeface="Times New Roman"/>
                <a:ea typeface="Times New Roman"/>
                <a:cs typeface="Times New Roman"/>
                <a:sym typeface="Times New Roman"/>
              </a:rPr>
              <a:t>5</a:t>
            </a:r>
            <a:endParaRPr sz="4800">
              <a:latin typeface="Times New Roman"/>
              <a:ea typeface="Times New Roman"/>
              <a:cs typeface="Times New Roman"/>
              <a:sym typeface="Times New Roman"/>
            </a:endParaRPr>
          </a:p>
          <a:p>
            <a:pPr indent="0" lvl="0" marL="0" marR="0" rtl="0" algn="ctr">
              <a:lnSpc>
                <a:spcPct val="116250"/>
              </a:lnSpc>
              <a:spcBef>
                <a:spcPts val="0"/>
              </a:spcBef>
              <a:spcAft>
                <a:spcPts val="0"/>
              </a:spcAft>
              <a:buNone/>
            </a:pPr>
            <a:r>
              <a:rPr lang="en-US" sz="1600">
                <a:latin typeface="Times New Roman"/>
                <a:ea typeface="Times New Roman"/>
                <a:cs typeface="Times New Roman"/>
                <a:sym typeface="Times New Roman"/>
              </a:rPr>
              <a:t>Committed</a:t>
            </a:r>
            <a:endParaRPr sz="1600">
              <a:latin typeface="Times New Roman"/>
              <a:ea typeface="Times New Roman"/>
              <a:cs typeface="Times New Roman"/>
              <a:sym typeface="Times New Roman"/>
            </a:endParaRPr>
          </a:p>
          <a:p>
            <a:pPr indent="0" lvl="0" marL="0" marR="0" rtl="0" algn="ctr">
              <a:lnSpc>
                <a:spcPct val="116250"/>
              </a:lnSpc>
              <a:spcBef>
                <a:spcPts val="0"/>
              </a:spcBef>
              <a:spcAft>
                <a:spcPts val="0"/>
              </a:spcAft>
              <a:buNone/>
            </a:pPr>
            <a:r>
              <a:rPr lang="en-US" sz="1600">
                <a:latin typeface="Times New Roman"/>
                <a:ea typeface="Times New Roman"/>
                <a:cs typeface="Times New Roman"/>
                <a:sym typeface="Times New Roman"/>
              </a:rPr>
              <a:t>finance</a:t>
            </a:r>
            <a:endParaRPr sz="1600">
              <a:latin typeface="Times New Roman"/>
              <a:ea typeface="Times New Roman"/>
              <a:cs typeface="Times New Roman"/>
              <a:sym typeface="Times New Roman"/>
            </a:endParaRPr>
          </a:p>
        </p:txBody>
      </p:sp>
      <p:sp>
        <p:nvSpPr>
          <p:cNvPr id="196" name="Google Shape;196;p13"/>
          <p:cNvSpPr txBox="1"/>
          <p:nvPr/>
        </p:nvSpPr>
        <p:spPr>
          <a:xfrm>
            <a:off x="8004809" y="4191634"/>
            <a:ext cx="849630" cy="1354455"/>
          </a:xfrm>
          <a:prstGeom prst="rect">
            <a:avLst/>
          </a:prstGeom>
          <a:noFill/>
          <a:ln>
            <a:noFill/>
          </a:ln>
        </p:spPr>
        <p:txBody>
          <a:bodyPr anchorCtr="0" anchor="t" bIns="0" lIns="0" spcFirstLastPara="1" rIns="0" wrap="square" tIns="0">
            <a:noAutofit/>
          </a:bodyPr>
          <a:lstStyle/>
          <a:p>
            <a:pPr indent="-11430" lvl="0" marL="49530" marR="0" rtl="0" algn="ctr">
              <a:lnSpc>
                <a:spcPct val="100000"/>
              </a:lnSpc>
              <a:spcBef>
                <a:spcPts val="0"/>
              </a:spcBef>
              <a:spcAft>
                <a:spcPts val="0"/>
              </a:spcAft>
              <a:buNone/>
            </a:pPr>
            <a:r>
              <a:rPr lang="en-US" sz="4800">
                <a:solidFill>
                  <a:srgbClr val="4A95D1"/>
                </a:solidFill>
                <a:latin typeface="Times New Roman"/>
                <a:ea typeface="Times New Roman"/>
                <a:cs typeface="Times New Roman"/>
                <a:sym typeface="Times New Roman"/>
              </a:rPr>
              <a:t>10</a:t>
            </a:r>
            <a:endParaRPr sz="4800">
              <a:latin typeface="Times New Roman"/>
              <a:ea typeface="Times New Roman"/>
              <a:cs typeface="Times New Roman"/>
              <a:sym typeface="Times New Roman"/>
            </a:endParaRPr>
          </a:p>
          <a:p>
            <a:pPr indent="0" lvl="0" marL="12700" marR="5080" rtl="0" algn="ctr">
              <a:lnSpc>
                <a:spcPct val="100000"/>
              </a:lnSpc>
              <a:spcBef>
                <a:spcPts val="969"/>
              </a:spcBef>
              <a:spcAft>
                <a:spcPts val="0"/>
              </a:spcAft>
              <a:buNone/>
            </a:pPr>
            <a:r>
              <a:rPr lang="en-US" sz="1600">
                <a:latin typeface="Times New Roman"/>
                <a:ea typeface="Times New Roman"/>
                <a:cs typeface="Times New Roman"/>
                <a:sym typeface="Times New Roman"/>
              </a:rPr>
              <a:t>Defensive  measures</a:t>
            </a:r>
            <a:endParaRPr sz="16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4"/>
          <p:cNvSpPr txBox="1"/>
          <p:nvPr>
            <p:ph type="title"/>
          </p:nvPr>
        </p:nvSpPr>
        <p:spPr>
          <a:xfrm>
            <a:off x="437489" y="675766"/>
            <a:ext cx="9031020" cy="422909"/>
          </a:xfrm>
          <a:prstGeom prst="rect">
            <a:avLst/>
          </a:prstGeom>
          <a:noFill/>
          <a:ln>
            <a:noFill/>
          </a:ln>
        </p:spPr>
        <p:txBody>
          <a:bodyPr anchorCtr="0" anchor="t" bIns="0" lIns="0" spcFirstLastPara="1" rIns="0" wrap="square" tIns="0">
            <a:noAutofit/>
          </a:bodyPr>
          <a:lstStyle/>
          <a:p>
            <a:pPr indent="-6350" lvl="0" marL="10795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Deal Protections</a:t>
            </a:r>
            <a:endParaRPr/>
          </a:p>
        </p:txBody>
      </p:sp>
      <p:sp>
        <p:nvSpPr>
          <p:cNvPr id="202" name="Google Shape;202;p14"/>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6</a:t>
            </a:r>
            <a:endParaRPr/>
          </a:p>
        </p:txBody>
      </p:sp>
      <p:graphicFrame>
        <p:nvGraphicFramePr>
          <p:cNvPr id="203" name="Google Shape;203;p14"/>
          <p:cNvGraphicFramePr/>
          <p:nvPr/>
        </p:nvGraphicFramePr>
        <p:xfrm>
          <a:off x="359409" y="1289050"/>
          <a:ext cx="3000000" cy="3000000"/>
        </p:xfrm>
        <a:graphic>
          <a:graphicData uri="http://schemas.openxmlformats.org/drawingml/2006/table">
            <a:tbl>
              <a:tblPr bandRow="1" firstRow="1">
                <a:noFill/>
                <a:tableStyleId>{1AD23B83-0217-4CD5-AA88-1512A1728C6D}</a:tableStyleId>
              </a:tblPr>
              <a:tblGrid>
                <a:gridCol w="5001900"/>
                <a:gridCol w="4142100"/>
              </a:tblGrid>
              <a:tr h="579125">
                <a:tc>
                  <a:txBody>
                    <a:bodyPr/>
                    <a:lstStyle/>
                    <a:p>
                      <a:pPr indent="-4445" lvl="0" marL="1388745"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Prohibited Arrangements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8890" lvl="0" marL="402590"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Permitted Exceptions and Exemptions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r>
              <a:tr h="3992875">
                <a:tc>
                  <a:txBody>
                    <a:bodyPr/>
                    <a:lstStyle/>
                    <a:p>
                      <a:pPr indent="-8255" lvl="0" marL="84455" marR="304800" rtl="0" algn="l">
                        <a:lnSpc>
                          <a:spcPct val="100000"/>
                        </a:lnSpc>
                        <a:spcBef>
                          <a:spcPts val="0"/>
                        </a:spcBef>
                        <a:spcAft>
                          <a:spcPts val="0"/>
                        </a:spcAft>
                        <a:buNone/>
                      </a:pPr>
                      <a:r>
                        <a:rPr lang="en-US" sz="1600" u="none" cap="none" strike="noStrike">
                          <a:latin typeface="Times New Roman"/>
                          <a:ea typeface="Times New Roman"/>
                          <a:cs typeface="Times New Roman"/>
                          <a:sym typeface="Times New Roman"/>
                        </a:rPr>
                        <a:t>Broad general prohibition on any “offer-related  arrangement” on bids, merger of equals or “whitewash”  transactions covering the following:</a:t>
                      </a:r>
                      <a:endParaRPr sz="1600" u="none" cap="none" strike="noStrike">
                        <a:latin typeface="Times New Roman"/>
                        <a:ea typeface="Times New Roman"/>
                        <a:cs typeface="Times New Roman"/>
                        <a:sym typeface="Times New Roman"/>
                      </a:endParaRPr>
                    </a:p>
                    <a:p>
                      <a:pPr indent="-295275" lvl="0" marL="371475" marR="10033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Inducement fees, work-fees and other arrangements  having similar effect even if no cash payment made, no  matter how structured</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“Old style” implementation or merger agreements</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Any type of deal-protection measures including:</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Matching rights</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No-shops, non-solicitation of competing bidders</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Restrictions on changing timetable</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Exclusivity arrangements</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Limiting information to competing bidders</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Business restrictions pending completion of offer</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Warranties and/or representations about Target</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9525" lvl="0" marL="85725" marR="615315" rtl="0" algn="l">
                        <a:lnSpc>
                          <a:spcPct val="100000"/>
                        </a:lnSpc>
                        <a:spcBef>
                          <a:spcPts val="0"/>
                        </a:spcBef>
                        <a:spcAft>
                          <a:spcPts val="0"/>
                        </a:spcAft>
                        <a:buNone/>
                      </a:pPr>
                      <a:r>
                        <a:rPr lang="en-US" sz="1600" u="none" cap="none" strike="noStrike">
                          <a:latin typeface="Times New Roman"/>
                          <a:ea typeface="Times New Roman"/>
                          <a:cs typeface="Times New Roman"/>
                          <a:sym typeface="Times New Roman"/>
                        </a:rPr>
                        <a:t>Offer-related arrangements do not include  arrangements in favour of or with Bidder  covering the following:</a:t>
                      </a:r>
                      <a:endParaRPr sz="1600" u="none" cap="none" strike="noStrike">
                        <a:latin typeface="Times New Roman"/>
                        <a:ea typeface="Times New Roman"/>
                        <a:cs typeface="Times New Roman"/>
                        <a:sym typeface="Times New Roman"/>
                      </a:endParaRPr>
                    </a:p>
                    <a:p>
                      <a:pPr indent="-295910" lvl="0" marL="372110"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Confidentiality undertakings</a:t>
                      </a:r>
                      <a:endParaRPr sz="1600" u="none" cap="none" strike="noStrike">
                        <a:latin typeface="Times New Roman"/>
                        <a:ea typeface="Times New Roman"/>
                        <a:cs typeface="Times New Roman"/>
                        <a:sym typeface="Times New Roman"/>
                      </a:endParaRPr>
                    </a:p>
                    <a:p>
                      <a:pPr indent="-295910" lvl="0" marL="372110" marR="54102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Non-solicit of employees, customers or  suppliers of Bidder</a:t>
                      </a:r>
                      <a:endParaRPr sz="1600" u="none" cap="none" strike="noStrike">
                        <a:latin typeface="Times New Roman"/>
                        <a:ea typeface="Times New Roman"/>
                        <a:cs typeface="Times New Roman"/>
                        <a:sym typeface="Times New Roman"/>
                      </a:endParaRPr>
                    </a:p>
                    <a:p>
                      <a:pPr indent="-295910" lvl="0" marL="372110" marR="31623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Provision of information and assistance to  secure regulatory approvals</a:t>
                      </a:r>
                      <a:endParaRPr sz="1600" u="none" cap="none" strike="noStrike">
                        <a:latin typeface="Times New Roman"/>
                        <a:ea typeface="Times New Roman"/>
                        <a:cs typeface="Times New Roman"/>
                        <a:sym typeface="Times New Roman"/>
                      </a:endParaRPr>
                    </a:p>
                    <a:p>
                      <a:pPr indent="-295910" lvl="0" marL="372110" marR="33528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“Plain vanilla” director shareholder  irrevocable commitments, letters of intent</a:t>
                      </a:r>
                      <a:endParaRPr sz="1600" u="none" cap="none" strike="noStrike">
                        <a:latin typeface="Times New Roman"/>
                        <a:ea typeface="Times New Roman"/>
                        <a:cs typeface="Times New Roman"/>
                        <a:sym typeface="Times New Roman"/>
                      </a:endParaRPr>
                    </a:p>
                    <a:p>
                      <a:pPr indent="-295910" lvl="0" marL="372110" marR="26543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Imposing obligation on Bidder e.g. reverse  break fee</a:t>
                      </a:r>
                      <a:endParaRPr sz="1600" u="none" cap="none" strike="noStrike">
                        <a:latin typeface="Times New Roman"/>
                        <a:ea typeface="Times New Roman"/>
                        <a:cs typeface="Times New Roman"/>
                        <a:sym typeface="Times New Roman"/>
                      </a:endParaRPr>
                    </a:p>
                    <a:p>
                      <a:pPr indent="-295910" lvl="0" marL="372110" marR="28956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Existing employee incentive arrangements  of Target</a:t>
                      </a:r>
                      <a:endParaRPr sz="1600" u="none" cap="none" strike="noStrike">
                        <a:latin typeface="Times New Roman"/>
                        <a:ea typeface="Times New Roman"/>
                        <a:cs typeface="Times New Roman"/>
                        <a:sym typeface="Times New Roman"/>
                      </a:endParaRPr>
                    </a:p>
                    <a:p>
                      <a:pPr indent="-295910" lvl="0" marL="372110" marR="68516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With Target pension trustees re future  funding of Target pension</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5"/>
          <p:cNvSpPr txBox="1"/>
          <p:nvPr>
            <p:ph type="title"/>
          </p:nvPr>
        </p:nvSpPr>
        <p:spPr>
          <a:xfrm>
            <a:off x="437489" y="675766"/>
            <a:ext cx="9031020" cy="422909"/>
          </a:xfrm>
          <a:prstGeom prst="rect">
            <a:avLst/>
          </a:prstGeom>
          <a:noFill/>
          <a:ln>
            <a:noFill/>
          </a:ln>
        </p:spPr>
        <p:txBody>
          <a:bodyPr anchorCtr="0" anchor="t" bIns="0" lIns="0" spcFirstLastPara="1" rIns="0" wrap="square" tIns="0">
            <a:noAutofit/>
          </a:bodyPr>
          <a:lstStyle/>
          <a:p>
            <a:pPr indent="-6350" lvl="0" marL="10795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Deal Protections </a:t>
            </a:r>
            <a:r>
              <a:rPr b="1" i="0" lang="en-US" sz="2000" u="none" cap="none" strike="noStrike">
                <a:solidFill>
                  <a:schemeClr val="dk1"/>
                </a:solidFill>
                <a:latin typeface="Times New Roman"/>
                <a:ea typeface="Times New Roman"/>
                <a:cs typeface="Times New Roman"/>
                <a:sym typeface="Times New Roman"/>
              </a:rPr>
              <a:t>(contin.)</a:t>
            </a:r>
            <a:endParaRPr b="1" i="0" sz="2000" u="none" cap="none" strike="noStrike">
              <a:solidFill>
                <a:schemeClr val="dk1"/>
              </a:solidFill>
              <a:latin typeface="Times New Roman"/>
              <a:ea typeface="Times New Roman"/>
              <a:cs typeface="Times New Roman"/>
              <a:sym typeface="Times New Roman"/>
            </a:endParaRPr>
          </a:p>
        </p:txBody>
      </p:sp>
      <p:sp>
        <p:nvSpPr>
          <p:cNvPr id="209" name="Google Shape;209;p15"/>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7</a:t>
            </a:r>
            <a:endParaRPr/>
          </a:p>
        </p:txBody>
      </p:sp>
      <p:graphicFrame>
        <p:nvGraphicFramePr>
          <p:cNvPr id="210" name="Google Shape;210;p15"/>
          <p:cNvGraphicFramePr/>
          <p:nvPr/>
        </p:nvGraphicFramePr>
        <p:xfrm>
          <a:off x="360845" y="1289050"/>
          <a:ext cx="3000000" cy="3000000"/>
        </p:xfrm>
        <a:graphic>
          <a:graphicData uri="http://schemas.openxmlformats.org/drawingml/2006/table">
            <a:tbl>
              <a:tblPr bandRow="1" firstRow="1">
                <a:noFill/>
                <a:tableStyleId>{1AD23B83-0217-4CD5-AA88-1512A1728C6D}</a:tableStyleId>
              </a:tblPr>
              <a:tblGrid>
                <a:gridCol w="4631025"/>
                <a:gridCol w="4631050"/>
              </a:tblGrid>
              <a:tr h="579125">
                <a:tc>
                  <a:txBody>
                    <a:bodyPr/>
                    <a:lstStyle/>
                    <a:p>
                      <a:pPr indent="-11430" lvl="0" marL="849630"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Prohibited Arrangements Regime</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635" lvl="0" marL="648335"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Permitted Exceptions and Exemptions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r>
              <a:tr h="2529850">
                <a:tc>
                  <a:txBody>
                    <a:bodyPr/>
                    <a:lstStyle/>
                    <a:p>
                      <a:pPr indent="-8890" lvl="0" marL="85090" marR="149860" rtl="0" algn="l">
                        <a:lnSpc>
                          <a:spcPct val="100000"/>
                        </a:lnSpc>
                        <a:spcBef>
                          <a:spcPts val="0"/>
                        </a:spcBef>
                        <a:spcAft>
                          <a:spcPts val="0"/>
                        </a:spcAft>
                        <a:buNone/>
                      </a:pPr>
                      <a:r>
                        <a:rPr lang="en-US" sz="1600" u="none" cap="none" strike="noStrike">
                          <a:latin typeface="Times New Roman"/>
                          <a:ea typeface="Times New Roman"/>
                          <a:cs typeface="Times New Roman"/>
                          <a:sym typeface="Times New Roman"/>
                        </a:rPr>
                        <a:t>Extends to any arrangement given by Target or Target  directors as noted above and covering:</a:t>
                      </a:r>
                      <a:endParaRPr sz="1600" u="none" cap="none" strike="noStrike">
                        <a:latin typeface="Times New Roman"/>
                        <a:ea typeface="Times New Roman"/>
                        <a:cs typeface="Times New Roman"/>
                        <a:sym typeface="Times New Roman"/>
                      </a:endParaRPr>
                    </a:p>
                    <a:p>
                      <a:pPr indent="-295275" lvl="0" marL="371475" marR="22606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Agreement to make recommendation, not change  recommendation</a:t>
                      </a:r>
                      <a:endParaRPr sz="1600" u="none" cap="none" strike="noStrike">
                        <a:latin typeface="Times New Roman"/>
                        <a:ea typeface="Times New Roman"/>
                        <a:cs typeface="Times New Roman"/>
                        <a:sym typeface="Times New Roman"/>
                      </a:endParaRPr>
                    </a:p>
                    <a:p>
                      <a:pPr indent="-295275" lvl="0" marL="371475" marR="75311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Convene board meetings, vote in favour of  resolutions</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Notify about competing bidders</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Provide diligence information</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Assist with satisfaction of Bidder conditions</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Assist with preparation of bid documents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14986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Inducement fee in favour of competing Bidders or  “white knights”, provided </a:t>
                      </a:r>
                      <a:r>
                        <a:rPr i="1" lang="en-US" sz="1600" u="none" cap="none" strike="noStrike">
                          <a:latin typeface="Times New Roman"/>
                          <a:ea typeface="Times New Roman"/>
                          <a:cs typeface="Times New Roman"/>
                          <a:sym typeface="Times New Roman"/>
                        </a:rPr>
                        <a:t>de minimis </a:t>
                      </a:r>
                      <a:r>
                        <a:rPr lang="en-US" sz="1600" u="none" cap="none" strike="noStrike">
                          <a:latin typeface="Times New Roman"/>
                          <a:ea typeface="Times New Roman"/>
                          <a:cs typeface="Times New Roman"/>
                          <a:sym typeface="Times New Roman"/>
                        </a:rPr>
                        <a:t>i.e. 1% of  value of Target</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579125">
                <a:tc>
                  <a:txBody>
                    <a:bodyPr/>
                    <a:lstStyle/>
                    <a:p>
                      <a:pPr indent="-295275" lvl="0" marL="371475" marR="72390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Extends to any arrangement with Bidder or  concert parties of bidder</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21336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Inducement fee in favour of preferred Bidder in a  formal sale process, provided </a:t>
                      </a:r>
                      <a:r>
                        <a:rPr i="1" lang="en-US" sz="1600" u="none" cap="none" strike="noStrike">
                          <a:latin typeface="Times New Roman"/>
                          <a:ea typeface="Times New Roman"/>
                          <a:cs typeface="Times New Roman"/>
                          <a:sym typeface="Times New Roman"/>
                        </a:rPr>
                        <a:t>de minimis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579125">
                <a:tc>
                  <a:txBody>
                    <a:bodyPr/>
                    <a:lstStyle/>
                    <a:p>
                      <a:pPr indent="-295275" lvl="0" marL="371475" marR="13589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Any commitments permitted by regime to be fully  disclosed and put on display</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16002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Inducement fee or other offer-related arrangement  if Target is in financial distress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579125">
                <a:tc>
                  <a:txBody>
                    <a:bodyPr/>
                    <a:lstStyle/>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Panel consent required for dispensations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1010919"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Regime does not extend to non-director  shareholder arrangements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6"/>
          <p:cNvSpPr txBox="1"/>
          <p:nvPr>
            <p:ph type="title"/>
          </p:nvPr>
        </p:nvSpPr>
        <p:spPr>
          <a:xfrm>
            <a:off x="533196" y="540765"/>
            <a:ext cx="2522220"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Communications</a:t>
            </a:r>
            <a:endParaRPr/>
          </a:p>
        </p:txBody>
      </p:sp>
      <p:sp>
        <p:nvSpPr>
          <p:cNvPr id="216" name="Google Shape;216;p16"/>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8</a:t>
            </a:r>
            <a:endParaRPr/>
          </a:p>
        </p:txBody>
      </p:sp>
      <p:graphicFrame>
        <p:nvGraphicFramePr>
          <p:cNvPr id="217" name="Google Shape;217;p16"/>
          <p:cNvGraphicFramePr/>
          <p:nvPr/>
        </p:nvGraphicFramePr>
        <p:xfrm>
          <a:off x="146050" y="1039494"/>
          <a:ext cx="3000000" cy="3000000"/>
        </p:xfrm>
        <a:graphic>
          <a:graphicData uri="http://schemas.openxmlformats.org/drawingml/2006/table">
            <a:tbl>
              <a:tblPr bandRow="1" firstRow="1">
                <a:noFill/>
                <a:tableStyleId>{1AD23B83-0217-4CD5-AA88-1512A1728C6D}</a:tableStyleId>
              </a:tblPr>
              <a:tblGrid>
                <a:gridCol w="2167900"/>
                <a:gridCol w="7467600"/>
              </a:tblGrid>
              <a:tr h="1143000">
                <a:tc>
                  <a:txBody>
                    <a:bodyPr/>
                    <a:lstStyle/>
                    <a:p>
                      <a:pPr indent="-8255" lvl="0" marL="84455"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Advertisements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910" lvl="0" marL="372110" marR="239395" rtl="0" algn="just">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Generally prohibited unless they fall within specific list of exceptions including: (i)  product information not bearing on offer; (ii) corporate image advertising; (iii) non-  controversial information e.g. reminder re closing date</a:t>
                      </a:r>
                      <a:endParaRPr sz="1600" u="none" cap="none" strike="noStrike">
                        <a:latin typeface="Times New Roman"/>
                        <a:ea typeface="Times New Roman"/>
                        <a:cs typeface="Times New Roman"/>
                        <a:sym typeface="Times New Roman"/>
                      </a:endParaRPr>
                    </a:p>
                    <a:p>
                      <a:pPr indent="-295910" lvl="0" marL="372110"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Panel clearance required for any advertisements not in “white list”</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1310650">
                <a:tc>
                  <a:txBody>
                    <a:bodyPr/>
                    <a:lstStyle/>
                    <a:p>
                      <a:pPr indent="-8255" lvl="0" marL="84455"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Telephone Campaigns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910" lvl="0" marL="372110" marR="19240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Only financial advisers competent with Code requirements can run/ oversee a Target  shareholder telephone campaign</a:t>
                      </a:r>
                      <a:endParaRPr sz="1600" u="none" cap="none" strike="noStrike">
                        <a:latin typeface="Times New Roman"/>
                        <a:ea typeface="Times New Roman"/>
                        <a:cs typeface="Times New Roman"/>
                        <a:sym typeface="Times New Roman"/>
                      </a:endParaRPr>
                    </a:p>
                    <a:p>
                      <a:pPr indent="-295910" lvl="0" marL="372110" marR="116839"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No new information can be provided; only accurate previously published information  can be referred to</a:t>
                      </a:r>
                      <a:endParaRPr sz="1600" u="none" cap="none" strike="noStrike">
                        <a:latin typeface="Times New Roman"/>
                        <a:ea typeface="Times New Roman"/>
                        <a:cs typeface="Times New Roman"/>
                        <a:sym typeface="Times New Roman"/>
                      </a:endParaRPr>
                    </a:p>
                    <a:p>
                      <a:pPr indent="-295910" lvl="0" marL="372110"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Specific additional requirements re campaigns to secure irrevocables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931025">
                <a:tc>
                  <a:txBody>
                    <a:bodyPr/>
                    <a:lstStyle/>
                    <a:p>
                      <a:pPr indent="-8255" lvl="0" marL="84455" marR="76835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Interviews and  Debates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910" lvl="0" marL="372110" marR="53340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Parties should try to ensure radio, TV interviews are not interrupted mid-flow of  presentation of points</a:t>
                      </a:r>
                      <a:endParaRPr sz="1600" u="none" cap="none" strike="noStrike">
                        <a:latin typeface="Times New Roman"/>
                        <a:ea typeface="Times New Roman"/>
                        <a:cs typeface="Times New Roman"/>
                        <a:sym typeface="Times New Roman"/>
                      </a:endParaRPr>
                    </a:p>
                    <a:p>
                      <a:pPr indent="-295910" lvl="0" marL="372110"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Confrontations between Bidder and Target are to be avoided</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822950">
                <a:tc>
                  <a:txBody>
                    <a:bodyPr/>
                    <a:lstStyle/>
                    <a:p>
                      <a:pPr indent="-8255" lvl="0" marL="84455"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Statements of Support</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910" lvl="0" marL="372110" marR="38925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Parties to avoid making any statements about the existence or level of shareholder  support unless statements clearly conveyed to relevant party (and not withdrawn)</a:t>
                      </a:r>
                      <a:endParaRPr sz="1600" u="none" cap="none" strike="noStrike">
                        <a:latin typeface="Times New Roman"/>
                        <a:ea typeface="Times New Roman"/>
                        <a:cs typeface="Times New Roman"/>
                        <a:sym typeface="Times New Roman"/>
                      </a:endParaRPr>
                    </a:p>
                    <a:p>
                      <a:pPr indent="-295910" lvl="0" marL="372110"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Statements must be capable of verification</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1066850">
                <a:tc>
                  <a:txBody>
                    <a:bodyPr/>
                    <a:lstStyle/>
                    <a:p>
                      <a:pPr indent="-8255" lvl="0" marL="84455" marR="177800" rtl="0" algn="just">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Profit forecasts, asset  valuations, quantified  benefit statements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910" lvl="0" marL="372110" marR="13144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Statements which constitute “profit forecasts”, statements as to value of key assets or  quantified benefit statements should not be made</a:t>
                      </a:r>
                      <a:endParaRPr sz="1600" u="none" cap="none" strike="noStrike">
                        <a:latin typeface="Times New Roman"/>
                        <a:ea typeface="Times New Roman"/>
                        <a:cs typeface="Times New Roman"/>
                        <a:sym typeface="Times New Roman"/>
                      </a:endParaRPr>
                    </a:p>
                    <a:p>
                      <a:pPr indent="-295910" lvl="0" marL="372110" marR="35750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If made, they may in certain circumstances (if not capable of being withdrawn and  are withdrawn) need to be formally reported upon</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7"/>
          <p:cNvSpPr txBox="1"/>
          <p:nvPr>
            <p:ph type="title"/>
          </p:nvPr>
        </p:nvSpPr>
        <p:spPr>
          <a:xfrm>
            <a:off x="533196" y="540765"/>
            <a:ext cx="3519170"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Communications </a:t>
            </a:r>
            <a:r>
              <a:rPr b="1" i="0" lang="en-US" sz="2000" u="none" cap="none" strike="noStrike">
                <a:solidFill>
                  <a:schemeClr val="dk1"/>
                </a:solidFill>
                <a:latin typeface="Times New Roman"/>
                <a:ea typeface="Times New Roman"/>
                <a:cs typeface="Times New Roman"/>
                <a:sym typeface="Times New Roman"/>
              </a:rPr>
              <a:t>(contin.)</a:t>
            </a:r>
            <a:endParaRPr b="1" i="0" sz="2000" u="none" cap="none" strike="noStrike">
              <a:solidFill>
                <a:schemeClr val="dk1"/>
              </a:solidFill>
              <a:latin typeface="Times New Roman"/>
              <a:ea typeface="Times New Roman"/>
              <a:cs typeface="Times New Roman"/>
              <a:sym typeface="Times New Roman"/>
            </a:endParaRPr>
          </a:p>
        </p:txBody>
      </p:sp>
      <p:sp>
        <p:nvSpPr>
          <p:cNvPr id="223" name="Google Shape;223;p17"/>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9</a:t>
            </a:r>
            <a:endParaRPr/>
          </a:p>
        </p:txBody>
      </p:sp>
      <p:graphicFrame>
        <p:nvGraphicFramePr>
          <p:cNvPr id="224" name="Google Shape;224;p17"/>
          <p:cNvGraphicFramePr/>
          <p:nvPr/>
        </p:nvGraphicFramePr>
        <p:xfrm>
          <a:off x="233679" y="1037589"/>
          <a:ext cx="3000000" cy="3000000"/>
        </p:xfrm>
        <a:graphic>
          <a:graphicData uri="http://schemas.openxmlformats.org/drawingml/2006/table">
            <a:tbl>
              <a:tblPr bandRow="1" firstRow="1">
                <a:noFill/>
                <a:tableStyleId>{1AD23B83-0217-4CD5-AA88-1512A1728C6D}</a:tableStyleId>
              </a:tblPr>
              <a:tblGrid>
                <a:gridCol w="4800600"/>
                <a:gridCol w="4735825"/>
              </a:tblGrid>
              <a:tr h="663325">
                <a:tc>
                  <a:txBody>
                    <a:bodyPr/>
                    <a:lstStyle/>
                    <a:p>
                      <a:pPr indent="-7619" lvl="0" marL="972819"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Post-Offer Undertakings (POUs)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10794" lvl="0" marL="975994"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Post-Offer Intention Statements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r>
              <a:tr h="384300">
                <a:tc>
                  <a:txBody>
                    <a:bodyPr/>
                    <a:lstStyle/>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Prior consultation with Panel required</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Must be made on reasonable grounds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1231775">
                <a:tc>
                  <a:txBody>
                    <a:bodyPr/>
                    <a:lstStyle/>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Must clearly state on its face:</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That it is a POU</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The period of time that undertaking covers</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Any qualifications or conditions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27495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Must be an accurate statement of party’s intention  at the time it was made.</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1310650">
                <a:tc>
                  <a:txBody>
                    <a:bodyPr/>
                    <a:lstStyle/>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Substance of POU must be:</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Clear and precise</a:t>
                      </a:r>
                      <a:endParaRPr sz="1600" u="none" cap="none" strike="noStrike">
                        <a:latin typeface="Times New Roman"/>
                        <a:ea typeface="Times New Roman"/>
                        <a:cs typeface="Times New Roman"/>
                        <a:sym typeface="Times New Roman"/>
                      </a:endParaRPr>
                    </a:p>
                    <a:p>
                      <a:pPr indent="-295275" lvl="1" marL="828675" marR="79883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Readily understandable and capable of  objective assessment</a:t>
                      </a:r>
                      <a:endParaRPr sz="1600" u="none" cap="none" strike="noStrike">
                        <a:latin typeface="Times New Roman"/>
                        <a:ea typeface="Times New Roman"/>
                        <a:cs typeface="Times New Roman"/>
                        <a:sym typeface="Times New Roman"/>
                      </a:endParaRPr>
                    </a:p>
                    <a:p>
                      <a:pPr indent="-295275" lvl="1" marL="8286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Not dependent on subjective judgements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50990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Party held to it for period of 12 months or such  other period as specified</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822950">
                <a:tc>
                  <a:txBody>
                    <a:bodyPr/>
                    <a:lstStyle/>
                    <a:p>
                      <a:pPr indent="-295275" lvl="0" marL="371475" marR="25209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Not possible to get out of POU unless qualification  applies. Prior Panel consent required. Panel may  enforce breach of a POU</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26225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If party proposes to take different course of action  or not take action proposed, must consult with  Panel in advance</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579150">
                <a:tc>
                  <a:txBody>
                    <a:bodyPr/>
                    <a:lstStyle/>
                    <a:p>
                      <a:pPr indent="-295275" lvl="0" marL="371475" marR="47434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Regular reports to Panel on satisfaction of POU.  Panel may require appointment of Supervisor</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c>
                  <a:txBody>
                    <a:bodyPr/>
                    <a:lstStyle/>
                    <a:p>
                      <a:pPr indent="-295910" lvl="0" marL="372110" marR="46037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If different course taken, prompt announcement  required</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8"/>
          <p:cNvSpPr txBox="1"/>
          <p:nvPr>
            <p:ph type="title"/>
          </p:nvPr>
        </p:nvSpPr>
        <p:spPr>
          <a:xfrm>
            <a:off x="533196" y="626998"/>
            <a:ext cx="1512570"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Timetable</a:t>
            </a:r>
            <a:endParaRPr/>
          </a:p>
        </p:txBody>
      </p:sp>
      <p:sp>
        <p:nvSpPr>
          <p:cNvPr id="230" name="Google Shape;230;p18"/>
          <p:cNvSpPr txBox="1"/>
          <p:nvPr/>
        </p:nvSpPr>
        <p:spPr>
          <a:xfrm>
            <a:off x="866660" y="3068967"/>
            <a:ext cx="936625" cy="720090"/>
          </a:xfrm>
          <a:prstGeom prst="rect">
            <a:avLst/>
          </a:pr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sz="700">
              <a:latin typeface="Times New Roman"/>
              <a:ea typeface="Times New Roman"/>
              <a:cs typeface="Times New Roman"/>
              <a:sym typeface="Times New Roman"/>
            </a:endParaRPr>
          </a:p>
          <a:p>
            <a:pPr indent="0" lvl="0" marL="0" marR="0" rtl="0" algn="l">
              <a:lnSpc>
                <a:spcPct val="100000"/>
              </a:lnSpc>
              <a:spcBef>
                <a:spcPts val="20"/>
              </a:spcBef>
              <a:spcAft>
                <a:spcPts val="0"/>
              </a:spcAft>
              <a:buNone/>
            </a:pPr>
            <a:r>
              <a:t/>
            </a:r>
            <a:endParaRPr sz="600">
              <a:latin typeface="Times New Roman"/>
              <a:ea typeface="Times New Roman"/>
              <a:cs typeface="Times New Roman"/>
              <a:sym typeface="Times New Roman"/>
            </a:endParaRPr>
          </a:p>
          <a:p>
            <a:pPr indent="-9525" lvl="0" marL="149225" marR="140970" rtl="0" algn="ctr">
              <a:lnSpc>
                <a:spcPct val="100000"/>
              </a:lnSpc>
              <a:spcBef>
                <a:spcPts val="0"/>
              </a:spcBef>
              <a:spcAft>
                <a:spcPts val="0"/>
              </a:spcAft>
              <a:buNone/>
            </a:pPr>
            <a:r>
              <a:rPr lang="en-US" sz="700">
                <a:latin typeface="Arial"/>
                <a:ea typeface="Arial"/>
                <a:cs typeface="Arial"/>
                <a:sym typeface="Arial"/>
              </a:rPr>
              <a:t>Bidder “actively  considering” bid  for Target</a:t>
            </a:r>
            <a:endParaRPr sz="700">
              <a:latin typeface="Arial"/>
              <a:ea typeface="Arial"/>
              <a:cs typeface="Arial"/>
              <a:sym typeface="Arial"/>
            </a:endParaRPr>
          </a:p>
        </p:txBody>
      </p:sp>
      <p:sp>
        <p:nvSpPr>
          <p:cNvPr id="231" name="Google Shape;231;p18"/>
          <p:cNvSpPr txBox="1"/>
          <p:nvPr/>
        </p:nvSpPr>
        <p:spPr>
          <a:xfrm>
            <a:off x="3530980" y="3068967"/>
            <a:ext cx="936625" cy="720090"/>
          </a:xfrm>
          <a:prstGeom prst="rect">
            <a:avLst/>
          </a:pr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sz="700">
              <a:latin typeface="Times New Roman"/>
              <a:ea typeface="Times New Roman"/>
              <a:cs typeface="Times New Roman"/>
              <a:sym typeface="Times New Roman"/>
            </a:endParaRPr>
          </a:p>
          <a:p>
            <a:pPr indent="0" lvl="0" marL="0" marR="0" rtl="0" algn="l">
              <a:lnSpc>
                <a:spcPct val="100000"/>
              </a:lnSpc>
              <a:spcBef>
                <a:spcPts val="20"/>
              </a:spcBef>
              <a:spcAft>
                <a:spcPts val="0"/>
              </a:spcAft>
              <a:buNone/>
            </a:pPr>
            <a:r>
              <a:t/>
            </a:r>
            <a:endParaRPr sz="600">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lang="en-US" sz="700">
                <a:latin typeface="Arial"/>
                <a:ea typeface="Arial"/>
                <a:cs typeface="Arial"/>
                <a:sym typeface="Arial"/>
              </a:rPr>
              <a:t>Bidder has</a:t>
            </a:r>
            <a:endParaRPr sz="700">
              <a:latin typeface="Arial"/>
              <a:ea typeface="Arial"/>
              <a:cs typeface="Arial"/>
              <a:sym typeface="Arial"/>
            </a:endParaRPr>
          </a:p>
          <a:p>
            <a:pPr indent="-4445" lvl="0" marL="93345" marR="83820" rtl="0" algn="ctr">
              <a:lnSpc>
                <a:spcPct val="100000"/>
              </a:lnSpc>
              <a:spcBef>
                <a:spcPts val="0"/>
              </a:spcBef>
              <a:spcAft>
                <a:spcPts val="0"/>
              </a:spcAft>
              <a:buNone/>
            </a:pPr>
            <a:r>
              <a:rPr lang="en-US" sz="700">
                <a:latin typeface="Arial"/>
                <a:ea typeface="Arial"/>
                <a:cs typeface="Arial"/>
                <a:sym typeface="Arial"/>
              </a:rPr>
              <a:t>28 days to prepare  offer document</a:t>
            </a:r>
            <a:endParaRPr sz="700">
              <a:latin typeface="Arial"/>
              <a:ea typeface="Arial"/>
              <a:cs typeface="Arial"/>
              <a:sym typeface="Arial"/>
            </a:endParaRPr>
          </a:p>
        </p:txBody>
      </p:sp>
      <p:sp>
        <p:nvSpPr>
          <p:cNvPr id="232" name="Google Shape;232;p18"/>
          <p:cNvSpPr txBox="1"/>
          <p:nvPr/>
        </p:nvSpPr>
        <p:spPr>
          <a:xfrm>
            <a:off x="2198751" y="3068967"/>
            <a:ext cx="936625" cy="720090"/>
          </a:xfrm>
          <a:prstGeom prst="rect">
            <a:avLst/>
          </a:pr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sz="700">
              <a:latin typeface="Times New Roman"/>
              <a:ea typeface="Times New Roman"/>
              <a:cs typeface="Times New Roman"/>
              <a:sym typeface="Times New Roman"/>
            </a:endParaRPr>
          </a:p>
          <a:p>
            <a:pPr indent="0" lvl="0" marL="0" marR="0" rtl="0" algn="l">
              <a:lnSpc>
                <a:spcPct val="100000"/>
              </a:lnSpc>
              <a:spcBef>
                <a:spcPts val="35"/>
              </a:spcBef>
              <a:spcAft>
                <a:spcPts val="0"/>
              </a:spcAft>
              <a:buNone/>
            </a:pPr>
            <a:r>
              <a:t/>
            </a:r>
            <a:endParaRPr sz="950">
              <a:latin typeface="Times New Roman"/>
              <a:ea typeface="Times New Roman"/>
              <a:cs typeface="Times New Roman"/>
              <a:sym typeface="Times New Roman"/>
            </a:endParaRPr>
          </a:p>
          <a:p>
            <a:pPr indent="-65405" lvl="0" marL="192405" marR="123189" rtl="0" algn="l">
              <a:lnSpc>
                <a:spcPct val="100000"/>
              </a:lnSpc>
              <a:spcBef>
                <a:spcPts val="0"/>
              </a:spcBef>
              <a:spcAft>
                <a:spcPts val="0"/>
              </a:spcAft>
              <a:buNone/>
            </a:pPr>
            <a:r>
              <a:rPr lang="en-US" sz="700">
                <a:latin typeface="Arial"/>
                <a:ea typeface="Arial"/>
                <a:cs typeface="Arial"/>
                <a:sym typeface="Arial"/>
              </a:rPr>
              <a:t>Bidder subject to  PUSU regime</a:t>
            </a:r>
            <a:endParaRPr sz="700">
              <a:latin typeface="Arial"/>
              <a:ea typeface="Arial"/>
              <a:cs typeface="Arial"/>
              <a:sym typeface="Arial"/>
            </a:endParaRPr>
          </a:p>
        </p:txBody>
      </p:sp>
      <p:sp>
        <p:nvSpPr>
          <p:cNvPr id="233" name="Google Shape;233;p18"/>
          <p:cNvSpPr/>
          <p:nvPr/>
        </p:nvSpPr>
        <p:spPr>
          <a:xfrm>
            <a:off x="1802764" y="3390900"/>
            <a:ext cx="171450" cy="76200"/>
          </a:xfrm>
          <a:custGeom>
            <a:rect b="b" l="l" r="r" t="t"/>
            <a:pathLst>
              <a:path extrusionOk="0" h="120000" w="120000">
                <a:moveTo>
                  <a:pt x="84088" y="60000"/>
                </a:moveTo>
                <a:lnTo>
                  <a:pt x="66311" y="120000"/>
                </a:lnTo>
                <a:lnTo>
                  <a:pt x="110755" y="70000"/>
                </a:lnTo>
                <a:lnTo>
                  <a:pt x="84088" y="70000"/>
                </a:lnTo>
                <a:lnTo>
                  <a:pt x="84088" y="60000"/>
                </a:lnTo>
                <a:close/>
              </a:path>
              <a:path extrusionOk="0" h="120000" w="120000">
                <a:moveTo>
                  <a:pt x="81125" y="50000"/>
                </a:moveTo>
                <a:lnTo>
                  <a:pt x="0" y="50000"/>
                </a:lnTo>
                <a:lnTo>
                  <a:pt x="0" y="70000"/>
                </a:lnTo>
                <a:lnTo>
                  <a:pt x="81125" y="70000"/>
                </a:lnTo>
                <a:lnTo>
                  <a:pt x="84088" y="60000"/>
                </a:lnTo>
                <a:lnTo>
                  <a:pt x="81125" y="50000"/>
                </a:lnTo>
                <a:close/>
              </a:path>
              <a:path extrusionOk="0" h="120000" w="120000">
                <a:moveTo>
                  <a:pt x="110755" y="50000"/>
                </a:moveTo>
                <a:lnTo>
                  <a:pt x="84088" y="50000"/>
                </a:lnTo>
                <a:lnTo>
                  <a:pt x="84088" y="70000"/>
                </a:lnTo>
                <a:lnTo>
                  <a:pt x="110755" y="70000"/>
                </a:lnTo>
                <a:lnTo>
                  <a:pt x="119644" y="60000"/>
                </a:lnTo>
                <a:lnTo>
                  <a:pt x="110755" y="50000"/>
                </a:lnTo>
                <a:close/>
              </a:path>
              <a:path extrusionOk="0" h="120000" w="120000">
                <a:moveTo>
                  <a:pt x="66311" y="0"/>
                </a:moveTo>
                <a:lnTo>
                  <a:pt x="84088" y="60000"/>
                </a:lnTo>
                <a:lnTo>
                  <a:pt x="84088" y="50000"/>
                </a:lnTo>
                <a:lnTo>
                  <a:pt x="110755" y="50000"/>
                </a:lnTo>
                <a:lnTo>
                  <a:pt x="66311" y="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34" name="Google Shape;234;p18"/>
          <p:cNvSpPr/>
          <p:nvPr/>
        </p:nvSpPr>
        <p:spPr>
          <a:xfrm>
            <a:off x="1973707" y="3390900"/>
            <a:ext cx="225425" cy="76200"/>
          </a:xfrm>
          <a:custGeom>
            <a:rect b="b" l="l" r="r" t="t"/>
            <a:pathLst>
              <a:path extrusionOk="0" h="120000" w="120000">
                <a:moveTo>
                  <a:pt x="40563" y="0"/>
                </a:moveTo>
                <a:lnTo>
                  <a:pt x="0" y="60000"/>
                </a:lnTo>
                <a:lnTo>
                  <a:pt x="40563" y="120000"/>
                </a:lnTo>
                <a:lnTo>
                  <a:pt x="29295" y="70000"/>
                </a:lnTo>
                <a:lnTo>
                  <a:pt x="27042" y="70000"/>
                </a:lnTo>
                <a:lnTo>
                  <a:pt x="27042" y="50000"/>
                </a:lnTo>
                <a:lnTo>
                  <a:pt x="29295" y="50000"/>
                </a:lnTo>
                <a:lnTo>
                  <a:pt x="40563" y="0"/>
                </a:lnTo>
                <a:close/>
              </a:path>
              <a:path extrusionOk="0" h="120000" w="120000">
                <a:moveTo>
                  <a:pt x="27042" y="60000"/>
                </a:moveTo>
                <a:lnTo>
                  <a:pt x="27042" y="70000"/>
                </a:lnTo>
                <a:lnTo>
                  <a:pt x="29295" y="70000"/>
                </a:lnTo>
                <a:lnTo>
                  <a:pt x="27042" y="60000"/>
                </a:lnTo>
                <a:close/>
              </a:path>
              <a:path extrusionOk="0" h="120000" w="120000">
                <a:moveTo>
                  <a:pt x="119797" y="50000"/>
                </a:moveTo>
                <a:lnTo>
                  <a:pt x="29295" y="50000"/>
                </a:lnTo>
                <a:lnTo>
                  <a:pt x="27042" y="60000"/>
                </a:lnTo>
                <a:lnTo>
                  <a:pt x="29295" y="70000"/>
                </a:lnTo>
                <a:lnTo>
                  <a:pt x="119797" y="70000"/>
                </a:lnTo>
                <a:lnTo>
                  <a:pt x="119797" y="50000"/>
                </a:lnTo>
                <a:close/>
              </a:path>
              <a:path extrusionOk="0" h="120000" w="120000">
                <a:moveTo>
                  <a:pt x="29295" y="50000"/>
                </a:moveTo>
                <a:lnTo>
                  <a:pt x="27042" y="50000"/>
                </a:lnTo>
                <a:lnTo>
                  <a:pt x="27042" y="60000"/>
                </a:lnTo>
                <a:lnTo>
                  <a:pt x="29295" y="5000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35" name="Google Shape;235;p18"/>
          <p:cNvSpPr/>
          <p:nvPr/>
        </p:nvSpPr>
        <p:spPr>
          <a:xfrm>
            <a:off x="3134867" y="3390900"/>
            <a:ext cx="180340" cy="76200"/>
          </a:xfrm>
          <a:custGeom>
            <a:rect b="b" l="l" r="r" t="t"/>
            <a:pathLst>
              <a:path extrusionOk="0" h="120000" w="120000">
                <a:moveTo>
                  <a:pt x="86027" y="60000"/>
                </a:moveTo>
                <a:lnTo>
                  <a:pt x="69127" y="120000"/>
                </a:lnTo>
                <a:lnTo>
                  <a:pt x="111380" y="70000"/>
                </a:lnTo>
                <a:lnTo>
                  <a:pt x="86027" y="70000"/>
                </a:lnTo>
                <a:lnTo>
                  <a:pt x="86027" y="60000"/>
                </a:lnTo>
                <a:close/>
              </a:path>
              <a:path extrusionOk="0" h="120000" w="120000">
                <a:moveTo>
                  <a:pt x="83211" y="50000"/>
                </a:moveTo>
                <a:lnTo>
                  <a:pt x="0" y="50000"/>
                </a:lnTo>
                <a:lnTo>
                  <a:pt x="0" y="70000"/>
                </a:lnTo>
                <a:lnTo>
                  <a:pt x="83211" y="70000"/>
                </a:lnTo>
                <a:lnTo>
                  <a:pt x="86027" y="60000"/>
                </a:lnTo>
                <a:lnTo>
                  <a:pt x="83211" y="50000"/>
                </a:lnTo>
                <a:close/>
              </a:path>
              <a:path extrusionOk="0" h="120000" w="120000">
                <a:moveTo>
                  <a:pt x="111380" y="50000"/>
                </a:moveTo>
                <a:lnTo>
                  <a:pt x="86027" y="50000"/>
                </a:lnTo>
                <a:lnTo>
                  <a:pt x="86027" y="70000"/>
                </a:lnTo>
                <a:lnTo>
                  <a:pt x="111380" y="70000"/>
                </a:lnTo>
                <a:lnTo>
                  <a:pt x="119830" y="60000"/>
                </a:lnTo>
                <a:lnTo>
                  <a:pt x="111380" y="50000"/>
                </a:lnTo>
                <a:close/>
              </a:path>
              <a:path extrusionOk="0" h="120000" w="120000">
                <a:moveTo>
                  <a:pt x="69127" y="0"/>
                </a:moveTo>
                <a:lnTo>
                  <a:pt x="86027" y="60000"/>
                </a:lnTo>
                <a:lnTo>
                  <a:pt x="86027" y="50000"/>
                </a:lnTo>
                <a:lnTo>
                  <a:pt x="111380" y="50000"/>
                </a:lnTo>
                <a:lnTo>
                  <a:pt x="69127" y="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36" name="Google Shape;236;p18"/>
          <p:cNvSpPr/>
          <p:nvPr/>
        </p:nvSpPr>
        <p:spPr>
          <a:xfrm>
            <a:off x="3314953" y="3390900"/>
            <a:ext cx="216535" cy="76200"/>
          </a:xfrm>
          <a:custGeom>
            <a:rect b="b" l="l" r="r" t="t"/>
            <a:pathLst>
              <a:path extrusionOk="0" h="120000" w="120000">
                <a:moveTo>
                  <a:pt x="42228" y="0"/>
                </a:moveTo>
                <a:lnTo>
                  <a:pt x="0" y="60000"/>
                </a:lnTo>
                <a:lnTo>
                  <a:pt x="42228" y="120000"/>
                </a:lnTo>
                <a:lnTo>
                  <a:pt x="30498" y="70000"/>
                </a:lnTo>
                <a:lnTo>
                  <a:pt x="28152" y="70000"/>
                </a:lnTo>
                <a:lnTo>
                  <a:pt x="28152" y="50000"/>
                </a:lnTo>
                <a:lnTo>
                  <a:pt x="30498" y="50000"/>
                </a:lnTo>
                <a:lnTo>
                  <a:pt x="42228" y="0"/>
                </a:lnTo>
                <a:close/>
              </a:path>
              <a:path extrusionOk="0" h="120000" w="120000">
                <a:moveTo>
                  <a:pt x="28152" y="60000"/>
                </a:moveTo>
                <a:lnTo>
                  <a:pt x="28152" y="70000"/>
                </a:lnTo>
                <a:lnTo>
                  <a:pt x="30498" y="70000"/>
                </a:lnTo>
                <a:lnTo>
                  <a:pt x="28152" y="60000"/>
                </a:lnTo>
                <a:close/>
              </a:path>
              <a:path extrusionOk="0" h="120000" w="120000">
                <a:moveTo>
                  <a:pt x="119717" y="50000"/>
                </a:moveTo>
                <a:lnTo>
                  <a:pt x="30498" y="50000"/>
                </a:lnTo>
                <a:lnTo>
                  <a:pt x="28152" y="60000"/>
                </a:lnTo>
                <a:lnTo>
                  <a:pt x="30498" y="70000"/>
                </a:lnTo>
                <a:lnTo>
                  <a:pt x="119717" y="70000"/>
                </a:lnTo>
                <a:lnTo>
                  <a:pt x="119717" y="50000"/>
                </a:lnTo>
                <a:close/>
              </a:path>
              <a:path extrusionOk="0" h="120000" w="120000">
                <a:moveTo>
                  <a:pt x="30498" y="50000"/>
                </a:moveTo>
                <a:lnTo>
                  <a:pt x="28152" y="50000"/>
                </a:lnTo>
                <a:lnTo>
                  <a:pt x="28152" y="60000"/>
                </a:lnTo>
                <a:lnTo>
                  <a:pt x="30498" y="5000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37" name="Google Shape;237;p18"/>
          <p:cNvSpPr/>
          <p:nvPr/>
        </p:nvSpPr>
        <p:spPr>
          <a:xfrm>
            <a:off x="4467097" y="3390900"/>
            <a:ext cx="216535" cy="76200"/>
          </a:xfrm>
          <a:custGeom>
            <a:rect b="b" l="l" r="r" t="t"/>
            <a:pathLst>
              <a:path extrusionOk="0" h="120000" w="120000">
                <a:moveTo>
                  <a:pt x="91565" y="60000"/>
                </a:moveTo>
                <a:lnTo>
                  <a:pt x="77489" y="120000"/>
                </a:lnTo>
                <a:lnTo>
                  <a:pt x="112679" y="70000"/>
                </a:lnTo>
                <a:lnTo>
                  <a:pt x="91565" y="70000"/>
                </a:lnTo>
                <a:lnTo>
                  <a:pt x="91565" y="60000"/>
                </a:lnTo>
                <a:close/>
              </a:path>
              <a:path extrusionOk="0" h="120000" w="120000">
                <a:moveTo>
                  <a:pt x="89219" y="50000"/>
                </a:moveTo>
                <a:lnTo>
                  <a:pt x="0" y="50000"/>
                </a:lnTo>
                <a:lnTo>
                  <a:pt x="0" y="70000"/>
                </a:lnTo>
                <a:lnTo>
                  <a:pt x="89219" y="70000"/>
                </a:lnTo>
                <a:lnTo>
                  <a:pt x="91565" y="60000"/>
                </a:lnTo>
                <a:lnTo>
                  <a:pt x="89219" y="50000"/>
                </a:lnTo>
                <a:close/>
              </a:path>
              <a:path extrusionOk="0" h="120000" w="120000">
                <a:moveTo>
                  <a:pt x="112679" y="50000"/>
                </a:moveTo>
                <a:lnTo>
                  <a:pt x="91565" y="50000"/>
                </a:lnTo>
                <a:lnTo>
                  <a:pt x="91565" y="70000"/>
                </a:lnTo>
                <a:lnTo>
                  <a:pt x="112679" y="70000"/>
                </a:lnTo>
                <a:lnTo>
                  <a:pt x="119717" y="60000"/>
                </a:lnTo>
                <a:lnTo>
                  <a:pt x="112679" y="50000"/>
                </a:lnTo>
                <a:close/>
              </a:path>
              <a:path extrusionOk="0" h="120000" w="120000">
                <a:moveTo>
                  <a:pt x="77489" y="0"/>
                </a:moveTo>
                <a:lnTo>
                  <a:pt x="91565" y="60000"/>
                </a:lnTo>
                <a:lnTo>
                  <a:pt x="91565" y="50000"/>
                </a:lnTo>
                <a:lnTo>
                  <a:pt x="112679" y="50000"/>
                </a:lnTo>
                <a:lnTo>
                  <a:pt x="77489" y="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38" name="Google Shape;238;p18"/>
          <p:cNvSpPr/>
          <p:nvPr/>
        </p:nvSpPr>
        <p:spPr>
          <a:xfrm>
            <a:off x="650633" y="3390900"/>
            <a:ext cx="216535" cy="76200"/>
          </a:xfrm>
          <a:custGeom>
            <a:rect b="b" l="l" r="r" t="t"/>
            <a:pathLst>
              <a:path extrusionOk="0" h="120000" w="120000">
                <a:moveTo>
                  <a:pt x="42228" y="0"/>
                </a:moveTo>
                <a:lnTo>
                  <a:pt x="0" y="60000"/>
                </a:lnTo>
                <a:lnTo>
                  <a:pt x="42228" y="120000"/>
                </a:lnTo>
                <a:lnTo>
                  <a:pt x="30498" y="70000"/>
                </a:lnTo>
                <a:lnTo>
                  <a:pt x="28152" y="70000"/>
                </a:lnTo>
                <a:lnTo>
                  <a:pt x="28152" y="50000"/>
                </a:lnTo>
                <a:lnTo>
                  <a:pt x="30498" y="50000"/>
                </a:lnTo>
                <a:lnTo>
                  <a:pt x="42228" y="0"/>
                </a:lnTo>
                <a:close/>
              </a:path>
              <a:path extrusionOk="0" h="120000" w="120000">
                <a:moveTo>
                  <a:pt x="28152" y="60000"/>
                </a:moveTo>
                <a:lnTo>
                  <a:pt x="28152" y="70000"/>
                </a:lnTo>
                <a:lnTo>
                  <a:pt x="30498" y="70000"/>
                </a:lnTo>
                <a:lnTo>
                  <a:pt x="28152" y="60000"/>
                </a:lnTo>
                <a:close/>
              </a:path>
              <a:path extrusionOk="0" h="120000" w="120000">
                <a:moveTo>
                  <a:pt x="119718" y="50000"/>
                </a:moveTo>
                <a:lnTo>
                  <a:pt x="30498" y="50000"/>
                </a:lnTo>
                <a:lnTo>
                  <a:pt x="28152" y="60000"/>
                </a:lnTo>
                <a:lnTo>
                  <a:pt x="30498" y="70000"/>
                </a:lnTo>
                <a:lnTo>
                  <a:pt x="119718" y="70000"/>
                </a:lnTo>
                <a:lnTo>
                  <a:pt x="119718" y="50000"/>
                </a:lnTo>
                <a:close/>
              </a:path>
              <a:path extrusionOk="0" h="120000" w="120000">
                <a:moveTo>
                  <a:pt x="30498" y="50000"/>
                </a:moveTo>
                <a:lnTo>
                  <a:pt x="28152" y="50000"/>
                </a:lnTo>
                <a:lnTo>
                  <a:pt x="28152" y="60000"/>
                </a:lnTo>
                <a:lnTo>
                  <a:pt x="30498" y="5000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graphicFrame>
        <p:nvGraphicFramePr>
          <p:cNvPr id="239" name="Google Shape;239;p18"/>
          <p:cNvGraphicFramePr/>
          <p:nvPr/>
        </p:nvGraphicFramePr>
        <p:xfrm>
          <a:off x="644283" y="3900601"/>
          <a:ext cx="3000000" cy="3000000"/>
        </p:xfrm>
        <a:graphic>
          <a:graphicData uri="http://schemas.openxmlformats.org/drawingml/2006/table">
            <a:tbl>
              <a:tblPr bandRow="1" firstRow="1">
                <a:noFill/>
                <a:tableStyleId>{1AD23B83-0217-4CD5-AA88-1512A1728C6D}</a:tableStyleId>
              </a:tblPr>
              <a:tblGrid>
                <a:gridCol w="1321800"/>
                <a:gridCol w="1388875"/>
                <a:gridCol w="1321825"/>
              </a:tblGrid>
              <a:tr h="233125">
                <a:tc>
                  <a:txBody>
                    <a:bodyPr/>
                    <a:lstStyle/>
                    <a:p>
                      <a:pPr indent="0" lvl="0" marL="0" marR="0" rtl="0" algn="ctr">
                        <a:lnSpc>
                          <a:spcPct val="100000"/>
                        </a:lnSpc>
                        <a:spcBef>
                          <a:spcPts val="0"/>
                        </a:spcBef>
                        <a:spcAft>
                          <a:spcPts val="0"/>
                        </a:spcAft>
                        <a:buNone/>
                      </a:pPr>
                      <a:r>
                        <a:rPr lang="en-US" sz="700" u="none" cap="none" strike="noStrike">
                          <a:solidFill>
                            <a:srgbClr val="C00000"/>
                          </a:solidFill>
                          <a:latin typeface="Arial"/>
                          <a:ea typeface="Arial"/>
                          <a:cs typeface="Arial"/>
                          <a:sym typeface="Arial"/>
                        </a:rPr>
                        <a:t>?</a:t>
                      </a:r>
                      <a:endParaRPr sz="700" u="none" cap="none" strike="noStrike">
                        <a:latin typeface="Arial"/>
                        <a:ea typeface="Arial"/>
                        <a:cs typeface="Arial"/>
                        <a:sym typeface="Arial"/>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8B8BA"/>
                    </a:solidFill>
                  </a:tcPr>
                </a:tc>
                <a:tc>
                  <a:txBody>
                    <a:bodyPr/>
                    <a:lstStyle/>
                    <a:p>
                      <a:pPr indent="0" lvl="0" marL="0" marR="0" rtl="0" algn="ctr">
                        <a:lnSpc>
                          <a:spcPct val="100000"/>
                        </a:lnSpc>
                        <a:spcBef>
                          <a:spcPts val="0"/>
                        </a:spcBef>
                        <a:spcAft>
                          <a:spcPts val="0"/>
                        </a:spcAft>
                        <a:buNone/>
                      </a:pPr>
                      <a:r>
                        <a:rPr lang="en-US" sz="700" u="none" cap="none" strike="noStrike">
                          <a:solidFill>
                            <a:srgbClr val="C00000"/>
                          </a:solidFill>
                          <a:latin typeface="Arial"/>
                          <a:ea typeface="Arial"/>
                          <a:cs typeface="Arial"/>
                          <a:sym typeface="Arial"/>
                        </a:rPr>
                        <a:t>28 days (*)</a:t>
                      </a:r>
                      <a:endParaRPr sz="700" u="none" cap="none" strike="noStrike">
                        <a:latin typeface="Arial"/>
                        <a:ea typeface="Arial"/>
                        <a:cs typeface="Arial"/>
                        <a:sym typeface="Arial"/>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8B8BA"/>
                    </a:solidFill>
                  </a:tcPr>
                </a:tc>
                <a:tc>
                  <a:txBody>
                    <a:bodyPr/>
                    <a:lstStyle/>
                    <a:p>
                      <a:pPr indent="-1270" lvl="0" marL="1270" marR="0" rtl="0" algn="ctr">
                        <a:lnSpc>
                          <a:spcPct val="100000"/>
                        </a:lnSpc>
                        <a:spcBef>
                          <a:spcPts val="0"/>
                        </a:spcBef>
                        <a:spcAft>
                          <a:spcPts val="0"/>
                        </a:spcAft>
                        <a:buNone/>
                      </a:pPr>
                      <a:r>
                        <a:rPr lang="en-US" sz="700" u="none" cap="none" strike="noStrike">
                          <a:solidFill>
                            <a:srgbClr val="C00000"/>
                          </a:solidFill>
                          <a:latin typeface="Arial"/>
                          <a:ea typeface="Arial"/>
                          <a:cs typeface="Arial"/>
                          <a:sym typeface="Arial"/>
                        </a:rPr>
                        <a:t>28 days</a:t>
                      </a:r>
                      <a:endParaRPr sz="700" u="none" cap="none" strike="noStrike">
                        <a:latin typeface="Arial"/>
                        <a:ea typeface="Arial"/>
                        <a:cs typeface="Arial"/>
                        <a:sym typeface="Arial"/>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8B8BA"/>
                    </a:solidFill>
                  </a:tcPr>
                </a:tc>
              </a:tr>
            </a:tbl>
          </a:graphicData>
        </a:graphic>
      </p:graphicFrame>
      <p:sp>
        <p:nvSpPr>
          <p:cNvPr id="240" name="Google Shape;240;p18"/>
          <p:cNvSpPr txBox="1"/>
          <p:nvPr/>
        </p:nvSpPr>
        <p:spPr>
          <a:xfrm>
            <a:off x="1499361" y="1550403"/>
            <a:ext cx="949325" cy="518159"/>
          </a:xfrm>
          <a:prstGeom prst="rect">
            <a:avLst/>
          </a:prstGeom>
          <a:solidFill>
            <a:srgbClr val="FF7C7C"/>
          </a:solidFill>
          <a:ln>
            <a:noFill/>
          </a:ln>
        </p:spPr>
        <p:txBody>
          <a:bodyPr anchorCtr="0" anchor="t" bIns="0" lIns="0" spcFirstLastPara="1" rIns="0" wrap="square" tIns="1900">
            <a:noAutofit/>
          </a:bodyPr>
          <a:lstStyle/>
          <a:p>
            <a:pPr indent="0" lvl="0" marL="0" marR="0" rtl="0" algn="l">
              <a:lnSpc>
                <a:spcPct val="100000"/>
              </a:lnSpc>
              <a:spcBef>
                <a:spcPts val="0"/>
              </a:spcBef>
              <a:spcAft>
                <a:spcPts val="0"/>
              </a:spcAft>
              <a:buNone/>
            </a:pPr>
            <a:r>
              <a:t/>
            </a:r>
            <a:endParaRPr sz="650">
              <a:latin typeface="Times New Roman"/>
              <a:ea typeface="Times New Roman"/>
              <a:cs typeface="Times New Roman"/>
              <a:sym typeface="Times New Roman"/>
            </a:endParaRPr>
          </a:p>
          <a:p>
            <a:pPr indent="-11430" lvl="0" marL="125730" marR="118110" rtl="0" algn="ctr">
              <a:lnSpc>
                <a:spcPct val="100000"/>
              </a:lnSpc>
              <a:spcBef>
                <a:spcPts val="5"/>
              </a:spcBef>
              <a:spcAft>
                <a:spcPts val="0"/>
              </a:spcAft>
              <a:buNone/>
            </a:pPr>
            <a:r>
              <a:rPr lang="en-US" sz="700">
                <a:latin typeface="Arial"/>
                <a:ea typeface="Arial"/>
                <a:cs typeface="Arial"/>
                <a:sym typeface="Arial"/>
              </a:rPr>
              <a:t>Leak or Untoward  Share Price  Movement</a:t>
            </a:r>
            <a:endParaRPr sz="700">
              <a:latin typeface="Arial"/>
              <a:ea typeface="Arial"/>
              <a:cs typeface="Arial"/>
              <a:sym typeface="Arial"/>
            </a:endParaRPr>
          </a:p>
        </p:txBody>
      </p:sp>
      <p:sp>
        <p:nvSpPr>
          <p:cNvPr id="241" name="Google Shape;241;p18"/>
          <p:cNvSpPr/>
          <p:nvPr/>
        </p:nvSpPr>
        <p:spPr>
          <a:xfrm>
            <a:off x="1922017" y="2061972"/>
            <a:ext cx="103505" cy="1845310"/>
          </a:xfrm>
          <a:custGeom>
            <a:rect b="b" l="l" r="r" t="t"/>
            <a:pathLst>
              <a:path extrusionOk="0" h="120000" w="120000">
                <a:moveTo>
                  <a:pt x="8245" y="113731"/>
                </a:moveTo>
                <a:lnTo>
                  <a:pt x="1176" y="113962"/>
                </a:lnTo>
                <a:lnTo>
                  <a:pt x="0" y="114210"/>
                </a:lnTo>
                <a:lnTo>
                  <a:pt x="59925" y="119975"/>
                </a:lnTo>
                <a:lnTo>
                  <a:pt x="68425" y="119157"/>
                </a:lnTo>
                <a:lnTo>
                  <a:pt x="52563" y="119157"/>
                </a:lnTo>
                <a:lnTo>
                  <a:pt x="52563" y="117634"/>
                </a:lnTo>
                <a:lnTo>
                  <a:pt x="12661" y="113797"/>
                </a:lnTo>
                <a:lnTo>
                  <a:pt x="8245" y="113731"/>
                </a:lnTo>
                <a:close/>
              </a:path>
              <a:path extrusionOk="0" h="120000" w="120000">
                <a:moveTo>
                  <a:pt x="52563" y="117634"/>
                </a:moveTo>
                <a:lnTo>
                  <a:pt x="52563" y="119157"/>
                </a:lnTo>
                <a:lnTo>
                  <a:pt x="67287" y="119157"/>
                </a:lnTo>
                <a:lnTo>
                  <a:pt x="67287" y="118951"/>
                </a:lnTo>
                <a:lnTo>
                  <a:pt x="53593" y="118951"/>
                </a:lnTo>
                <a:lnTo>
                  <a:pt x="59925" y="118342"/>
                </a:lnTo>
                <a:lnTo>
                  <a:pt x="52563" y="117634"/>
                </a:lnTo>
                <a:close/>
              </a:path>
              <a:path extrusionOk="0" h="120000" w="120000">
                <a:moveTo>
                  <a:pt x="111754" y="113731"/>
                </a:moveTo>
                <a:lnTo>
                  <a:pt x="107190" y="113797"/>
                </a:lnTo>
                <a:lnTo>
                  <a:pt x="67287" y="117634"/>
                </a:lnTo>
                <a:lnTo>
                  <a:pt x="67287" y="119157"/>
                </a:lnTo>
                <a:lnTo>
                  <a:pt x="68425" y="119157"/>
                </a:lnTo>
                <a:lnTo>
                  <a:pt x="119851" y="114210"/>
                </a:lnTo>
                <a:lnTo>
                  <a:pt x="118674" y="113962"/>
                </a:lnTo>
                <a:lnTo>
                  <a:pt x="115139" y="113847"/>
                </a:lnTo>
                <a:lnTo>
                  <a:pt x="111754" y="113731"/>
                </a:lnTo>
                <a:close/>
              </a:path>
              <a:path extrusionOk="0" h="120000" w="120000">
                <a:moveTo>
                  <a:pt x="59925" y="118342"/>
                </a:moveTo>
                <a:lnTo>
                  <a:pt x="53593" y="118951"/>
                </a:lnTo>
                <a:lnTo>
                  <a:pt x="66257" y="118951"/>
                </a:lnTo>
                <a:lnTo>
                  <a:pt x="59925" y="118342"/>
                </a:lnTo>
                <a:close/>
              </a:path>
              <a:path extrusionOk="0" h="120000" w="120000">
                <a:moveTo>
                  <a:pt x="67287" y="117634"/>
                </a:moveTo>
                <a:lnTo>
                  <a:pt x="59925" y="118342"/>
                </a:lnTo>
                <a:lnTo>
                  <a:pt x="66257" y="118951"/>
                </a:lnTo>
                <a:lnTo>
                  <a:pt x="67287" y="118951"/>
                </a:lnTo>
                <a:lnTo>
                  <a:pt x="67287" y="117634"/>
                </a:lnTo>
                <a:close/>
              </a:path>
              <a:path extrusionOk="0" h="120000" w="120000">
                <a:moveTo>
                  <a:pt x="67287" y="0"/>
                </a:moveTo>
                <a:lnTo>
                  <a:pt x="52563" y="0"/>
                </a:lnTo>
                <a:lnTo>
                  <a:pt x="52563" y="117634"/>
                </a:lnTo>
                <a:lnTo>
                  <a:pt x="59925" y="118342"/>
                </a:lnTo>
                <a:lnTo>
                  <a:pt x="67287" y="117634"/>
                </a:lnTo>
                <a:lnTo>
                  <a:pt x="67287" y="0"/>
                </a:lnTo>
                <a:close/>
              </a:path>
            </a:pathLst>
          </a:custGeom>
          <a:solidFill>
            <a:srgbClr val="FF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42" name="Google Shape;242;p18"/>
          <p:cNvSpPr txBox="1"/>
          <p:nvPr/>
        </p:nvSpPr>
        <p:spPr>
          <a:xfrm>
            <a:off x="1505203" y="4869167"/>
            <a:ext cx="936625" cy="720090"/>
          </a:xfrm>
          <a:prstGeom prst="rect">
            <a:avLst/>
          </a:prstGeom>
          <a:solidFill>
            <a:srgbClr val="00AFEF"/>
          </a:solidFill>
          <a:ln cap="flat" cmpd="sng" w="1267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sz="700">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sz="650">
              <a:latin typeface="Times New Roman"/>
              <a:ea typeface="Times New Roman"/>
              <a:cs typeface="Times New Roman"/>
              <a:sym typeface="Times New Roman"/>
            </a:endParaRPr>
          </a:p>
          <a:p>
            <a:pPr indent="-3175" lvl="0" marL="155575" marR="146685" rtl="0" algn="ctr">
              <a:lnSpc>
                <a:spcPct val="100000"/>
              </a:lnSpc>
              <a:spcBef>
                <a:spcPts val="0"/>
              </a:spcBef>
              <a:spcAft>
                <a:spcPts val="0"/>
              </a:spcAft>
              <a:buNone/>
            </a:pPr>
            <a:r>
              <a:rPr lang="en-US" sz="700">
                <a:latin typeface="Arial"/>
                <a:ea typeface="Arial"/>
                <a:cs typeface="Arial"/>
                <a:sym typeface="Arial"/>
              </a:rPr>
              <a:t>Bidder releases  possible offer  announcement</a:t>
            </a:r>
            <a:endParaRPr sz="700">
              <a:latin typeface="Arial"/>
              <a:ea typeface="Arial"/>
              <a:cs typeface="Arial"/>
              <a:sym typeface="Arial"/>
            </a:endParaRPr>
          </a:p>
        </p:txBody>
      </p:sp>
      <p:sp>
        <p:nvSpPr>
          <p:cNvPr id="243" name="Google Shape;243;p18"/>
          <p:cNvSpPr/>
          <p:nvPr/>
        </p:nvSpPr>
        <p:spPr>
          <a:xfrm>
            <a:off x="1921510" y="4140072"/>
            <a:ext cx="103505" cy="729615"/>
          </a:xfrm>
          <a:custGeom>
            <a:rect b="b" l="l" r="r" t="t"/>
            <a:pathLst>
              <a:path extrusionOk="0" h="120000" w="120000">
                <a:moveTo>
                  <a:pt x="8245" y="104125"/>
                </a:moveTo>
                <a:lnTo>
                  <a:pt x="1176" y="104710"/>
                </a:lnTo>
                <a:lnTo>
                  <a:pt x="0" y="105336"/>
                </a:lnTo>
                <a:lnTo>
                  <a:pt x="60072" y="119916"/>
                </a:lnTo>
                <a:lnTo>
                  <a:pt x="68572" y="117848"/>
                </a:lnTo>
                <a:lnTo>
                  <a:pt x="52710" y="117848"/>
                </a:lnTo>
                <a:lnTo>
                  <a:pt x="52563" y="113960"/>
                </a:lnTo>
                <a:lnTo>
                  <a:pt x="12808" y="104292"/>
                </a:lnTo>
                <a:lnTo>
                  <a:pt x="8245" y="104125"/>
                </a:lnTo>
                <a:close/>
              </a:path>
              <a:path extrusionOk="0" h="120000" w="120000">
                <a:moveTo>
                  <a:pt x="52710" y="113996"/>
                </a:moveTo>
                <a:lnTo>
                  <a:pt x="52710" y="117848"/>
                </a:lnTo>
                <a:lnTo>
                  <a:pt x="67434" y="117848"/>
                </a:lnTo>
                <a:lnTo>
                  <a:pt x="67434" y="117326"/>
                </a:lnTo>
                <a:lnTo>
                  <a:pt x="53593" y="117326"/>
                </a:lnTo>
                <a:lnTo>
                  <a:pt x="59999" y="115768"/>
                </a:lnTo>
                <a:lnTo>
                  <a:pt x="52710" y="113996"/>
                </a:lnTo>
                <a:close/>
              </a:path>
              <a:path extrusionOk="0" h="120000" w="120000">
                <a:moveTo>
                  <a:pt x="111753" y="104125"/>
                </a:moveTo>
                <a:lnTo>
                  <a:pt x="107190" y="104292"/>
                </a:lnTo>
                <a:lnTo>
                  <a:pt x="67434" y="113960"/>
                </a:lnTo>
                <a:lnTo>
                  <a:pt x="67434" y="117848"/>
                </a:lnTo>
                <a:lnTo>
                  <a:pt x="68572" y="117848"/>
                </a:lnTo>
                <a:lnTo>
                  <a:pt x="119998" y="105336"/>
                </a:lnTo>
                <a:lnTo>
                  <a:pt x="118820" y="104710"/>
                </a:lnTo>
                <a:lnTo>
                  <a:pt x="111753" y="104125"/>
                </a:lnTo>
                <a:close/>
              </a:path>
              <a:path extrusionOk="0" h="120000" w="120000">
                <a:moveTo>
                  <a:pt x="59999" y="115768"/>
                </a:moveTo>
                <a:lnTo>
                  <a:pt x="53593" y="117326"/>
                </a:lnTo>
                <a:lnTo>
                  <a:pt x="66403" y="117326"/>
                </a:lnTo>
                <a:lnTo>
                  <a:pt x="59999" y="115768"/>
                </a:lnTo>
                <a:close/>
              </a:path>
              <a:path extrusionOk="0" h="120000" w="120000">
                <a:moveTo>
                  <a:pt x="67434" y="113960"/>
                </a:moveTo>
                <a:lnTo>
                  <a:pt x="59999" y="115768"/>
                </a:lnTo>
                <a:lnTo>
                  <a:pt x="66403" y="117326"/>
                </a:lnTo>
                <a:lnTo>
                  <a:pt x="67434" y="117326"/>
                </a:lnTo>
                <a:lnTo>
                  <a:pt x="67434" y="113960"/>
                </a:lnTo>
                <a:close/>
              </a:path>
              <a:path extrusionOk="0" h="120000" w="120000">
                <a:moveTo>
                  <a:pt x="67434" y="0"/>
                </a:moveTo>
                <a:lnTo>
                  <a:pt x="52710" y="0"/>
                </a:lnTo>
                <a:lnTo>
                  <a:pt x="52710" y="113996"/>
                </a:lnTo>
                <a:lnTo>
                  <a:pt x="59999" y="115768"/>
                </a:lnTo>
                <a:lnTo>
                  <a:pt x="67287" y="113996"/>
                </a:lnTo>
                <a:lnTo>
                  <a:pt x="67434" y="0"/>
                </a:lnTo>
                <a:close/>
              </a:path>
            </a:pathLst>
          </a:custGeom>
          <a:solidFill>
            <a:srgbClr val="FF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44" name="Google Shape;244;p18"/>
          <p:cNvSpPr txBox="1"/>
          <p:nvPr/>
        </p:nvSpPr>
        <p:spPr>
          <a:xfrm>
            <a:off x="2893314" y="4863731"/>
            <a:ext cx="936625" cy="720090"/>
          </a:xfrm>
          <a:prstGeom prst="rect">
            <a:avLst/>
          </a:prstGeom>
          <a:solidFill>
            <a:srgbClr val="00AFEF"/>
          </a:solid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sz="700">
              <a:latin typeface="Times New Roman"/>
              <a:ea typeface="Times New Roman"/>
              <a:cs typeface="Times New Roman"/>
              <a:sym typeface="Times New Roman"/>
            </a:endParaRPr>
          </a:p>
          <a:p>
            <a:pPr indent="0" lvl="0" marL="0" marR="0" rtl="0" algn="l">
              <a:lnSpc>
                <a:spcPct val="100000"/>
              </a:lnSpc>
              <a:spcBef>
                <a:spcPts val="5"/>
              </a:spcBef>
              <a:spcAft>
                <a:spcPts val="0"/>
              </a:spcAft>
              <a:buNone/>
            </a:pPr>
            <a:r>
              <a:t/>
            </a:r>
            <a:endParaRPr sz="650">
              <a:latin typeface="Times New Roman"/>
              <a:ea typeface="Times New Roman"/>
              <a:cs typeface="Times New Roman"/>
              <a:sym typeface="Times New Roman"/>
            </a:endParaRPr>
          </a:p>
          <a:p>
            <a:pPr indent="-3175" lvl="0" marL="155575" marR="146685" rtl="0" algn="ctr">
              <a:lnSpc>
                <a:spcPct val="100000"/>
              </a:lnSpc>
              <a:spcBef>
                <a:spcPts val="0"/>
              </a:spcBef>
              <a:spcAft>
                <a:spcPts val="0"/>
              </a:spcAft>
              <a:buNone/>
            </a:pPr>
            <a:r>
              <a:rPr lang="en-US" sz="700">
                <a:latin typeface="Arial"/>
                <a:ea typeface="Arial"/>
                <a:cs typeface="Arial"/>
                <a:sym typeface="Arial"/>
              </a:rPr>
              <a:t>Bidder releases  firm offer  announcement</a:t>
            </a:r>
            <a:endParaRPr sz="700">
              <a:latin typeface="Arial"/>
              <a:ea typeface="Arial"/>
              <a:cs typeface="Arial"/>
              <a:sym typeface="Arial"/>
            </a:endParaRPr>
          </a:p>
        </p:txBody>
      </p:sp>
      <p:sp>
        <p:nvSpPr>
          <p:cNvPr id="245" name="Google Shape;245;p18"/>
          <p:cNvSpPr/>
          <p:nvPr/>
        </p:nvSpPr>
        <p:spPr>
          <a:xfrm>
            <a:off x="3309620" y="4134611"/>
            <a:ext cx="103505" cy="729615"/>
          </a:xfrm>
          <a:custGeom>
            <a:rect b="b" l="l" r="r" t="t"/>
            <a:pathLst>
              <a:path extrusionOk="0" h="120000" w="120000">
                <a:moveTo>
                  <a:pt x="8245" y="104125"/>
                </a:moveTo>
                <a:lnTo>
                  <a:pt x="1176" y="104710"/>
                </a:lnTo>
                <a:lnTo>
                  <a:pt x="0" y="105357"/>
                </a:lnTo>
                <a:lnTo>
                  <a:pt x="59925" y="119937"/>
                </a:lnTo>
                <a:lnTo>
                  <a:pt x="68512" y="117848"/>
                </a:lnTo>
                <a:lnTo>
                  <a:pt x="52563" y="117848"/>
                </a:lnTo>
                <a:lnTo>
                  <a:pt x="52563" y="113996"/>
                </a:lnTo>
                <a:lnTo>
                  <a:pt x="12661" y="104292"/>
                </a:lnTo>
                <a:lnTo>
                  <a:pt x="8245" y="104125"/>
                </a:lnTo>
                <a:close/>
              </a:path>
              <a:path extrusionOk="0" h="120000" w="120000">
                <a:moveTo>
                  <a:pt x="52563" y="113996"/>
                </a:moveTo>
                <a:lnTo>
                  <a:pt x="52563" y="117848"/>
                </a:lnTo>
                <a:lnTo>
                  <a:pt x="67287" y="117848"/>
                </a:lnTo>
                <a:lnTo>
                  <a:pt x="67287" y="117326"/>
                </a:lnTo>
                <a:lnTo>
                  <a:pt x="53594" y="117326"/>
                </a:lnTo>
                <a:lnTo>
                  <a:pt x="59925" y="115786"/>
                </a:lnTo>
                <a:lnTo>
                  <a:pt x="52563" y="113996"/>
                </a:lnTo>
                <a:close/>
              </a:path>
              <a:path extrusionOk="0" h="120000" w="120000">
                <a:moveTo>
                  <a:pt x="111607" y="104125"/>
                </a:moveTo>
                <a:lnTo>
                  <a:pt x="107190" y="104292"/>
                </a:lnTo>
                <a:lnTo>
                  <a:pt x="67287" y="113996"/>
                </a:lnTo>
                <a:lnTo>
                  <a:pt x="67287" y="117848"/>
                </a:lnTo>
                <a:lnTo>
                  <a:pt x="68512" y="117848"/>
                </a:lnTo>
                <a:lnTo>
                  <a:pt x="119852" y="105357"/>
                </a:lnTo>
                <a:lnTo>
                  <a:pt x="118675" y="104710"/>
                </a:lnTo>
                <a:lnTo>
                  <a:pt x="111607" y="104125"/>
                </a:lnTo>
                <a:close/>
              </a:path>
              <a:path extrusionOk="0" h="120000" w="120000">
                <a:moveTo>
                  <a:pt x="59925" y="115786"/>
                </a:moveTo>
                <a:lnTo>
                  <a:pt x="53594" y="117326"/>
                </a:lnTo>
                <a:lnTo>
                  <a:pt x="66258" y="117326"/>
                </a:lnTo>
                <a:lnTo>
                  <a:pt x="59925" y="115786"/>
                </a:lnTo>
                <a:close/>
              </a:path>
              <a:path extrusionOk="0" h="120000" w="120000">
                <a:moveTo>
                  <a:pt x="67287" y="113996"/>
                </a:moveTo>
                <a:lnTo>
                  <a:pt x="59925" y="115786"/>
                </a:lnTo>
                <a:lnTo>
                  <a:pt x="66258" y="117326"/>
                </a:lnTo>
                <a:lnTo>
                  <a:pt x="67287" y="117326"/>
                </a:lnTo>
                <a:lnTo>
                  <a:pt x="67287" y="113996"/>
                </a:lnTo>
                <a:close/>
              </a:path>
              <a:path extrusionOk="0" h="120000" w="120000">
                <a:moveTo>
                  <a:pt x="67287" y="0"/>
                </a:moveTo>
                <a:lnTo>
                  <a:pt x="52563" y="0"/>
                </a:lnTo>
                <a:lnTo>
                  <a:pt x="52563" y="113996"/>
                </a:lnTo>
                <a:lnTo>
                  <a:pt x="59925" y="115786"/>
                </a:lnTo>
                <a:lnTo>
                  <a:pt x="67287" y="113996"/>
                </a:lnTo>
                <a:lnTo>
                  <a:pt x="67287" y="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46" name="Google Shape;246;p18"/>
          <p:cNvSpPr/>
          <p:nvPr/>
        </p:nvSpPr>
        <p:spPr>
          <a:xfrm>
            <a:off x="4683125"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47" name="Google Shape;247;p18"/>
          <p:cNvSpPr/>
          <p:nvPr/>
        </p:nvSpPr>
        <p:spPr>
          <a:xfrm>
            <a:off x="4683125"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48" name="Google Shape;248;p18"/>
          <p:cNvSpPr/>
          <p:nvPr/>
        </p:nvSpPr>
        <p:spPr>
          <a:xfrm>
            <a:off x="5187188"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49" name="Google Shape;249;p18"/>
          <p:cNvSpPr/>
          <p:nvPr/>
        </p:nvSpPr>
        <p:spPr>
          <a:xfrm>
            <a:off x="5187188"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0" name="Google Shape;250;p18"/>
          <p:cNvSpPr/>
          <p:nvPr/>
        </p:nvSpPr>
        <p:spPr>
          <a:xfrm>
            <a:off x="5691251"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1" name="Google Shape;251;p18"/>
          <p:cNvSpPr/>
          <p:nvPr/>
        </p:nvSpPr>
        <p:spPr>
          <a:xfrm>
            <a:off x="5691251"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2" name="Google Shape;252;p18"/>
          <p:cNvSpPr/>
          <p:nvPr/>
        </p:nvSpPr>
        <p:spPr>
          <a:xfrm>
            <a:off x="6195186"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3" name="Google Shape;253;p18"/>
          <p:cNvSpPr/>
          <p:nvPr/>
        </p:nvSpPr>
        <p:spPr>
          <a:xfrm>
            <a:off x="6195186"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4" name="Google Shape;254;p18"/>
          <p:cNvSpPr/>
          <p:nvPr/>
        </p:nvSpPr>
        <p:spPr>
          <a:xfrm>
            <a:off x="6699250"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5" name="Google Shape;255;p18"/>
          <p:cNvSpPr/>
          <p:nvPr/>
        </p:nvSpPr>
        <p:spPr>
          <a:xfrm>
            <a:off x="6699250"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6" name="Google Shape;256;p18"/>
          <p:cNvSpPr/>
          <p:nvPr/>
        </p:nvSpPr>
        <p:spPr>
          <a:xfrm>
            <a:off x="7203313"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7" name="Google Shape;257;p18"/>
          <p:cNvSpPr/>
          <p:nvPr/>
        </p:nvSpPr>
        <p:spPr>
          <a:xfrm>
            <a:off x="7203313"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8" name="Google Shape;258;p18"/>
          <p:cNvSpPr/>
          <p:nvPr/>
        </p:nvSpPr>
        <p:spPr>
          <a:xfrm>
            <a:off x="7707376"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59" name="Google Shape;259;p18"/>
          <p:cNvSpPr/>
          <p:nvPr/>
        </p:nvSpPr>
        <p:spPr>
          <a:xfrm>
            <a:off x="7707376"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0" name="Google Shape;260;p18"/>
          <p:cNvSpPr/>
          <p:nvPr/>
        </p:nvSpPr>
        <p:spPr>
          <a:xfrm>
            <a:off x="8211439"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1" name="Google Shape;261;p18"/>
          <p:cNvSpPr/>
          <p:nvPr/>
        </p:nvSpPr>
        <p:spPr>
          <a:xfrm>
            <a:off x="8211439"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2" name="Google Shape;262;p18"/>
          <p:cNvSpPr/>
          <p:nvPr/>
        </p:nvSpPr>
        <p:spPr>
          <a:xfrm>
            <a:off x="8715502"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solidFill>
            <a:srgbClr val="B8B8B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3" name="Google Shape;263;p18"/>
          <p:cNvSpPr/>
          <p:nvPr/>
        </p:nvSpPr>
        <p:spPr>
          <a:xfrm>
            <a:off x="8715502" y="5343448"/>
            <a:ext cx="504190" cy="233679"/>
          </a:xfrm>
          <a:custGeom>
            <a:rect b="b" l="l" r="r" t="t"/>
            <a:pathLst>
              <a:path extrusionOk="0" h="120000" w="120000">
                <a:moveTo>
                  <a:pt x="0" y="119713"/>
                </a:moveTo>
                <a:lnTo>
                  <a:pt x="119966" y="119713"/>
                </a:lnTo>
                <a:lnTo>
                  <a:pt x="119966" y="0"/>
                </a:lnTo>
                <a:lnTo>
                  <a:pt x="0" y="0"/>
                </a:lnTo>
                <a:lnTo>
                  <a:pt x="0" y="119713"/>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4" name="Google Shape;264;p18"/>
          <p:cNvSpPr/>
          <p:nvPr/>
        </p:nvSpPr>
        <p:spPr>
          <a:xfrm>
            <a:off x="4323079" y="4493767"/>
            <a:ext cx="720090" cy="370205"/>
          </a:xfrm>
          <a:custGeom>
            <a:rect b="b" l="l" r="r" t="t"/>
            <a:pathLst>
              <a:path extrusionOk="0" h="120000" w="120000">
                <a:moveTo>
                  <a:pt x="0" y="119917"/>
                </a:moveTo>
                <a:lnTo>
                  <a:pt x="119998" y="119917"/>
                </a:lnTo>
                <a:lnTo>
                  <a:pt x="119998" y="0"/>
                </a:lnTo>
                <a:lnTo>
                  <a:pt x="0" y="0"/>
                </a:lnTo>
                <a:lnTo>
                  <a:pt x="0" y="119917"/>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5" name="Google Shape;265;p18"/>
          <p:cNvSpPr/>
          <p:nvPr/>
        </p:nvSpPr>
        <p:spPr>
          <a:xfrm>
            <a:off x="4323079" y="4493767"/>
            <a:ext cx="720090" cy="370205"/>
          </a:xfrm>
          <a:custGeom>
            <a:rect b="b" l="l" r="r" t="t"/>
            <a:pathLst>
              <a:path extrusionOk="0" h="120000" w="120000">
                <a:moveTo>
                  <a:pt x="0" y="119917"/>
                </a:moveTo>
                <a:lnTo>
                  <a:pt x="119998" y="119917"/>
                </a:lnTo>
                <a:lnTo>
                  <a:pt x="119998" y="0"/>
                </a:lnTo>
                <a:lnTo>
                  <a:pt x="0" y="0"/>
                </a:lnTo>
                <a:lnTo>
                  <a:pt x="0" y="119917"/>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6" name="Google Shape;266;p18"/>
          <p:cNvSpPr txBox="1"/>
          <p:nvPr/>
        </p:nvSpPr>
        <p:spPr>
          <a:xfrm>
            <a:off x="4477639" y="4576064"/>
            <a:ext cx="412750" cy="225425"/>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lang="en-US" sz="700">
                <a:latin typeface="Arial"/>
                <a:ea typeface="Arial"/>
                <a:cs typeface="Arial"/>
                <a:sym typeface="Arial"/>
              </a:rPr>
              <a:t>Post offer  document</a:t>
            </a:r>
            <a:endParaRPr sz="700">
              <a:latin typeface="Arial"/>
              <a:ea typeface="Arial"/>
              <a:cs typeface="Arial"/>
              <a:sym typeface="Arial"/>
            </a:endParaRPr>
          </a:p>
        </p:txBody>
      </p:sp>
      <p:sp>
        <p:nvSpPr>
          <p:cNvPr id="267" name="Google Shape;267;p18"/>
          <p:cNvSpPr/>
          <p:nvPr/>
        </p:nvSpPr>
        <p:spPr>
          <a:xfrm>
            <a:off x="4683125" y="4863719"/>
            <a:ext cx="0" cy="480059"/>
          </a:xfrm>
          <a:custGeom>
            <a:rect b="b" l="l" r="r" t="t"/>
            <a:pathLst>
              <a:path extrusionOk="0" h="120000" w="120000">
                <a:moveTo>
                  <a:pt x="0" y="0"/>
                </a:moveTo>
                <a:lnTo>
                  <a:pt x="0" y="119904"/>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68" name="Google Shape;268;p18"/>
          <p:cNvSpPr txBox="1"/>
          <p:nvPr/>
        </p:nvSpPr>
        <p:spPr>
          <a:xfrm>
            <a:off x="4546472" y="5598058"/>
            <a:ext cx="257810"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0</a:t>
            </a:r>
            <a:endParaRPr sz="700">
              <a:latin typeface="Arial"/>
              <a:ea typeface="Arial"/>
              <a:cs typeface="Arial"/>
              <a:sym typeface="Arial"/>
            </a:endParaRPr>
          </a:p>
        </p:txBody>
      </p:sp>
      <p:sp>
        <p:nvSpPr>
          <p:cNvPr id="269" name="Google Shape;269;p18"/>
          <p:cNvSpPr txBox="1"/>
          <p:nvPr/>
        </p:nvSpPr>
        <p:spPr>
          <a:xfrm>
            <a:off x="5003672" y="5598058"/>
            <a:ext cx="306705"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14</a:t>
            </a:r>
            <a:endParaRPr sz="700">
              <a:latin typeface="Arial"/>
              <a:ea typeface="Arial"/>
              <a:cs typeface="Arial"/>
              <a:sym typeface="Arial"/>
            </a:endParaRPr>
          </a:p>
        </p:txBody>
      </p:sp>
      <p:sp>
        <p:nvSpPr>
          <p:cNvPr id="270" name="Google Shape;270;p18"/>
          <p:cNvSpPr txBox="1"/>
          <p:nvPr/>
        </p:nvSpPr>
        <p:spPr>
          <a:xfrm>
            <a:off x="5537453" y="5598058"/>
            <a:ext cx="306705"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21</a:t>
            </a:r>
            <a:endParaRPr sz="700">
              <a:latin typeface="Arial"/>
              <a:ea typeface="Arial"/>
              <a:cs typeface="Arial"/>
              <a:sym typeface="Arial"/>
            </a:endParaRPr>
          </a:p>
        </p:txBody>
      </p:sp>
      <p:sp>
        <p:nvSpPr>
          <p:cNvPr id="271" name="Google Shape;271;p18"/>
          <p:cNvSpPr txBox="1"/>
          <p:nvPr/>
        </p:nvSpPr>
        <p:spPr>
          <a:xfrm>
            <a:off x="6020561" y="5598058"/>
            <a:ext cx="304800"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39</a:t>
            </a:r>
            <a:endParaRPr sz="700">
              <a:latin typeface="Arial"/>
              <a:ea typeface="Arial"/>
              <a:cs typeface="Arial"/>
              <a:sym typeface="Arial"/>
            </a:endParaRPr>
          </a:p>
        </p:txBody>
      </p:sp>
      <p:sp>
        <p:nvSpPr>
          <p:cNvPr id="272" name="Google Shape;272;p18"/>
          <p:cNvSpPr txBox="1"/>
          <p:nvPr/>
        </p:nvSpPr>
        <p:spPr>
          <a:xfrm>
            <a:off x="6553961" y="5598058"/>
            <a:ext cx="304800"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42</a:t>
            </a:r>
            <a:endParaRPr sz="700">
              <a:latin typeface="Arial"/>
              <a:ea typeface="Arial"/>
              <a:cs typeface="Arial"/>
              <a:sym typeface="Arial"/>
            </a:endParaRPr>
          </a:p>
        </p:txBody>
      </p:sp>
      <p:sp>
        <p:nvSpPr>
          <p:cNvPr id="273" name="Google Shape;273;p18"/>
          <p:cNvSpPr txBox="1"/>
          <p:nvPr/>
        </p:nvSpPr>
        <p:spPr>
          <a:xfrm>
            <a:off x="7036670" y="5598058"/>
            <a:ext cx="306070"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46</a:t>
            </a:r>
            <a:endParaRPr sz="700">
              <a:latin typeface="Arial"/>
              <a:ea typeface="Arial"/>
              <a:cs typeface="Arial"/>
              <a:sym typeface="Arial"/>
            </a:endParaRPr>
          </a:p>
        </p:txBody>
      </p:sp>
      <p:sp>
        <p:nvSpPr>
          <p:cNvPr id="274" name="Google Shape;274;p18"/>
          <p:cNvSpPr txBox="1"/>
          <p:nvPr/>
        </p:nvSpPr>
        <p:spPr>
          <a:xfrm>
            <a:off x="7546427" y="5598058"/>
            <a:ext cx="306705"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60</a:t>
            </a:r>
            <a:endParaRPr sz="700">
              <a:latin typeface="Arial"/>
              <a:ea typeface="Arial"/>
              <a:cs typeface="Arial"/>
              <a:sym typeface="Arial"/>
            </a:endParaRPr>
          </a:p>
        </p:txBody>
      </p:sp>
      <p:sp>
        <p:nvSpPr>
          <p:cNvPr id="275" name="Google Shape;275;p18"/>
          <p:cNvSpPr txBox="1"/>
          <p:nvPr/>
        </p:nvSpPr>
        <p:spPr>
          <a:xfrm>
            <a:off x="8054857" y="5598058"/>
            <a:ext cx="306705"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74</a:t>
            </a:r>
            <a:endParaRPr sz="700">
              <a:latin typeface="Arial"/>
              <a:ea typeface="Arial"/>
              <a:cs typeface="Arial"/>
              <a:sym typeface="Arial"/>
            </a:endParaRPr>
          </a:p>
        </p:txBody>
      </p:sp>
      <p:sp>
        <p:nvSpPr>
          <p:cNvPr id="276" name="Google Shape;276;p18"/>
          <p:cNvSpPr txBox="1"/>
          <p:nvPr/>
        </p:nvSpPr>
        <p:spPr>
          <a:xfrm>
            <a:off x="8564703" y="5598058"/>
            <a:ext cx="845185" cy="11874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700">
                <a:solidFill>
                  <a:srgbClr val="FF0000"/>
                </a:solidFill>
                <a:latin typeface="Arial"/>
                <a:ea typeface="Arial"/>
                <a:cs typeface="Arial"/>
                <a:sym typeface="Arial"/>
              </a:rPr>
              <a:t>Day 81	12 months</a:t>
            </a:r>
            <a:endParaRPr sz="700">
              <a:latin typeface="Arial"/>
              <a:ea typeface="Arial"/>
              <a:cs typeface="Arial"/>
              <a:sym typeface="Arial"/>
            </a:endParaRPr>
          </a:p>
        </p:txBody>
      </p:sp>
      <p:sp>
        <p:nvSpPr>
          <p:cNvPr id="277" name="Google Shape;277;p18"/>
          <p:cNvSpPr/>
          <p:nvPr/>
        </p:nvSpPr>
        <p:spPr>
          <a:xfrm>
            <a:off x="4808982" y="1988870"/>
            <a:ext cx="756285" cy="711200"/>
          </a:xfrm>
          <a:custGeom>
            <a:rect b="b" l="l" r="r" t="t"/>
            <a:pathLst>
              <a:path extrusionOk="0" h="120000" w="120000">
                <a:moveTo>
                  <a:pt x="0" y="119969"/>
                </a:moveTo>
                <a:lnTo>
                  <a:pt x="119967" y="119969"/>
                </a:lnTo>
                <a:lnTo>
                  <a:pt x="119967" y="0"/>
                </a:lnTo>
                <a:lnTo>
                  <a:pt x="0" y="0"/>
                </a:lnTo>
                <a:lnTo>
                  <a:pt x="0" y="119969"/>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78" name="Google Shape;278;p18"/>
          <p:cNvSpPr/>
          <p:nvPr/>
        </p:nvSpPr>
        <p:spPr>
          <a:xfrm>
            <a:off x="4808982" y="1988870"/>
            <a:ext cx="756285" cy="711200"/>
          </a:xfrm>
          <a:custGeom>
            <a:rect b="b" l="l" r="r" t="t"/>
            <a:pathLst>
              <a:path extrusionOk="0" h="120000" w="120000">
                <a:moveTo>
                  <a:pt x="0" y="119969"/>
                </a:moveTo>
                <a:lnTo>
                  <a:pt x="119967" y="119969"/>
                </a:lnTo>
                <a:lnTo>
                  <a:pt x="119967" y="0"/>
                </a:lnTo>
                <a:lnTo>
                  <a:pt x="0" y="0"/>
                </a:lnTo>
                <a:lnTo>
                  <a:pt x="0" y="119969"/>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79" name="Google Shape;279;p18"/>
          <p:cNvSpPr txBox="1"/>
          <p:nvPr/>
        </p:nvSpPr>
        <p:spPr>
          <a:xfrm>
            <a:off x="4943347" y="2081021"/>
            <a:ext cx="489584" cy="545465"/>
          </a:xfrm>
          <a:prstGeom prst="rect">
            <a:avLst/>
          </a:prstGeom>
          <a:noFill/>
          <a:ln>
            <a:noFill/>
          </a:ln>
        </p:spPr>
        <p:txBody>
          <a:bodyPr anchorCtr="0" anchor="t" bIns="0" lIns="0" spcFirstLastPara="1" rIns="0" wrap="square" tIns="0">
            <a:noAutofit/>
          </a:bodyPr>
          <a:lstStyle/>
          <a:p>
            <a:pPr indent="0" lvl="0" marL="12700" marR="5080" rtl="0" algn="ctr">
              <a:lnSpc>
                <a:spcPct val="100000"/>
              </a:lnSpc>
              <a:spcBef>
                <a:spcPts val="0"/>
              </a:spcBef>
              <a:spcAft>
                <a:spcPts val="0"/>
              </a:spcAft>
              <a:buNone/>
            </a:pPr>
            <a:r>
              <a:rPr lang="en-US" sz="700">
                <a:latin typeface="Arial"/>
                <a:ea typeface="Arial"/>
                <a:cs typeface="Arial"/>
                <a:sym typeface="Arial"/>
              </a:rPr>
              <a:t>Last day for  Target to  send 1st  defence  document</a:t>
            </a:r>
            <a:endParaRPr sz="700">
              <a:latin typeface="Arial"/>
              <a:ea typeface="Arial"/>
              <a:cs typeface="Arial"/>
              <a:sym typeface="Arial"/>
            </a:endParaRPr>
          </a:p>
        </p:txBody>
      </p:sp>
      <p:sp>
        <p:nvSpPr>
          <p:cNvPr id="280" name="Google Shape;280;p18"/>
          <p:cNvSpPr/>
          <p:nvPr/>
        </p:nvSpPr>
        <p:spPr>
          <a:xfrm>
            <a:off x="5187060" y="2699892"/>
            <a:ext cx="0" cy="2637790"/>
          </a:xfrm>
          <a:custGeom>
            <a:rect b="b" l="l" r="r" t="t"/>
            <a:pathLst>
              <a:path extrusionOk="0" h="120000" w="120000">
                <a:moveTo>
                  <a:pt x="0" y="0"/>
                </a:moveTo>
                <a:lnTo>
                  <a:pt x="0" y="119982"/>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81" name="Google Shape;281;p18"/>
          <p:cNvSpPr/>
          <p:nvPr/>
        </p:nvSpPr>
        <p:spPr>
          <a:xfrm>
            <a:off x="5331205" y="4445127"/>
            <a:ext cx="720090" cy="370205"/>
          </a:xfrm>
          <a:custGeom>
            <a:rect b="b" l="l" r="r" t="t"/>
            <a:pathLst>
              <a:path extrusionOk="0" h="120000" w="120000">
                <a:moveTo>
                  <a:pt x="0" y="119917"/>
                </a:moveTo>
                <a:lnTo>
                  <a:pt x="119998" y="119917"/>
                </a:lnTo>
                <a:lnTo>
                  <a:pt x="119998" y="0"/>
                </a:lnTo>
                <a:lnTo>
                  <a:pt x="0" y="0"/>
                </a:lnTo>
                <a:lnTo>
                  <a:pt x="0" y="119917"/>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82" name="Google Shape;282;p18"/>
          <p:cNvSpPr/>
          <p:nvPr/>
        </p:nvSpPr>
        <p:spPr>
          <a:xfrm>
            <a:off x="5331205" y="4445127"/>
            <a:ext cx="720090" cy="370205"/>
          </a:xfrm>
          <a:custGeom>
            <a:rect b="b" l="l" r="r" t="t"/>
            <a:pathLst>
              <a:path extrusionOk="0" h="120000" w="120000">
                <a:moveTo>
                  <a:pt x="0" y="119917"/>
                </a:moveTo>
                <a:lnTo>
                  <a:pt x="119998" y="119917"/>
                </a:lnTo>
                <a:lnTo>
                  <a:pt x="119998" y="0"/>
                </a:lnTo>
                <a:lnTo>
                  <a:pt x="0" y="0"/>
                </a:lnTo>
                <a:lnTo>
                  <a:pt x="0" y="119917"/>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83" name="Google Shape;283;p18"/>
          <p:cNvSpPr txBox="1"/>
          <p:nvPr/>
        </p:nvSpPr>
        <p:spPr>
          <a:xfrm>
            <a:off x="5443220" y="4527550"/>
            <a:ext cx="498475" cy="225425"/>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US" sz="700">
                <a:latin typeface="Arial"/>
                <a:ea typeface="Arial"/>
                <a:cs typeface="Arial"/>
                <a:sym typeface="Arial"/>
              </a:rPr>
              <a:t>First closing</a:t>
            </a:r>
            <a:endParaRPr sz="700">
              <a:latin typeface="Arial"/>
              <a:ea typeface="Arial"/>
              <a:cs typeface="Arial"/>
              <a:sym typeface="Arial"/>
            </a:endParaRPr>
          </a:p>
          <a:p>
            <a:pPr indent="0" lvl="0" marL="0" marR="0" rtl="0" algn="ctr">
              <a:lnSpc>
                <a:spcPct val="100000"/>
              </a:lnSpc>
              <a:spcBef>
                <a:spcPts val="0"/>
              </a:spcBef>
              <a:spcAft>
                <a:spcPts val="0"/>
              </a:spcAft>
              <a:buNone/>
            </a:pPr>
            <a:r>
              <a:rPr lang="en-US" sz="700">
                <a:latin typeface="Arial"/>
                <a:ea typeface="Arial"/>
                <a:cs typeface="Arial"/>
                <a:sym typeface="Arial"/>
              </a:rPr>
              <a:t>date</a:t>
            </a:r>
            <a:endParaRPr sz="700">
              <a:latin typeface="Arial"/>
              <a:ea typeface="Arial"/>
              <a:cs typeface="Arial"/>
              <a:sym typeface="Arial"/>
            </a:endParaRPr>
          </a:p>
        </p:txBody>
      </p:sp>
      <p:sp>
        <p:nvSpPr>
          <p:cNvPr id="284" name="Google Shape;284;p18"/>
          <p:cNvSpPr/>
          <p:nvPr/>
        </p:nvSpPr>
        <p:spPr>
          <a:xfrm>
            <a:off x="5691251" y="4815078"/>
            <a:ext cx="0" cy="528320"/>
          </a:xfrm>
          <a:custGeom>
            <a:rect b="b" l="l" r="r" t="t"/>
            <a:pathLst>
              <a:path extrusionOk="0" h="120000" w="120000">
                <a:moveTo>
                  <a:pt x="0" y="0"/>
                </a:moveTo>
                <a:lnTo>
                  <a:pt x="0" y="120000"/>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85" name="Google Shape;285;p18"/>
          <p:cNvSpPr/>
          <p:nvPr/>
        </p:nvSpPr>
        <p:spPr>
          <a:xfrm>
            <a:off x="5817234" y="1994966"/>
            <a:ext cx="756285" cy="711200"/>
          </a:xfrm>
          <a:custGeom>
            <a:rect b="b" l="l" r="r" t="t"/>
            <a:pathLst>
              <a:path extrusionOk="0" h="120000" w="120000">
                <a:moveTo>
                  <a:pt x="0" y="119969"/>
                </a:moveTo>
                <a:lnTo>
                  <a:pt x="119967" y="119969"/>
                </a:lnTo>
                <a:lnTo>
                  <a:pt x="119967" y="0"/>
                </a:lnTo>
                <a:lnTo>
                  <a:pt x="0" y="0"/>
                </a:lnTo>
                <a:lnTo>
                  <a:pt x="0" y="119969"/>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86" name="Google Shape;286;p18"/>
          <p:cNvSpPr/>
          <p:nvPr/>
        </p:nvSpPr>
        <p:spPr>
          <a:xfrm>
            <a:off x="5817234" y="1994966"/>
            <a:ext cx="756285" cy="711200"/>
          </a:xfrm>
          <a:custGeom>
            <a:rect b="b" l="l" r="r" t="t"/>
            <a:pathLst>
              <a:path extrusionOk="0" h="120000" w="120000">
                <a:moveTo>
                  <a:pt x="0" y="119969"/>
                </a:moveTo>
                <a:lnTo>
                  <a:pt x="119967" y="119969"/>
                </a:lnTo>
                <a:lnTo>
                  <a:pt x="119967" y="0"/>
                </a:lnTo>
                <a:lnTo>
                  <a:pt x="0" y="0"/>
                </a:lnTo>
                <a:lnTo>
                  <a:pt x="0" y="119969"/>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87" name="Google Shape;287;p18"/>
          <p:cNvSpPr txBox="1"/>
          <p:nvPr/>
        </p:nvSpPr>
        <p:spPr>
          <a:xfrm>
            <a:off x="5936360" y="2140458"/>
            <a:ext cx="520065" cy="438784"/>
          </a:xfrm>
          <a:prstGeom prst="rect">
            <a:avLst/>
          </a:prstGeom>
          <a:noFill/>
          <a:ln>
            <a:noFill/>
          </a:ln>
        </p:spPr>
        <p:txBody>
          <a:bodyPr anchorCtr="0" anchor="t" bIns="0" lIns="0" spcFirstLastPara="1" rIns="0" wrap="square" tIns="0">
            <a:noAutofit/>
          </a:bodyPr>
          <a:lstStyle/>
          <a:p>
            <a:pPr indent="0" lvl="0" marL="12700" marR="5080" rtl="0" algn="ctr">
              <a:lnSpc>
                <a:spcPct val="100000"/>
              </a:lnSpc>
              <a:spcBef>
                <a:spcPts val="0"/>
              </a:spcBef>
              <a:spcAft>
                <a:spcPts val="0"/>
              </a:spcAft>
              <a:buNone/>
            </a:pPr>
            <a:r>
              <a:rPr lang="en-US" sz="700">
                <a:latin typeface="Arial"/>
                <a:ea typeface="Arial"/>
                <a:cs typeface="Arial"/>
                <a:sym typeface="Arial"/>
              </a:rPr>
              <a:t>Last date for  Target to  publish new  information</a:t>
            </a:r>
            <a:endParaRPr sz="700">
              <a:latin typeface="Arial"/>
              <a:ea typeface="Arial"/>
              <a:cs typeface="Arial"/>
              <a:sym typeface="Arial"/>
            </a:endParaRPr>
          </a:p>
        </p:txBody>
      </p:sp>
      <p:sp>
        <p:nvSpPr>
          <p:cNvPr id="288" name="Google Shape;288;p18"/>
          <p:cNvSpPr/>
          <p:nvPr/>
        </p:nvSpPr>
        <p:spPr>
          <a:xfrm>
            <a:off x="6195186" y="2705989"/>
            <a:ext cx="0" cy="2631440"/>
          </a:xfrm>
          <a:custGeom>
            <a:rect b="b" l="l" r="r" t="t"/>
            <a:pathLst>
              <a:path extrusionOk="0" h="120000" w="120000">
                <a:moveTo>
                  <a:pt x="0" y="0"/>
                </a:moveTo>
                <a:lnTo>
                  <a:pt x="0" y="119994"/>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89" name="Google Shape;289;p18"/>
          <p:cNvSpPr/>
          <p:nvPr/>
        </p:nvSpPr>
        <p:spPr>
          <a:xfrm>
            <a:off x="6339204" y="4444746"/>
            <a:ext cx="720090" cy="370205"/>
          </a:xfrm>
          <a:custGeom>
            <a:rect b="b" l="l" r="r" t="t"/>
            <a:pathLst>
              <a:path extrusionOk="0" h="120000" w="120000">
                <a:moveTo>
                  <a:pt x="0" y="119917"/>
                </a:moveTo>
                <a:lnTo>
                  <a:pt x="119997" y="119917"/>
                </a:lnTo>
                <a:lnTo>
                  <a:pt x="119997" y="0"/>
                </a:lnTo>
                <a:lnTo>
                  <a:pt x="0" y="0"/>
                </a:lnTo>
                <a:lnTo>
                  <a:pt x="0" y="119917"/>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0" name="Google Shape;290;p18"/>
          <p:cNvSpPr/>
          <p:nvPr/>
        </p:nvSpPr>
        <p:spPr>
          <a:xfrm>
            <a:off x="6339204" y="4444746"/>
            <a:ext cx="720090" cy="370205"/>
          </a:xfrm>
          <a:custGeom>
            <a:rect b="b" l="l" r="r" t="t"/>
            <a:pathLst>
              <a:path extrusionOk="0" h="120000" w="120000">
                <a:moveTo>
                  <a:pt x="0" y="119917"/>
                </a:moveTo>
                <a:lnTo>
                  <a:pt x="119997" y="119917"/>
                </a:lnTo>
                <a:lnTo>
                  <a:pt x="119997" y="0"/>
                </a:lnTo>
                <a:lnTo>
                  <a:pt x="0" y="0"/>
                </a:lnTo>
                <a:lnTo>
                  <a:pt x="0" y="119917"/>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1" name="Google Shape;291;p18"/>
          <p:cNvSpPr txBox="1"/>
          <p:nvPr/>
        </p:nvSpPr>
        <p:spPr>
          <a:xfrm>
            <a:off x="6456045" y="4527042"/>
            <a:ext cx="489584" cy="225425"/>
          </a:xfrm>
          <a:prstGeom prst="rect">
            <a:avLst/>
          </a:prstGeom>
          <a:noFill/>
          <a:ln>
            <a:noFill/>
          </a:ln>
        </p:spPr>
        <p:txBody>
          <a:bodyPr anchorCtr="0" anchor="t" bIns="0" lIns="0" spcFirstLastPara="1" rIns="0" wrap="square" tIns="0">
            <a:noAutofit/>
          </a:bodyPr>
          <a:lstStyle/>
          <a:p>
            <a:pPr indent="-15240" lvl="0" marL="15240" marR="5080" rtl="0" algn="l">
              <a:lnSpc>
                <a:spcPct val="100000"/>
              </a:lnSpc>
              <a:spcBef>
                <a:spcPts val="0"/>
              </a:spcBef>
              <a:spcAft>
                <a:spcPts val="0"/>
              </a:spcAft>
              <a:buNone/>
            </a:pPr>
            <a:r>
              <a:rPr lang="en-US" sz="700">
                <a:latin typeface="Arial"/>
                <a:ea typeface="Arial"/>
                <a:cs typeface="Arial"/>
                <a:sym typeface="Arial"/>
              </a:rPr>
              <a:t>Last day for  withdrawals</a:t>
            </a:r>
            <a:endParaRPr sz="700">
              <a:latin typeface="Arial"/>
              <a:ea typeface="Arial"/>
              <a:cs typeface="Arial"/>
              <a:sym typeface="Arial"/>
            </a:endParaRPr>
          </a:p>
        </p:txBody>
      </p:sp>
      <p:sp>
        <p:nvSpPr>
          <p:cNvPr id="292" name="Google Shape;292;p18"/>
          <p:cNvSpPr/>
          <p:nvPr/>
        </p:nvSpPr>
        <p:spPr>
          <a:xfrm>
            <a:off x="6699250" y="4814696"/>
            <a:ext cx="0" cy="645795"/>
          </a:xfrm>
          <a:custGeom>
            <a:rect b="b" l="l" r="r" t="t"/>
            <a:pathLst>
              <a:path extrusionOk="0" h="120000" w="120000">
                <a:moveTo>
                  <a:pt x="0" y="0"/>
                </a:moveTo>
                <a:lnTo>
                  <a:pt x="0" y="119905"/>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3" name="Google Shape;293;p18"/>
          <p:cNvSpPr/>
          <p:nvPr/>
        </p:nvSpPr>
        <p:spPr>
          <a:xfrm>
            <a:off x="6825360" y="1994966"/>
            <a:ext cx="756285" cy="711200"/>
          </a:xfrm>
          <a:custGeom>
            <a:rect b="b" l="l" r="r" t="t"/>
            <a:pathLst>
              <a:path extrusionOk="0" h="120000" w="120000">
                <a:moveTo>
                  <a:pt x="0" y="119969"/>
                </a:moveTo>
                <a:lnTo>
                  <a:pt x="119967" y="119969"/>
                </a:lnTo>
                <a:lnTo>
                  <a:pt x="119967" y="0"/>
                </a:lnTo>
                <a:lnTo>
                  <a:pt x="0" y="0"/>
                </a:lnTo>
                <a:lnTo>
                  <a:pt x="0" y="119969"/>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4" name="Google Shape;294;p18"/>
          <p:cNvSpPr/>
          <p:nvPr/>
        </p:nvSpPr>
        <p:spPr>
          <a:xfrm>
            <a:off x="6825360" y="1994966"/>
            <a:ext cx="756285" cy="711200"/>
          </a:xfrm>
          <a:custGeom>
            <a:rect b="b" l="l" r="r" t="t"/>
            <a:pathLst>
              <a:path extrusionOk="0" h="120000" w="120000">
                <a:moveTo>
                  <a:pt x="0" y="119969"/>
                </a:moveTo>
                <a:lnTo>
                  <a:pt x="119967" y="119969"/>
                </a:lnTo>
                <a:lnTo>
                  <a:pt x="119967" y="0"/>
                </a:lnTo>
                <a:lnTo>
                  <a:pt x="0" y="0"/>
                </a:lnTo>
                <a:lnTo>
                  <a:pt x="0" y="119969"/>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5" name="Google Shape;295;p18"/>
          <p:cNvSpPr txBox="1"/>
          <p:nvPr/>
        </p:nvSpPr>
        <p:spPr>
          <a:xfrm>
            <a:off x="6904990" y="2140458"/>
            <a:ext cx="597535" cy="438784"/>
          </a:xfrm>
          <a:prstGeom prst="rect">
            <a:avLst/>
          </a:prstGeom>
          <a:noFill/>
          <a:ln>
            <a:noFill/>
          </a:ln>
        </p:spPr>
        <p:txBody>
          <a:bodyPr anchorCtr="0" anchor="t" bIns="0" lIns="0" spcFirstLastPara="1" rIns="0" wrap="square" tIns="0">
            <a:noAutofit/>
          </a:bodyPr>
          <a:lstStyle/>
          <a:p>
            <a:pPr indent="635" lvl="0" marL="12065" marR="5080" rtl="0" algn="ctr">
              <a:lnSpc>
                <a:spcPct val="100000"/>
              </a:lnSpc>
              <a:spcBef>
                <a:spcPts val="0"/>
              </a:spcBef>
              <a:spcAft>
                <a:spcPts val="0"/>
              </a:spcAft>
              <a:buNone/>
            </a:pPr>
            <a:r>
              <a:rPr lang="en-US" sz="700">
                <a:latin typeface="Arial"/>
                <a:ea typeface="Arial"/>
                <a:cs typeface="Arial"/>
                <a:sym typeface="Arial"/>
              </a:rPr>
              <a:t>Last day for  Bidder to send  revised offer  document</a:t>
            </a:r>
            <a:endParaRPr sz="700">
              <a:latin typeface="Arial"/>
              <a:ea typeface="Arial"/>
              <a:cs typeface="Arial"/>
              <a:sym typeface="Arial"/>
            </a:endParaRPr>
          </a:p>
        </p:txBody>
      </p:sp>
      <p:sp>
        <p:nvSpPr>
          <p:cNvPr id="296" name="Google Shape;296;p18"/>
          <p:cNvSpPr/>
          <p:nvPr/>
        </p:nvSpPr>
        <p:spPr>
          <a:xfrm>
            <a:off x="7203313" y="2705989"/>
            <a:ext cx="0" cy="2631440"/>
          </a:xfrm>
          <a:custGeom>
            <a:rect b="b" l="l" r="r" t="t"/>
            <a:pathLst>
              <a:path extrusionOk="0" h="120000" w="120000">
                <a:moveTo>
                  <a:pt x="0" y="0"/>
                </a:moveTo>
                <a:lnTo>
                  <a:pt x="0" y="119994"/>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7" name="Google Shape;297;p18"/>
          <p:cNvSpPr/>
          <p:nvPr/>
        </p:nvSpPr>
        <p:spPr>
          <a:xfrm>
            <a:off x="7315200" y="4443742"/>
            <a:ext cx="828040" cy="589280"/>
          </a:xfrm>
          <a:custGeom>
            <a:rect b="b" l="l" r="r" t="t"/>
            <a:pathLst>
              <a:path extrusionOk="0" h="120000" w="120000">
                <a:moveTo>
                  <a:pt x="0" y="119894"/>
                </a:moveTo>
                <a:lnTo>
                  <a:pt x="119994" y="119894"/>
                </a:lnTo>
                <a:lnTo>
                  <a:pt x="119994" y="0"/>
                </a:lnTo>
                <a:lnTo>
                  <a:pt x="0" y="0"/>
                </a:lnTo>
                <a:lnTo>
                  <a:pt x="0" y="119894"/>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8" name="Google Shape;298;p18"/>
          <p:cNvSpPr/>
          <p:nvPr/>
        </p:nvSpPr>
        <p:spPr>
          <a:xfrm>
            <a:off x="7315200" y="4443742"/>
            <a:ext cx="828040" cy="589280"/>
          </a:xfrm>
          <a:custGeom>
            <a:rect b="b" l="l" r="r" t="t"/>
            <a:pathLst>
              <a:path extrusionOk="0" h="120000" w="120000">
                <a:moveTo>
                  <a:pt x="0" y="119894"/>
                </a:moveTo>
                <a:lnTo>
                  <a:pt x="119994" y="119894"/>
                </a:lnTo>
                <a:lnTo>
                  <a:pt x="119994" y="0"/>
                </a:lnTo>
                <a:lnTo>
                  <a:pt x="0" y="0"/>
                </a:lnTo>
                <a:lnTo>
                  <a:pt x="0" y="119894"/>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299" name="Google Shape;299;p18"/>
          <p:cNvSpPr txBox="1"/>
          <p:nvPr/>
        </p:nvSpPr>
        <p:spPr>
          <a:xfrm>
            <a:off x="7398511" y="4528820"/>
            <a:ext cx="664210" cy="438784"/>
          </a:xfrm>
          <a:prstGeom prst="rect">
            <a:avLst/>
          </a:prstGeom>
          <a:noFill/>
          <a:ln>
            <a:noFill/>
          </a:ln>
        </p:spPr>
        <p:txBody>
          <a:bodyPr anchorCtr="0" anchor="t" bIns="0" lIns="0" spcFirstLastPara="1" rIns="0" wrap="square" tIns="0">
            <a:noAutofit/>
          </a:bodyPr>
          <a:lstStyle/>
          <a:p>
            <a:pPr indent="-12700" lvl="0" marL="12700" marR="5080" rtl="0" algn="ctr">
              <a:lnSpc>
                <a:spcPct val="100000"/>
              </a:lnSpc>
              <a:spcBef>
                <a:spcPts val="0"/>
              </a:spcBef>
              <a:spcAft>
                <a:spcPts val="0"/>
              </a:spcAft>
              <a:buNone/>
            </a:pPr>
            <a:r>
              <a:rPr lang="en-US" sz="700">
                <a:latin typeface="Arial"/>
                <a:ea typeface="Arial"/>
                <a:cs typeface="Arial"/>
                <a:sym typeface="Arial"/>
              </a:rPr>
              <a:t>Latest time for  offer to be  unconditional as  to acceptances</a:t>
            </a:r>
            <a:endParaRPr sz="700">
              <a:latin typeface="Arial"/>
              <a:ea typeface="Arial"/>
              <a:cs typeface="Arial"/>
              <a:sym typeface="Arial"/>
            </a:endParaRPr>
          </a:p>
        </p:txBody>
      </p:sp>
      <p:sp>
        <p:nvSpPr>
          <p:cNvPr id="300" name="Google Shape;300;p18"/>
          <p:cNvSpPr/>
          <p:nvPr/>
        </p:nvSpPr>
        <p:spPr>
          <a:xfrm>
            <a:off x="7707376" y="5015991"/>
            <a:ext cx="0" cy="311150"/>
          </a:xfrm>
          <a:custGeom>
            <a:rect b="b" l="l" r="r" t="t"/>
            <a:pathLst>
              <a:path extrusionOk="0" h="120000" w="120000">
                <a:moveTo>
                  <a:pt x="0" y="0"/>
                </a:moveTo>
                <a:lnTo>
                  <a:pt x="0" y="119950"/>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01" name="Google Shape;301;p18"/>
          <p:cNvSpPr/>
          <p:nvPr/>
        </p:nvSpPr>
        <p:spPr>
          <a:xfrm>
            <a:off x="7833486" y="1993950"/>
            <a:ext cx="756285" cy="711200"/>
          </a:xfrm>
          <a:custGeom>
            <a:rect b="b" l="l" r="r" t="t"/>
            <a:pathLst>
              <a:path extrusionOk="0" h="120000" w="120000">
                <a:moveTo>
                  <a:pt x="0" y="119969"/>
                </a:moveTo>
                <a:lnTo>
                  <a:pt x="119967" y="119969"/>
                </a:lnTo>
                <a:lnTo>
                  <a:pt x="119967" y="0"/>
                </a:lnTo>
                <a:lnTo>
                  <a:pt x="0" y="0"/>
                </a:lnTo>
                <a:lnTo>
                  <a:pt x="0" y="119969"/>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02" name="Google Shape;302;p18"/>
          <p:cNvSpPr/>
          <p:nvPr/>
        </p:nvSpPr>
        <p:spPr>
          <a:xfrm>
            <a:off x="7833486" y="1993950"/>
            <a:ext cx="756285" cy="711200"/>
          </a:xfrm>
          <a:custGeom>
            <a:rect b="b" l="l" r="r" t="t"/>
            <a:pathLst>
              <a:path extrusionOk="0" h="120000" w="120000">
                <a:moveTo>
                  <a:pt x="0" y="119969"/>
                </a:moveTo>
                <a:lnTo>
                  <a:pt x="119967" y="119969"/>
                </a:lnTo>
                <a:lnTo>
                  <a:pt x="119967" y="0"/>
                </a:lnTo>
                <a:lnTo>
                  <a:pt x="0" y="0"/>
                </a:lnTo>
                <a:lnTo>
                  <a:pt x="0" y="119969"/>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03" name="Google Shape;303;p18"/>
          <p:cNvSpPr txBox="1"/>
          <p:nvPr/>
        </p:nvSpPr>
        <p:spPr>
          <a:xfrm>
            <a:off x="7919466" y="2192782"/>
            <a:ext cx="586740" cy="332105"/>
          </a:xfrm>
          <a:prstGeom prst="rect">
            <a:avLst/>
          </a:prstGeom>
          <a:noFill/>
          <a:ln>
            <a:noFill/>
          </a:ln>
        </p:spPr>
        <p:txBody>
          <a:bodyPr anchorCtr="0" anchor="t" bIns="0" lIns="0" spcFirstLastPara="1" rIns="0" wrap="square" tIns="0">
            <a:noAutofit/>
          </a:bodyPr>
          <a:lstStyle/>
          <a:p>
            <a:pPr indent="0" lvl="0" marL="12700" marR="5080" rtl="0" algn="ctr">
              <a:lnSpc>
                <a:spcPct val="100000"/>
              </a:lnSpc>
              <a:spcBef>
                <a:spcPts val="0"/>
              </a:spcBef>
              <a:spcAft>
                <a:spcPts val="0"/>
              </a:spcAft>
              <a:buNone/>
            </a:pPr>
            <a:r>
              <a:rPr lang="en-US" sz="700">
                <a:latin typeface="Arial"/>
                <a:ea typeface="Arial"/>
                <a:cs typeface="Arial"/>
                <a:sym typeface="Arial"/>
              </a:rPr>
              <a:t>Date on which  offer can  close</a:t>
            </a:r>
            <a:endParaRPr sz="700">
              <a:latin typeface="Arial"/>
              <a:ea typeface="Arial"/>
              <a:cs typeface="Arial"/>
              <a:sym typeface="Arial"/>
            </a:endParaRPr>
          </a:p>
        </p:txBody>
      </p:sp>
      <p:sp>
        <p:nvSpPr>
          <p:cNvPr id="304" name="Google Shape;304;p18"/>
          <p:cNvSpPr/>
          <p:nvPr/>
        </p:nvSpPr>
        <p:spPr>
          <a:xfrm>
            <a:off x="8211439" y="2704973"/>
            <a:ext cx="0" cy="2632710"/>
          </a:xfrm>
          <a:custGeom>
            <a:rect b="b" l="l" r="r" t="t"/>
            <a:pathLst>
              <a:path extrusionOk="0" h="120000" w="120000">
                <a:moveTo>
                  <a:pt x="0" y="0"/>
                </a:moveTo>
                <a:lnTo>
                  <a:pt x="0" y="119982"/>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05" name="Google Shape;305;p18"/>
          <p:cNvSpPr/>
          <p:nvPr/>
        </p:nvSpPr>
        <p:spPr>
          <a:xfrm>
            <a:off x="8355456" y="4443742"/>
            <a:ext cx="720090" cy="589280"/>
          </a:xfrm>
          <a:custGeom>
            <a:rect b="b" l="l" r="r" t="t"/>
            <a:pathLst>
              <a:path extrusionOk="0" h="120000" w="120000">
                <a:moveTo>
                  <a:pt x="0" y="119894"/>
                </a:moveTo>
                <a:lnTo>
                  <a:pt x="119997" y="119894"/>
                </a:lnTo>
                <a:lnTo>
                  <a:pt x="119997" y="0"/>
                </a:lnTo>
                <a:lnTo>
                  <a:pt x="0" y="0"/>
                </a:lnTo>
                <a:lnTo>
                  <a:pt x="0" y="119894"/>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06" name="Google Shape;306;p18"/>
          <p:cNvSpPr/>
          <p:nvPr/>
        </p:nvSpPr>
        <p:spPr>
          <a:xfrm>
            <a:off x="8355456" y="4443742"/>
            <a:ext cx="720090" cy="589280"/>
          </a:xfrm>
          <a:custGeom>
            <a:rect b="b" l="l" r="r" t="t"/>
            <a:pathLst>
              <a:path extrusionOk="0" h="120000" w="120000">
                <a:moveTo>
                  <a:pt x="0" y="119894"/>
                </a:moveTo>
                <a:lnTo>
                  <a:pt x="119997" y="119894"/>
                </a:lnTo>
                <a:lnTo>
                  <a:pt x="119997" y="0"/>
                </a:lnTo>
                <a:lnTo>
                  <a:pt x="0" y="0"/>
                </a:lnTo>
                <a:lnTo>
                  <a:pt x="0" y="119894"/>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07" name="Google Shape;307;p18"/>
          <p:cNvSpPr txBox="1"/>
          <p:nvPr/>
        </p:nvSpPr>
        <p:spPr>
          <a:xfrm>
            <a:off x="8455914" y="4528820"/>
            <a:ext cx="523240" cy="438784"/>
          </a:xfrm>
          <a:prstGeom prst="rect">
            <a:avLst/>
          </a:prstGeom>
          <a:noFill/>
          <a:ln>
            <a:noFill/>
          </a:ln>
        </p:spPr>
        <p:txBody>
          <a:bodyPr anchorCtr="0" anchor="t" bIns="0" lIns="0" spcFirstLastPara="1" rIns="0" wrap="square" tIns="0">
            <a:noAutofit/>
          </a:bodyPr>
          <a:lstStyle/>
          <a:p>
            <a:pPr indent="0" lvl="0" marL="12700" marR="5080" rtl="0" algn="ctr">
              <a:lnSpc>
                <a:spcPct val="100000"/>
              </a:lnSpc>
              <a:spcBef>
                <a:spcPts val="0"/>
              </a:spcBef>
              <a:spcAft>
                <a:spcPts val="0"/>
              </a:spcAft>
              <a:buNone/>
            </a:pPr>
            <a:r>
              <a:rPr lang="en-US" sz="700">
                <a:latin typeface="Arial"/>
                <a:ea typeface="Arial"/>
                <a:cs typeface="Arial"/>
                <a:sym typeface="Arial"/>
              </a:rPr>
              <a:t>Latest date  for all other  conditions to  be fulfilled</a:t>
            </a:r>
            <a:endParaRPr sz="700">
              <a:latin typeface="Arial"/>
              <a:ea typeface="Arial"/>
              <a:cs typeface="Arial"/>
              <a:sym typeface="Arial"/>
            </a:endParaRPr>
          </a:p>
        </p:txBody>
      </p:sp>
      <p:sp>
        <p:nvSpPr>
          <p:cNvPr id="308" name="Google Shape;308;p18"/>
          <p:cNvSpPr/>
          <p:nvPr/>
        </p:nvSpPr>
        <p:spPr>
          <a:xfrm>
            <a:off x="8715502" y="5008245"/>
            <a:ext cx="0" cy="452120"/>
          </a:xfrm>
          <a:custGeom>
            <a:rect b="b" l="l" r="r" t="t"/>
            <a:pathLst>
              <a:path extrusionOk="0" h="120000" w="120000">
                <a:moveTo>
                  <a:pt x="0" y="0"/>
                </a:moveTo>
                <a:lnTo>
                  <a:pt x="0" y="119898"/>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09" name="Google Shape;309;p18"/>
          <p:cNvSpPr/>
          <p:nvPr/>
        </p:nvSpPr>
        <p:spPr>
          <a:xfrm>
            <a:off x="8841485" y="1988870"/>
            <a:ext cx="756285" cy="711200"/>
          </a:xfrm>
          <a:custGeom>
            <a:rect b="b" l="l" r="r" t="t"/>
            <a:pathLst>
              <a:path extrusionOk="0" h="120000" w="120000">
                <a:moveTo>
                  <a:pt x="0" y="119969"/>
                </a:moveTo>
                <a:lnTo>
                  <a:pt x="119967" y="119969"/>
                </a:lnTo>
                <a:lnTo>
                  <a:pt x="119967" y="0"/>
                </a:lnTo>
                <a:lnTo>
                  <a:pt x="0" y="0"/>
                </a:lnTo>
                <a:lnTo>
                  <a:pt x="0" y="119969"/>
                </a:lnTo>
                <a:close/>
              </a:path>
            </a:pathLst>
          </a:custGeom>
          <a:solidFill>
            <a:srgbClr val="00AFE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10" name="Google Shape;310;p18"/>
          <p:cNvSpPr/>
          <p:nvPr/>
        </p:nvSpPr>
        <p:spPr>
          <a:xfrm>
            <a:off x="8841485" y="1988870"/>
            <a:ext cx="756285" cy="711200"/>
          </a:xfrm>
          <a:custGeom>
            <a:rect b="b" l="l" r="r" t="t"/>
            <a:pathLst>
              <a:path extrusionOk="0" h="120000" w="120000">
                <a:moveTo>
                  <a:pt x="0" y="119969"/>
                </a:moveTo>
                <a:lnTo>
                  <a:pt x="119967" y="119969"/>
                </a:lnTo>
                <a:lnTo>
                  <a:pt x="119967" y="0"/>
                </a:lnTo>
                <a:lnTo>
                  <a:pt x="0" y="0"/>
                </a:lnTo>
                <a:lnTo>
                  <a:pt x="0" y="119969"/>
                </a:lnTo>
                <a:close/>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11" name="Google Shape;311;p18"/>
          <p:cNvSpPr txBox="1"/>
          <p:nvPr/>
        </p:nvSpPr>
        <p:spPr>
          <a:xfrm>
            <a:off x="8926194" y="2027682"/>
            <a:ext cx="589915" cy="652145"/>
          </a:xfrm>
          <a:prstGeom prst="rect">
            <a:avLst/>
          </a:prstGeom>
          <a:noFill/>
          <a:ln>
            <a:noFill/>
          </a:ln>
        </p:spPr>
        <p:txBody>
          <a:bodyPr anchorCtr="0" anchor="t" bIns="0" lIns="0" spcFirstLastPara="1" rIns="0" wrap="square" tIns="0">
            <a:noAutofit/>
          </a:bodyPr>
          <a:lstStyle/>
          <a:p>
            <a:pPr indent="-10795" lvl="0" marL="86995" marR="81280" rtl="0" algn="ctr">
              <a:lnSpc>
                <a:spcPct val="100000"/>
              </a:lnSpc>
              <a:spcBef>
                <a:spcPts val="0"/>
              </a:spcBef>
              <a:spcAft>
                <a:spcPts val="0"/>
              </a:spcAft>
              <a:buNone/>
            </a:pPr>
            <a:r>
              <a:rPr lang="en-US" sz="700">
                <a:latin typeface="Arial"/>
                <a:ea typeface="Arial"/>
                <a:cs typeface="Arial"/>
                <a:sym typeface="Arial"/>
              </a:rPr>
              <a:t>Bidder “off  side” for  12 months  from date</a:t>
            </a:r>
            <a:endParaRPr sz="700">
              <a:latin typeface="Arial"/>
              <a:ea typeface="Arial"/>
              <a:cs typeface="Arial"/>
              <a:sym typeface="Arial"/>
            </a:endParaRPr>
          </a:p>
          <a:p>
            <a:pPr indent="0" lvl="0" marL="0" marR="0" rtl="0" algn="ctr">
              <a:lnSpc>
                <a:spcPct val="100000"/>
              </a:lnSpc>
              <a:spcBef>
                <a:spcPts val="0"/>
              </a:spcBef>
              <a:spcAft>
                <a:spcPts val="0"/>
              </a:spcAft>
              <a:buNone/>
            </a:pPr>
            <a:r>
              <a:rPr lang="en-US" sz="700">
                <a:latin typeface="Arial"/>
                <a:ea typeface="Arial"/>
                <a:cs typeface="Arial"/>
                <a:sym typeface="Arial"/>
              </a:rPr>
              <a:t>offer lapses or</a:t>
            </a:r>
            <a:endParaRPr sz="700">
              <a:latin typeface="Arial"/>
              <a:ea typeface="Arial"/>
              <a:cs typeface="Arial"/>
              <a:sym typeface="Arial"/>
            </a:endParaRPr>
          </a:p>
          <a:p>
            <a:pPr indent="0" lvl="0" marL="0" marR="0" rtl="0" algn="ctr">
              <a:lnSpc>
                <a:spcPct val="100000"/>
              </a:lnSpc>
              <a:spcBef>
                <a:spcPts val="0"/>
              </a:spcBef>
              <a:spcAft>
                <a:spcPts val="0"/>
              </a:spcAft>
              <a:buNone/>
            </a:pPr>
            <a:r>
              <a:rPr lang="en-US" sz="700">
                <a:latin typeface="Arial"/>
                <a:ea typeface="Arial"/>
                <a:cs typeface="Arial"/>
                <a:sym typeface="Arial"/>
              </a:rPr>
              <a:t>is withdrawn</a:t>
            </a:r>
            <a:endParaRPr sz="700">
              <a:latin typeface="Arial"/>
              <a:ea typeface="Arial"/>
              <a:cs typeface="Arial"/>
              <a:sym typeface="Arial"/>
            </a:endParaRPr>
          </a:p>
        </p:txBody>
      </p:sp>
      <p:sp>
        <p:nvSpPr>
          <p:cNvPr id="312" name="Google Shape;312;p18"/>
          <p:cNvSpPr/>
          <p:nvPr/>
        </p:nvSpPr>
        <p:spPr>
          <a:xfrm>
            <a:off x="9219565" y="2699892"/>
            <a:ext cx="0" cy="2637790"/>
          </a:xfrm>
          <a:custGeom>
            <a:rect b="b" l="l" r="r" t="t"/>
            <a:pathLst>
              <a:path extrusionOk="0" h="120000" w="120000">
                <a:moveTo>
                  <a:pt x="0" y="0"/>
                </a:moveTo>
                <a:lnTo>
                  <a:pt x="0" y="119982"/>
                </a:lnTo>
              </a:path>
            </a:pathLst>
          </a:custGeom>
          <a:noFill/>
          <a:ln cap="flat" cmpd="sng" w="12700">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p>
        </p:txBody>
      </p:sp>
      <p:sp>
        <p:nvSpPr>
          <p:cNvPr id="313" name="Google Shape;313;p18"/>
          <p:cNvSpPr txBox="1"/>
          <p:nvPr/>
        </p:nvSpPr>
        <p:spPr>
          <a:xfrm>
            <a:off x="5238369" y="6078118"/>
            <a:ext cx="3760470" cy="469265"/>
          </a:xfrm>
          <a:prstGeom prst="rect">
            <a:avLst/>
          </a:prstGeom>
          <a:noFill/>
          <a:ln>
            <a:noFill/>
          </a:ln>
        </p:spPr>
        <p:txBody>
          <a:bodyPr anchorCtr="0" anchor="t" bIns="0" lIns="0" spcFirstLastPara="1" rIns="0" wrap="square" tIns="0">
            <a:noAutofit/>
          </a:bodyPr>
          <a:lstStyle/>
          <a:p>
            <a:pPr indent="0" lvl="0" marL="12700" marR="5080" rtl="0" algn="l">
              <a:lnSpc>
                <a:spcPct val="100000"/>
              </a:lnSpc>
              <a:spcBef>
                <a:spcPts val="0"/>
              </a:spcBef>
              <a:spcAft>
                <a:spcPts val="0"/>
              </a:spcAft>
              <a:buNone/>
            </a:pPr>
            <a:r>
              <a:rPr i="1" lang="en-US" sz="1000">
                <a:latin typeface="Times New Roman"/>
                <a:ea typeface="Times New Roman"/>
                <a:cs typeface="Times New Roman"/>
                <a:sym typeface="Times New Roman"/>
              </a:rPr>
              <a:t>Note: Example timetable in case of a contractual offer with no competing  bids. Offers effected by court approved schemes of arrangement will be  subject to a different timetable</a:t>
            </a:r>
            <a:endParaRPr sz="1000">
              <a:latin typeface="Times New Roman"/>
              <a:ea typeface="Times New Roman"/>
              <a:cs typeface="Times New Roman"/>
              <a:sym typeface="Times New Roman"/>
            </a:endParaRPr>
          </a:p>
        </p:txBody>
      </p:sp>
      <p:sp>
        <p:nvSpPr>
          <p:cNvPr id="314" name="Google Shape;314;p18"/>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10</a:t>
            </a:r>
            <a:endParaRPr/>
          </a:p>
        </p:txBody>
      </p:sp>
      <p:sp>
        <p:nvSpPr>
          <p:cNvPr id="315" name="Google Shape;315;p18"/>
          <p:cNvSpPr txBox="1"/>
          <p:nvPr/>
        </p:nvSpPr>
        <p:spPr>
          <a:xfrm>
            <a:off x="456996" y="5812942"/>
            <a:ext cx="2846705" cy="164465"/>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lang="en-US" sz="1000">
                <a:solidFill>
                  <a:srgbClr val="FF0000"/>
                </a:solidFill>
                <a:latin typeface="Times New Roman"/>
                <a:ea typeface="Times New Roman"/>
                <a:cs typeface="Times New Roman"/>
                <a:sym typeface="Times New Roman"/>
              </a:rPr>
              <a:t>(*) : Extensions possible with Target and Panel consent</a:t>
            </a:r>
            <a:endParaRPr sz="10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19"/>
          <p:cNvSpPr txBox="1"/>
          <p:nvPr>
            <p:ph type="title"/>
          </p:nvPr>
        </p:nvSpPr>
        <p:spPr>
          <a:xfrm>
            <a:off x="533196" y="464565"/>
            <a:ext cx="2064385" cy="422909"/>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Lapsing a Bid</a:t>
            </a:r>
            <a:endParaRPr/>
          </a:p>
        </p:txBody>
      </p:sp>
      <p:sp>
        <p:nvSpPr>
          <p:cNvPr id="321" name="Google Shape;321;p19"/>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11</a:t>
            </a:r>
            <a:endParaRPr/>
          </a:p>
        </p:txBody>
      </p:sp>
      <p:graphicFrame>
        <p:nvGraphicFramePr>
          <p:cNvPr id="322" name="Google Shape;322;p19"/>
          <p:cNvGraphicFramePr/>
          <p:nvPr/>
        </p:nvGraphicFramePr>
        <p:xfrm>
          <a:off x="146050" y="1039494"/>
          <a:ext cx="3000000" cy="3000000"/>
        </p:xfrm>
        <a:graphic>
          <a:graphicData uri="http://schemas.openxmlformats.org/drawingml/2006/table">
            <a:tbl>
              <a:tblPr bandRow="1" firstRow="1">
                <a:noFill/>
                <a:tableStyleId>{1AD23B83-0217-4CD5-AA88-1512A1728C6D}</a:tableStyleId>
              </a:tblPr>
              <a:tblGrid>
                <a:gridCol w="2057400"/>
                <a:gridCol w="7578100"/>
              </a:tblGrid>
              <a:tr h="1143000">
                <a:tc>
                  <a:txBody>
                    <a:bodyPr/>
                    <a:lstStyle/>
                    <a:p>
                      <a:pPr indent="-8255" lvl="0" marL="84455" marR="18923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Pre-conditions in  possible offers and  firm intention offers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May be permissible if clearly set out in voluntary pre-conditional possible offer</a:t>
                      </a:r>
                      <a:endParaRPr sz="1600" u="none" cap="none" strike="noStrike">
                        <a:latin typeface="Times New Roman"/>
                        <a:ea typeface="Times New Roman"/>
                        <a:cs typeface="Times New Roman"/>
                        <a:sym typeface="Times New Roman"/>
                      </a:endParaRPr>
                    </a:p>
                    <a:p>
                      <a:pPr indent="-3175" lvl="0" marL="371475" marR="0" rtl="0" algn="l">
                        <a:lnSpc>
                          <a:spcPct val="100000"/>
                        </a:lnSpc>
                        <a:spcBef>
                          <a:spcPts val="0"/>
                        </a:spcBef>
                        <a:spcAft>
                          <a:spcPts val="0"/>
                        </a:spcAft>
                        <a:buNone/>
                      </a:pPr>
                      <a:r>
                        <a:rPr lang="en-US" sz="1600" u="none" cap="none" strike="noStrike">
                          <a:latin typeface="Times New Roman"/>
                          <a:ea typeface="Times New Roman"/>
                          <a:cs typeface="Times New Roman"/>
                          <a:sym typeface="Times New Roman"/>
                        </a:rPr>
                        <a:t>statements. Panel consent required</a:t>
                      </a:r>
                      <a:endParaRPr sz="1600" u="none" cap="none" strike="noStrike">
                        <a:latin typeface="Times New Roman"/>
                        <a:ea typeface="Times New Roman"/>
                        <a:cs typeface="Times New Roman"/>
                        <a:sym typeface="Times New Roman"/>
                      </a:endParaRPr>
                    </a:p>
                    <a:p>
                      <a:pPr indent="-295275" lvl="0" marL="371475" marR="12128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Generally, pre-conditions in firm intention offer announcements prohibited unless they  relate to regulatory conditions. Panel consent required.</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1310650">
                <a:tc>
                  <a:txBody>
                    <a:bodyPr/>
                    <a:lstStyle/>
                    <a:p>
                      <a:pPr indent="-8255" lvl="0" marL="84455" marR="673735" rtl="0" algn="just">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Financing pre-  conditions and  conditions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275" lvl="0" marL="371475" marR="30543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General prohibition on financing conditions and pre-conditions in any firm intention  announcement</a:t>
                      </a:r>
                      <a:endParaRPr sz="1600" u="none" cap="none" strike="noStrike">
                        <a:latin typeface="Times New Roman"/>
                        <a:ea typeface="Times New Roman"/>
                        <a:cs typeface="Times New Roman"/>
                        <a:sym typeface="Times New Roman"/>
                      </a:endParaRPr>
                    </a:p>
                    <a:p>
                      <a:pPr indent="-295275" lvl="0" marL="371475" marR="72517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In exceptional cases, Panel may be prepared to allow financing pre-condition if  lengthy period to secure regulatory clearance and not reasonable for Bidder to  maintain committed financing</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1066800">
                <a:tc>
                  <a:txBody>
                    <a:bodyPr/>
                    <a:lstStyle/>
                    <a:p>
                      <a:pPr indent="-8255" lvl="0" marL="84455" marR="30861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General conditions  on UK bids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275" lvl="0" marL="371475" marR="58928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Largely standardised. High materiality levels. No conditions dependent solely on  subjective judgement of directors or where fulfilment in their hands</a:t>
                      </a:r>
                      <a:endParaRPr sz="1600" u="none" cap="none" strike="noStrike">
                        <a:latin typeface="Times New Roman"/>
                        <a:ea typeface="Times New Roman"/>
                        <a:cs typeface="Times New Roman"/>
                        <a:sym typeface="Times New Roman"/>
                      </a:endParaRPr>
                    </a:p>
                    <a:p>
                      <a:pPr indent="-295275" lvl="0" marL="371475" marR="77724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New regime on bespoke/tailored, negotiated conditions – in theory, to improve  chances of invocation</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822950">
                <a:tc>
                  <a:txBody>
                    <a:bodyPr/>
                    <a:lstStyle/>
                    <a:p>
                      <a:pPr indent="-8255" lvl="0" marL="84455" marR="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Anti-trust conditions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275" lvl="0" marL="371475" marR="216535"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Must include as offer term that bid will lapse if referred to UK Competition  Commission (Phase 2 CMA reference) or European Commission proceedings/referral</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No automatic lapse provisions for non-UK/EU clearances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r h="822975">
                <a:tc>
                  <a:txBody>
                    <a:bodyPr/>
                    <a:lstStyle/>
                    <a:p>
                      <a:pPr indent="-8255" lvl="0" marL="84455" marR="396240" rtl="0" algn="l">
                        <a:lnSpc>
                          <a:spcPct val="100000"/>
                        </a:lnSpc>
                        <a:spcBef>
                          <a:spcPts val="0"/>
                        </a:spcBef>
                        <a:spcAft>
                          <a:spcPts val="0"/>
                        </a:spcAft>
                        <a:buNone/>
                      </a:pPr>
                      <a:r>
                        <a:rPr b="1" lang="en-US" sz="1600" u="none" cap="none" strike="noStrike">
                          <a:latin typeface="Times New Roman"/>
                          <a:ea typeface="Times New Roman"/>
                          <a:cs typeface="Times New Roman"/>
                          <a:sym typeface="Times New Roman"/>
                        </a:rPr>
                        <a:t>Invocation of pre-  conditions and  conditions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006FC0"/>
                    </a:solidFill>
                  </a:tcPr>
                </a:tc>
                <a:tc>
                  <a:txBody>
                    <a:bodyPr/>
                    <a:lstStyle/>
                    <a:p>
                      <a:pPr indent="-295275" lvl="0" marL="371475" marR="16002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Circumstances giving right to invoke must be of “material significance” in the context  of the offer</a:t>
                      </a:r>
                      <a:endParaRPr sz="1600" u="none" cap="none" strike="noStrike">
                        <a:latin typeface="Times New Roman"/>
                        <a:ea typeface="Times New Roman"/>
                        <a:cs typeface="Times New Roman"/>
                        <a:sym typeface="Times New Roman"/>
                      </a:endParaRPr>
                    </a:p>
                    <a:p>
                      <a:pPr indent="-295275" lvl="0" marL="371475" marR="0" rtl="0" algn="l">
                        <a:lnSpc>
                          <a:spcPct val="100000"/>
                        </a:lnSpc>
                        <a:spcBef>
                          <a:spcPts val="0"/>
                        </a:spcBef>
                        <a:spcAft>
                          <a:spcPts val="0"/>
                        </a:spcAft>
                        <a:buSzPts val="1600"/>
                        <a:buFont typeface="Arial"/>
                        <a:buChar char="•"/>
                      </a:pPr>
                      <a:r>
                        <a:rPr lang="en-US" sz="1600" u="none" cap="none" strike="noStrike">
                          <a:latin typeface="Times New Roman"/>
                          <a:ea typeface="Times New Roman"/>
                          <a:cs typeface="Times New Roman"/>
                          <a:sym typeface="Times New Roman"/>
                        </a:rPr>
                        <a:t>In practice, no Bidder has been successful in invoking general conditions</a:t>
                      </a:r>
                      <a:endParaRPr sz="1600" u="none" cap="none" strike="noStrike">
                        <a:latin typeface="Times New Roman"/>
                        <a:ea typeface="Times New Roman"/>
                        <a:cs typeface="Times New Roman"/>
                        <a:sym typeface="Times New Roman"/>
                      </a:endParaRPr>
                    </a:p>
                  </a:txBody>
                  <a:tcPr marT="0" marB="0" marR="0" marL="0">
                    <a:lnL cap="flat" cmpd="sng" w="12700">
                      <a:solidFill>
                        <a:srgbClr val="89898D"/>
                      </a:solidFill>
                      <a:prstDash val="solid"/>
                      <a:round/>
                      <a:headEnd len="sm" w="sm" type="none"/>
                      <a:tailEnd len="sm" w="sm" type="none"/>
                    </a:lnL>
                    <a:lnR cap="flat" cmpd="sng" w="12700">
                      <a:solidFill>
                        <a:srgbClr val="89898D"/>
                      </a:solidFill>
                      <a:prstDash val="solid"/>
                      <a:round/>
                      <a:headEnd len="sm" w="sm" type="none"/>
                      <a:tailEnd len="sm" w="sm" type="none"/>
                    </a:lnR>
                    <a:lnT cap="flat" cmpd="sng" w="12700">
                      <a:solidFill>
                        <a:srgbClr val="89898D"/>
                      </a:solidFill>
                      <a:prstDash val="solid"/>
                      <a:round/>
                      <a:headEnd len="sm" w="sm" type="none"/>
                      <a:tailEnd len="sm" w="sm" type="none"/>
                    </a:lnT>
                    <a:lnB cap="flat" cmpd="sng" w="12700">
                      <a:solidFill>
                        <a:srgbClr val="89898D"/>
                      </a:solidFill>
                      <a:prstDash val="solid"/>
                      <a:round/>
                      <a:headEnd len="sm" w="sm" type="none"/>
                      <a:tailEnd len="sm" w="sm" type="none"/>
                    </a:lnB>
                    <a:solidFill>
                      <a:srgbClr val="D0D0D1"/>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0"/>
          <p:cNvSpPr txBox="1"/>
          <p:nvPr>
            <p:ph type="title"/>
          </p:nvPr>
        </p:nvSpPr>
        <p:spPr>
          <a:xfrm>
            <a:off x="437489" y="675766"/>
            <a:ext cx="9031020" cy="422909"/>
          </a:xfrm>
          <a:prstGeom prst="rect">
            <a:avLst/>
          </a:prstGeom>
          <a:noFill/>
          <a:ln>
            <a:noFill/>
          </a:ln>
        </p:spPr>
        <p:txBody>
          <a:bodyPr anchorCtr="0" anchor="t" bIns="0" lIns="0" spcFirstLastPara="1" rIns="0" wrap="square" tIns="0">
            <a:noAutofit/>
          </a:bodyPr>
          <a:lstStyle/>
          <a:p>
            <a:pPr indent="-1270" lvl="0" marL="90170" marR="0" rtl="0" algn="l">
              <a:lnSpc>
                <a:spcPct val="100000"/>
              </a:lnSpc>
              <a:spcBef>
                <a:spcPts val="0"/>
              </a:spcBef>
              <a:spcAft>
                <a:spcPts val="0"/>
              </a:spcAft>
              <a:buNone/>
            </a:pPr>
            <a:r>
              <a:rPr b="1" i="0" lang="en-US" sz="2700" u="none" cap="none" strike="noStrike">
                <a:solidFill>
                  <a:schemeClr val="dk1"/>
                </a:solidFill>
                <a:latin typeface="Times New Roman"/>
                <a:ea typeface="Times New Roman"/>
                <a:cs typeface="Times New Roman"/>
                <a:sym typeface="Times New Roman"/>
              </a:rPr>
              <a:t>Key Takeaways</a:t>
            </a:r>
            <a:endParaRPr/>
          </a:p>
        </p:txBody>
      </p:sp>
      <p:sp>
        <p:nvSpPr>
          <p:cNvPr id="328" name="Google Shape;328;p20"/>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12</a:t>
            </a:r>
            <a:endParaRPr/>
          </a:p>
        </p:txBody>
      </p:sp>
      <p:sp>
        <p:nvSpPr>
          <p:cNvPr id="329" name="Google Shape;329;p20"/>
          <p:cNvSpPr txBox="1"/>
          <p:nvPr/>
        </p:nvSpPr>
        <p:spPr>
          <a:xfrm>
            <a:off x="383540" y="1622297"/>
            <a:ext cx="8790305" cy="3243580"/>
          </a:xfrm>
          <a:prstGeom prst="rect">
            <a:avLst/>
          </a:prstGeom>
          <a:noFill/>
          <a:ln>
            <a:noFill/>
          </a:ln>
        </p:spPr>
        <p:txBody>
          <a:bodyPr anchorCtr="0" anchor="t" bIns="0" lIns="0" spcFirstLastPara="1" rIns="0" wrap="square" tIns="0">
            <a:noAutofit/>
          </a:bodyPr>
          <a:lstStyle/>
          <a:p>
            <a:pPr indent="-358140" lvl="0" marL="370840" marR="0" rtl="0" algn="l">
              <a:lnSpc>
                <a:spcPct val="100000"/>
              </a:lnSpc>
              <a:spcBef>
                <a:spcPts val="0"/>
              </a:spcBef>
              <a:spcAft>
                <a:spcPts val="0"/>
              </a:spcAft>
              <a:buClr>
                <a:srgbClr val="89898D"/>
              </a:buClr>
              <a:buSzPts val="2000"/>
              <a:buFont typeface="Arial"/>
              <a:buChar char="•"/>
            </a:pPr>
            <a:r>
              <a:rPr lang="en-US" sz="2000">
                <a:solidFill>
                  <a:srgbClr val="89898D"/>
                </a:solidFill>
                <a:latin typeface="Times New Roman"/>
                <a:ea typeface="Times New Roman"/>
                <a:cs typeface="Times New Roman"/>
                <a:sym typeface="Times New Roman"/>
              </a:rPr>
              <a:t>Open jurisdiction, free of political interference</a:t>
            </a:r>
            <a:endParaRPr sz="2000">
              <a:latin typeface="Times New Roman"/>
              <a:ea typeface="Times New Roman"/>
              <a:cs typeface="Times New Roman"/>
              <a:sym typeface="Times New Roman"/>
            </a:endParaRPr>
          </a:p>
          <a:p>
            <a:pPr indent="184150" lvl="0" marL="0" marR="0" rtl="0" algn="l">
              <a:lnSpc>
                <a:spcPct val="100000"/>
              </a:lnSpc>
              <a:spcBef>
                <a:spcPts val="25"/>
              </a:spcBef>
              <a:spcAft>
                <a:spcPts val="0"/>
              </a:spcAft>
              <a:buClr>
                <a:srgbClr val="89898D"/>
              </a:buClr>
              <a:buSzPts val="2900"/>
              <a:buFont typeface="Arial"/>
              <a:buNone/>
            </a:pPr>
            <a:r>
              <a:t/>
            </a:r>
            <a:endParaRPr sz="2900">
              <a:latin typeface="Times New Roman"/>
              <a:ea typeface="Times New Roman"/>
              <a:cs typeface="Times New Roman"/>
              <a:sym typeface="Times New Roman"/>
            </a:endParaRPr>
          </a:p>
          <a:p>
            <a:pPr indent="-358140" lvl="0" marL="370840" marR="0" rtl="0" algn="l">
              <a:lnSpc>
                <a:spcPct val="100000"/>
              </a:lnSpc>
              <a:spcBef>
                <a:spcPts val="0"/>
              </a:spcBef>
              <a:spcAft>
                <a:spcPts val="0"/>
              </a:spcAft>
              <a:buClr>
                <a:srgbClr val="89898D"/>
              </a:buClr>
              <a:buSzPts val="2000"/>
              <a:buFont typeface="Arial"/>
              <a:buChar char="•"/>
            </a:pPr>
            <a:r>
              <a:rPr lang="en-US" sz="2000">
                <a:solidFill>
                  <a:srgbClr val="89898D"/>
                </a:solidFill>
                <a:latin typeface="Times New Roman"/>
                <a:ea typeface="Times New Roman"/>
                <a:cs typeface="Times New Roman"/>
                <a:sym typeface="Times New Roman"/>
              </a:rPr>
              <a:t>Takeover regime and lack of litigation ensure speed, certainty and flexibility</a:t>
            </a:r>
            <a:endParaRPr sz="2000">
              <a:latin typeface="Times New Roman"/>
              <a:ea typeface="Times New Roman"/>
              <a:cs typeface="Times New Roman"/>
              <a:sym typeface="Times New Roman"/>
            </a:endParaRPr>
          </a:p>
          <a:p>
            <a:pPr indent="184150" lvl="0" marL="0" marR="0" rtl="0" algn="l">
              <a:lnSpc>
                <a:spcPct val="100000"/>
              </a:lnSpc>
              <a:spcBef>
                <a:spcPts val="25"/>
              </a:spcBef>
              <a:spcAft>
                <a:spcPts val="0"/>
              </a:spcAft>
              <a:buClr>
                <a:srgbClr val="89898D"/>
              </a:buClr>
              <a:buSzPts val="2900"/>
              <a:buFont typeface="Arial"/>
              <a:buNone/>
            </a:pPr>
            <a:r>
              <a:t/>
            </a:r>
            <a:endParaRPr sz="2900">
              <a:latin typeface="Times New Roman"/>
              <a:ea typeface="Times New Roman"/>
              <a:cs typeface="Times New Roman"/>
              <a:sym typeface="Times New Roman"/>
            </a:endParaRPr>
          </a:p>
          <a:p>
            <a:pPr indent="-358140" lvl="0" marL="370840" marR="0" rtl="0" algn="l">
              <a:lnSpc>
                <a:spcPct val="100000"/>
              </a:lnSpc>
              <a:spcBef>
                <a:spcPts val="0"/>
              </a:spcBef>
              <a:spcAft>
                <a:spcPts val="0"/>
              </a:spcAft>
              <a:buClr>
                <a:srgbClr val="89898D"/>
              </a:buClr>
              <a:buSzPts val="2000"/>
              <a:buFont typeface="Arial"/>
              <a:buChar char="•"/>
            </a:pPr>
            <a:r>
              <a:rPr lang="en-US" sz="2000">
                <a:solidFill>
                  <a:srgbClr val="89898D"/>
                </a:solidFill>
                <a:latin typeface="Times New Roman"/>
                <a:ea typeface="Times New Roman"/>
                <a:cs typeface="Times New Roman"/>
                <a:sym typeface="Times New Roman"/>
              </a:rPr>
              <a:t>Target cannot undertake defensive or frustrating actions</a:t>
            </a:r>
            <a:endParaRPr sz="2000">
              <a:latin typeface="Times New Roman"/>
              <a:ea typeface="Times New Roman"/>
              <a:cs typeface="Times New Roman"/>
              <a:sym typeface="Times New Roman"/>
            </a:endParaRPr>
          </a:p>
          <a:p>
            <a:pPr indent="184150" lvl="0" marL="0" marR="0" rtl="0" algn="l">
              <a:lnSpc>
                <a:spcPct val="100000"/>
              </a:lnSpc>
              <a:spcBef>
                <a:spcPts val="25"/>
              </a:spcBef>
              <a:spcAft>
                <a:spcPts val="0"/>
              </a:spcAft>
              <a:buClr>
                <a:srgbClr val="89898D"/>
              </a:buClr>
              <a:buSzPts val="2900"/>
              <a:buFont typeface="Arial"/>
              <a:buNone/>
            </a:pPr>
            <a:r>
              <a:t/>
            </a:r>
            <a:endParaRPr sz="2900">
              <a:latin typeface="Times New Roman"/>
              <a:ea typeface="Times New Roman"/>
              <a:cs typeface="Times New Roman"/>
              <a:sym typeface="Times New Roman"/>
            </a:endParaRPr>
          </a:p>
          <a:p>
            <a:pPr indent="-358140" lvl="0" marL="370840" marR="0" rtl="0" algn="l">
              <a:lnSpc>
                <a:spcPct val="100000"/>
              </a:lnSpc>
              <a:spcBef>
                <a:spcPts val="0"/>
              </a:spcBef>
              <a:spcAft>
                <a:spcPts val="0"/>
              </a:spcAft>
              <a:buClr>
                <a:srgbClr val="89898D"/>
              </a:buClr>
              <a:buSzPts val="2000"/>
              <a:buFont typeface="Arial"/>
              <a:buChar char="•"/>
            </a:pPr>
            <a:r>
              <a:rPr lang="en-US" sz="2000">
                <a:solidFill>
                  <a:srgbClr val="89898D"/>
                </a:solidFill>
                <a:latin typeface="Times New Roman"/>
                <a:ea typeface="Times New Roman"/>
                <a:cs typeface="Times New Roman"/>
                <a:sym typeface="Times New Roman"/>
              </a:rPr>
              <a:t>In UK, nearly half of all attempted hostile takeovers succeed (cf 25% in US)</a:t>
            </a:r>
            <a:endParaRPr sz="2000">
              <a:latin typeface="Times New Roman"/>
              <a:ea typeface="Times New Roman"/>
              <a:cs typeface="Times New Roman"/>
              <a:sym typeface="Times New Roman"/>
            </a:endParaRPr>
          </a:p>
          <a:p>
            <a:pPr indent="184150" lvl="0" marL="0" marR="0" rtl="0" algn="l">
              <a:lnSpc>
                <a:spcPct val="100000"/>
              </a:lnSpc>
              <a:spcBef>
                <a:spcPts val="25"/>
              </a:spcBef>
              <a:spcAft>
                <a:spcPts val="0"/>
              </a:spcAft>
              <a:buClr>
                <a:srgbClr val="89898D"/>
              </a:buClr>
              <a:buSzPts val="2900"/>
              <a:buFont typeface="Arial"/>
              <a:buNone/>
            </a:pPr>
            <a:r>
              <a:t/>
            </a:r>
            <a:endParaRPr sz="2900">
              <a:latin typeface="Times New Roman"/>
              <a:ea typeface="Times New Roman"/>
              <a:cs typeface="Times New Roman"/>
              <a:sym typeface="Times New Roman"/>
            </a:endParaRPr>
          </a:p>
          <a:p>
            <a:pPr indent="-358140" lvl="0" marL="370840" marR="0" rtl="0" algn="l">
              <a:lnSpc>
                <a:spcPct val="100000"/>
              </a:lnSpc>
              <a:spcBef>
                <a:spcPts val="0"/>
              </a:spcBef>
              <a:spcAft>
                <a:spcPts val="0"/>
              </a:spcAft>
              <a:buClr>
                <a:srgbClr val="89898D"/>
              </a:buClr>
              <a:buSzPts val="2000"/>
              <a:buFont typeface="Arial"/>
              <a:buChar char="•"/>
            </a:pPr>
            <a:r>
              <a:rPr lang="en-US" sz="2000">
                <a:solidFill>
                  <a:srgbClr val="89898D"/>
                </a:solidFill>
                <a:latin typeface="Times New Roman"/>
                <a:ea typeface="Times New Roman"/>
                <a:cs typeface="Times New Roman"/>
                <a:sym typeface="Times New Roman"/>
              </a:rPr>
              <a:t>Panel seeks to be collaborative, encourages and is available for timely consultation</a:t>
            </a:r>
            <a:endParaRPr sz="20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1"/>
          <p:cNvSpPr txBox="1"/>
          <p:nvPr/>
        </p:nvSpPr>
        <p:spPr>
          <a:xfrm>
            <a:off x="4229861" y="3381120"/>
            <a:ext cx="1447800" cy="741680"/>
          </a:xfrm>
          <a:prstGeom prst="rect">
            <a:avLst/>
          </a:prstGeom>
          <a:noFill/>
          <a:ln>
            <a:noFill/>
          </a:ln>
        </p:spPr>
        <p:txBody>
          <a:bodyPr anchorCtr="0" anchor="t" bIns="0" lIns="0" spcFirstLastPara="1" rIns="0" wrap="square" tIns="0">
            <a:noAutofit/>
          </a:bodyPr>
          <a:lstStyle/>
          <a:p>
            <a:pPr indent="0" lvl="0" marL="12700" marR="0" rtl="0" algn="l">
              <a:lnSpc>
                <a:spcPct val="100000"/>
              </a:lnSpc>
              <a:spcBef>
                <a:spcPts val="0"/>
              </a:spcBef>
              <a:spcAft>
                <a:spcPts val="0"/>
              </a:spcAft>
              <a:buNone/>
            </a:pPr>
            <a:r>
              <a:rPr b="1" lang="en-US" sz="4800">
                <a:latin typeface="Times New Roman"/>
                <a:ea typeface="Times New Roman"/>
                <a:cs typeface="Times New Roman"/>
                <a:sym typeface="Times New Roman"/>
              </a:rPr>
              <a:t>Q&amp;A</a:t>
            </a:r>
            <a:endParaRPr sz="4800">
              <a:latin typeface="Times New Roman"/>
              <a:ea typeface="Times New Roman"/>
              <a:cs typeface="Times New Roman"/>
              <a:sym typeface="Times New Roman"/>
            </a:endParaRPr>
          </a:p>
        </p:txBody>
      </p:sp>
      <p:sp>
        <p:nvSpPr>
          <p:cNvPr id="335" name="Google Shape;335;p21"/>
          <p:cNvSpPr txBox="1"/>
          <p:nvPr>
            <p:ph idx="12" type="sldNum"/>
          </p:nvPr>
        </p:nvSpPr>
        <p:spPr>
          <a:xfrm>
            <a:off x="9609328" y="6510038"/>
            <a:ext cx="215265" cy="175895"/>
          </a:xfrm>
          <a:prstGeom prst="rect">
            <a:avLst/>
          </a:prstGeom>
          <a:noFill/>
          <a:ln>
            <a:noFill/>
          </a:ln>
        </p:spPr>
        <p:txBody>
          <a:bodyPr anchorCtr="0" anchor="t" bIns="0" lIns="0" spcFirstLastPara="1" rIns="0" wrap="square" tIns="10775">
            <a:noAutofit/>
          </a:bodyPr>
          <a:lstStyle/>
          <a:p>
            <a:pPr indent="0" lvl="0" marL="25400" marR="0" rtl="0" algn="l">
              <a:lnSpc>
                <a:spcPct val="100000"/>
              </a:lnSpc>
              <a:spcBef>
                <a:spcPts val="0"/>
              </a:spcBef>
              <a:spcAft>
                <a:spcPts val="0"/>
              </a:spcAft>
              <a:buNone/>
            </a:pPr>
            <a:r>
              <a:rPr b="0" i="0" lang="en-US" sz="1000">
                <a:solidFill>
                  <a:srgbClr val="89898D"/>
                </a:solidFill>
                <a:latin typeface="Times New Roman"/>
                <a:ea typeface="Times New Roman"/>
                <a:cs typeface="Times New Roman"/>
                <a:sym typeface="Times New Roman"/>
              </a:rPr>
              <a:t>13</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