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6" r:id="rId5"/>
    <p:sldId id="259" r:id="rId6"/>
    <p:sldId id="260" r:id="rId7"/>
    <p:sldId id="261" r:id="rId8"/>
    <p:sldId id="262" r:id="rId9"/>
    <p:sldId id="271" r:id="rId10"/>
    <p:sldId id="264" r:id="rId11"/>
    <p:sldId id="265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5E4B48-34B8-59C7-ED79-C29ECA0D28FE}" name="Kristen Henriksen" initials="KH" userId="S::KHenriksen@toastmasters.org::58f6fa20-f44a-4998-b435-8c2c460a2d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/>
    <p:restoredTop sz="94659"/>
  </p:normalViewPr>
  <p:slideViewPr>
    <p:cSldViewPr>
      <p:cViewPr varScale="1">
        <p:scale>
          <a:sx n="70" d="100"/>
          <a:sy n="70" d="100"/>
        </p:scale>
        <p:origin x="1838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D2A6390-564B-6D48-9C57-4018EBCED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3C1F333-DDEE-884F-A861-A197A68676E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62D372C-2506-C847-A0FF-4F580F60D48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A0F2F29-F575-5A40-B9A0-F8C94109C5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2961E7-FE52-41C8-AD16-0162189B9B23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D7CFE01-0BB0-654E-86DD-CAF95DF3E0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590EED4-1BD5-DC43-BE30-914DA93401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C50CEE-BF61-9367-52CE-12002F18832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8621999-B94C-DE4E-A623-52A22767A4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5946D32C-C2C7-F049-A42D-AB0F85A044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F25D9CF7-1E40-9947-B10E-FC75F0FA6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8F4BA8-BCCA-43FD-8127-26811AE8E7A9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2E1438A9-7E23-9B74-5906-63D3A14AE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fld id="{3F4E791C-8511-4D4E-9E9F-3CA4D21D2567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F97EE31B-14E4-6495-1FBD-B7B8DBB4F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B7734DA-87A3-9D29-B9F9-596896685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FFABD1F7-D4FF-728E-11EC-C57D565A6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fld id="{A2CD121F-14BE-477A-8032-25DD5CFB4C0F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A36240D-49D8-DBD0-CDEF-28907AE7C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A7E6977-5549-81E3-F51E-38801C2D1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ED97EDDD-7175-47B5-5CCC-4F054B33FA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fld id="{718D9442-93DA-4C79-97D9-CBD5039F9729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703F2437-0D43-85DE-2009-E9A47F84C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D49C966-1A75-64AE-A4DB-90760F2BE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F400C05A-E6E0-40F7-776A-1BC3B5223D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fld id="{D34AD7C1-8902-4FF3-9941-78FEDEAB4427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7D189CE-0E08-4D52-F7E2-DA22861D2F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1AF9B34-C38C-34C3-E52C-1C414E160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54EF9A27-9CEF-9F97-B751-4159B0D8C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fld id="{89C8D6C7-E47E-42B3-B4E7-CC58E3C037BD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ECCB1BDC-D6BA-89CF-F6E2-CD17659C3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93F1B5C-FE1B-38C5-3620-E9D62E151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A9FC3310-405C-7D03-0F51-E86B4DA82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fld id="{60DC604E-3702-47F6-9D46-FCED7EDD3FD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846F9C1F-669A-E982-0513-D73A2279C8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3EA9611-C657-BEFB-EF49-0E7AD919A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7B425161-B7A9-D8FD-73C9-A0D19F968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fld id="{F83F79C3-AA86-42B6-AA97-CD00068A67B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C01004C4-8FFF-91E6-4EE5-DB6A1AAD86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E78056E-4016-65C9-9F5E-D95958DC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F390871E-64EE-FEBA-D838-9F69D79827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fld id="{784654DC-F30B-4BC2-931F-8551C11B9EBA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ED16E1AF-E10B-D8E2-EA42-D3A0E3454C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8087C6D-BF4E-073D-BE78-FE8FAB033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E1A18-85B6-4755-D373-B9BB2D5E8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276F4B68-8817-8464-E8C2-2CEA3A1E5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fld id="{784654DC-F30B-4BC2-931F-8551C11B9EB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B4E33ED1-1D3F-97E4-EF0A-F363C0751E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7D91A99-D536-5B66-8290-7FF52A57B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10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4B91E87C-0378-FB93-6925-25860C12C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fld id="{A12202CB-813C-4E5B-8380-DC91EAFB8BFC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FAF2DDA8-6D9A-F0B8-28A8-55FFACC24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D5FB456-1408-E135-851B-A8D96D727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E86246C8-BC67-47D2-C625-735FA6988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fld id="{30A097D8-E4BB-4AB7-8911-5BCFC853DFC7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A051967-A085-FE88-7C21-480850118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B9BA851-CE85-C1AF-7C6F-D7D7875E9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7A3C75A2-C334-B4A1-F76B-A9FE500F47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fld id="{0105D500-9209-4BFE-83E1-FC1FE1352770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6B7849B3-327D-C85E-E80D-F2D4A0A17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052263A-0EEE-9C81-036D-DFD74FAB8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8910489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640053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1511727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77757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404912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636112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554272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4899835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733336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827886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788660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36653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 pg bkgd-1.png">
            <a:extLst>
              <a:ext uri="{FF2B5EF4-FFF2-40B4-BE49-F238E27FC236}">
                <a16:creationId xmlns:a16="http://schemas.microsoft.com/office/drawing/2014/main" id="{658E7BBF-B1C1-372A-FF00-2FC909B8767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7A51858-B3B6-F64D-8D93-1D8463651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1171C45-157F-9FE6-1197-303A93B11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ut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 kern="1200" spc="-150">
          <a:solidFill>
            <a:schemeClr val="accent2"/>
          </a:solidFill>
          <a:latin typeface="Arial"/>
          <a:ea typeface="ヒラギノ角ゴ Pro W3" charset="-128"/>
          <a:cs typeface="ヒラギノ角ゴ Pro W3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ebdings" panose="05030102010509060703" pitchFamily="18" charset="2"/>
        <a:buChar char="4"/>
        <a:defRPr sz="30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5" descr="ppt title pg bkgd-1.png">
            <a:extLst>
              <a:ext uri="{FF2B5EF4-FFF2-40B4-BE49-F238E27FC236}">
                <a16:creationId xmlns:a16="http://schemas.microsoft.com/office/drawing/2014/main" id="{81531457-D743-00A8-9090-DE98D1B93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 Box 1033">
            <a:extLst>
              <a:ext uri="{FF2B5EF4-FFF2-40B4-BE49-F238E27FC236}">
                <a16:creationId xmlns:a16="http://schemas.microsoft.com/office/drawing/2014/main" id="{1D99F5A6-9350-4B61-719D-AF3D7AE9D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763" y="6248400"/>
            <a:ext cx="3778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/>
              <a:t>293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477BB-E17E-2F81-0F03-3569C974D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3055938"/>
            <a:ext cx="396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The Successful Club Series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92E88-7469-C24D-B83B-352DB0B7B1E0}"/>
              </a:ext>
            </a:extLst>
          </p:cNvPr>
          <p:cNvSpPr txBox="1"/>
          <p:nvPr/>
        </p:nvSpPr>
        <p:spPr>
          <a:xfrm>
            <a:off x="1307811" y="3665538"/>
            <a:ext cx="651409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4800" b="1" spc="-150" noProof="0" dirty="0">
                <a:solidFill>
                  <a:srgbClr val="00293F"/>
                </a:solidFill>
                <a:latin typeface="Arial"/>
                <a:ea typeface="+mn-ea"/>
                <a:cs typeface="Arial"/>
              </a:rPr>
              <a:t>Vom Gast zum Mitglied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B887DF3-3D3D-43E9-0593-644A9FA20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564" y="5638800"/>
            <a:ext cx="3770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2400" noProof="0" dirty="0"/>
              <a:t>Serie “Erfolgreicher Club”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1AB27EB-FB72-640F-D3EB-87E7BFDAD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6465888"/>
            <a:ext cx="6242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4572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1pPr>
            <a:lvl2pPr marL="742950" indent="-285750" algn="ctr" defTabSz="4572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2pPr>
            <a:lvl3pPr marL="1143000" indent="-228600" algn="ctr" defTabSz="4572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3pPr>
            <a:lvl4pPr marL="1600200" indent="-228600" algn="ctr" defTabSz="4572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4pPr>
            <a:lvl5pPr marL="2057400" indent="-228600" algn="ctr" defTabSz="457200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 panose="020B0300000000000000" charset="-128"/>
              </a:defRPr>
            </a:lvl9pPr>
          </a:lstStyle>
          <a:p>
            <a:pPr algn="l"/>
            <a:r>
              <a:rPr lang="de-DE" altLang="de-DE" sz="1400" dirty="0">
                <a:solidFill>
                  <a:srgbClr val="FFFFFF"/>
                </a:solidFill>
                <a:latin typeface="Arial" panose="020B0604020202020204" pitchFamily="34" charset="0"/>
              </a:rPr>
              <a:t>Frei übersetzt von Sarah Mewes, Division A </a:t>
            </a:r>
            <a:r>
              <a:rPr lang="de-DE" altLang="de-DE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Director</a:t>
            </a:r>
            <a:r>
              <a:rPr lang="de-DE" altLang="de-DE" sz="1400" dirty="0">
                <a:solidFill>
                  <a:srgbClr val="FFFFFF"/>
                </a:solidFill>
                <a:latin typeface="Arial" panose="020B0604020202020204" pitchFamily="34" charset="0"/>
              </a:rPr>
              <a:t> 2025/2026, District 95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>
            <a:extLst>
              <a:ext uri="{FF2B5EF4-FFF2-40B4-BE49-F238E27FC236}">
                <a16:creationId xmlns:a16="http://schemas.microsoft.com/office/drawing/2014/main" id="{7B183E6B-4B6B-C51B-8367-48C51DB73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ＭＳ Ｐゴシック" panose="020B0600070205080204" pitchFamily="34" charset="-128"/>
              </a:rPr>
              <a:t>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42CBE9-E7C1-BC4E-8F3D-89C208E0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de-DE" sz="3600" noProof="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Das Ausfüllen des Mitgliedsantrags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0A02C49-0984-E825-780A-B12C03D29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84" y="2830645"/>
            <a:ext cx="742543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de-DE" sz="3200" b="1" noProof="0" dirty="0">
                <a:solidFill>
                  <a:schemeClr val="accent2"/>
                </a:solidFill>
              </a:rPr>
              <a:t>Informationen zur werbenden Person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F69CF-8609-C7DE-5079-F761FBCAE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89" y="3886200"/>
            <a:ext cx="8221222" cy="1200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>
            <a:extLst>
              <a:ext uri="{FF2B5EF4-FFF2-40B4-BE49-F238E27FC236}">
                <a16:creationId xmlns:a16="http://schemas.microsoft.com/office/drawing/2014/main" id="{2FFDBD51-CEAD-AF9E-8A6D-254CA828D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ＭＳ Ｐゴシック" panose="020B0600070205080204" pitchFamily="34" charset="-128"/>
              </a:rPr>
              <a:t>10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731057-9CE1-064D-87F7-8F2FC08F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90600"/>
            <a:ext cx="8305800" cy="990600"/>
          </a:xfrm>
        </p:spPr>
        <p:txBody>
          <a:bodyPr/>
          <a:lstStyle/>
          <a:p>
            <a:pPr>
              <a:defRPr/>
            </a:pPr>
            <a:r>
              <a:rPr lang="de-DE" sz="3200" noProof="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Das Ausfüllen des Mitgliedsantrags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A0E86FE5-73C2-A518-F520-31DCAA94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65375"/>
            <a:ext cx="327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de-DE" sz="2800" b="1" noProof="0" dirty="0">
                <a:solidFill>
                  <a:schemeClr val="accent2"/>
                </a:solidFill>
              </a:rPr>
              <a:t>Unterschriften und Zahlung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09DD8C-8687-D3A7-BDF5-A9EBD06A1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79775"/>
            <a:ext cx="2590800" cy="3127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E4C65A-5B39-2BC7-F1A0-6C756AB6A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617" y="2362200"/>
            <a:ext cx="4802659" cy="403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98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6020F291-9F89-7E90-8476-6889E9FE8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008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ＭＳ Ｐゴシック" panose="020B0600070205080204" pitchFamily="34" charset="-128"/>
              </a:rPr>
              <a:t>11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86F674D6-CCC6-1844-89A8-650DF655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de-DE" sz="3600" noProof="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Fazit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44DA61F-190A-872E-4D06-3C8F0A260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2058988"/>
            <a:ext cx="6096000" cy="347345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AF0029"/>
              </a:buClr>
              <a:buFont typeface="Webdings" panose="05030102010509060703" pitchFamily="18" charset="2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/>
              <a:t>Begeisterung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AF0029"/>
              </a:buClr>
              <a:buNone/>
            </a:pPr>
            <a:r>
              <a:rPr lang="en-US" altLang="en-US" sz="2400" dirty="0">
                <a:solidFill>
                  <a:srgbClr val="B914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/>
              <a:t>Techniken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AF0029"/>
              </a:buClr>
              <a:buNone/>
            </a:pPr>
            <a:r>
              <a:rPr lang="en-US" altLang="en-US" sz="2400" dirty="0">
                <a:solidFill>
                  <a:srgbClr val="B914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/>
              <a:t>Meeting-Rollen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AF0029"/>
              </a:buClr>
              <a:buNone/>
            </a:pPr>
            <a:r>
              <a:rPr lang="de-DE" sz="2400" dirty="0"/>
              <a:t> </a:t>
            </a:r>
            <a:r>
              <a:rPr lang="en-US" altLang="en-US" sz="2400" dirty="0">
                <a:solidFill>
                  <a:srgbClr val="B914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err="1"/>
              <a:t>Mentor:innen-Unterstützung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AF0029"/>
              </a:buClr>
              <a:buNone/>
            </a:pPr>
            <a:r>
              <a:rPr lang="en-US" altLang="en-US" sz="2400" dirty="0">
                <a:solidFill>
                  <a:srgbClr val="B914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/>
              <a:t>Materialien und Informationen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AF0029"/>
              </a:buClr>
              <a:buNone/>
            </a:pPr>
            <a:r>
              <a:rPr lang="en-US" altLang="en-US" sz="2400" dirty="0">
                <a:solidFill>
                  <a:srgbClr val="B914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/>
              <a:t>Eine offizielle Aufnahmezeremonie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ADFF8-E4A1-E7BB-9D17-60EA4F97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684838"/>
            <a:ext cx="394063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AF0029"/>
              </a:buClr>
              <a:buFontTx/>
              <a:buNone/>
            </a:pPr>
            <a:r>
              <a:rPr lang="en-US" altLang="en-US" sz="2800" b="1" dirty="0">
                <a:solidFill>
                  <a:srgbClr val="B91428"/>
                </a:solidFill>
              </a:rPr>
              <a:t>=</a:t>
            </a:r>
            <a:r>
              <a:rPr lang="en-US" altLang="en-US" sz="2800" b="1" dirty="0"/>
              <a:t>	 </a:t>
            </a:r>
            <a:r>
              <a:rPr lang="en-US" altLang="en-US" sz="2800" b="1" dirty="0">
                <a:solidFill>
                  <a:schemeClr val="accent2"/>
                </a:solidFill>
              </a:rPr>
              <a:t>Ein </a:t>
            </a:r>
            <a:r>
              <a:rPr lang="de-DE" sz="2800" b="1" noProof="0" dirty="0">
                <a:solidFill>
                  <a:schemeClr val="accent2"/>
                </a:solidFill>
              </a:rPr>
              <a:t>echtes </a:t>
            </a:r>
            <a:r>
              <a:rPr lang="de-DE" sz="2800" b="1" noProof="0" dirty="0" err="1">
                <a:solidFill>
                  <a:schemeClr val="accent2"/>
                </a:solidFill>
              </a:rPr>
              <a:t>Win-Win</a:t>
            </a:r>
            <a:r>
              <a:rPr lang="en-US" altLang="en-US" sz="2800" b="1" dirty="0">
                <a:solidFill>
                  <a:schemeClr val="accent2"/>
                </a:solidFill>
              </a:rPr>
              <a:t>!</a:t>
            </a:r>
          </a:p>
        </p:txBody>
      </p:sp>
      <p:cxnSp>
        <p:nvCxnSpPr>
          <p:cNvPr id="26630" name="Straight Connector 9">
            <a:extLst>
              <a:ext uri="{FF2B5EF4-FFF2-40B4-BE49-F238E27FC236}">
                <a16:creationId xmlns:a16="http://schemas.microsoft.com/office/drawing/2014/main" id="{E9319338-11A8-EEFB-60E7-8735F587E9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5532438"/>
            <a:ext cx="5715000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F9B3615A-D782-2C44-9A6C-0FF2F5D62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8229600" cy="4343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de-DE" sz="2700" dirty="0"/>
              <a:t>Die Treffen beginnen und enden pünktlich.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de-DE" sz="2700" dirty="0"/>
              <a:t>Teilnehmende kommen frühzeitig und gut vorbereitet.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de-DE" sz="2700" dirty="0"/>
              <a:t>Clubvorstände erfüllen ihre Aufgaben.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de-DE" sz="2700" dirty="0"/>
              <a:t>Das Treffen verläuft zügig.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de-DE" sz="2700" dirty="0"/>
              <a:t>Die Mitglieder sind begeistert.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de-DE" sz="2700" dirty="0"/>
              <a:t>Alle Projekte stammen aus Pathways.</a:t>
            </a:r>
            <a:endParaRPr lang="en-US" sz="2700" dirty="0"/>
          </a:p>
        </p:txBody>
      </p:sp>
      <p:sp>
        <p:nvSpPr>
          <p:cNvPr id="6146" name="Rectangle 10">
            <a:extLst>
              <a:ext uri="{FF2B5EF4-FFF2-40B4-BE49-F238E27FC236}">
                <a16:creationId xmlns:a16="http://schemas.microsoft.com/office/drawing/2014/main" id="{1DE08AA6-9152-C621-FD35-E5BA8258B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3DFE89-CC2B-334E-8E93-218A95D2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altLang="en-US" sz="360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Meeting-Standards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646DAD32-916E-03FF-FFDC-E72612D5A2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3505200"/>
            <a:ext cx="3581400" cy="1371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725"/>
              </a:spcAft>
              <a:buClr>
                <a:srgbClr val="B91428"/>
              </a:buClr>
              <a:buFont typeface="Webdings" panose="05030102010509060703" pitchFamily="18" charset="2"/>
              <a:buChar char=""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Win-Lose</a:t>
            </a:r>
          </a:p>
        </p:txBody>
      </p:sp>
      <p:sp>
        <p:nvSpPr>
          <p:cNvPr id="8194" name="Rectangle 12">
            <a:extLst>
              <a:ext uri="{FF2B5EF4-FFF2-40B4-BE49-F238E27FC236}">
                <a16:creationId xmlns:a16="http://schemas.microsoft.com/office/drawing/2014/main" id="{4C288763-F872-EDC4-B316-355673AEA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1A0BAB-AE53-E14C-9E0F-8616D0A9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90600"/>
            <a:ext cx="6705600" cy="990600"/>
          </a:xfrm>
        </p:spPr>
        <p:txBody>
          <a:bodyPr/>
          <a:lstStyle/>
          <a:p>
            <a:pPr>
              <a:defRPr/>
            </a:pPr>
            <a:r>
              <a:rPr lang="de-DE" sz="3600" noProof="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Auf das Win-Win-Ergebnis hinarbeiten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4049FFA-52D1-F208-D5DA-40A7D7EDC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" y="2358580"/>
            <a:ext cx="3581400" cy="129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725"/>
              </a:spcAft>
              <a:buClr>
                <a:srgbClr val="B91428"/>
              </a:buClr>
              <a:buFont typeface="Webdings" panose="05030102010509060703" pitchFamily="18" charset="2"/>
              <a:buChar char=""/>
            </a:pPr>
            <a:r>
              <a:rPr lang="en-US" altLang="en-US" sz="4400" kern="0" dirty="0">
                <a:latin typeface="Arial" panose="020B0604020202020204" pitchFamily="34" charset="0"/>
                <a:cs typeface="Arial" panose="020B0604020202020204" pitchFamily="34" charset="0"/>
              </a:rPr>
              <a:t>Win-Win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AB6BCB0-9EE0-67AC-5064-5BD9723E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988" y="4668965"/>
            <a:ext cx="3733800" cy="12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725"/>
              </a:spcAft>
              <a:buClr>
                <a:srgbClr val="B91428"/>
              </a:buClr>
              <a:buFont typeface="Webdings" panose="05030102010509060703" pitchFamily="18" charset="2"/>
              <a:buChar char=""/>
            </a:pPr>
            <a:r>
              <a:rPr lang="en-US" altLang="en-US" sz="4400" kern="0" dirty="0">
                <a:latin typeface="Arial" panose="020B0604020202020204" pitchFamily="34" charset="0"/>
                <a:cs typeface="Arial" panose="020B0604020202020204" pitchFamily="34" charset="0"/>
              </a:rPr>
              <a:t>Lose-Lose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3816CD43-B6F0-4440-812C-3A0BCE8FD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6553200" cy="533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de-DE" sz="2700" dirty="0"/>
              <a:t>Verbesserte Redefähigkeiten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de-DE" sz="2700" dirty="0"/>
              <a:t>Entwicklung von Führungskompetenz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de-DE" sz="2700" dirty="0"/>
              <a:t>Bessere soziale Fähigkeiten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accent4"/>
              </a:buClr>
              <a:buSzPct val="100000"/>
              <a:buFont typeface="Webdings" charset="2"/>
              <a:buChar char=""/>
              <a:defRPr/>
            </a:pPr>
            <a:r>
              <a:rPr lang="de-DE" sz="2700" dirty="0"/>
              <a:t>Höheres Selbstwertgefühl</a:t>
            </a:r>
            <a:endParaRPr lang="en-US" sz="2700" dirty="0"/>
          </a:p>
        </p:txBody>
      </p:sp>
      <p:sp>
        <p:nvSpPr>
          <p:cNvPr id="10242" name="Rectangle 10">
            <a:extLst>
              <a:ext uri="{FF2B5EF4-FFF2-40B4-BE49-F238E27FC236}">
                <a16:creationId xmlns:a16="http://schemas.microsoft.com/office/drawing/2014/main" id="{746979B2-3313-1AD0-2337-AE09C3F2C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ＭＳ Ｐゴシック" panose="020B0600070205080204" pitchFamily="34" charset="-128"/>
              </a:rPr>
              <a:t>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916680-02D7-154F-B7DD-EBE674BEF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de-DE" sz="3600" noProof="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Die Vorteile besprechen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4D983EFB-0AC9-103D-7AA1-9C0816FDFFF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0" y="2286000"/>
            <a:ext cx="5943600" cy="533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725"/>
              </a:spcAft>
              <a:buClr>
                <a:srgbClr val="B91428"/>
              </a:buClr>
              <a:buFont typeface="Webdings" panose="05030102010509060703" pitchFamily="18" charset="2"/>
              <a:buChar char=""/>
            </a:pPr>
            <a:r>
              <a:rPr lang="de-DE" alt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alt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lang="de-DE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(Vergleich ziehen)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725"/>
              </a:spcAft>
              <a:buClr>
                <a:srgbClr val="B91428"/>
              </a:buClr>
              <a:buFont typeface="Webdings" panose="05030102010509060703" pitchFamily="18" charset="2"/>
              <a:buChar char=""/>
            </a:pPr>
            <a:r>
              <a:rPr lang="de-DE" alt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= Lose (Verlust bedenken)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725"/>
              </a:spcAft>
              <a:buClr>
                <a:srgbClr val="B91428"/>
              </a:buClr>
              <a:buFont typeface="Webdings" panose="05030102010509060703" pitchFamily="18" charset="2"/>
              <a:buChar char=""/>
            </a:pPr>
            <a:r>
              <a:rPr lang="de-DE" alt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= Opinion (Meinung hören)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725"/>
              </a:spcAft>
              <a:buClr>
                <a:srgbClr val="B91428"/>
              </a:buClr>
              <a:buFont typeface="Webdings" panose="05030102010509060703" pitchFamily="18" charset="2"/>
              <a:buChar char=""/>
            </a:pPr>
            <a:r>
              <a:rPr lang="de-DE" alt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= Story (Geschichte erzählen)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725"/>
              </a:spcAft>
              <a:buClr>
                <a:srgbClr val="B91428"/>
              </a:buClr>
              <a:buFont typeface="Webdings" panose="05030102010509060703" pitchFamily="18" charset="2"/>
              <a:buChar char=""/>
            </a:pPr>
            <a:r>
              <a:rPr lang="de-DE" alt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alt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(Beispiel geben)</a:t>
            </a:r>
            <a:endParaRPr lang="en-US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0" name="Rectangle 12">
            <a:extLst>
              <a:ext uri="{FF2B5EF4-FFF2-40B4-BE49-F238E27FC236}">
                <a16:creationId xmlns:a16="http://schemas.microsoft.com/office/drawing/2014/main" id="{AE7336CB-A74A-8CE0-3023-77652B51B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ＭＳ Ｐゴシック" panose="020B0600070205080204" pitchFamily="34" charset="-128"/>
              </a:rPr>
              <a:t>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114812-88EB-224E-B382-55021578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5791200" cy="1143000"/>
          </a:xfrm>
        </p:spPr>
        <p:txBody>
          <a:bodyPr/>
          <a:lstStyle/>
          <a:p>
            <a:pPr>
              <a:defRPr/>
            </a:pPr>
            <a:r>
              <a:rPr lang="de-DE" sz="3600" noProof="0" dirty="0">
                <a:solidFill>
                  <a:srgbClr val="FF0000"/>
                </a:solidFill>
                <a:latin typeface="Arial" panose="020B0604020202020204" pitchFamily="34" charset="0"/>
                <a:ea typeface="ヒラギノ角ゴ Pro W3" panose="020B0300000000000000" pitchFamily="34" charset="-128"/>
              </a:rPr>
              <a:t>Close</a:t>
            </a:r>
            <a:r>
              <a:rPr lang="de-DE" sz="3600" noProof="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</a:t>
            </a:r>
            <a:r>
              <a:rPr lang="de-DE" sz="3600" noProof="0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that</a:t>
            </a:r>
            <a:r>
              <a:rPr lang="de-DE" sz="3600" noProof="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Sale – Vom Gast zum Mitglied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111E2-3A6E-A068-CEB8-EFF67A37D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B9651BF7-3281-FA58-BE96-FC30B99D34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2971799"/>
            <a:ext cx="5943600" cy="1828801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725"/>
              </a:spcAft>
              <a:buClr>
                <a:srgbClr val="B91428"/>
              </a:buClr>
              <a:buNone/>
            </a:pPr>
            <a:r>
              <a:rPr lang="de-DE" sz="4800" b="1" i="1" kern="1200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große Hilfe und Bereicherung!</a:t>
            </a:r>
            <a:endParaRPr lang="en-US" altLang="en-US" sz="4800" b="1" i="1" kern="1200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0" name="Rectangle 12">
            <a:extLst>
              <a:ext uri="{FF2B5EF4-FFF2-40B4-BE49-F238E27FC236}">
                <a16:creationId xmlns:a16="http://schemas.microsoft.com/office/drawing/2014/main" id="{D2FFBF1E-B7EA-9E61-15E8-C056AC7BD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ＭＳ Ｐゴシック" panose="020B0600070205080204" pitchFamily="34" charset="-128"/>
              </a:rPr>
              <a:t>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3D76ED-475A-C7D7-BBA3-EED735A3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de-DE" sz="3600" noProof="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Die Rolle des Vizepräsidenten Mitgliedschaft</a:t>
            </a:r>
          </a:p>
        </p:txBody>
      </p:sp>
    </p:spTree>
    <p:extLst>
      <p:ext uri="{BB962C8B-B14F-4D97-AF65-F5344CB8AC3E}">
        <p14:creationId xmlns:p14="http://schemas.microsoft.com/office/powerpoint/2010/main" val="239909047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>
            <a:extLst>
              <a:ext uri="{FF2B5EF4-FFF2-40B4-BE49-F238E27FC236}">
                <a16:creationId xmlns:a16="http://schemas.microsoft.com/office/drawing/2014/main" id="{5CB86CDE-6D23-04FD-DB09-F4F240A0A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ＭＳ Ｐゴシック" panose="020B0600070205080204" pitchFamily="34" charset="-128"/>
              </a:rPr>
              <a:t>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2EACB9-2BB1-5343-A956-C0364481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de-DE" sz="3600" noProof="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Das Ausfüllen des</a:t>
            </a:r>
            <a:br>
              <a:rPr lang="de-DE" sz="3600" noProof="0" dirty="0">
                <a:latin typeface="Arial" panose="020B0604020202020204" pitchFamily="34" charset="0"/>
                <a:ea typeface="ヒラギノ角ゴ Pro W3" panose="020B0300000000000000" pitchFamily="34" charset="-128"/>
              </a:rPr>
            </a:br>
            <a:r>
              <a:rPr lang="de-DE" sz="3600" noProof="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Mitgliedsantrags</a:t>
            </a:r>
          </a:p>
        </p:txBody>
      </p:sp>
      <p:pic>
        <p:nvPicPr>
          <p:cNvPr id="3" name="Picture 2" descr="A close-up of a form&#10;&#10;AI-generated content may be incorrect.">
            <a:extLst>
              <a:ext uri="{FF2B5EF4-FFF2-40B4-BE49-F238E27FC236}">
                <a16:creationId xmlns:a16="http://schemas.microsoft.com/office/drawing/2014/main" id="{BACE68CC-16C5-8F03-C857-63E89A892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24000"/>
            <a:ext cx="3657600" cy="4733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4">
            <a:extLst>
              <a:ext uri="{FF2B5EF4-FFF2-40B4-BE49-F238E27FC236}">
                <a16:creationId xmlns:a16="http://schemas.microsoft.com/office/drawing/2014/main" id="{D94C92E5-6355-C9E4-FF65-C4784E3D2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ＭＳ Ｐゴシック" panose="020B0600070205080204" pitchFamily="34" charset="-128"/>
              </a:rPr>
              <a:t>7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42C0C659-083F-B84F-A357-D2073741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de-DE" sz="3600" noProof="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Das Ausfüllen des Mitgliedsantrags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BD21402-92B9-4918-7282-F56173C59B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15014" y="2946975"/>
            <a:ext cx="4386074" cy="3429000"/>
          </a:xfrm>
        </p:spPr>
        <p:txBody>
          <a:bodyPr/>
          <a:lstStyle/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panose="05030102010509060703" pitchFamily="18" charset="2"/>
              <a:buChar char=""/>
            </a:pPr>
            <a:r>
              <a:rPr lang="de-DE" sz="2700" dirty="0"/>
              <a:t>Neu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panose="05030102010509060703" pitchFamily="18" charset="2"/>
              <a:buChar char=""/>
            </a:pPr>
            <a:r>
              <a:rPr lang="de-DE" sz="2700" dirty="0"/>
              <a:t>Wiederaufgenommen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panose="05030102010509060703" pitchFamily="18" charset="2"/>
              <a:buChar char=""/>
            </a:pPr>
            <a:r>
              <a:rPr lang="de-DE" sz="2700" dirty="0"/>
              <a:t>Verlängernd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panose="05030102010509060703" pitchFamily="18" charset="2"/>
              <a:buChar char=""/>
            </a:pPr>
            <a:r>
              <a:rPr lang="de-DE" sz="2700" dirty="0"/>
              <a:t>Doppelte Mitgliedschaft</a:t>
            </a:r>
          </a:p>
          <a:p>
            <a:pPr marL="398463" indent="-398463" eaLnBrk="1" hangingPunct="1">
              <a:spcBef>
                <a:spcPct val="0"/>
              </a:spcBef>
              <a:spcAft>
                <a:spcPts val="600"/>
              </a:spcAft>
              <a:buClr>
                <a:srgbClr val="AF0029"/>
              </a:buClr>
              <a:buFont typeface="Webdings" panose="05030102010509060703" pitchFamily="18" charset="2"/>
              <a:buChar char=""/>
            </a:pPr>
            <a:r>
              <a:rPr lang="de-DE" sz="2700" dirty="0"/>
              <a:t>Transfer (Wechselmitgliedschaft)</a:t>
            </a:r>
            <a:endParaRPr lang="en-US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47A58F2-5BA4-DFFA-66A7-B07162802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782" y="2362200"/>
            <a:ext cx="31646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3200" b="1" noProof="0" dirty="0">
                <a:solidFill>
                  <a:srgbClr val="00293F"/>
                </a:solidFill>
              </a:rPr>
              <a:t>Mitgliedsstatus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52CD3-6B04-FE13-2E10-DE3C874A5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3" y="3094213"/>
            <a:ext cx="2686425" cy="3291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>
            <a:extLst>
              <a:ext uri="{FF2B5EF4-FFF2-40B4-BE49-F238E27FC236}">
                <a16:creationId xmlns:a16="http://schemas.microsoft.com/office/drawing/2014/main" id="{7B9A8686-501C-EE04-09B4-E60303FF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ＭＳ Ｐゴシック" panose="020B0600070205080204" pitchFamily="34" charset="-128"/>
              </a:rPr>
              <a:t>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7607CE-7806-8542-AD22-B4E10A47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de-DE" sz="3600" noProof="0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Das Ausfüllen des Mitgliedsantrags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9F94E87-B29D-4329-07A9-5263927E00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97162" y="3276600"/>
            <a:ext cx="4999037" cy="2743200"/>
          </a:xfrm>
        </p:spPr>
        <p:txBody>
          <a:bodyPr/>
          <a:lstStyle/>
          <a:p>
            <a:pPr marL="398463" indent="-398463" eaLnBrk="1" hangingPunct="1">
              <a:spcBef>
                <a:spcPct val="15000"/>
              </a:spcBef>
              <a:spcAft>
                <a:spcPts val="1200"/>
              </a:spcAft>
              <a:buClr>
                <a:srgbClr val="AF0029"/>
              </a:buClr>
              <a:buFont typeface="Webdings" panose="05030102010509060703" pitchFamily="18" charset="2"/>
              <a:buChar char="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Neue Mitglieder zahlen …</a:t>
            </a:r>
          </a:p>
          <a:p>
            <a:pPr marL="398463" indent="-398463" eaLnBrk="1" hangingPunct="1">
              <a:spcBef>
                <a:spcPct val="15000"/>
              </a:spcBef>
              <a:spcAft>
                <a:spcPts val="1200"/>
              </a:spcAft>
              <a:buClr>
                <a:srgbClr val="AF0029"/>
              </a:buClr>
              <a:buFont typeface="Webdings" panose="05030102010509060703" pitchFamily="18" charset="2"/>
              <a:buChar char="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Wechselnde Mitglieder …</a:t>
            </a:r>
          </a:p>
          <a:p>
            <a:pPr marL="398463" indent="-398463" eaLnBrk="1" hangingPunct="1">
              <a:spcBef>
                <a:spcPct val="15000"/>
              </a:spcBef>
              <a:spcAft>
                <a:spcPts val="1200"/>
              </a:spcAft>
              <a:buClr>
                <a:srgbClr val="AF0029"/>
              </a:buClr>
              <a:buFont typeface="Webdings" panose="05030102010509060703" pitchFamily="18" charset="2"/>
              <a:buChar char="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Alle oben genannten …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2967FA5-4E06-D880-4003-2135DE51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590800"/>
            <a:ext cx="1963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chemeClr val="accent2"/>
                </a:solidFill>
              </a:rPr>
              <a:t>Finanzen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A4A0"/>
      </a:accent1>
      <a:accent2>
        <a:srgbClr val="00293F"/>
      </a:accent2>
      <a:accent3>
        <a:srgbClr val="FFE775"/>
      </a:accent3>
      <a:accent4>
        <a:srgbClr val="B91428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de3649-6b75-473d-bb68-2a9f59004b9d" xsi:nil="true"/>
    <lcf76f155ced4ddcb4097134ff3c332f xmlns="ac26ef01-b6c3-4572-8707-9c06d710cfd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33FC7432FEF44984CF47768FA684E2" ma:contentTypeVersion="16" ma:contentTypeDescription="Create a new document." ma:contentTypeScope="" ma:versionID="1de7e9fe96c3498f50023b7a13209a04">
  <xsd:schema xmlns:xsd="http://www.w3.org/2001/XMLSchema" xmlns:xs="http://www.w3.org/2001/XMLSchema" xmlns:p="http://schemas.microsoft.com/office/2006/metadata/properties" xmlns:ns2="ac26ef01-b6c3-4572-8707-9c06d710cfd3" xmlns:ns3="21de3649-6b75-473d-bb68-2a9f59004b9d" targetNamespace="http://schemas.microsoft.com/office/2006/metadata/properties" ma:root="true" ma:fieldsID="f3f5007bbbfd80071f20480505c05bba" ns2:_="" ns3:_="">
    <xsd:import namespace="ac26ef01-b6c3-4572-8707-9c06d710cfd3"/>
    <xsd:import namespace="21de3649-6b75-473d-bb68-2a9f59004b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6ef01-b6c3-4572-8707-9c06d710c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23c1ae6-fb4c-46f0-9f45-decf50a530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e3649-6b75-473d-bb68-2a9f59004b9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e9da3d0-8424-4781-a302-42b917fc0bd2}" ma:internalName="TaxCatchAll" ma:showField="CatchAllData" ma:web="21de3649-6b75-473d-bb68-2a9f59004b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387DD6-8742-48D6-89E1-12749E5EE178}">
  <ds:schemaRefs>
    <ds:schemaRef ds:uri="http://schemas.microsoft.com/office/2006/metadata/properties"/>
    <ds:schemaRef ds:uri="http://schemas.microsoft.com/office/infopath/2007/PartnerControls"/>
    <ds:schemaRef ds:uri="21de3649-6b75-473d-bb68-2a9f59004b9d"/>
    <ds:schemaRef ds:uri="ac26ef01-b6c3-4572-8707-9c06d710cfd3"/>
  </ds:schemaRefs>
</ds:datastoreItem>
</file>

<file path=customXml/itemProps2.xml><?xml version="1.0" encoding="utf-8"?>
<ds:datastoreItem xmlns:ds="http://schemas.openxmlformats.org/officeDocument/2006/customXml" ds:itemID="{02B83549-E54E-4978-8010-AD9F6004F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46DFE2-8BA2-4F0C-B8EA-4F89937BDA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6ef01-b6c3-4572-8707-9c06d710cfd3"/>
    <ds:schemaRef ds:uri="21de3649-6b75-473d-bb68-2a9f59004b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Bildschirmpräsentation (4:3)</PresentationFormat>
  <Paragraphs>77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Times</vt:lpstr>
      <vt:lpstr>Verdana</vt:lpstr>
      <vt:lpstr>Webdings</vt:lpstr>
      <vt:lpstr>Blank</vt:lpstr>
      <vt:lpstr>PowerPoint-Präsentation</vt:lpstr>
      <vt:lpstr>Meeting-Standards</vt:lpstr>
      <vt:lpstr>Auf das Win-Win-Ergebnis hinarbeiten</vt:lpstr>
      <vt:lpstr>Die Vorteile besprechen</vt:lpstr>
      <vt:lpstr>Close that Sale – Vom Gast zum Mitglied</vt:lpstr>
      <vt:lpstr>Die Rolle des Vizepräsidenten Mitgliedschaft</vt:lpstr>
      <vt:lpstr>Das Ausfüllen des Mitgliedsantrags</vt:lpstr>
      <vt:lpstr>Das Ausfüllen des Mitgliedsantrags</vt:lpstr>
      <vt:lpstr>Das Ausfüllen des Mitgliedsantrags</vt:lpstr>
      <vt:lpstr>Das Ausfüllen des Mitgliedsantrags</vt:lpstr>
      <vt:lpstr>Das Ausfüllen des Mitgliedsantrags</vt:lpstr>
      <vt:lpstr>Fazit</vt:lpstr>
    </vt:vector>
  </TitlesOfParts>
  <Company>Dynamic Graphics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Smith</dc:creator>
  <cp:lastModifiedBy>A. Hoffmann</cp:lastModifiedBy>
  <cp:revision>71</cp:revision>
  <cp:lastPrinted>2011-06-29T17:56:45Z</cp:lastPrinted>
  <dcterms:created xsi:type="dcterms:W3CDTF">2011-06-29T17:14:15Z</dcterms:created>
  <dcterms:modified xsi:type="dcterms:W3CDTF">2025-10-25T12:14:40Z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0x0101000033FC7432FEF44984CF47768FA684E2</vt:lpwstr>
  </property>
  <property fmtid="{D5CDD505-2E9C-101B-9397-08002B2CF9AE}" pid="3" name="MediaServiceImageTags">
    <vt:lpwstr/>
  </property>
</Properties>
</file>