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slide" Target="slides/slide18.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86" name="Google Shape;8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7" name="Google Shape;87;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By way of introduction on why this is so important</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   we are extremely bad at school reform  </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  one of the reasons is or failure to address the issue of culture</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   there are strategies we can use</a:t>
            </a:r>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23: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52" name="Google Shape;152;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24: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4" name="Google Shape;164;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2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173" name="Google Shape;173;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4" name="Google Shape;174;p2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27: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82" name="Google Shape;182;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2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189" name="Google Shape;189;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0" name="Google Shape;190;p2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30: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195" name="Google Shape;195;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6" name="Google Shape;196;p3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32: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1" name="Google Shape;201;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208" name="Google Shape;208;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209" name="Google Shape;209;p3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35: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24" name="Google Shape;224;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96" name="Google Shape;96;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7" name="Google Shape;97;p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104" name="Google Shape;104;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5" name="Google Shape;105;p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67% believe there is solid evidence for global warming</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44% believe it is doe to human activity</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29% believe it should be a top priority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1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112" name="Google Shape;112;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3" name="Google Shape;113;p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By way of introduction on why this is so important</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   we are extremely bad at school reform  </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  one of the reasons is or failure to address the issue of culture</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   there are strategies we can use</a:t>
            </a:r>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1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122" name="Google Shape;122;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3" name="Google Shape;123;p1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128" name="Google Shape;128;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9" name="Google Shape;129;p1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134" name="Google Shape;13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5" name="Google Shape;135;p1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140" name="Google Shape;140;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1" name="Google Shape;141;p1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2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
        <p:nvSpPr>
          <p:cNvPr id="146" name="Google Shape;146;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7" name="Google Shape;147;p2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480"/>
              </a:spcBef>
              <a:spcAft>
                <a:spcPts val="0"/>
              </a:spcAft>
              <a:buClr>
                <a:schemeClr val="lt1"/>
              </a:buClr>
              <a:buSzPts val="2400"/>
              <a:buFont typeface="Arial"/>
              <a:buNone/>
              <a:defRPr b="0" i="0" sz="2400" u="none" cap="none" strike="noStrike">
                <a:solidFill>
                  <a:schemeClr val="lt1"/>
                </a:solidFill>
                <a:latin typeface="Arial"/>
                <a:ea typeface="Arial"/>
                <a:cs typeface="Arial"/>
                <a:sym typeface="Arial"/>
              </a:defRPr>
            </a:lvl1pPr>
            <a:lvl2pPr indent="0" lvl="1" marL="4572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2pPr>
            <a:lvl3pPr indent="0" lvl="2" marL="914400" marR="0" rtl="0" algn="ctr">
              <a:spcBef>
                <a:spcPts val="36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9pPr>
          </a:lstStyle>
          <a:p/>
        </p:txBody>
      </p:sp>
      <p:sp>
        <p:nvSpPr>
          <p:cNvPr id="18" name="Google Shape;18;p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19" name="Google Shape;19;p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20" name="Google Shape;20;p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74" name="Google Shape;74;p11"/>
          <p:cNvSpPr txBox="1"/>
          <p:nvPr>
            <p:ph idx="1" type="body"/>
          </p:nvPr>
        </p:nvSpPr>
        <p:spPr>
          <a:xfrm rot="5400000">
            <a:off x="2514600" y="152400"/>
            <a:ext cx="4114800" cy="77724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75" name="Google Shape;75;p1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76" name="Google Shape;76;p1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77" name="Google Shape;77;p1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43450" y="2381250"/>
            <a:ext cx="5486400" cy="19431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80" name="Google Shape;80;p12"/>
          <p:cNvSpPr txBox="1"/>
          <p:nvPr>
            <p:ph idx="1" type="body"/>
          </p:nvPr>
        </p:nvSpPr>
        <p:spPr>
          <a:xfrm rot="5400000">
            <a:off x="781050" y="514350"/>
            <a:ext cx="5486400" cy="56769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81" name="Google Shape;81;p1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82" name="Google Shape;82;p1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83" name="Google Shape;83;p1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23" name="Google Shape;23;p3"/>
          <p:cNvSpPr txBox="1"/>
          <p:nvPr>
            <p:ph idx="1" type="body"/>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24" name="Google Shape;24;p3"/>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25" name="Google Shape;25;p3"/>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26" name="Google Shape;26;p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29" name="Google Shape;29;p4"/>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400"/>
              <a:buFont typeface="Arial"/>
              <a:buNone/>
              <a:defRPr b="0" i="0" sz="2000" u="none" cap="none" strike="noStrike">
                <a:solidFill>
                  <a:schemeClr val="lt1"/>
                </a:solidFill>
                <a:latin typeface="Arial"/>
                <a:ea typeface="Arial"/>
                <a:cs typeface="Arial"/>
                <a:sym typeface="Arial"/>
              </a:defRPr>
            </a:lvl1pPr>
            <a:lvl2pPr indent="-228600" lvl="1" marL="914400" marR="0" rtl="0" algn="l">
              <a:spcBef>
                <a:spcPts val="360"/>
              </a:spcBef>
              <a:spcAft>
                <a:spcPts val="0"/>
              </a:spcAft>
              <a:buClr>
                <a:schemeClr val="lt1"/>
              </a:buClr>
              <a:buSzPts val="2000"/>
              <a:buFont typeface="Arial"/>
              <a:buNone/>
              <a:defRPr b="0" i="0" sz="1800" u="none" cap="none" strike="noStrike">
                <a:solidFill>
                  <a:schemeClr val="lt1"/>
                </a:solidFill>
                <a:latin typeface="Arial"/>
                <a:ea typeface="Arial"/>
                <a:cs typeface="Arial"/>
                <a:sym typeface="Arial"/>
              </a:defRPr>
            </a:lvl2pPr>
            <a:lvl3pPr indent="-228600" lvl="2" marL="1371600" marR="0" rtl="0" algn="l">
              <a:spcBef>
                <a:spcPts val="320"/>
              </a:spcBef>
              <a:spcAft>
                <a:spcPts val="0"/>
              </a:spcAft>
              <a:buClr>
                <a:schemeClr val="lt1"/>
              </a:buClr>
              <a:buSzPts val="1800"/>
              <a:buFont typeface="Arial"/>
              <a:buNone/>
              <a:defRPr b="0" i="0" sz="1600" u="none" cap="none" strike="noStrike">
                <a:solidFill>
                  <a:schemeClr val="lt1"/>
                </a:solidFill>
                <a:latin typeface="Arial"/>
                <a:ea typeface="Arial"/>
                <a:cs typeface="Arial"/>
                <a:sym typeface="Arial"/>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9pPr>
          </a:lstStyle>
          <a:p/>
        </p:txBody>
      </p:sp>
      <p:sp>
        <p:nvSpPr>
          <p:cNvPr id="30" name="Google Shape;30;p4"/>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31" name="Google Shape;31;p4"/>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32" name="Google Shape;32;p4"/>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35" name="Google Shape;35;p5"/>
          <p:cNvSpPr txBox="1"/>
          <p:nvPr>
            <p:ph idx="1" type="body"/>
          </p:nvPr>
        </p:nvSpPr>
        <p:spPr>
          <a:xfrm>
            <a:off x="685800" y="1981200"/>
            <a:ext cx="38100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55600" lvl="2" marL="1371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36" name="Google Shape;36;p5"/>
          <p:cNvSpPr txBox="1"/>
          <p:nvPr>
            <p:ph idx="2" type="body"/>
          </p:nvPr>
        </p:nvSpPr>
        <p:spPr>
          <a:xfrm>
            <a:off x="4648200" y="1981200"/>
            <a:ext cx="38100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55600" lvl="2" marL="1371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37" name="Google Shape;37;p5"/>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38" name="Google Shape;38;p5"/>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39" name="Google Shape;39;p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42" name="Google Shape;42;p6"/>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400"/>
              <a:buFont typeface="Arial"/>
              <a:buNone/>
              <a:defRPr b="1" i="0" sz="2400" u="none" cap="none" strike="noStrike">
                <a:solidFill>
                  <a:schemeClr val="lt1"/>
                </a:solidFill>
                <a:latin typeface="Arial"/>
                <a:ea typeface="Arial"/>
                <a:cs typeface="Arial"/>
                <a:sym typeface="Arial"/>
              </a:defRPr>
            </a:lvl1pPr>
            <a:lvl2pPr indent="-228600" lvl="1" marL="914400" marR="0" rtl="0" algn="l">
              <a:spcBef>
                <a:spcPts val="400"/>
              </a:spcBef>
              <a:spcAft>
                <a:spcPts val="0"/>
              </a:spcAft>
              <a:buClr>
                <a:schemeClr val="lt1"/>
              </a:buClr>
              <a:buSzPts val="2000"/>
              <a:buFont typeface="Arial"/>
              <a:buNone/>
              <a:defRPr b="1" i="0" sz="2000" u="none" cap="none" strike="noStrike">
                <a:solidFill>
                  <a:schemeClr val="lt1"/>
                </a:solidFill>
                <a:latin typeface="Arial"/>
                <a:ea typeface="Arial"/>
                <a:cs typeface="Arial"/>
                <a:sym typeface="Arial"/>
              </a:defRPr>
            </a:lvl2pPr>
            <a:lvl3pPr indent="-228600" lvl="2" marL="1371600" marR="0" rtl="0" algn="l">
              <a:spcBef>
                <a:spcPts val="360"/>
              </a:spcBef>
              <a:spcAft>
                <a:spcPts val="0"/>
              </a:spcAft>
              <a:buClr>
                <a:schemeClr val="lt1"/>
              </a:buClr>
              <a:buSzPts val="1800"/>
              <a:buFont typeface="Arial"/>
              <a:buNone/>
              <a:defRPr b="1" i="0" sz="1800" u="none" cap="none" strike="noStrike">
                <a:solidFill>
                  <a:schemeClr val="lt1"/>
                </a:solidFill>
                <a:latin typeface="Arial"/>
                <a:ea typeface="Arial"/>
                <a:cs typeface="Arial"/>
                <a:sym typeface="Arial"/>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9pPr>
          </a:lstStyle>
          <a:p/>
        </p:txBody>
      </p:sp>
      <p:sp>
        <p:nvSpPr>
          <p:cNvPr id="43" name="Google Shape;43;p6"/>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44" name="Google Shape;44;p6"/>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400"/>
              <a:buFont typeface="Arial"/>
              <a:buNone/>
              <a:defRPr b="1" i="0" sz="2400" u="none" cap="none" strike="noStrike">
                <a:solidFill>
                  <a:schemeClr val="lt1"/>
                </a:solidFill>
                <a:latin typeface="Arial"/>
                <a:ea typeface="Arial"/>
                <a:cs typeface="Arial"/>
                <a:sym typeface="Arial"/>
              </a:defRPr>
            </a:lvl1pPr>
            <a:lvl2pPr indent="-228600" lvl="1" marL="914400" marR="0" rtl="0" algn="l">
              <a:spcBef>
                <a:spcPts val="400"/>
              </a:spcBef>
              <a:spcAft>
                <a:spcPts val="0"/>
              </a:spcAft>
              <a:buClr>
                <a:schemeClr val="lt1"/>
              </a:buClr>
              <a:buSzPts val="2000"/>
              <a:buFont typeface="Arial"/>
              <a:buNone/>
              <a:defRPr b="1" i="0" sz="2000" u="none" cap="none" strike="noStrike">
                <a:solidFill>
                  <a:schemeClr val="lt1"/>
                </a:solidFill>
                <a:latin typeface="Arial"/>
                <a:ea typeface="Arial"/>
                <a:cs typeface="Arial"/>
                <a:sym typeface="Arial"/>
              </a:defRPr>
            </a:lvl2pPr>
            <a:lvl3pPr indent="-228600" lvl="2" marL="1371600" marR="0" rtl="0" algn="l">
              <a:spcBef>
                <a:spcPts val="360"/>
              </a:spcBef>
              <a:spcAft>
                <a:spcPts val="0"/>
              </a:spcAft>
              <a:buClr>
                <a:schemeClr val="lt1"/>
              </a:buClr>
              <a:buSzPts val="1800"/>
              <a:buFont typeface="Arial"/>
              <a:buNone/>
              <a:defRPr b="1" i="0" sz="1800" u="none" cap="none" strike="noStrike">
                <a:solidFill>
                  <a:schemeClr val="lt1"/>
                </a:solidFill>
                <a:latin typeface="Arial"/>
                <a:ea typeface="Arial"/>
                <a:cs typeface="Arial"/>
                <a:sym typeface="Arial"/>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9pPr>
          </a:lstStyle>
          <a:p/>
        </p:txBody>
      </p:sp>
      <p:sp>
        <p:nvSpPr>
          <p:cNvPr id="45" name="Google Shape;45;p6"/>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46" name="Google Shape;46;p6"/>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47" name="Google Shape;47;p6"/>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48" name="Google Shape;48;p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51" name="Google Shape;51;p7"/>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52" name="Google Shape;52;p7"/>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53" name="Google Shape;53;p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56" name="Google Shape;56;p8"/>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57" name="Google Shape;57;p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400"/>
              <a:buFont typeface="Arial"/>
              <a:buNone/>
              <a:defRPr b="0" i="0" sz="1400" u="none" cap="none" strike="noStrike">
                <a:solidFill>
                  <a:schemeClr val="lt1"/>
                </a:solidFill>
                <a:latin typeface="Arial"/>
                <a:ea typeface="Arial"/>
                <a:cs typeface="Arial"/>
                <a:sym typeface="Arial"/>
              </a:defRPr>
            </a:lvl1pPr>
            <a:lvl2pPr indent="-228600" lvl="1" marL="914400" marR="0" rtl="0" algn="l">
              <a:spcBef>
                <a:spcPts val="240"/>
              </a:spcBef>
              <a:spcAft>
                <a:spcPts val="0"/>
              </a:spcAft>
              <a:buClr>
                <a:schemeClr val="lt1"/>
              </a:buClr>
              <a:buSzPts val="2000"/>
              <a:buFont typeface="Arial"/>
              <a:buNone/>
              <a:defRPr b="0" i="0" sz="1200" u="none" cap="none" strike="noStrike">
                <a:solidFill>
                  <a:schemeClr val="lt1"/>
                </a:solidFill>
                <a:latin typeface="Arial"/>
                <a:ea typeface="Arial"/>
                <a:cs typeface="Arial"/>
                <a:sym typeface="Arial"/>
              </a:defRPr>
            </a:lvl2pPr>
            <a:lvl3pPr indent="-228600" lvl="2" marL="1371600" marR="0" rtl="0" algn="l">
              <a:spcBef>
                <a:spcPts val="200"/>
              </a:spcBef>
              <a:spcAft>
                <a:spcPts val="0"/>
              </a:spcAft>
              <a:buClr>
                <a:schemeClr val="lt1"/>
              </a:buClr>
              <a:buSzPts val="1800"/>
              <a:buFont typeface="Arial"/>
              <a:buNone/>
              <a:defRPr b="0" i="0" sz="1000" u="none" cap="none" strike="noStrike">
                <a:solidFill>
                  <a:schemeClr val="lt1"/>
                </a:solidFill>
                <a:latin typeface="Arial"/>
                <a:ea typeface="Arial"/>
                <a:cs typeface="Arial"/>
                <a:sym typeface="Arial"/>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9pPr>
          </a:lstStyle>
          <a:p/>
        </p:txBody>
      </p:sp>
      <p:sp>
        <p:nvSpPr>
          <p:cNvPr id="62" name="Google Shape;62;p9"/>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63" name="Google Shape;63;p9"/>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64" name="Google Shape;64;p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Arial"/>
                <a:ea typeface="Arial"/>
                <a:cs typeface="Arial"/>
                <a:sym typeface="Arial"/>
              </a:defRPr>
            </a:lvl1pPr>
            <a:lvl2pPr indent="0" lvl="1" marL="457200" marR="0" rtl="0" algn="l">
              <a:spcBef>
                <a:spcPts val="560"/>
              </a:spcBef>
              <a:spcAft>
                <a:spcPts val="0"/>
              </a:spcAft>
              <a:buClr>
                <a:schemeClr val="lt1"/>
              </a:buClr>
              <a:buSzPts val="1400"/>
              <a:buFont typeface="Arial"/>
              <a:buNone/>
              <a:defRPr b="0" i="0" sz="2800" u="none" cap="none" strike="noStrike">
                <a:solidFill>
                  <a:schemeClr val="lt1"/>
                </a:solidFill>
                <a:latin typeface="Arial"/>
                <a:ea typeface="Arial"/>
                <a:cs typeface="Arial"/>
                <a:sym typeface="Arial"/>
              </a:defRPr>
            </a:lvl2pPr>
            <a:lvl3pPr indent="0" lvl="2" marL="914400" marR="0" rtl="0" algn="l">
              <a:spcBef>
                <a:spcPts val="480"/>
              </a:spcBef>
              <a:spcAft>
                <a:spcPts val="0"/>
              </a:spcAft>
              <a:buClr>
                <a:schemeClr val="lt1"/>
              </a:buClr>
              <a:buSzPts val="1400"/>
              <a:buFont typeface="Arial"/>
              <a:buNone/>
              <a:defRPr b="0" i="0" sz="2400" u="none" cap="none" strike="noStrike">
                <a:solidFill>
                  <a:schemeClr val="lt1"/>
                </a:solidFill>
                <a:latin typeface="Arial"/>
                <a:ea typeface="Arial"/>
                <a:cs typeface="Arial"/>
                <a:sym typeface="Arial"/>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400"/>
              <a:buFont typeface="Arial"/>
              <a:buNone/>
              <a:defRPr b="0" i="0" sz="1400" u="none" cap="none" strike="noStrike">
                <a:solidFill>
                  <a:schemeClr val="lt1"/>
                </a:solidFill>
                <a:latin typeface="Arial"/>
                <a:ea typeface="Arial"/>
                <a:cs typeface="Arial"/>
                <a:sym typeface="Arial"/>
              </a:defRPr>
            </a:lvl1pPr>
            <a:lvl2pPr indent="-228600" lvl="1" marL="914400" marR="0" rtl="0" algn="l">
              <a:spcBef>
                <a:spcPts val="240"/>
              </a:spcBef>
              <a:spcAft>
                <a:spcPts val="0"/>
              </a:spcAft>
              <a:buClr>
                <a:schemeClr val="lt1"/>
              </a:buClr>
              <a:buSzPts val="2000"/>
              <a:buFont typeface="Arial"/>
              <a:buNone/>
              <a:defRPr b="0" i="0" sz="1200" u="none" cap="none" strike="noStrike">
                <a:solidFill>
                  <a:schemeClr val="lt1"/>
                </a:solidFill>
                <a:latin typeface="Arial"/>
                <a:ea typeface="Arial"/>
                <a:cs typeface="Arial"/>
                <a:sym typeface="Arial"/>
              </a:defRPr>
            </a:lvl2pPr>
            <a:lvl3pPr indent="-228600" lvl="2" marL="1371600" marR="0" rtl="0" algn="l">
              <a:spcBef>
                <a:spcPts val="200"/>
              </a:spcBef>
              <a:spcAft>
                <a:spcPts val="0"/>
              </a:spcAft>
              <a:buClr>
                <a:schemeClr val="lt1"/>
              </a:buClr>
              <a:buSzPts val="1800"/>
              <a:buFont typeface="Arial"/>
              <a:buNone/>
              <a:defRPr b="0" i="0" sz="1000" u="none" cap="none" strike="noStrike">
                <a:solidFill>
                  <a:schemeClr val="lt1"/>
                </a:solidFill>
                <a:latin typeface="Arial"/>
                <a:ea typeface="Arial"/>
                <a:cs typeface="Arial"/>
                <a:sym typeface="Arial"/>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9pPr>
          </a:lstStyle>
          <a:p/>
        </p:txBody>
      </p:sp>
      <p:sp>
        <p:nvSpPr>
          <p:cNvPr id="69" name="Google Shape;69;p10"/>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70" name="Google Shape;70;p10"/>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71" name="Google Shape;71;p1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304FF"/>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11" name="Google Shape;11;p1"/>
          <p:cNvSpPr txBox="1"/>
          <p:nvPr>
            <p:ph idx="1" type="body"/>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12" name="Google Shape;12;p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3"/>
          <p:cNvSpPr txBox="1"/>
          <p:nvPr>
            <p:ph idx="1" type="subTitle"/>
          </p:nvPr>
        </p:nvSpPr>
        <p:spPr>
          <a:xfrm>
            <a:off x="520700" y="1295400"/>
            <a:ext cx="8039100" cy="2247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t/>
            </a:r>
            <a:endParaRPr b="1" i="0" sz="8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rgbClr val="FFFFFF"/>
              </a:buClr>
              <a:buFont typeface="Times New Roman"/>
              <a:buNone/>
            </a:pPr>
            <a:r>
              <a:rPr b="1" i="0" lang="en-US" sz="3800" u="none" cap="none" strike="noStrike">
                <a:solidFill>
                  <a:srgbClr val="FFFFFF"/>
                </a:solidFill>
                <a:latin typeface="Times New Roman"/>
                <a:ea typeface="Times New Roman"/>
                <a:cs typeface="Times New Roman"/>
                <a:sym typeface="Times New Roman"/>
              </a:rPr>
              <a:t>Cal-ABA</a:t>
            </a:r>
            <a:endParaRPr/>
          </a:p>
          <a:p>
            <a:pPr indent="0" lvl="0" marL="0" marR="0" rtl="0" algn="ctr">
              <a:spcBef>
                <a:spcPts val="0"/>
              </a:spcBef>
              <a:spcAft>
                <a:spcPts val="0"/>
              </a:spcAft>
              <a:buClr>
                <a:schemeClr val="lt1"/>
              </a:buClr>
              <a:buFont typeface="Arial"/>
              <a:buNone/>
            </a:pPr>
            <a:r>
              <a:t/>
            </a:r>
            <a:endParaRPr b="1" i="0" sz="3800" u="none" cap="none" strike="noStrike">
              <a:solidFill>
                <a:srgbClr val="FFFFFF"/>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1000" u="none" cap="none" strike="noStrike">
              <a:solidFill>
                <a:srgbClr val="FFFF00"/>
              </a:solidFill>
              <a:latin typeface="Arial"/>
              <a:ea typeface="Arial"/>
              <a:cs typeface="Arial"/>
              <a:sym typeface="Arial"/>
            </a:endParaRPr>
          </a:p>
          <a:p>
            <a:pPr indent="0" lvl="0" marL="0" marR="0" rtl="0" algn="ctr">
              <a:spcBef>
                <a:spcPts val="1500"/>
              </a:spcBef>
              <a:spcAft>
                <a:spcPts val="0"/>
              </a:spcAft>
              <a:buClr>
                <a:srgbClr val="FFFF00"/>
              </a:buClr>
              <a:buFont typeface="Arial"/>
              <a:buNone/>
            </a:pPr>
            <a:r>
              <a:rPr b="0" i="0" lang="en-US" sz="2800" u="none" cap="none" strike="noStrike">
                <a:solidFill>
                  <a:srgbClr val="FFFF00"/>
                </a:solidFill>
                <a:latin typeface="Arial"/>
                <a:ea typeface="Arial"/>
                <a:cs typeface="Arial"/>
                <a:sym typeface="Arial"/>
              </a:rPr>
              <a:t>Culture Mapping:   A Functional Analysis of </a:t>
            </a:r>
            <a:endParaRPr/>
          </a:p>
          <a:p>
            <a:pPr indent="0" lvl="0" marL="0" marR="0" rtl="0" algn="ctr">
              <a:spcBef>
                <a:spcPts val="1500"/>
              </a:spcBef>
              <a:spcAft>
                <a:spcPts val="0"/>
              </a:spcAft>
              <a:buClr>
                <a:srgbClr val="FFFF00"/>
              </a:buClr>
              <a:buFont typeface="Arial"/>
              <a:buNone/>
            </a:pPr>
            <a:r>
              <a:rPr b="0" i="0" lang="en-US" sz="2800" u="none" cap="none" strike="noStrike">
                <a:solidFill>
                  <a:srgbClr val="FFFF00"/>
                </a:solidFill>
                <a:latin typeface="Arial"/>
                <a:ea typeface="Arial"/>
                <a:cs typeface="Arial"/>
                <a:sym typeface="Arial"/>
              </a:rPr>
              <a:t>the Education Culture Landscape</a:t>
            </a:r>
            <a:endParaRPr b="0" i="0" sz="2800" u="none" cap="none" strike="noStrike">
              <a:solidFill>
                <a:schemeClr val="lt1"/>
              </a:solidFill>
              <a:latin typeface="Arial"/>
              <a:ea typeface="Arial"/>
              <a:cs typeface="Arial"/>
              <a:sym typeface="Arial"/>
            </a:endParaRPr>
          </a:p>
          <a:p>
            <a:pPr indent="0" lvl="0" marL="0" marR="0" rtl="0" algn="ctr">
              <a:spcBef>
                <a:spcPts val="0"/>
              </a:spcBef>
              <a:spcAft>
                <a:spcPts val="0"/>
              </a:spcAft>
              <a:buClr>
                <a:schemeClr val="lt1"/>
              </a:buClr>
              <a:buFont typeface="Arial"/>
              <a:buNone/>
            </a:pPr>
            <a:r>
              <a:t/>
            </a:r>
            <a:endParaRPr b="1" i="0" sz="28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p:txBody>
      </p:sp>
      <p:pic>
        <p:nvPicPr>
          <p:cNvPr descr="wing_header" id="90" name="Google Shape;90;p13"/>
          <p:cNvPicPr preferRelativeResize="0"/>
          <p:nvPr/>
        </p:nvPicPr>
        <p:blipFill rotWithShape="1">
          <a:blip r:embed="rId3">
            <a:alphaModFix/>
          </a:blip>
          <a:srcRect b="0" l="0" r="0" t="0"/>
          <a:stretch/>
        </p:blipFill>
        <p:spPr>
          <a:xfrm>
            <a:off x="1193800" y="190500"/>
            <a:ext cx="6934200" cy="914400"/>
          </a:xfrm>
          <a:prstGeom prst="rect">
            <a:avLst/>
          </a:prstGeom>
          <a:noFill/>
          <a:ln>
            <a:noFill/>
          </a:ln>
        </p:spPr>
      </p:pic>
      <p:sp>
        <p:nvSpPr>
          <p:cNvPr id="91" name="Google Shape;91;p13"/>
          <p:cNvSpPr txBox="1"/>
          <p:nvPr/>
        </p:nvSpPr>
        <p:spPr>
          <a:xfrm>
            <a:off x="3340100" y="1371600"/>
            <a:ext cx="184150"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
        <p:nvSpPr>
          <p:cNvPr id="92" name="Google Shape;92;p13"/>
          <p:cNvSpPr txBox="1"/>
          <p:nvPr/>
        </p:nvSpPr>
        <p:spPr>
          <a:xfrm>
            <a:off x="3441700" y="5486400"/>
            <a:ext cx="2450310"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lt1"/>
                </a:solidFill>
                <a:latin typeface="Times New Roman"/>
                <a:ea typeface="Times New Roman"/>
                <a:cs typeface="Times New Roman"/>
                <a:sym typeface="Times New Roman"/>
              </a:rPr>
              <a:t>Randy Keyworth</a:t>
            </a:r>
            <a:endParaRPr/>
          </a:p>
          <a:p>
            <a:pPr indent="0" lvl="0" marL="0" marR="0" rtl="0" algn="l">
              <a:spcBef>
                <a:spcPts val="0"/>
              </a:spcBef>
              <a:spcAft>
                <a:spcPts val="0"/>
              </a:spcAft>
              <a:buNone/>
            </a:pPr>
            <a:r>
              <a:t/>
            </a:r>
            <a:endParaRPr b="1" sz="2400">
              <a:solidFill>
                <a:schemeClr val="lt1"/>
              </a:solidFill>
              <a:latin typeface="Arial"/>
              <a:ea typeface="Arial"/>
              <a:cs typeface="Arial"/>
              <a:sym typeface="Arial"/>
            </a:endParaRPr>
          </a:p>
        </p:txBody>
      </p:sp>
      <p:sp>
        <p:nvSpPr>
          <p:cNvPr id="93" name="Google Shape;93;p13"/>
          <p:cNvSpPr txBox="1"/>
          <p:nvPr/>
        </p:nvSpPr>
        <p:spPr>
          <a:xfrm>
            <a:off x="4927600" y="2781300"/>
            <a:ext cx="595235"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4800">
                <a:solidFill>
                  <a:srgbClr val="FF0000"/>
                </a:solidFill>
                <a:latin typeface="Arial"/>
                <a:ea typeface="Arial"/>
                <a:cs typeface="Arial"/>
                <a:sym typeface="Arial"/>
              </a:rPr>
              <a:t>X</a:t>
            </a:r>
            <a:endParaRPr b="1" sz="4800">
              <a:solidFill>
                <a:srgbClr val="FF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2"/>
          <p:cNvSpPr txBox="1"/>
          <p:nvPr>
            <p:ph type="title"/>
          </p:nvPr>
        </p:nvSpPr>
        <p:spPr>
          <a:xfrm>
            <a:off x="0" y="381000"/>
            <a:ext cx="9144000" cy="55086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800" u="none" cap="none" strike="noStrike">
                <a:solidFill>
                  <a:srgbClr val="FFFF00"/>
                </a:solidFill>
                <a:latin typeface="Arial"/>
                <a:ea typeface="Arial"/>
                <a:cs typeface="Arial"/>
                <a:sym typeface="Arial"/>
              </a:rPr>
              <a:t>Culture Mapping:   Impact of Cultural Beliefs</a:t>
            </a:r>
            <a:br>
              <a:rPr b="1" i="0" lang="en-US" sz="2800" u="none" cap="none" strike="noStrike">
                <a:solidFill>
                  <a:srgbClr val="FFFF00"/>
                </a:solidFill>
                <a:latin typeface="Arial"/>
                <a:ea typeface="Arial"/>
                <a:cs typeface="Arial"/>
                <a:sym typeface="Arial"/>
              </a:rPr>
            </a:br>
            <a:br>
              <a:rPr b="1" i="0" lang="en-US" sz="1000" u="none" cap="none" strike="noStrike">
                <a:solidFill>
                  <a:srgbClr val="FFFF00"/>
                </a:solidFill>
                <a:latin typeface="Arial"/>
                <a:ea typeface="Arial"/>
                <a:cs typeface="Arial"/>
                <a:sym typeface="Arial"/>
              </a:rPr>
            </a:br>
            <a:r>
              <a:rPr b="1" i="0" lang="en-US" sz="2400" u="none" cap="none" strike="noStrike">
                <a:solidFill>
                  <a:srgbClr val="FF781A"/>
                </a:solidFill>
                <a:latin typeface="Arial"/>
                <a:ea typeface="Arial"/>
                <a:cs typeface="Arial"/>
                <a:sym typeface="Arial"/>
              </a:rPr>
              <a:t>Charter Schools</a:t>
            </a:r>
            <a:br>
              <a:rPr b="0" i="0" lang="en-US" sz="2400" u="none" cap="none" strike="noStrike">
                <a:solidFill>
                  <a:schemeClr val="lt1"/>
                </a:solidFill>
                <a:latin typeface="Arial"/>
                <a:ea typeface="Arial"/>
                <a:cs typeface="Arial"/>
                <a:sym typeface="Arial"/>
              </a:rPr>
            </a:br>
            <a:endParaRPr b="0" i="0" sz="2800" u="none" cap="none" strike="noStrike">
              <a:solidFill>
                <a:schemeClr val="lt1"/>
              </a:solidFill>
              <a:latin typeface="Arial"/>
              <a:ea typeface="Arial"/>
              <a:cs typeface="Arial"/>
              <a:sym typeface="Arial"/>
            </a:endParaRPr>
          </a:p>
        </p:txBody>
      </p:sp>
      <p:sp>
        <p:nvSpPr>
          <p:cNvPr id="155" name="Google Shape;155;p22"/>
          <p:cNvSpPr txBox="1"/>
          <p:nvPr/>
        </p:nvSpPr>
        <p:spPr>
          <a:xfrm>
            <a:off x="762000" y="4957763"/>
            <a:ext cx="3640138" cy="3079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1400">
                <a:solidFill>
                  <a:schemeClr val="lt1"/>
                </a:solidFill>
                <a:latin typeface="Arial"/>
                <a:ea typeface="Arial"/>
                <a:cs typeface="Arial"/>
                <a:sym typeface="Arial"/>
              </a:rPr>
              <a:t>5.1% of K-12 students in charter schools</a:t>
            </a:r>
            <a:endParaRPr/>
          </a:p>
        </p:txBody>
      </p:sp>
      <p:sp>
        <p:nvSpPr>
          <p:cNvPr id="156" name="Google Shape;156;p22"/>
          <p:cNvSpPr txBox="1"/>
          <p:nvPr/>
        </p:nvSpPr>
        <p:spPr>
          <a:xfrm>
            <a:off x="4652963" y="4957763"/>
            <a:ext cx="3690937" cy="3079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1400">
                <a:solidFill>
                  <a:schemeClr val="lt1"/>
                </a:solidFill>
                <a:latin typeface="Arial"/>
                <a:ea typeface="Arial"/>
                <a:cs typeface="Arial"/>
                <a:sym typeface="Arial"/>
              </a:rPr>
              <a:t>100% enrollment growth since 2007-08</a:t>
            </a:r>
            <a:endParaRPr/>
          </a:p>
        </p:txBody>
      </p:sp>
      <p:sp>
        <p:nvSpPr>
          <p:cNvPr id="157" name="Google Shape;157;p22"/>
          <p:cNvSpPr txBox="1"/>
          <p:nvPr/>
        </p:nvSpPr>
        <p:spPr>
          <a:xfrm>
            <a:off x="977900" y="1092200"/>
            <a:ext cx="7664450" cy="9239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u="sng">
                <a:solidFill>
                  <a:srgbClr val="FF8000"/>
                </a:solidFill>
                <a:latin typeface="Arial"/>
                <a:ea typeface="Arial"/>
                <a:cs typeface="Arial"/>
                <a:sym typeface="Arial"/>
              </a:rPr>
              <a:t>Model</a:t>
            </a:r>
            <a:r>
              <a:rPr b="0" lang="en-US" sz="1800">
                <a:solidFill>
                  <a:srgbClr val="FF8000"/>
                </a:solidFill>
                <a:latin typeface="Arial"/>
                <a:ea typeface="Arial"/>
                <a:cs typeface="Arial"/>
                <a:sym typeface="Arial"/>
              </a:rPr>
              <a:t>:  	</a:t>
            </a:r>
            <a:r>
              <a:rPr b="0" lang="en-US" sz="1800">
                <a:solidFill>
                  <a:schemeClr val="lt1"/>
                </a:solidFill>
                <a:latin typeface="Arial"/>
                <a:ea typeface="Arial"/>
                <a:cs typeface="Arial"/>
                <a:sym typeface="Arial"/>
              </a:rPr>
              <a:t>1.	independently contract with outside group to operate schools</a:t>
            </a:r>
            <a:endParaRPr/>
          </a:p>
          <a:p>
            <a:pPr indent="0" lvl="0" marL="0" marR="0" rtl="0" algn="l">
              <a:spcBef>
                <a:spcPts val="0"/>
              </a:spcBef>
              <a:spcAft>
                <a:spcPts val="0"/>
              </a:spcAft>
              <a:buNone/>
            </a:pPr>
            <a:r>
              <a:rPr b="0" lang="en-US" sz="1800">
                <a:solidFill>
                  <a:schemeClr val="lt1"/>
                </a:solidFill>
                <a:latin typeface="Arial"/>
                <a:ea typeface="Arial"/>
                <a:cs typeface="Arial"/>
                <a:sym typeface="Arial"/>
              </a:rPr>
              <a:t>	2.	no specific education model, curriculum, pedagogy</a:t>
            </a:r>
            <a:endParaRPr/>
          </a:p>
          <a:p>
            <a:pPr indent="0" lvl="0" marL="0" marR="0" rtl="0" algn="l">
              <a:spcBef>
                <a:spcPts val="0"/>
              </a:spcBef>
              <a:spcAft>
                <a:spcPts val="0"/>
              </a:spcAft>
              <a:buNone/>
            </a:pPr>
            <a:r>
              <a:rPr b="0" lang="en-US" sz="1800">
                <a:solidFill>
                  <a:schemeClr val="lt1"/>
                </a:solidFill>
                <a:latin typeface="Arial"/>
                <a:ea typeface="Arial"/>
                <a:cs typeface="Arial"/>
                <a:sym typeface="Arial"/>
              </a:rPr>
              <a:t>	3.	no unions</a:t>
            </a:r>
            <a:endParaRPr/>
          </a:p>
        </p:txBody>
      </p:sp>
      <p:sp>
        <p:nvSpPr>
          <p:cNvPr id="158" name="Google Shape;158;p22"/>
          <p:cNvSpPr txBox="1"/>
          <p:nvPr/>
        </p:nvSpPr>
        <p:spPr>
          <a:xfrm>
            <a:off x="152400" y="5576888"/>
            <a:ext cx="4686300" cy="1016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FFFFFF"/>
                </a:solidFill>
                <a:latin typeface="Arial"/>
                <a:ea typeface="Arial"/>
                <a:cs typeface="Arial"/>
                <a:sym typeface="Arial"/>
              </a:rPr>
              <a:t>Percentage of children in charter schools</a:t>
            </a:r>
            <a:endParaRPr/>
          </a:p>
          <a:p>
            <a:pPr indent="0" lvl="0" marL="0" marR="0" rtl="0" algn="l">
              <a:spcBef>
                <a:spcPts val="0"/>
              </a:spcBef>
              <a:spcAft>
                <a:spcPts val="0"/>
              </a:spcAft>
              <a:buNone/>
            </a:pPr>
            <a:r>
              <a:t/>
            </a:r>
            <a:endParaRPr b="1" sz="1600">
              <a:solidFill>
                <a:srgbClr val="FFFFFF"/>
              </a:solidFill>
              <a:latin typeface="Arial"/>
              <a:ea typeface="Arial"/>
              <a:cs typeface="Arial"/>
              <a:sym typeface="Arial"/>
            </a:endParaRPr>
          </a:p>
          <a:p>
            <a:pPr indent="0" lvl="0" marL="0" marR="0" rtl="0" algn="l">
              <a:spcBef>
                <a:spcPts val="0"/>
              </a:spcBef>
              <a:spcAft>
                <a:spcPts val="0"/>
              </a:spcAft>
              <a:buNone/>
            </a:pPr>
            <a:r>
              <a:rPr b="1" lang="en-US" sz="1400">
                <a:solidFill>
                  <a:srgbClr val="FFFFFF"/>
                </a:solidFill>
                <a:latin typeface="Arial"/>
                <a:ea typeface="Arial"/>
                <a:cs typeface="Arial"/>
                <a:sym typeface="Arial"/>
              </a:rPr>
              <a:t>New Orleans :   79%	    District of Columbia:    43% </a:t>
            </a:r>
            <a:endParaRPr/>
          </a:p>
          <a:p>
            <a:pPr indent="0" lvl="0" marL="0" marR="0" rtl="0" algn="l">
              <a:spcBef>
                <a:spcPts val="0"/>
              </a:spcBef>
              <a:spcAft>
                <a:spcPts val="0"/>
              </a:spcAft>
              <a:buNone/>
            </a:pPr>
            <a:r>
              <a:rPr b="1" lang="en-US" sz="1400">
                <a:solidFill>
                  <a:srgbClr val="FFFFFF"/>
                </a:solidFill>
                <a:latin typeface="Arial"/>
                <a:ea typeface="Arial"/>
                <a:cs typeface="Arial"/>
                <a:sym typeface="Arial"/>
              </a:rPr>
              <a:t>Detroit:   51%	    Chicago:    19%</a:t>
            </a:r>
            <a:endParaRPr/>
          </a:p>
        </p:txBody>
      </p:sp>
      <p:sp>
        <p:nvSpPr>
          <p:cNvPr id="159" name="Google Shape;159;p22"/>
          <p:cNvSpPr txBox="1"/>
          <p:nvPr/>
        </p:nvSpPr>
        <p:spPr>
          <a:xfrm>
            <a:off x="5207000" y="5638800"/>
            <a:ext cx="3467100" cy="64611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800">
                <a:solidFill>
                  <a:srgbClr val="FFFFFF"/>
                </a:solidFill>
                <a:latin typeface="Arial"/>
                <a:ea typeface="Arial"/>
                <a:cs typeface="Arial"/>
                <a:sym typeface="Arial"/>
              </a:rPr>
              <a:t>70% of Americans support charter schools   </a:t>
            </a:r>
            <a:endParaRPr/>
          </a:p>
        </p:txBody>
      </p:sp>
      <p:sp>
        <p:nvSpPr>
          <p:cNvPr id="160" name="Google Shape;160;p22"/>
          <p:cNvSpPr/>
          <p:nvPr/>
        </p:nvSpPr>
        <p:spPr>
          <a:xfrm>
            <a:off x="177800" y="5549900"/>
            <a:ext cx="4559300" cy="1130300"/>
          </a:xfrm>
          <a:prstGeom prst="rect">
            <a:avLst/>
          </a:prstGeom>
          <a:noFill/>
          <a:ln cap="flat" cmpd="sng" w="63500">
            <a:solidFill>
              <a:srgbClr val="FF66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
        <p:nvSpPr>
          <p:cNvPr id="161" name="Google Shape;161;p22"/>
          <p:cNvSpPr/>
          <p:nvPr/>
        </p:nvSpPr>
        <p:spPr>
          <a:xfrm>
            <a:off x="5016500" y="5588000"/>
            <a:ext cx="3213100" cy="914400"/>
          </a:xfrm>
          <a:prstGeom prst="rect">
            <a:avLst/>
          </a:prstGeom>
          <a:noFill/>
          <a:ln cap="flat" cmpd="sng" w="63500">
            <a:solidFill>
              <a:srgbClr val="FF66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3"/>
          <p:cNvSpPr txBox="1"/>
          <p:nvPr>
            <p:ph type="title"/>
          </p:nvPr>
        </p:nvSpPr>
        <p:spPr>
          <a:xfrm>
            <a:off x="0" y="203200"/>
            <a:ext cx="9144000" cy="80803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1400" u="none" cap="none" strike="noStrike">
                <a:solidFill>
                  <a:srgbClr val="FFFF00"/>
                </a:solidFill>
                <a:latin typeface="Arial"/>
                <a:ea typeface="Arial"/>
                <a:cs typeface="Arial"/>
                <a:sym typeface="Arial"/>
              </a:rPr>
            </a:br>
            <a:r>
              <a:rPr b="1" i="0" lang="en-US" sz="2800" u="none" cap="none" strike="noStrike">
                <a:solidFill>
                  <a:srgbClr val="FFFF00"/>
                </a:solidFill>
                <a:latin typeface="Arial"/>
                <a:ea typeface="Arial"/>
                <a:cs typeface="Arial"/>
                <a:sym typeface="Arial"/>
              </a:rPr>
              <a:t>Culture Mapping:   Impact of Cultural Beliefs</a:t>
            </a:r>
            <a:br>
              <a:rPr b="1" i="0" lang="en-US" sz="2800" u="none" cap="none" strike="noStrike">
                <a:solidFill>
                  <a:srgbClr val="FFFF00"/>
                </a:solidFill>
                <a:latin typeface="Arial"/>
                <a:ea typeface="Arial"/>
                <a:cs typeface="Arial"/>
                <a:sym typeface="Arial"/>
              </a:rPr>
            </a:br>
            <a:br>
              <a:rPr b="1" i="0" lang="en-US" sz="1000" u="none" cap="none" strike="noStrike">
                <a:solidFill>
                  <a:srgbClr val="FFFF00"/>
                </a:solidFill>
                <a:latin typeface="Arial"/>
                <a:ea typeface="Arial"/>
                <a:cs typeface="Arial"/>
                <a:sym typeface="Arial"/>
              </a:rPr>
            </a:br>
            <a:r>
              <a:rPr b="1" i="0" lang="en-US" sz="2400" u="none" cap="none" strike="noStrike">
                <a:solidFill>
                  <a:srgbClr val="FF781A"/>
                </a:solidFill>
                <a:latin typeface="Arial"/>
                <a:ea typeface="Arial"/>
                <a:cs typeface="Arial"/>
                <a:sym typeface="Arial"/>
              </a:rPr>
              <a:t>Charter Schools</a:t>
            </a:r>
            <a:br>
              <a:rPr b="0" i="0" lang="en-US" sz="2800" u="none" cap="none" strike="noStrike">
                <a:solidFill>
                  <a:schemeClr val="lt1"/>
                </a:solidFill>
                <a:latin typeface="Arial"/>
                <a:ea typeface="Arial"/>
                <a:cs typeface="Arial"/>
                <a:sym typeface="Arial"/>
              </a:rPr>
            </a:br>
            <a:endParaRPr b="0" i="0" sz="2800" u="none" cap="none" strike="noStrike">
              <a:solidFill>
                <a:schemeClr val="lt1"/>
              </a:solidFill>
              <a:latin typeface="Arial"/>
              <a:ea typeface="Arial"/>
              <a:cs typeface="Arial"/>
              <a:sym typeface="Arial"/>
            </a:endParaRPr>
          </a:p>
        </p:txBody>
      </p:sp>
      <p:sp>
        <p:nvSpPr>
          <p:cNvPr id="167" name="Google Shape;167;p23"/>
          <p:cNvSpPr txBox="1"/>
          <p:nvPr>
            <p:ph idx="1" type="body"/>
          </p:nvPr>
        </p:nvSpPr>
        <p:spPr>
          <a:xfrm>
            <a:off x="190500" y="3746500"/>
            <a:ext cx="3962400" cy="27305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Font typeface="Arial"/>
              <a:buNone/>
            </a:pPr>
            <a:r>
              <a:rPr b="1" i="0" lang="en-US" sz="1600" u="sng" cap="none" strike="noStrike">
                <a:solidFill>
                  <a:srgbClr val="FFFFFF"/>
                </a:solidFill>
                <a:latin typeface="Arial"/>
                <a:ea typeface="Arial"/>
                <a:cs typeface="Arial"/>
                <a:sym typeface="Arial"/>
              </a:rPr>
              <a:t>The Evaluation of Charter Schools Final Report </a:t>
            </a:r>
            <a:r>
              <a:rPr b="1" i="0" lang="en-US" sz="1600" u="none" cap="none" strike="noStrike">
                <a:solidFill>
                  <a:srgbClr val="FFFFFF"/>
                </a:solidFill>
                <a:latin typeface="Arial"/>
                <a:ea typeface="Arial"/>
                <a:cs typeface="Arial"/>
                <a:sym typeface="Arial"/>
              </a:rPr>
              <a:t>(June 2010), IES</a:t>
            </a:r>
            <a:endParaRPr/>
          </a:p>
          <a:p>
            <a:pPr indent="0" lvl="0" marL="0" marR="0" rtl="0" algn="l">
              <a:spcBef>
                <a:spcPts val="160"/>
              </a:spcBef>
              <a:spcAft>
                <a:spcPts val="0"/>
              </a:spcAft>
              <a:buClr>
                <a:schemeClr val="lt1"/>
              </a:buClr>
              <a:buFont typeface="Arial"/>
              <a:buNone/>
            </a:pPr>
            <a:r>
              <a:t/>
            </a:r>
            <a:endParaRPr b="0" i="0" sz="800" u="none" cap="none" strike="noStrike">
              <a:solidFill>
                <a:srgbClr val="FFFFFF"/>
              </a:solidFill>
              <a:latin typeface="Arial"/>
              <a:ea typeface="Arial"/>
              <a:cs typeface="Arial"/>
              <a:sym typeface="Arial"/>
            </a:endParaRPr>
          </a:p>
          <a:p>
            <a:pPr indent="0" lvl="0" marL="0" marR="0" rtl="0" algn="l">
              <a:spcBef>
                <a:spcPts val="320"/>
              </a:spcBef>
              <a:spcAft>
                <a:spcPts val="0"/>
              </a:spcAft>
              <a:buClr>
                <a:srgbClr val="FFFFFF"/>
              </a:buClr>
              <a:buFont typeface="Arial"/>
              <a:buNone/>
            </a:pPr>
            <a:r>
              <a:rPr b="0" i="0" lang="en-US" sz="1400" u="none" cap="none" strike="noStrike">
                <a:solidFill>
                  <a:srgbClr val="FFFFFF"/>
                </a:solidFill>
                <a:latin typeface="Arial"/>
                <a:ea typeface="Arial"/>
                <a:cs typeface="Arial"/>
                <a:sym typeface="Arial"/>
              </a:rPr>
              <a:t>“On average, charter middle schools are </a:t>
            </a:r>
            <a:r>
              <a:rPr b="1" i="0" lang="en-US" sz="1600" u="none" cap="none" strike="noStrike">
                <a:solidFill>
                  <a:srgbClr val="FFFF00"/>
                </a:solidFill>
                <a:latin typeface="Arial"/>
                <a:ea typeface="Arial"/>
                <a:cs typeface="Arial"/>
                <a:sym typeface="Arial"/>
              </a:rPr>
              <a:t>neither more nor less successful</a:t>
            </a:r>
            <a:r>
              <a:rPr b="1" i="0" lang="en-US" sz="1600" u="none" cap="none" strike="noStrike">
                <a:solidFill>
                  <a:srgbClr val="FFFFFF"/>
                </a:solidFill>
                <a:latin typeface="Arial"/>
                <a:ea typeface="Arial"/>
                <a:cs typeface="Arial"/>
                <a:sym typeface="Arial"/>
              </a:rPr>
              <a:t> </a:t>
            </a:r>
            <a:r>
              <a:rPr b="0" i="0" lang="en-US" sz="1400" u="none" cap="none" strike="noStrike">
                <a:solidFill>
                  <a:srgbClr val="FFFFFF"/>
                </a:solidFill>
                <a:latin typeface="Arial"/>
                <a:ea typeface="Arial"/>
                <a:cs typeface="Arial"/>
                <a:sym typeface="Arial"/>
              </a:rPr>
              <a:t>than traditional public schools in improving achievement, behavior, and school progress.”</a:t>
            </a:r>
            <a:endParaRPr b="0" i="0" sz="1400" u="none" cap="none" strike="noStrike">
              <a:solidFill>
                <a:srgbClr val="FFFFFF"/>
              </a:solidFill>
              <a:latin typeface="Arial"/>
              <a:ea typeface="Arial"/>
              <a:cs typeface="Arial"/>
              <a:sym typeface="Arial"/>
            </a:endParaRPr>
          </a:p>
          <a:p>
            <a:pPr indent="50800" lvl="0" marL="0" marR="0" rtl="0" algn="l">
              <a:spcBef>
                <a:spcPts val="160"/>
              </a:spcBef>
              <a:spcAft>
                <a:spcPts val="0"/>
              </a:spcAft>
              <a:buClr>
                <a:schemeClr val="lt1"/>
              </a:buClr>
              <a:buSzPts val="800"/>
              <a:buFont typeface="Arial"/>
              <a:buNone/>
            </a:pPr>
            <a:r>
              <a:t/>
            </a:r>
            <a:endParaRPr b="0" i="0" sz="800" u="none" cap="none" strike="noStrike">
              <a:solidFill>
                <a:srgbClr val="FFFFFF"/>
              </a:solidFill>
              <a:latin typeface="Arial"/>
              <a:ea typeface="Arial"/>
              <a:cs typeface="Arial"/>
              <a:sym typeface="Arial"/>
            </a:endParaRPr>
          </a:p>
          <a:p>
            <a:pPr indent="0" lvl="0" marL="0" marR="0" rtl="0" algn="l">
              <a:spcBef>
                <a:spcPts val="320"/>
              </a:spcBef>
              <a:spcAft>
                <a:spcPts val="0"/>
              </a:spcAft>
              <a:buClr>
                <a:srgbClr val="FFFFFF"/>
              </a:buClr>
              <a:buFont typeface="Arial"/>
              <a:buNone/>
            </a:pPr>
            <a:r>
              <a:rPr b="0" i="0" lang="en-US" sz="1400" u="none" cap="none" strike="noStrike">
                <a:solidFill>
                  <a:srgbClr val="FFFFFF"/>
                </a:solidFill>
                <a:latin typeface="Arial"/>
                <a:ea typeface="Arial"/>
                <a:cs typeface="Arial"/>
                <a:sym typeface="Arial"/>
              </a:rPr>
              <a:t>“The impact of charter middle schools on </a:t>
            </a:r>
            <a:r>
              <a:rPr b="1" i="0" lang="en-US" sz="1600" u="none" cap="none" strike="noStrike">
                <a:solidFill>
                  <a:srgbClr val="FFFF00"/>
                </a:solidFill>
                <a:latin typeface="Arial"/>
                <a:ea typeface="Arial"/>
                <a:cs typeface="Arial"/>
                <a:sym typeface="Arial"/>
              </a:rPr>
              <a:t>student achievement varies significantly </a:t>
            </a:r>
            <a:r>
              <a:rPr b="0" i="0" lang="en-US" sz="1400" u="none" cap="none" strike="noStrike">
                <a:solidFill>
                  <a:srgbClr val="FFFFFF"/>
                </a:solidFill>
                <a:latin typeface="Arial"/>
                <a:ea typeface="Arial"/>
                <a:cs typeface="Arial"/>
                <a:sym typeface="Arial"/>
              </a:rPr>
              <a:t>across schools”</a:t>
            </a:r>
            <a:endParaRPr b="0" i="0" sz="1400" u="none" cap="none" strike="noStrike">
              <a:solidFill>
                <a:srgbClr val="FFFFFF"/>
              </a:solidFill>
              <a:latin typeface="Arial"/>
              <a:ea typeface="Arial"/>
              <a:cs typeface="Arial"/>
              <a:sym typeface="Arial"/>
            </a:endParaRPr>
          </a:p>
        </p:txBody>
      </p:sp>
      <p:sp>
        <p:nvSpPr>
          <p:cNvPr id="168" name="Google Shape;168;p23"/>
          <p:cNvSpPr txBox="1"/>
          <p:nvPr/>
        </p:nvSpPr>
        <p:spPr>
          <a:xfrm>
            <a:off x="4724400" y="1135063"/>
            <a:ext cx="4419600" cy="4022725"/>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1" lang="en-US" sz="2000">
                <a:solidFill>
                  <a:srgbClr val="FFFF00"/>
                </a:solidFill>
                <a:latin typeface="Arial"/>
                <a:ea typeface="Arial"/>
                <a:cs typeface="Arial"/>
                <a:sym typeface="Arial"/>
              </a:rPr>
              <a:t>CULTURAL FRAMES</a:t>
            </a:r>
            <a:endParaRPr/>
          </a:p>
          <a:p>
            <a:pPr indent="0" lvl="0" marL="0" marR="0" rtl="0" algn="l">
              <a:lnSpc>
                <a:spcPct val="90000"/>
              </a:lnSpc>
              <a:spcBef>
                <a:spcPts val="0"/>
              </a:spcBef>
              <a:spcAft>
                <a:spcPts val="0"/>
              </a:spcAft>
              <a:buNone/>
            </a:pPr>
            <a:r>
              <a:t/>
            </a:r>
            <a:endParaRPr b="1" sz="2000">
              <a:solidFill>
                <a:srgbClr val="FFFFFF"/>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rgbClr val="FFFFFF"/>
                </a:solidFill>
                <a:latin typeface="Arial"/>
                <a:ea typeface="Arial"/>
                <a:cs typeface="Arial"/>
                <a:sym typeface="Arial"/>
              </a:rPr>
              <a:t>		Private Sector </a:t>
            </a:r>
            <a:r>
              <a:rPr b="0" lang="en-US" sz="2400">
                <a:solidFill>
                  <a:srgbClr val="FFFFFF"/>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1000">
              <a:solidFill>
                <a:srgbClr val="FFFFFF"/>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rgbClr val="FFFFFF"/>
                </a:solidFill>
                <a:latin typeface="Arial"/>
                <a:ea typeface="Arial"/>
                <a:cs typeface="Arial"/>
                <a:sym typeface="Arial"/>
              </a:rPr>
              <a:t>		Visionary Leader </a:t>
            </a:r>
            <a:r>
              <a:rPr b="0" lang="en-US" sz="2400">
                <a:solidFill>
                  <a:srgbClr val="FFFFFF"/>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1000">
              <a:solidFill>
                <a:srgbClr val="FFFFFF"/>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rgbClr val="FFFFFF"/>
                </a:solidFill>
                <a:latin typeface="Arial"/>
                <a:ea typeface="Arial"/>
                <a:cs typeface="Arial"/>
                <a:sym typeface="Arial"/>
              </a:rPr>
              <a:t>		Magic Bullet </a:t>
            </a:r>
            <a:r>
              <a:rPr b="0" lang="en-US" sz="2400">
                <a:solidFill>
                  <a:srgbClr val="FFFFFF"/>
                </a:solidFill>
                <a:latin typeface="Arial"/>
                <a:ea typeface="Arial"/>
                <a:cs typeface="Arial"/>
                <a:sym typeface="Arial"/>
              </a:rPr>
              <a:t>Frame</a:t>
            </a:r>
            <a:endParaRPr/>
          </a:p>
          <a:p>
            <a:pPr indent="0" lvl="0" marL="0" marR="0" rtl="0" algn="l">
              <a:lnSpc>
                <a:spcPct val="90000"/>
              </a:lnSpc>
              <a:spcBef>
                <a:spcPts val="1000"/>
              </a:spcBef>
              <a:spcAft>
                <a:spcPts val="0"/>
              </a:spcAft>
              <a:buNone/>
            </a:pPr>
            <a:r>
              <a:rPr b="1" lang="en-US" sz="1000">
                <a:solidFill>
                  <a:srgbClr val="FFFFFF"/>
                </a:solidFill>
                <a:latin typeface="Arial"/>
                <a:ea typeface="Arial"/>
                <a:cs typeface="Arial"/>
                <a:sym typeface="Arial"/>
              </a:rPr>
              <a:t>		</a:t>
            </a:r>
            <a:endParaRPr/>
          </a:p>
          <a:p>
            <a:pPr indent="0" lvl="0" marL="0" marR="0" rtl="0" algn="l">
              <a:lnSpc>
                <a:spcPct val="90000"/>
              </a:lnSpc>
              <a:spcBef>
                <a:spcPts val="1000"/>
              </a:spcBef>
              <a:spcAft>
                <a:spcPts val="0"/>
              </a:spcAft>
              <a:buNone/>
            </a:pPr>
            <a:r>
              <a:rPr b="1" lang="en-US" sz="2400">
                <a:solidFill>
                  <a:srgbClr val="FFFFFF"/>
                </a:solidFill>
                <a:latin typeface="Arial"/>
                <a:ea typeface="Arial"/>
                <a:cs typeface="Arial"/>
                <a:sym typeface="Arial"/>
              </a:rPr>
              <a:t>		Local Solutions </a:t>
            </a:r>
            <a:r>
              <a:rPr b="0" lang="en-US" sz="2400">
                <a:solidFill>
                  <a:srgbClr val="FFFFFF"/>
                </a:solidFill>
                <a:latin typeface="Arial"/>
                <a:ea typeface="Arial"/>
                <a:cs typeface="Arial"/>
                <a:sym typeface="Arial"/>
              </a:rPr>
              <a:t>Frame</a:t>
            </a:r>
            <a:endParaRPr/>
          </a:p>
          <a:p>
            <a:pPr indent="0" lvl="0" marL="0" marR="0" rtl="0" algn="l">
              <a:lnSpc>
                <a:spcPct val="90000"/>
              </a:lnSpc>
              <a:spcBef>
                <a:spcPts val="1000"/>
              </a:spcBef>
              <a:spcAft>
                <a:spcPts val="0"/>
              </a:spcAft>
              <a:buNone/>
            </a:pPr>
            <a:r>
              <a:rPr b="1" lang="en-US" sz="1000">
                <a:solidFill>
                  <a:srgbClr val="FFFFFF"/>
                </a:solidFill>
                <a:latin typeface="Arial"/>
                <a:ea typeface="Arial"/>
                <a:cs typeface="Arial"/>
                <a:sym typeface="Arial"/>
              </a:rPr>
              <a:t>		</a:t>
            </a:r>
            <a:endParaRPr/>
          </a:p>
          <a:p>
            <a:pPr indent="0" lvl="0" marL="0" marR="0" rtl="0" algn="l">
              <a:lnSpc>
                <a:spcPct val="90000"/>
              </a:lnSpc>
              <a:spcBef>
                <a:spcPts val="1000"/>
              </a:spcBef>
              <a:spcAft>
                <a:spcPts val="0"/>
              </a:spcAft>
              <a:buNone/>
            </a:pPr>
            <a:r>
              <a:rPr b="1" lang="en-US" sz="2400">
                <a:solidFill>
                  <a:srgbClr val="FFFFFF"/>
                </a:solidFill>
                <a:latin typeface="Arial"/>
                <a:ea typeface="Arial"/>
                <a:cs typeface="Arial"/>
                <a:sym typeface="Arial"/>
              </a:rPr>
              <a:t>		</a:t>
            </a:r>
            <a:endParaRPr/>
          </a:p>
        </p:txBody>
      </p:sp>
      <p:sp>
        <p:nvSpPr>
          <p:cNvPr id="169" name="Google Shape;169;p23"/>
          <p:cNvSpPr txBox="1"/>
          <p:nvPr/>
        </p:nvSpPr>
        <p:spPr>
          <a:xfrm>
            <a:off x="190500" y="1703388"/>
            <a:ext cx="4025900" cy="193899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u="sng">
                <a:solidFill>
                  <a:srgbClr val="FFFFFF"/>
                </a:solidFill>
                <a:latin typeface="Arial"/>
                <a:ea typeface="Arial"/>
                <a:cs typeface="Arial"/>
                <a:sym typeface="Arial"/>
              </a:rPr>
              <a:t>Charter School Performance in 16 States</a:t>
            </a:r>
            <a:r>
              <a:rPr b="1" lang="en-US" sz="1600">
                <a:solidFill>
                  <a:srgbClr val="FFFFFF"/>
                </a:solidFill>
                <a:latin typeface="Arial"/>
                <a:ea typeface="Arial"/>
                <a:cs typeface="Arial"/>
                <a:sym typeface="Arial"/>
              </a:rPr>
              <a:t> (2009), CREDO, Stanford</a:t>
            </a:r>
            <a:endParaRPr/>
          </a:p>
          <a:p>
            <a:pPr indent="0" lvl="0" marL="0" marR="0" rtl="0" algn="l">
              <a:spcBef>
                <a:spcPts val="0"/>
              </a:spcBef>
              <a:spcAft>
                <a:spcPts val="0"/>
              </a:spcAft>
              <a:buNone/>
            </a:pPr>
            <a:r>
              <a:t/>
            </a:r>
            <a:endParaRPr b="0" sz="1400">
              <a:solidFill>
                <a:srgbClr val="FFFFFF"/>
              </a:solidFill>
              <a:latin typeface="Arial"/>
              <a:ea typeface="Arial"/>
              <a:cs typeface="Arial"/>
              <a:sym typeface="Arial"/>
            </a:endParaRPr>
          </a:p>
          <a:p>
            <a:pPr indent="0" lvl="0" marL="0" marR="0" rtl="0" algn="l">
              <a:spcBef>
                <a:spcPts val="0"/>
              </a:spcBef>
              <a:spcAft>
                <a:spcPts val="0"/>
              </a:spcAft>
              <a:buNone/>
            </a:pPr>
            <a:r>
              <a:rPr b="0" lang="en-US" sz="1400">
                <a:solidFill>
                  <a:srgbClr val="FFFFFF"/>
                </a:solidFill>
                <a:latin typeface="Arial"/>
                <a:ea typeface="Arial"/>
                <a:cs typeface="Arial"/>
                <a:sym typeface="Arial"/>
              </a:rPr>
              <a:t>“</a:t>
            </a:r>
            <a:r>
              <a:rPr b="1" lang="en-US" sz="1600">
                <a:solidFill>
                  <a:srgbClr val="FFFF00"/>
                </a:solidFill>
                <a:latin typeface="Arial"/>
                <a:ea typeface="Arial"/>
                <a:cs typeface="Arial"/>
                <a:sym typeface="Arial"/>
              </a:rPr>
              <a:t>academic growth was somewhat lower</a:t>
            </a:r>
            <a:r>
              <a:rPr b="1" lang="en-US" sz="1400">
                <a:solidFill>
                  <a:srgbClr val="FFFFFF"/>
                </a:solidFill>
                <a:latin typeface="Arial"/>
                <a:ea typeface="Arial"/>
                <a:cs typeface="Arial"/>
                <a:sym typeface="Arial"/>
              </a:rPr>
              <a:t> </a:t>
            </a:r>
            <a:r>
              <a:rPr b="0" lang="en-US" sz="1400">
                <a:solidFill>
                  <a:srgbClr val="FFFFFF"/>
                </a:solidFill>
                <a:latin typeface="Arial"/>
                <a:ea typeface="Arial"/>
                <a:cs typeface="Arial"/>
                <a:sym typeface="Arial"/>
              </a:rPr>
              <a:t>than their traditional public school peers…”</a:t>
            </a:r>
            <a:endParaRPr b="0" sz="1400">
              <a:solidFill>
                <a:srgbClr val="FFFFFF"/>
              </a:solidFill>
              <a:latin typeface="Arial"/>
              <a:ea typeface="Arial"/>
              <a:cs typeface="Arial"/>
              <a:sym typeface="Arial"/>
            </a:endParaRPr>
          </a:p>
          <a:p>
            <a:pPr indent="0" lvl="0" marL="0" marR="0" rtl="0" algn="l">
              <a:spcBef>
                <a:spcPts val="0"/>
              </a:spcBef>
              <a:spcAft>
                <a:spcPts val="0"/>
              </a:spcAft>
              <a:buNone/>
            </a:pPr>
            <a:r>
              <a:t/>
            </a:r>
            <a:endParaRPr b="0" sz="1400">
              <a:solidFill>
                <a:srgbClr val="FFFFFF"/>
              </a:solidFill>
              <a:latin typeface="Arial"/>
              <a:ea typeface="Arial"/>
              <a:cs typeface="Arial"/>
              <a:sym typeface="Arial"/>
            </a:endParaRPr>
          </a:p>
          <a:p>
            <a:pPr indent="0" lvl="0" marL="0" marR="0" rtl="0" algn="l">
              <a:spcBef>
                <a:spcPts val="0"/>
              </a:spcBef>
              <a:spcAft>
                <a:spcPts val="0"/>
              </a:spcAft>
              <a:buNone/>
            </a:pPr>
            <a:r>
              <a:rPr b="0" lang="en-US" sz="1400">
                <a:solidFill>
                  <a:srgbClr val="FFFFFF"/>
                </a:solidFill>
                <a:latin typeface="Arial"/>
                <a:ea typeface="Arial"/>
                <a:cs typeface="Arial"/>
                <a:sym typeface="Arial"/>
              </a:rPr>
              <a:t>“</a:t>
            </a:r>
            <a:r>
              <a:rPr b="1" lang="en-US" sz="1600">
                <a:solidFill>
                  <a:srgbClr val="FFFF00"/>
                </a:solidFill>
                <a:latin typeface="Arial"/>
                <a:ea typeface="Arial"/>
                <a:cs typeface="Arial"/>
                <a:sym typeface="Arial"/>
              </a:rPr>
              <a:t>tremendous variation</a:t>
            </a:r>
            <a:r>
              <a:rPr b="0" lang="en-US" sz="1400">
                <a:solidFill>
                  <a:srgbClr val="FFFF00"/>
                </a:solidFill>
                <a:latin typeface="Arial"/>
                <a:ea typeface="Arial"/>
                <a:cs typeface="Arial"/>
                <a:sym typeface="Arial"/>
              </a:rPr>
              <a:t> </a:t>
            </a:r>
            <a:r>
              <a:rPr b="0" lang="en-US" sz="1400">
                <a:solidFill>
                  <a:srgbClr val="FFFFFF"/>
                </a:solidFill>
                <a:latin typeface="Arial"/>
                <a:ea typeface="Arial"/>
                <a:cs typeface="Arial"/>
                <a:sym typeface="Arial"/>
              </a:rPr>
              <a:t>in academic quality among charter schools …</a:t>
            </a:r>
            <a:endParaRPr b="0" sz="1400">
              <a:solidFill>
                <a:schemeClr val="dk1"/>
              </a:solidFill>
              <a:latin typeface="Arial"/>
              <a:ea typeface="Arial"/>
              <a:cs typeface="Arial"/>
              <a:sym typeface="Arial"/>
            </a:endParaRPr>
          </a:p>
        </p:txBody>
      </p:sp>
      <p:sp>
        <p:nvSpPr>
          <p:cNvPr id="170" name="Google Shape;170;p23"/>
          <p:cNvSpPr txBox="1"/>
          <p:nvPr/>
        </p:nvSpPr>
        <p:spPr>
          <a:xfrm>
            <a:off x="190500" y="1130300"/>
            <a:ext cx="1495425" cy="4000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000">
                <a:solidFill>
                  <a:srgbClr val="FFFF00"/>
                </a:solidFill>
                <a:latin typeface="Arial"/>
                <a:ea typeface="Arial"/>
                <a:cs typeface="Arial"/>
                <a:sym typeface="Arial"/>
              </a:rPr>
              <a:t>EVIDENCE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4"/>
          <p:cNvSpPr txBox="1"/>
          <p:nvPr>
            <p:ph type="title"/>
          </p:nvPr>
        </p:nvSpPr>
        <p:spPr>
          <a:xfrm>
            <a:off x="685800" y="196850"/>
            <a:ext cx="7772400" cy="81915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i="0" lang="en-US" sz="2800" u="none" cap="none" strike="noStrike">
                <a:solidFill>
                  <a:srgbClr val="FFFF00"/>
                </a:solidFill>
                <a:latin typeface="Arial"/>
                <a:ea typeface="Arial"/>
                <a:cs typeface="Arial"/>
                <a:sym typeface="Arial"/>
              </a:rPr>
            </a:br>
            <a:r>
              <a:rPr b="1" i="0" lang="en-US" sz="2800" u="none" cap="none" strike="noStrike">
                <a:solidFill>
                  <a:srgbClr val="FFFF00"/>
                </a:solidFill>
                <a:latin typeface="Arial"/>
                <a:ea typeface="Arial"/>
                <a:cs typeface="Arial"/>
                <a:sym typeface="Arial"/>
              </a:rPr>
              <a:t>Culture Mapping:   Impact of Cultural Beliefs</a:t>
            </a:r>
            <a:br>
              <a:rPr b="1" i="0" lang="en-US" sz="2800" u="none" cap="none" strike="noStrike">
                <a:solidFill>
                  <a:srgbClr val="FFFF00"/>
                </a:solidFill>
                <a:latin typeface="Arial"/>
                <a:ea typeface="Arial"/>
                <a:cs typeface="Arial"/>
                <a:sym typeface="Arial"/>
              </a:rPr>
            </a:br>
            <a:r>
              <a:rPr b="1" i="0" lang="en-US" sz="2400" u="none" cap="none" strike="noStrike">
                <a:solidFill>
                  <a:srgbClr val="FF6600"/>
                </a:solidFill>
                <a:latin typeface="Arial"/>
                <a:ea typeface="Arial"/>
                <a:cs typeface="Arial"/>
                <a:sym typeface="Arial"/>
              </a:rPr>
              <a:t>School Improvement Grants</a:t>
            </a:r>
            <a:br>
              <a:rPr b="1" i="0" lang="en-US" sz="2800" u="none" cap="none" strike="noStrike">
                <a:solidFill>
                  <a:srgbClr val="FF6600"/>
                </a:solidFill>
                <a:latin typeface="Arial"/>
                <a:ea typeface="Arial"/>
                <a:cs typeface="Arial"/>
                <a:sym typeface="Arial"/>
              </a:rPr>
            </a:br>
            <a:br>
              <a:rPr b="1" i="0" lang="en-US" sz="2800" u="none" cap="none" strike="noStrike">
                <a:solidFill>
                  <a:schemeClr val="lt1"/>
                </a:solidFill>
                <a:latin typeface="Arial"/>
                <a:ea typeface="Arial"/>
                <a:cs typeface="Arial"/>
                <a:sym typeface="Arial"/>
              </a:rPr>
            </a:br>
            <a:endParaRPr b="1" i="0" sz="2800" u="none" cap="none" strike="noStrike">
              <a:solidFill>
                <a:schemeClr val="lt1"/>
              </a:solidFill>
              <a:latin typeface="Arial"/>
              <a:ea typeface="Arial"/>
              <a:cs typeface="Arial"/>
              <a:sym typeface="Arial"/>
            </a:endParaRPr>
          </a:p>
        </p:txBody>
      </p:sp>
      <p:sp>
        <p:nvSpPr>
          <p:cNvPr id="177" name="Google Shape;177;p24"/>
          <p:cNvSpPr txBox="1"/>
          <p:nvPr>
            <p:ph idx="1" type="body"/>
          </p:nvPr>
        </p:nvSpPr>
        <p:spPr>
          <a:xfrm>
            <a:off x="0" y="1009650"/>
            <a:ext cx="8928100" cy="22034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8000"/>
              </a:buClr>
              <a:buFont typeface="Arial"/>
              <a:buNone/>
            </a:pPr>
            <a:r>
              <a:rPr b="1" i="0" lang="en-US" sz="1800" u="sng" cap="none" strike="noStrike">
                <a:solidFill>
                  <a:srgbClr val="FF8000"/>
                </a:solidFill>
                <a:latin typeface="Arial"/>
                <a:ea typeface="Arial"/>
                <a:cs typeface="Arial"/>
                <a:sym typeface="Arial"/>
              </a:rPr>
              <a:t>Model (funding and staff replacement)</a:t>
            </a:r>
            <a:r>
              <a:rPr b="0" i="0" lang="en-US" sz="1800" u="none" cap="none" strike="noStrike">
                <a:solidFill>
                  <a:srgbClr val="FF8000"/>
                </a:solidFill>
                <a:latin typeface="Arial"/>
                <a:ea typeface="Arial"/>
                <a:cs typeface="Arial"/>
                <a:sym typeface="Arial"/>
              </a:rPr>
              <a:t>	</a:t>
            </a:r>
            <a:endParaRPr/>
          </a:p>
          <a:p>
            <a:pPr indent="-342900" lvl="0" marL="342900" marR="0" rtl="0" algn="l">
              <a:spcBef>
                <a:spcPts val="160"/>
              </a:spcBef>
              <a:spcAft>
                <a:spcPts val="0"/>
              </a:spcAft>
              <a:buClr>
                <a:schemeClr val="lt1"/>
              </a:buClr>
              <a:buFont typeface="Arial"/>
              <a:buNone/>
            </a:pPr>
            <a:r>
              <a:t/>
            </a:r>
            <a:endParaRPr b="0" i="0" sz="800" u="none" cap="none" strike="noStrike">
              <a:solidFill>
                <a:srgbClr val="FF8000"/>
              </a:solidFill>
              <a:latin typeface="Arial"/>
              <a:ea typeface="Arial"/>
              <a:cs typeface="Arial"/>
              <a:sym typeface="Arial"/>
            </a:endParaRPr>
          </a:p>
          <a:p>
            <a:pPr indent="-342900" lvl="0" marL="3429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1.	funding over three years (2010-11, 2011-12, 2012-13 ) toward the goal of turning around the 1,200 of the nation’s lowest-performing schools</a:t>
            </a:r>
            <a:endParaRPr/>
          </a:p>
          <a:p>
            <a:pPr indent="-342900" lvl="0" marL="342900" marR="0" rtl="0" algn="l">
              <a:spcBef>
                <a:spcPts val="160"/>
              </a:spcBef>
              <a:spcAft>
                <a:spcPts val="0"/>
              </a:spcAft>
              <a:buClr>
                <a:schemeClr val="lt1"/>
              </a:buClr>
              <a:buFont typeface="Arial"/>
              <a:buNone/>
            </a:pPr>
            <a:r>
              <a:rPr b="0" i="0" lang="en-US" sz="400" u="none" cap="none" strike="noStrike">
                <a:solidFill>
                  <a:schemeClr val="lt1"/>
                </a:solidFill>
                <a:latin typeface="Arial"/>
                <a:ea typeface="Arial"/>
                <a:cs typeface="Arial"/>
                <a:sym typeface="Arial"/>
              </a:rPr>
              <a:t>	</a:t>
            </a:r>
            <a:r>
              <a:rPr b="0" i="0" lang="en-US" sz="800" u="none" cap="none" strike="noStrike">
                <a:solidFill>
                  <a:schemeClr val="lt1"/>
                </a:solidFill>
                <a:latin typeface="Arial"/>
                <a:ea typeface="Arial"/>
                <a:cs typeface="Arial"/>
                <a:sym typeface="Arial"/>
              </a:rPr>
              <a:t>	</a:t>
            </a:r>
            <a:endParaRPr/>
          </a:p>
          <a:p>
            <a:pPr indent="-342900" lvl="0" marL="342900" marR="0" rtl="0" algn="l">
              <a:spcBef>
                <a:spcPts val="360"/>
              </a:spcBef>
              <a:spcAft>
                <a:spcPts val="0"/>
              </a:spcAft>
              <a:buClr>
                <a:schemeClr val="lt1"/>
              </a:buClr>
              <a:buSzPts val="1800"/>
              <a:buFont typeface="Arial"/>
              <a:buAutoNum type="arabicPeriod" startAt="2"/>
            </a:pPr>
            <a:r>
              <a:rPr b="0" i="0" lang="en-US" sz="1800" u="none" cap="none" strike="noStrike">
                <a:solidFill>
                  <a:schemeClr val="lt1"/>
                </a:solidFill>
                <a:latin typeface="Arial"/>
                <a:ea typeface="Arial"/>
                <a:cs typeface="Arial"/>
                <a:sym typeface="Arial"/>
              </a:rPr>
              <a:t>up to $ 2 million per school per year, $ 3.5 Billion total</a:t>
            </a:r>
            <a:endParaRPr/>
          </a:p>
          <a:p>
            <a:pPr indent="-342900" lvl="0" marL="342900" marR="0" rtl="0" algn="l">
              <a:spcBef>
                <a:spcPts val="80"/>
              </a:spcBef>
              <a:spcAft>
                <a:spcPts val="0"/>
              </a:spcAft>
              <a:buClr>
                <a:schemeClr val="lt1"/>
              </a:buClr>
              <a:buFont typeface="Arial"/>
              <a:buNone/>
            </a:pPr>
            <a:r>
              <a:t/>
            </a:r>
            <a:endParaRPr b="0" i="0" sz="400" u="none" cap="none" strike="noStrike">
              <a:solidFill>
                <a:schemeClr val="lt1"/>
              </a:solidFill>
              <a:latin typeface="Arial"/>
              <a:ea typeface="Arial"/>
              <a:cs typeface="Arial"/>
              <a:sym typeface="Arial"/>
            </a:endParaRPr>
          </a:p>
          <a:p>
            <a:pPr indent="-342900" lvl="0" marL="3429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3.	must use one of the following four models for turnaround:</a:t>
            </a:r>
            <a:endParaRPr/>
          </a:p>
          <a:p>
            <a:pPr indent="-342900" lvl="0" marL="3429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	</a:t>
            </a:r>
            <a:endParaRPr/>
          </a:p>
          <a:p>
            <a:pPr indent="-342900" lvl="0" marL="342900" marR="0" rtl="0" algn="l">
              <a:lnSpc>
                <a:spcPct val="90000"/>
              </a:lnSpc>
              <a:spcBef>
                <a:spcPts val="360"/>
              </a:spcBef>
              <a:spcAft>
                <a:spcPts val="0"/>
              </a:spcAft>
              <a:buClr>
                <a:schemeClr val="lt1"/>
              </a:buClr>
              <a:buFont typeface="Arial"/>
              <a:buNone/>
            </a:pPr>
            <a:r>
              <a:t/>
            </a:r>
            <a:endParaRPr b="1" i="0" sz="1800" u="none" cap="none" strike="noStrike">
              <a:solidFill>
                <a:srgbClr val="FFFF00"/>
              </a:solidFill>
              <a:latin typeface="Arial"/>
              <a:ea typeface="Arial"/>
              <a:cs typeface="Arial"/>
              <a:sym typeface="Arial"/>
            </a:endParaRPr>
          </a:p>
          <a:p>
            <a:pPr indent="-342900" lvl="0" marL="342900" marR="0" rtl="0" algn="l">
              <a:lnSpc>
                <a:spcPct val="90000"/>
              </a:lnSpc>
              <a:spcBef>
                <a:spcPts val="360"/>
              </a:spcBef>
              <a:spcAft>
                <a:spcPts val="0"/>
              </a:spcAft>
              <a:buClr>
                <a:schemeClr val="lt1"/>
              </a:buClr>
              <a:buFont typeface="Arial"/>
              <a:buNone/>
            </a:pPr>
            <a:r>
              <a:t/>
            </a:r>
            <a:endParaRPr b="0" i="0" sz="1800" u="none" cap="none" strike="noStrike">
              <a:solidFill>
                <a:schemeClr val="lt1"/>
              </a:solidFill>
              <a:latin typeface="Arial"/>
              <a:ea typeface="Arial"/>
              <a:cs typeface="Arial"/>
              <a:sym typeface="Arial"/>
            </a:endParaRPr>
          </a:p>
          <a:p>
            <a:pPr indent="-342900" lvl="0" marL="342900" marR="0" rtl="0" algn="l">
              <a:lnSpc>
                <a:spcPct val="90000"/>
              </a:lnSpc>
              <a:spcBef>
                <a:spcPts val="360"/>
              </a:spcBef>
              <a:spcAft>
                <a:spcPts val="0"/>
              </a:spcAft>
              <a:buClr>
                <a:schemeClr val="lt1"/>
              </a:buClr>
              <a:buFont typeface="Arial"/>
              <a:buNone/>
            </a:pPr>
            <a:r>
              <a:t/>
            </a:r>
            <a:endParaRPr b="0" i="0" sz="1800" u="none" cap="none" strike="noStrike">
              <a:solidFill>
                <a:schemeClr val="lt1"/>
              </a:solidFill>
              <a:latin typeface="Arial"/>
              <a:ea typeface="Arial"/>
              <a:cs typeface="Arial"/>
              <a:sym typeface="Arial"/>
            </a:endParaRPr>
          </a:p>
          <a:p>
            <a:pPr indent="-342900" lvl="0" marL="342900" marR="0" rtl="0" algn="l">
              <a:lnSpc>
                <a:spcPct val="90000"/>
              </a:lnSpc>
              <a:spcBef>
                <a:spcPts val="360"/>
              </a:spcBef>
              <a:spcAft>
                <a:spcPts val="0"/>
              </a:spcAft>
              <a:buClr>
                <a:schemeClr val="lt1"/>
              </a:buClr>
              <a:buFont typeface="Arial"/>
              <a:buNone/>
            </a:pPr>
            <a:r>
              <a:t/>
            </a:r>
            <a:endParaRPr b="0" i="0" sz="1800" u="none" cap="none" strike="noStrike">
              <a:solidFill>
                <a:schemeClr val="lt1"/>
              </a:solidFill>
              <a:latin typeface="Times New Roman"/>
              <a:ea typeface="Times New Roman"/>
              <a:cs typeface="Times New Roman"/>
              <a:sym typeface="Times New Roman"/>
            </a:endParaRPr>
          </a:p>
        </p:txBody>
      </p:sp>
      <p:sp>
        <p:nvSpPr>
          <p:cNvPr id="178" name="Google Shape;178;p24"/>
          <p:cNvSpPr txBox="1"/>
          <p:nvPr/>
        </p:nvSpPr>
        <p:spPr>
          <a:xfrm>
            <a:off x="3897313" y="6519863"/>
            <a:ext cx="5246687" cy="3381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FFFF00"/>
                </a:solidFill>
                <a:latin typeface="Arial"/>
                <a:ea typeface="Arial"/>
                <a:cs typeface="Arial"/>
                <a:sym typeface="Arial"/>
              </a:rPr>
              <a:t>Hurlburt, et.al. 2011, Institute of Education Sciences</a:t>
            </a:r>
            <a:endParaRPr/>
          </a:p>
        </p:txBody>
      </p:sp>
      <p:sp>
        <p:nvSpPr>
          <p:cNvPr id="179" name="Google Shape;179;p24"/>
          <p:cNvSpPr txBox="1"/>
          <p:nvPr/>
        </p:nvSpPr>
        <p:spPr>
          <a:xfrm>
            <a:off x="0" y="3463925"/>
            <a:ext cx="9144000" cy="2838450"/>
          </a:xfrm>
          <a:prstGeom prst="rect">
            <a:avLst/>
          </a:prstGeom>
          <a:noFill/>
          <a:ln>
            <a:noFill/>
          </a:ln>
        </p:spPr>
        <p:txBody>
          <a:bodyPr anchorCtr="0" anchor="t" bIns="45700" lIns="91425" spcFirstLastPara="1" rIns="91425" wrap="square" tIns="45700">
            <a:noAutofit/>
          </a:bodyPr>
          <a:lstStyle/>
          <a:p>
            <a:pPr indent="-457200" lvl="0" marL="457200" marR="0" rtl="0" algn="l">
              <a:lnSpc>
                <a:spcPct val="90000"/>
              </a:lnSpc>
              <a:spcBef>
                <a:spcPts val="0"/>
              </a:spcBef>
              <a:spcAft>
                <a:spcPts val="0"/>
              </a:spcAft>
              <a:buNone/>
            </a:pPr>
            <a:r>
              <a:rPr b="0" lang="en-US" sz="1800">
                <a:solidFill>
                  <a:srgbClr val="FFFF00"/>
                </a:solidFill>
                <a:latin typeface="Arial"/>
                <a:ea typeface="Arial"/>
                <a:cs typeface="Arial"/>
                <a:sym typeface="Arial"/>
              </a:rPr>
              <a:t>Turnaround model:  	</a:t>
            </a:r>
            <a:r>
              <a:rPr b="0" lang="en-US" sz="1800" u="sng">
                <a:solidFill>
                  <a:schemeClr val="lt1"/>
                </a:solidFill>
                <a:latin typeface="Arial"/>
                <a:ea typeface="Arial"/>
                <a:cs typeface="Arial"/>
                <a:sym typeface="Arial"/>
              </a:rPr>
              <a:t>replace the principal and no less than 50% of the staff</a:t>
            </a:r>
            <a:r>
              <a:rPr b="0" lang="en-US" sz="1800">
                <a:solidFill>
                  <a:schemeClr val="lt1"/>
                </a:solidFill>
                <a:latin typeface="Arial"/>
                <a:ea typeface="Arial"/>
                <a:cs typeface="Arial"/>
                <a:sym typeface="Arial"/>
              </a:rPr>
              <a:t>; and 			introduce significant reforms  (20% of schools)</a:t>
            </a:r>
            <a:endParaRPr/>
          </a:p>
          <a:p>
            <a:pPr indent="-342900" lvl="0" marL="457200" marR="0" rtl="0" algn="l">
              <a:lnSpc>
                <a:spcPct val="90000"/>
              </a:lnSpc>
              <a:spcBef>
                <a:spcPts val="0"/>
              </a:spcBef>
              <a:spcAft>
                <a:spcPts val="0"/>
              </a:spcAft>
              <a:buClr>
                <a:schemeClr val="dk1"/>
              </a:buClr>
              <a:buSzPts val="1800"/>
              <a:buFont typeface="Arial"/>
              <a:buNone/>
            </a:pPr>
            <a:r>
              <a:t/>
            </a:r>
            <a:endParaRPr b="0" sz="1800">
              <a:solidFill>
                <a:schemeClr val="dk1"/>
              </a:solidFill>
              <a:latin typeface="Arial"/>
              <a:ea typeface="Arial"/>
              <a:cs typeface="Arial"/>
              <a:sym typeface="Arial"/>
            </a:endParaRPr>
          </a:p>
          <a:p>
            <a:pPr indent="-457200" lvl="0" marL="457200" marR="0" rtl="0" algn="l">
              <a:lnSpc>
                <a:spcPct val="90000"/>
              </a:lnSpc>
              <a:spcBef>
                <a:spcPts val="0"/>
              </a:spcBef>
              <a:spcAft>
                <a:spcPts val="0"/>
              </a:spcAft>
              <a:buNone/>
            </a:pPr>
            <a:r>
              <a:rPr b="0" lang="en-US" sz="1800">
                <a:solidFill>
                  <a:srgbClr val="FFFF00"/>
                </a:solidFill>
                <a:latin typeface="Arial"/>
                <a:ea typeface="Arial"/>
                <a:cs typeface="Arial"/>
                <a:sym typeface="Arial"/>
              </a:rPr>
              <a:t>Restart model:  		</a:t>
            </a:r>
            <a:r>
              <a:rPr b="0" lang="en-US" sz="1800" u="sng">
                <a:solidFill>
                  <a:srgbClr val="FFFFFF"/>
                </a:solidFill>
                <a:latin typeface="Arial"/>
                <a:ea typeface="Arial"/>
                <a:cs typeface="Arial"/>
                <a:sym typeface="Arial"/>
              </a:rPr>
              <a:t>reopen the school under management of a charter school </a:t>
            </a:r>
            <a:r>
              <a:rPr b="0" lang="en-US" sz="1800">
                <a:solidFill>
                  <a:srgbClr val="FFFFFF"/>
                </a:solidFill>
                <a:latin typeface="Arial"/>
                <a:ea typeface="Arial"/>
                <a:cs typeface="Arial"/>
                <a:sym typeface="Arial"/>
              </a:rPr>
              <a:t>			operator, or an ed. mgmt. organization  (4% of schools)</a:t>
            </a:r>
            <a:endParaRPr/>
          </a:p>
          <a:p>
            <a:pPr indent="-342900" lvl="0" marL="457200" marR="0" rtl="0" algn="l">
              <a:lnSpc>
                <a:spcPct val="90000"/>
              </a:lnSpc>
              <a:spcBef>
                <a:spcPts val="0"/>
              </a:spcBef>
              <a:spcAft>
                <a:spcPts val="0"/>
              </a:spcAft>
              <a:buClr>
                <a:schemeClr val="dk1"/>
              </a:buClr>
              <a:buSzPts val="1800"/>
              <a:buFont typeface="Arial"/>
              <a:buNone/>
            </a:pPr>
            <a:r>
              <a:t/>
            </a:r>
            <a:endParaRPr b="0" sz="1800">
              <a:solidFill>
                <a:schemeClr val="dk1"/>
              </a:solidFill>
              <a:latin typeface="Arial"/>
              <a:ea typeface="Arial"/>
              <a:cs typeface="Arial"/>
              <a:sym typeface="Arial"/>
            </a:endParaRPr>
          </a:p>
          <a:p>
            <a:pPr indent="-457200" lvl="0" marL="457200" marR="0" rtl="0" algn="l">
              <a:lnSpc>
                <a:spcPct val="90000"/>
              </a:lnSpc>
              <a:spcBef>
                <a:spcPts val="0"/>
              </a:spcBef>
              <a:spcAft>
                <a:spcPts val="0"/>
              </a:spcAft>
              <a:buNone/>
            </a:pPr>
            <a:r>
              <a:rPr b="0" lang="en-US" sz="1800">
                <a:solidFill>
                  <a:srgbClr val="FFFF00"/>
                </a:solidFill>
                <a:latin typeface="Arial"/>
                <a:ea typeface="Arial"/>
                <a:cs typeface="Arial"/>
                <a:sym typeface="Arial"/>
              </a:rPr>
              <a:t>School closure:  		</a:t>
            </a:r>
            <a:r>
              <a:rPr b="0" lang="en-US" sz="1800" u="sng">
                <a:solidFill>
                  <a:srgbClr val="FFFFFF"/>
                </a:solidFill>
                <a:latin typeface="Arial"/>
                <a:ea typeface="Arial"/>
                <a:cs typeface="Arial"/>
                <a:sym typeface="Arial"/>
              </a:rPr>
              <a:t>close the school </a:t>
            </a:r>
            <a:r>
              <a:rPr b="0" lang="en-US" sz="1800">
                <a:solidFill>
                  <a:srgbClr val="FFFFFF"/>
                </a:solidFill>
                <a:latin typeface="Arial"/>
                <a:ea typeface="Arial"/>
                <a:cs typeface="Arial"/>
                <a:sym typeface="Arial"/>
              </a:rPr>
              <a:t>and reassign students to higher achieving 			schools  (2% of schools)</a:t>
            </a:r>
            <a:endParaRPr/>
          </a:p>
          <a:p>
            <a:pPr indent="-342900" lvl="0" marL="457200" marR="0" rtl="0" algn="l">
              <a:lnSpc>
                <a:spcPct val="90000"/>
              </a:lnSpc>
              <a:spcBef>
                <a:spcPts val="0"/>
              </a:spcBef>
              <a:spcAft>
                <a:spcPts val="0"/>
              </a:spcAft>
              <a:buClr>
                <a:schemeClr val="dk1"/>
              </a:buClr>
              <a:buSzPts val="1800"/>
              <a:buFont typeface="Arial"/>
              <a:buNone/>
            </a:pPr>
            <a:r>
              <a:t/>
            </a:r>
            <a:endParaRPr b="0" sz="1800">
              <a:solidFill>
                <a:schemeClr val="dk1"/>
              </a:solidFill>
              <a:latin typeface="Arial"/>
              <a:ea typeface="Arial"/>
              <a:cs typeface="Arial"/>
              <a:sym typeface="Arial"/>
            </a:endParaRPr>
          </a:p>
          <a:p>
            <a:pPr indent="-457200" lvl="0" marL="457200" marR="0" rtl="0" algn="l">
              <a:lnSpc>
                <a:spcPct val="90000"/>
              </a:lnSpc>
              <a:spcBef>
                <a:spcPts val="0"/>
              </a:spcBef>
              <a:spcAft>
                <a:spcPts val="0"/>
              </a:spcAft>
              <a:buNone/>
            </a:pPr>
            <a:r>
              <a:rPr b="0" lang="en-US" sz="1800">
                <a:solidFill>
                  <a:srgbClr val="FFFF00"/>
                </a:solidFill>
                <a:latin typeface="Arial"/>
                <a:ea typeface="Arial"/>
                <a:cs typeface="Arial"/>
                <a:sym typeface="Arial"/>
              </a:rPr>
              <a:t>Transformational model:  	</a:t>
            </a:r>
            <a:r>
              <a:rPr b="0" lang="en-US" sz="1800" u="sng">
                <a:solidFill>
                  <a:srgbClr val="FFFFFF"/>
                </a:solidFill>
                <a:latin typeface="Arial"/>
                <a:ea typeface="Arial"/>
                <a:cs typeface="Arial"/>
                <a:sym typeface="Arial"/>
              </a:rPr>
              <a:t>replace the principal</a:t>
            </a:r>
            <a:r>
              <a:rPr b="0" lang="en-US" sz="1800">
                <a:solidFill>
                  <a:srgbClr val="FFFFFF"/>
                </a:solidFill>
                <a:latin typeface="Arial"/>
                <a:ea typeface="Arial"/>
                <a:cs typeface="Arial"/>
                <a:sym typeface="Arial"/>
              </a:rPr>
              <a:t>, introduce significant reforms </a:t>
            </a:r>
            <a:endParaRPr/>
          </a:p>
          <a:p>
            <a:pPr indent="-457200" lvl="0" marL="457200" marR="0" rtl="0" algn="l">
              <a:lnSpc>
                <a:spcPct val="90000"/>
              </a:lnSpc>
              <a:spcBef>
                <a:spcPts val="0"/>
              </a:spcBef>
              <a:spcAft>
                <a:spcPts val="0"/>
              </a:spcAft>
              <a:buNone/>
            </a:pPr>
            <a:r>
              <a:rPr b="0" lang="en-US" sz="1800">
                <a:solidFill>
                  <a:srgbClr val="FFFFFF"/>
                </a:solidFill>
                <a:latin typeface="Arial"/>
                <a:ea typeface="Arial"/>
                <a:cs typeface="Arial"/>
                <a:sym typeface="Arial"/>
              </a:rPr>
              <a:t>				(74% of schools)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5"/>
          <p:cNvSpPr txBox="1"/>
          <p:nvPr>
            <p:ph type="title"/>
          </p:nvPr>
        </p:nvSpPr>
        <p:spPr>
          <a:xfrm>
            <a:off x="0" y="203200"/>
            <a:ext cx="9144000" cy="80803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1400" u="none" cap="none" strike="noStrike">
                <a:solidFill>
                  <a:srgbClr val="FFFF00"/>
                </a:solidFill>
                <a:latin typeface="Arial"/>
                <a:ea typeface="Arial"/>
                <a:cs typeface="Arial"/>
                <a:sym typeface="Arial"/>
              </a:rPr>
            </a:br>
            <a:r>
              <a:rPr b="1" i="0" lang="en-US" sz="2800" u="none" cap="none" strike="noStrike">
                <a:solidFill>
                  <a:srgbClr val="FFFF00"/>
                </a:solidFill>
                <a:latin typeface="Arial"/>
                <a:ea typeface="Arial"/>
                <a:cs typeface="Arial"/>
                <a:sym typeface="Arial"/>
              </a:rPr>
              <a:t>Culture Mapping:   Impact of Cultural Beliefs</a:t>
            </a:r>
            <a:br>
              <a:rPr b="1" i="0" lang="en-US" sz="2800" u="none" cap="none" strike="noStrike">
                <a:solidFill>
                  <a:srgbClr val="FFFF00"/>
                </a:solidFill>
                <a:latin typeface="Arial"/>
                <a:ea typeface="Arial"/>
                <a:cs typeface="Arial"/>
                <a:sym typeface="Arial"/>
              </a:rPr>
            </a:br>
            <a:br>
              <a:rPr b="1" i="0" lang="en-US" sz="1000" u="none" cap="none" strike="noStrike">
                <a:solidFill>
                  <a:srgbClr val="FFFF00"/>
                </a:solidFill>
                <a:latin typeface="Arial"/>
                <a:ea typeface="Arial"/>
                <a:cs typeface="Arial"/>
                <a:sym typeface="Arial"/>
              </a:rPr>
            </a:br>
            <a:r>
              <a:rPr b="1" i="0" lang="en-US" sz="2400" u="none" cap="none" strike="noStrike">
                <a:solidFill>
                  <a:srgbClr val="FF781A"/>
                </a:solidFill>
                <a:latin typeface="Arial"/>
                <a:ea typeface="Arial"/>
                <a:cs typeface="Arial"/>
                <a:sym typeface="Arial"/>
              </a:rPr>
              <a:t>School Improvement Grants</a:t>
            </a:r>
            <a:br>
              <a:rPr b="0" i="0" lang="en-US" sz="2800" u="none" cap="none" strike="noStrike">
                <a:solidFill>
                  <a:schemeClr val="lt1"/>
                </a:solidFill>
                <a:latin typeface="Arial"/>
                <a:ea typeface="Arial"/>
                <a:cs typeface="Arial"/>
                <a:sym typeface="Arial"/>
              </a:rPr>
            </a:br>
            <a:endParaRPr b="0" i="0" sz="2800" u="none" cap="none" strike="noStrike">
              <a:solidFill>
                <a:schemeClr val="lt1"/>
              </a:solidFill>
              <a:latin typeface="Arial"/>
              <a:ea typeface="Arial"/>
              <a:cs typeface="Arial"/>
              <a:sym typeface="Arial"/>
            </a:endParaRPr>
          </a:p>
        </p:txBody>
      </p:sp>
      <p:sp>
        <p:nvSpPr>
          <p:cNvPr id="185" name="Google Shape;185;p25"/>
          <p:cNvSpPr txBox="1"/>
          <p:nvPr>
            <p:ph idx="1" type="body"/>
          </p:nvPr>
        </p:nvSpPr>
        <p:spPr>
          <a:xfrm>
            <a:off x="190500" y="1282700"/>
            <a:ext cx="4038600" cy="5334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00"/>
              </a:buClr>
              <a:buFont typeface="Arial"/>
              <a:buNone/>
            </a:pPr>
            <a:r>
              <a:rPr b="1" i="0" lang="en-US" sz="2000" u="none" cap="none" strike="noStrike">
                <a:solidFill>
                  <a:srgbClr val="FFFF00"/>
                </a:solidFill>
                <a:latin typeface="Arial"/>
                <a:ea typeface="Arial"/>
                <a:cs typeface="Arial"/>
                <a:sym typeface="Arial"/>
              </a:rPr>
              <a:t>EVIDENCE</a:t>
            </a:r>
            <a:endParaRPr/>
          </a:p>
          <a:p>
            <a:pPr indent="0" lvl="0" marL="0" marR="0" rtl="0" algn="l">
              <a:spcBef>
                <a:spcPts val="200"/>
              </a:spcBef>
              <a:spcAft>
                <a:spcPts val="0"/>
              </a:spcAft>
              <a:buClr>
                <a:schemeClr val="lt1"/>
              </a:buClr>
              <a:buFont typeface="Arial"/>
              <a:buNone/>
            </a:pPr>
            <a:r>
              <a:t/>
            </a:r>
            <a:endParaRPr b="1" i="0" sz="1000" u="sng" cap="none" strike="noStrike">
              <a:solidFill>
                <a:srgbClr val="FFFFFF"/>
              </a:solidFill>
              <a:latin typeface="Arial"/>
              <a:ea typeface="Arial"/>
              <a:cs typeface="Arial"/>
              <a:sym typeface="Arial"/>
            </a:endParaRPr>
          </a:p>
          <a:p>
            <a:pPr indent="0" lvl="0" marL="0" marR="0" rtl="0" algn="l">
              <a:spcBef>
                <a:spcPts val="400"/>
              </a:spcBef>
              <a:spcAft>
                <a:spcPts val="0"/>
              </a:spcAft>
              <a:buClr>
                <a:srgbClr val="FFFFFF"/>
              </a:buClr>
              <a:buFont typeface="Arial"/>
              <a:buNone/>
            </a:pPr>
            <a:r>
              <a:rPr b="1" i="0" lang="en-US" sz="2000" u="sng" cap="none" strike="noStrike">
                <a:solidFill>
                  <a:srgbClr val="FFFFFF"/>
                </a:solidFill>
                <a:latin typeface="Arial"/>
                <a:ea typeface="Arial"/>
                <a:cs typeface="Arial"/>
                <a:sym typeface="Arial"/>
              </a:rPr>
              <a:t>Funding</a:t>
            </a:r>
            <a:endParaRPr/>
          </a:p>
          <a:p>
            <a:pPr indent="0" lvl="0" marL="0" marR="0" rtl="0" algn="l">
              <a:spcBef>
                <a:spcPts val="200"/>
              </a:spcBef>
              <a:spcAft>
                <a:spcPts val="0"/>
              </a:spcAft>
              <a:buClr>
                <a:schemeClr val="lt1"/>
              </a:buClr>
              <a:buFont typeface="Arial"/>
              <a:buNone/>
            </a:pPr>
            <a:r>
              <a:t/>
            </a:r>
            <a:endParaRPr b="1" i="0" sz="1000" u="none" cap="none" strike="noStrike">
              <a:solidFill>
                <a:srgbClr val="FFFFFF"/>
              </a:solidFill>
              <a:latin typeface="Arial"/>
              <a:ea typeface="Arial"/>
              <a:cs typeface="Arial"/>
              <a:sym typeface="Arial"/>
            </a:endParaRPr>
          </a:p>
          <a:p>
            <a:pPr indent="0" lvl="0" marL="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Funding increased by 30% from 1995-2009</a:t>
            </a:r>
            <a:endParaRPr/>
          </a:p>
          <a:p>
            <a:pPr indent="0" lvl="0" marL="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0" lvl="0" marL="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Disconnect between funding levels and performance at all levels</a:t>
            </a:r>
            <a:endParaRPr/>
          </a:p>
          <a:p>
            <a:pPr indent="0" lvl="0" marL="0" marR="0" rtl="0" algn="l">
              <a:spcBef>
                <a:spcPts val="200"/>
              </a:spcBef>
              <a:spcAft>
                <a:spcPts val="0"/>
              </a:spcAft>
              <a:buClr>
                <a:schemeClr val="lt1"/>
              </a:buClr>
              <a:buFont typeface="Arial"/>
              <a:buNone/>
            </a:pPr>
            <a:r>
              <a:t/>
            </a:r>
            <a:endParaRPr b="1" i="0" sz="1000" u="none" cap="none" strike="noStrike">
              <a:solidFill>
                <a:srgbClr val="FFFFFF"/>
              </a:solidFill>
              <a:latin typeface="Arial"/>
              <a:ea typeface="Arial"/>
              <a:cs typeface="Arial"/>
              <a:sym typeface="Arial"/>
            </a:endParaRPr>
          </a:p>
          <a:p>
            <a:pPr indent="0" lvl="0" marL="0" marR="0" rtl="0" algn="l">
              <a:spcBef>
                <a:spcPts val="400"/>
              </a:spcBef>
              <a:spcAft>
                <a:spcPts val="0"/>
              </a:spcAft>
              <a:buClr>
                <a:srgbClr val="FFFFFF"/>
              </a:buClr>
              <a:buFont typeface="Arial"/>
              <a:buNone/>
            </a:pPr>
            <a:r>
              <a:rPr b="1" i="0" lang="en-US" sz="2000" u="sng" cap="none" strike="noStrike">
                <a:solidFill>
                  <a:srgbClr val="FFFFFF"/>
                </a:solidFill>
                <a:latin typeface="Arial"/>
                <a:ea typeface="Arial"/>
                <a:cs typeface="Arial"/>
                <a:sym typeface="Arial"/>
              </a:rPr>
              <a:t>Staff Replacement</a:t>
            </a:r>
            <a:endParaRPr/>
          </a:p>
          <a:p>
            <a:pPr indent="0" lvl="0" marL="0" marR="0" rtl="0" algn="l">
              <a:spcBef>
                <a:spcPts val="200"/>
              </a:spcBef>
              <a:spcAft>
                <a:spcPts val="0"/>
              </a:spcAft>
              <a:buClr>
                <a:schemeClr val="lt1"/>
              </a:buClr>
              <a:buFont typeface="Arial"/>
              <a:buNone/>
            </a:pPr>
            <a:r>
              <a:t/>
            </a:r>
            <a:endParaRPr b="1" i="0" sz="1000" u="none" cap="none" strike="noStrike">
              <a:solidFill>
                <a:srgbClr val="FFFFFF"/>
              </a:solidFill>
              <a:latin typeface="Arial"/>
              <a:ea typeface="Arial"/>
              <a:cs typeface="Arial"/>
              <a:sym typeface="Arial"/>
            </a:endParaRPr>
          </a:p>
          <a:p>
            <a:pPr indent="0" lvl="0" marL="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5 years NCLB data implementing staff replacment model</a:t>
            </a:r>
            <a:endParaRPr/>
          </a:p>
          <a:p>
            <a:pPr indent="0" lvl="0" marL="0" marR="0" rtl="0" algn="l">
              <a:spcBef>
                <a:spcPts val="200"/>
              </a:spcBef>
              <a:spcAft>
                <a:spcPts val="0"/>
              </a:spcAft>
              <a:buClr>
                <a:srgbClr val="FFFFFF"/>
              </a:buClr>
              <a:buFont typeface="Arial"/>
              <a:buNone/>
            </a:pPr>
            <a:r>
              <a:rPr b="0" i="0" lang="en-US" sz="1000" u="none" cap="none" strike="noStrike">
                <a:solidFill>
                  <a:srgbClr val="FFFFFF"/>
                </a:solidFill>
                <a:latin typeface="Arial"/>
                <a:ea typeface="Arial"/>
                <a:cs typeface="Arial"/>
                <a:sym typeface="Arial"/>
              </a:rPr>
              <a:t>	</a:t>
            </a:r>
            <a:endParaRPr b="0" i="0" sz="1800" u="none" cap="none" strike="noStrike">
              <a:solidFill>
                <a:srgbClr val="FFFFFF"/>
              </a:solidFill>
              <a:latin typeface="Arial"/>
              <a:ea typeface="Arial"/>
              <a:cs typeface="Arial"/>
              <a:sym typeface="Arial"/>
            </a:endParaRPr>
          </a:p>
          <a:p>
            <a:pPr indent="0" lvl="0" marL="0" marR="0" rtl="0" algn="l">
              <a:spcBef>
                <a:spcPts val="360"/>
              </a:spcBef>
              <a:spcAft>
                <a:spcPts val="0"/>
              </a:spcAft>
              <a:buClr>
                <a:srgbClr val="FFFFFF"/>
              </a:buClr>
              <a:buFont typeface="Arial"/>
              <a:buNone/>
            </a:pPr>
            <a:r>
              <a:rPr b="1" i="0" lang="en-US" sz="1800" u="none" cap="none" strike="noStrike">
                <a:solidFill>
                  <a:srgbClr val="FFFFFF"/>
                </a:solidFill>
                <a:latin typeface="Arial"/>
                <a:ea typeface="Arial"/>
                <a:cs typeface="Arial"/>
                <a:sym typeface="Arial"/>
              </a:rPr>
              <a:t>	</a:t>
            </a:r>
            <a:r>
              <a:rPr b="0" i="0" lang="en-US" sz="1800" u="none" cap="none" strike="noStrike">
                <a:solidFill>
                  <a:srgbClr val="FFFFFF"/>
                </a:solidFill>
                <a:latin typeface="Arial"/>
                <a:ea typeface="Arial"/>
                <a:cs typeface="Arial"/>
                <a:sym typeface="Arial"/>
              </a:rPr>
              <a:t>80% 	no change</a:t>
            </a:r>
            <a:endParaRPr/>
          </a:p>
          <a:p>
            <a:pPr indent="0" lvl="0" marL="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	8% 	small improvement</a:t>
            </a:r>
            <a:endParaRPr/>
          </a:p>
          <a:p>
            <a:pPr indent="0" lvl="0" marL="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	1% 	successful turnaround</a:t>
            </a:r>
            <a:endParaRPr/>
          </a:p>
          <a:p>
            <a:pPr indent="0" lvl="0" marL="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	11% 	closed</a:t>
            </a:r>
            <a:endParaRPr b="0" i="0" sz="1400" u="none" cap="none" strike="noStrike">
              <a:solidFill>
                <a:srgbClr val="FFFFFF"/>
              </a:solidFill>
              <a:latin typeface="Arial"/>
              <a:ea typeface="Arial"/>
              <a:cs typeface="Arial"/>
              <a:sym typeface="Arial"/>
            </a:endParaRPr>
          </a:p>
        </p:txBody>
      </p:sp>
      <p:sp>
        <p:nvSpPr>
          <p:cNvPr id="186" name="Google Shape;186;p25"/>
          <p:cNvSpPr txBox="1"/>
          <p:nvPr/>
        </p:nvSpPr>
        <p:spPr>
          <a:xfrm>
            <a:off x="4724400" y="1252538"/>
            <a:ext cx="4419600" cy="5605462"/>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1" lang="en-US" sz="2000">
                <a:solidFill>
                  <a:srgbClr val="FFFF00"/>
                </a:solidFill>
                <a:latin typeface="Arial"/>
                <a:ea typeface="Arial"/>
                <a:cs typeface="Arial"/>
                <a:sym typeface="Arial"/>
              </a:rPr>
              <a:t>CULTURAL FRAMES</a:t>
            </a:r>
            <a:endParaRPr/>
          </a:p>
          <a:p>
            <a:pPr indent="0" lvl="0" marL="0" marR="0" rtl="0" algn="l">
              <a:lnSpc>
                <a:spcPct val="90000"/>
              </a:lnSpc>
              <a:spcBef>
                <a:spcPts val="0"/>
              </a:spcBef>
              <a:spcAft>
                <a:spcPts val="0"/>
              </a:spcAft>
              <a:buNone/>
            </a:pPr>
            <a:r>
              <a:t/>
            </a:r>
            <a:endParaRPr b="1" sz="8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000">
                <a:solidFill>
                  <a:schemeClr val="lt1"/>
                </a:solidFill>
                <a:latin typeface="Arial"/>
                <a:ea typeface="Arial"/>
                <a:cs typeface="Arial"/>
                <a:sym typeface="Arial"/>
              </a:rPr>
              <a:t>	</a:t>
            </a:r>
            <a:r>
              <a:rPr b="1" lang="en-US" sz="2400">
                <a:solidFill>
                  <a:schemeClr val="lt1"/>
                </a:solidFill>
                <a:latin typeface="Arial"/>
                <a:ea typeface="Arial"/>
                <a:cs typeface="Arial"/>
                <a:sym typeface="Arial"/>
              </a:rPr>
              <a:t>	More Funding </a:t>
            </a:r>
            <a:r>
              <a:rPr b="0" lang="en-US" sz="2400">
                <a:solidFill>
                  <a:schemeClr val="lt1"/>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8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Individual </a:t>
            </a:r>
            <a:r>
              <a:rPr b="0" lang="en-US" sz="2400">
                <a:solidFill>
                  <a:schemeClr val="lt1"/>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8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Blame </a:t>
            </a:r>
            <a:r>
              <a:rPr b="0" lang="en-US" sz="2400">
                <a:solidFill>
                  <a:schemeClr val="lt1"/>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8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Magic Bullet </a:t>
            </a:r>
            <a:r>
              <a:rPr b="0" lang="en-US" sz="2400">
                <a:solidFill>
                  <a:schemeClr val="lt1"/>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8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Local Solutions </a:t>
            </a:r>
            <a:r>
              <a:rPr b="0" lang="en-US" sz="2400">
                <a:solidFill>
                  <a:schemeClr val="lt1"/>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8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Private Sector </a:t>
            </a:r>
            <a:r>
              <a:rPr b="0" lang="en-US" sz="2400">
                <a:solidFill>
                  <a:schemeClr val="lt1"/>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8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a:t>
            </a:r>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26"/>
          <p:cNvSpPr txBox="1"/>
          <p:nvPr>
            <p:ph idx="1" type="body"/>
          </p:nvPr>
        </p:nvSpPr>
        <p:spPr>
          <a:xfrm>
            <a:off x="203200" y="203200"/>
            <a:ext cx="8775700" cy="6489700"/>
          </a:xfrm>
          <a:prstGeom prst="rect">
            <a:avLst/>
          </a:prstGeom>
          <a:noFill/>
          <a:ln>
            <a:noFill/>
          </a:ln>
        </p:spPr>
        <p:txBody>
          <a:bodyPr anchorCtr="0" anchor="t" bIns="45700" lIns="91425" spcFirstLastPara="1" rIns="91425" wrap="square" tIns="45700">
            <a:noAutofit/>
          </a:bodyPr>
          <a:lstStyle/>
          <a:p>
            <a:pPr indent="-465138" lvl="0" marL="693738" marR="0" rtl="0" algn="ctr">
              <a:lnSpc>
                <a:spcPct val="90000"/>
              </a:lnSpc>
              <a:spcBef>
                <a:spcPts val="0"/>
              </a:spcBef>
              <a:spcAft>
                <a:spcPts val="0"/>
              </a:spcAft>
              <a:buClr>
                <a:srgbClr val="FFFF00"/>
              </a:buClr>
              <a:buFont typeface="Arial"/>
              <a:buNone/>
            </a:pPr>
            <a:r>
              <a:rPr b="1" i="0" lang="en-US" sz="2800" u="none" cap="none" strike="noStrike">
                <a:solidFill>
                  <a:srgbClr val="FFFF00"/>
                </a:solidFill>
                <a:latin typeface="Arial"/>
                <a:ea typeface="Arial"/>
                <a:cs typeface="Arial"/>
                <a:sym typeface="Arial"/>
              </a:rPr>
              <a:t>Culture Mapping:   Impact of Cultural Beliefs</a:t>
            </a:r>
            <a:br>
              <a:rPr b="1" i="0" lang="en-US" sz="2000" u="none" cap="none" strike="noStrike">
                <a:solidFill>
                  <a:srgbClr val="FFFF00"/>
                </a:solidFill>
                <a:latin typeface="Arial"/>
                <a:ea typeface="Arial"/>
                <a:cs typeface="Arial"/>
                <a:sym typeface="Arial"/>
              </a:rPr>
            </a:br>
            <a:br>
              <a:rPr b="1" i="0" lang="en-US" sz="2000" u="none" cap="none" strike="noStrike">
                <a:solidFill>
                  <a:srgbClr val="FFFF00"/>
                </a:solidFill>
                <a:latin typeface="Arial"/>
                <a:ea typeface="Arial"/>
                <a:cs typeface="Arial"/>
                <a:sym typeface="Arial"/>
              </a:rPr>
            </a:br>
            <a:r>
              <a:rPr b="1" i="0" lang="en-US" sz="2400" u="none" cap="none" strike="noStrike">
                <a:solidFill>
                  <a:srgbClr val="FF781A"/>
                </a:solidFill>
                <a:latin typeface="Arial"/>
                <a:ea typeface="Arial"/>
                <a:cs typeface="Arial"/>
                <a:sym typeface="Arial"/>
              </a:rPr>
              <a:t>One-to-One Computing</a:t>
            </a:r>
            <a:endParaRPr/>
          </a:p>
          <a:p>
            <a:pPr indent="-465138" lvl="0" marL="693738" marR="0" rtl="0" algn="l">
              <a:lnSpc>
                <a:spcPct val="90000"/>
              </a:lnSpc>
              <a:spcBef>
                <a:spcPts val="400"/>
              </a:spcBef>
              <a:spcAft>
                <a:spcPts val="0"/>
              </a:spcAft>
              <a:buClr>
                <a:srgbClr val="FF781A"/>
              </a:buClr>
              <a:buFont typeface="Arial"/>
              <a:buNone/>
            </a:pPr>
            <a:r>
              <a:rPr b="1" i="0" lang="en-US" sz="2000" u="sng" cap="none" strike="noStrike">
                <a:solidFill>
                  <a:srgbClr val="FF781A"/>
                </a:solidFill>
                <a:latin typeface="Arial"/>
                <a:ea typeface="Arial"/>
                <a:cs typeface="Arial"/>
                <a:sym typeface="Arial"/>
              </a:rPr>
              <a:t>Model</a:t>
            </a:r>
            <a:r>
              <a:rPr b="0" i="0" lang="en-US" sz="2000" u="none" cap="none" strike="noStrike">
                <a:solidFill>
                  <a:srgbClr val="FF781A"/>
                </a:solidFill>
                <a:latin typeface="Arial"/>
                <a:ea typeface="Arial"/>
                <a:cs typeface="Arial"/>
                <a:sym typeface="Arial"/>
              </a:rPr>
              <a:t>:</a:t>
            </a:r>
            <a:endParaRPr/>
          </a:p>
          <a:p>
            <a:pPr indent="-465138" lvl="0" marL="693738" marR="0" rtl="0" algn="l">
              <a:lnSpc>
                <a:spcPct val="90000"/>
              </a:lnSpc>
              <a:spcBef>
                <a:spcPts val="400"/>
              </a:spcBef>
              <a:spcAft>
                <a:spcPts val="0"/>
              </a:spcAft>
              <a:buClr>
                <a:schemeClr val="lt1"/>
              </a:buClr>
              <a:buFont typeface="Arial"/>
              <a:buNone/>
            </a:pPr>
            <a:r>
              <a:t/>
            </a:r>
            <a:endParaRPr b="0" i="0" sz="2000" u="none" cap="none" strike="noStrike">
              <a:solidFill>
                <a:srgbClr val="FF781A"/>
              </a:solidFill>
              <a:latin typeface="Arial"/>
              <a:ea typeface="Arial"/>
              <a:cs typeface="Arial"/>
              <a:sym typeface="Arial"/>
            </a:endParaRPr>
          </a:p>
          <a:p>
            <a:pPr indent="-465138" lvl="0" marL="693738" marR="0" rtl="0" algn="l">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Each student and teacher is given a </a:t>
            </a:r>
            <a:r>
              <a:rPr b="1" i="0" lang="en-US" sz="2000" u="none" cap="none" strike="noStrike">
                <a:solidFill>
                  <a:srgbClr val="FF6600"/>
                </a:solidFill>
                <a:latin typeface="Arial"/>
                <a:ea typeface="Arial"/>
                <a:cs typeface="Arial"/>
                <a:sym typeface="Arial"/>
              </a:rPr>
              <a:t>computing</a:t>
            </a:r>
            <a:r>
              <a:rPr b="1" i="0" lang="en-US" sz="2000" u="none" cap="none" strike="noStrike">
                <a:solidFill>
                  <a:schemeClr val="lt1"/>
                </a:solidFill>
                <a:latin typeface="Arial"/>
                <a:ea typeface="Arial"/>
                <a:cs typeface="Arial"/>
                <a:sym typeface="Arial"/>
              </a:rPr>
              <a:t> </a:t>
            </a:r>
            <a:r>
              <a:rPr b="1" i="0" lang="en-US" sz="2000" u="none" cap="none" strike="noStrike">
                <a:solidFill>
                  <a:srgbClr val="FF6600"/>
                </a:solidFill>
                <a:latin typeface="Arial"/>
                <a:ea typeface="Arial"/>
                <a:cs typeface="Arial"/>
                <a:sym typeface="Arial"/>
              </a:rPr>
              <a:t>device</a:t>
            </a:r>
            <a:r>
              <a:rPr b="0" i="0" lang="en-US" sz="2000" u="none" cap="none" strike="noStrike">
                <a:solidFill>
                  <a:schemeClr val="lt1"/>
                </a:solidFill>
                <a:latin typeface="Arial"/>
                <a:ea typeface="Arial"/>
                <a:cs typeface="Arial"/>
                <a:sym typeface="Arial"/>
              </a:rPr>
              <a:t>: computer, access to the internet and software.  Computers include personal computer, laptop, netbook, handheld, or tablet.</a:t>
            </a:r>
            <a:endParaRPr/>
          </a:p>
          <a:p>
            <a:pPr indent="-465138" lvl="0" marL="693738" marR="0" rtl="0" algn="l">
              <a:lnSpc>
                <a:spcPct val="90000"/>
              </a:lnSpc>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65138" lvl="0" marL="693738" marR="0" rtl="0" algn="l">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Untold billions of dollars being spent across many states and nations </a:t>
            </a:r>
            <a:endParaRPr/>
          </a:p>
          <a:p>
            <a:pPr indent="-465138" lvl="0" marL="693738" marR="0" rtl="0" algn="l">
              <a:lnSpc>
                <a:spcPct val="90000"/>
              </a:lnSpc>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65138" lvl="0" marL="693738" marR="0" rtl="0" algn="l">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The vast majority of 1-1 computing initiatives drop computers into classrooms without consideration of pedagogy, curriculum, or teaching</a:t>
            </a:r>
            <a:endParaRPr/>
          </a:p>
          <a:p>
            <a:pPr indent="-465138" lvl="0" marL="693738" marR="0" rtl="0" algn="l">
              <a:lnSpc>
                <a:spcPct val="90000"/>
              </a:lnSpc>
              <a:spcBef>
                <a:spcPts val="200"/>
              </a:spcBef>
              <a:spcAft>
                <a:spcPts val="0"/>
              </a:spcAft>
              <a:buClr>
                <a:schemeClr val="lt1"/>
              </a:buClr>
              <a:buFont typeface="Arial"/>
              <a:buNone/>
            </a:pPr>
            <a:r>
              <a:t/>
            </a:r>
            <a:endParaRPr b="1" i="0" sz="1000" u="none" cap="none" strike="noStrike">
              <a:solidFill>
                <a:schemeClr val="lt1"/>
              </a:solidFill>
              <a:latin typeface="Arial"/>
              <a:ea typeface="Arial"/>
              <a:cs typeface="Arial"/>
              <a:sym typeface="Arial"/>
            </a:endParaRPr>
          </a:p>
          <a:p>
            <a:pPr indent="-465138" lvl="0" marL="693738" marR="0" rtl="0" algn="l">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The focus on the technology, not the teaching</a:t>
            </a:r>
            <a:endParaRPr/>
          </a:p>
          <a:p>
            <a:pPr indent="-465138" lvl="0" marL="693738"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465138" lvl="0" marL="693738" marR="0" rtl="0" algn="l">
              <a:lnSpc>
                <a:spcPct val="90000"/>
              </a:lnSpc>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spray and pray: </a:t>
            </a:r>
            <a:r>
              <a:rPr b="0" i="0" lang="en-US" sz="2000" u="none" cap="none" strike="noStrike">
                <a:solidFill>
                  <a:schemeClr val="lt1"/>
                </a:solidFill>
                <a:latin typeface="Arial"/>
                <a:ea typeface="Arial"/>
                <a:cs typeface="Arial"/>
                <a:sym typeface="Arial"/>
              </a:rPr>
              <a:t>“spray” on the technology, and then “pray” that you get an increase in learning</a:t>
            </a:r>
            <a:endParaRPr/>
          </a:p>
          <a:p>
            <a:pPr indent="-465138" lvl="0" marL="693738" marR="0" rtl="0" algn="l">
              <a:lnSpc>
                <a:spcPct val="90000"/>
              </a:lnSpc>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465138" lvl="0" marL="693738" marR="0" rtl="0" algn="l">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belief that students can be left to their own </a:t>
            </a:r>
            <a:r>
              <a:rPr b="1" i="0" lang="en-US" sz="2000" u="none" cap="none" strike="noStrike">
                <a:solidFill>
                  <a:srgbClr val="FF6600"/>
                </a:solidFill>
                <a:latin typeface="Arial"/>
                <a:ea typeface="Arial"/>
                <a:cs typeface="Arial"/>
                <a:sym typeface="Arial"/>
              </a:rPr>
              <a:t>devices</a:t>
            </a:r>
            <a:endParaRPr/>
          </a:p>
          <a:p>
            <a:pPr indent="-465138" lvl="0" marL="693738" marR="0" rtl="0" algn="l">
              <a:lnSpc>
                <a:spcPct val="90000"/>
              </a:lnSpc>
              <a:spcBef>
                <a:spcPts val="640"/>
              </a:spcBef>
              <a:spcAft>
                <a:spcPts val="0"/>
              </a:spcAft>
              <a:buClr>
                <a:schemeClr val="lt1"/>
              </a:buClr>
              <a:buFont typeface="Arial"/>
              <a:buNone/>
            </a:pPr>
            <a:r>
              <a:rPr b="0" i="0" lang="en-US" sz="3200" u="none" cap="none" strike="noStrike">
                <a:solidFill>
                  <a:schemeClr val="lt1"/>
                </a:solidFill>
                <a:latin typeface="Arial"/>
                <a:ea typeface="Arial"/>
                <a:cs typeface="Arial"/>
                <a:sym typeface="Arial"/>
              </a:rPr>
              <a:t>	</a:t>
            </a:r>
            <a:endParaRPr b="1" i="0" sz="1600" u="none" cap="none" strike="noStrike">
              <a:solidFill>
                <a:schemeClr val="lt1"/>
              </a:solidFill>
              <a:latin typeface="Arial"/>
              <a:ea typeface="Arial"/>
              <a:cs typeface="Arial"/>
              <a:sym typeface="Arial"/>
            </a:endParaRPr>
          </a:p>
          <a:p>
            <a:pPr indent="-465138" lvl="0" marL="693738" marR="0" rtl="0" algn="l">
              <a:lnSpc>
                <a:spcPct val="90000"/>
              </a:lnSpc>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465138" lvl="0" marL="693738" marR="0" rtl="0" algn="l">
              <a:lnSpc>
                <a:spcPct val="90000"/>
              </a:lnSpc>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465138" lvl="0" marL="693738" marR="0" rtl="0" algn="l">
              <a:lnSpc>
                <a:spcPct val="90000"/>
              </a:lnSpc>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7"/>
          <p:cNvSpPr txBox="1"/>
          <p:nvPr>
            <p:ph idx="1" type="body"/>
          </p:nvPr>
        </p:nvSpPr>
        <p:spPr>
          <a:xfrm>
            <a:off x="203200" y="203200"/>
            <a:ext cx="8775700" cy="64897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FFFF00"/>
              </a:buClr>
              <a:buFont typeface="Arial"/>
              <a:buNone/>
            </a:pPr>
            <a:r>
              <a:rPr b="1" i="0" lang="en-US" sz="2800" u="none" cap="none" strike="noStrike">
                <a:solidFill>
                  <a:srgbClr val="FFFF00"/>
                </a:solidFill>
                <a:latin typeface="Arial"/>
                <a:ea typeface="Arial"/>
                <a:cs typeface="Arial"/>
                <a:sym typeface="Arial"/>
              </a:rPr>
              <a:t>Culture Mapping:   Impact of Cultural Beliefs</a:t>
            </a:r>
            <a:br>
              <a:rPr b="1" i="0" lang="en-US" sz="2400" u="none" cap="none" strike="noStrike">
                <a:solidFill>
                  <a:srgbClr val="FFFF00"/>
                </a:solidFill>
                <a:latin typeface="Arial"/>
                <a:ea typeface="Arial"/>
                <a:cs typeface="Arial"/>
                <a:sym typeface="Arial"/>
              </a:rPr>
            </a:br>
            <a:br>
              <a:rPr b="1" i="0" lang="en-US" sz="1000" u="none" cap="none" strike="noStrike">
                <a:solidFill>
                  <a:srgbClr val="FFFF00"/>
                </a:solidFill>
                <a:latin typeface="Arial"/>
                <a:ea typeface="Arial"/>
                <a:cs typeface="Arial"/>
                <a:sym typeface="Arial"/>
              </a:rPr>
            </a:br>
            <a:r>
              <a:rPr b="1" i="0" lang="en-US" sz="2400" u="none" cap="none" strike="noStrike">
                <a:solidFill>
                  <a:srgbClr val="FF781A"/>
                </a:solidFill>
                <a:latin typeface="Arial"/>
                <a:ea typeface="Arial"/>
                <a:cs typeface="Arial"/>
                <a:sym typeface="Arial"/>
              </a:rPr>
              <a:t>One-to-One Computing</a:t>
            </a:r>
            <a:endParaRPr/>
          </a:p>
          <a:p>
            <a:pPr indent="-342900" lvl="0" marL="34290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342900" lvl="0" marL="342900" marR="0" rtl="0" algn="l">
              <a:lnSpc>
                <a:spcPct val="90000"/>
              </a:lnSpc>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	LAUSD	$ 1 Billion to get iPADS to 650,000 students</a:t>
            </a:r>
            <a:endParaRPr/>
          </a:p>
          <a:p>
            <a:pPr indent="-342900" lvl="0" marL="34290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342900" lvl="0" marL="342900" marR="0" rtl="0" algn="l">
              <a:lnSpc>
                <a:spcPct val="90000"/>
              </a:lnSpc>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			cost over-runs (support, maintenance, WiFi, 				replacement, electricity)</a:t>
            </a:r>
            <a:endParaRPr/>
          </a:p>
          <a:p>
            <a:pPr indent="-342900" lvl="0" marL="34290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342900" lvl="0" marL="342900" marR="0" rtl="0" algn="l">
              <a:lnSpc>
                <a:spcPct val="90000"/>
              </a:lnSpc>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			inadequate, untested curriculum</a:t>
            </a:r>
            <a:endParaRPr/>
          </a:p>
          <a:p>
            <a:pPr indent="-342900" lvl="0" marL="34290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342900" lvl="0" marL="342900" marR="0" rtl="0" algn="l">
              <a:lnSpc>
                <a:spcPct val="90000"/>
              </a:lnSpc>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			poor planning, implementation</a:t>
            </a:r>
            <a:endParaRPr/>
          </a:p>
          <a:p>
            <a:pPr indent="-342900" lvl="0" marL="34290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342900" lvl="0" marL="342900" marR="0" rtl="0" algn="l">
              <a:lnSpc>
                <a:spcPct val="90000"/>
              </a:lnSpc>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			inadequate training for teachers</a:t>
            </a:r>
            <a:endParaRPr/>
          </a:p>
          <a:p>
            <a:pPr indent="-342900" lvl="0" marL="34290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342900" lvl="0" marL="342900" marR="0" rtl="0" algn="l">
              <a:lnSpc>
                <a:spcPct val="90000"/>
              </a:lnSpc>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			lack of integration with district</a:t>
            </a:r>
            <a:endParaRPr/>
          </a:p>
          <a:p>
            <a:pPr indent="-342900" lvl="0" marL="34290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342900" lvl="0" marL="342900" marR="0" rtl="0" algn="l">
              <a:lnSpc>
                <a:spcPct val="90000"/>
              </a:lnSpc>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			36% teacher support</a:t>
            </a:r>
            <a:endParaRPr/>
          </a:p>
          <a:p>
            <a:pPr indent="-342900" lvl="0" marL="34290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8"/>
          <p:cNvSpPr txBox="1"/>
          <p:nvPr>
            <p:ph type="title"/>
          </p:nvPr>
        </p:nvSpPr>
        <p:spPr>
          <a:xfrm>
            <a:off x="0" y="203200"/>
            <a:ext cx="9144000" cy="80803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1400" u="none" cap="none" strike="noStrike">
                <a:solidFill>
                  <a:srgbClr val="FFFF00"/>
                </a:solidFill>
                <a:latin typeface="Arial"/>
                <a:ea typeface="Arial"/>
                <a:cs typeface="Arial"/>
                <a:sym typeface="Arial"/>
              </a:rPr>
            </a:br>
            <a:r>
              <a:rPr b="1" i="0" lang="en-US" sz="2800" u="none" cap="none" strike="noStrike">
                <a:solidFill>
                  <a:srgbClr val="FFFF00"/>
                </a:solidFill>
                <a:latin typeface="Arial"/>
                <a:ea typeface="Arial"/>
                <a:cs typeface="Arial"/>
                <a:sym typeface="Arial"/>
              </a:rPr>
              <a:t>Culture Mapping:   Impact of Cultural Beliefs</a:t>
            </a:r>
            <a:br>
              <a:rPr b="1" i="0" lang="en-US" sz="2800" u="none" cap="none" strike="noStrike">
                <a:solidFill>
                  <a:srgbClr val="FFFF00"/>
                </a:solidFill>
                <a:latin typeface="Arial"/>
                <a:ea typeface="Arial"/>
                <a:cs typeface="Arial"/>
                <a:sym typeface="Arial"/>
              </a:rPr>
            </a:br>
            <a:br>
              <a:rPr b="1" i="0" lang="en-US" sz="1000" u="none" cap="none" strike="noStrike">
                <a:solidFill>
                  <a:srgbClr val="FFFF00"/>
                </a:solidFill>
                <a:latin typeface="Arial"/>
                <a:ea typeface="Arial"/>
                <a:cs typeface="Arial"/>
                <a:sym typeface="Arial"/>
              </a:rPr>
            </a:br>
            <a:r>
              <a:rPr b="1" i="0" lang="en-US" sz="2400" u="none" cap="none" strike="noStrike">
                <a:solidFill>
                  <a:srgbClr val="FF781A"/>
                </a:solidFill>
                <a:latin typeface="Arial"/>
                <a:ea typeface="Arial"/>
                <a:cs typeface="Arial"/>
                <a:sym typeface="Arial"/>
              </a:rPr>
              <a:t>One-to-One Computing</a:t>
            </a:r>
            <a:br>
              <a:rPr b="0" i="0" lang="en-US" sz="2800" u="none" cap="none" strike="noStrike">
                <a:solidFill>
                  <a:schemeClr val="lt1"/>
                </a:solidFill>
                <a:latin typeface="Arial"/>
                <a:ea typeface="Arial"/>
                <a:cs typeface="Arial"/>
                <a:sym typeface="Arial"/>
              </a:rPr>
            </a:br>
            <a:endParaRPr b="0" i="0" sz="2800" u="none" cap="none" strike="noStrike">
              <a:solidFill>
                <a:schemeClr val="lt1"/>
              </a:solidFill>
              <a:latin typeface="Arial"/>
              <a:ea typeface="Arial"/>
              <a:cs typeface="Arial"/>
              <a:sym typeface="Arial"/>
            </a:endParaRPr>
          </a:p>
        </p:txBody>
      </p:sp>
      <p:sp>
        <p:nvSpPr>
          <p:cNvPr id="204" name="Google Shape;204;p28"/>
          <p:cNvSpPr txBox="1"/>
          <p:nvPr>
            <p:ph idx="1" type="body"/>
          </p:nvPr>
        </p:nvSpPr>
        <p:spPr>
          <a:xfrm>
            <a:off x="152400" y="1308100"/>
            <a:ext cx="4127500" cy="5334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00"/>
              </a:buClr>
              <a:buFont typeface="Arial"/>
              <a:buNone/>
            </a:pPr>
            <a:r>
              <a:rPr b="1" i="0" lang="en-US" sz="2000" u="none" cap="none" strike="noStrike">
                <a:solidFill>
                  <a:srgbClr val="FFFF00"/>
                </a:solidFill>
                <a:latin typeface="Arial"/>
                <a:ea typeface="Arial"/>
                <a:cs typeface="Arial"/>
                <a:sym typeface="Arial"/>
              </a:rPr>
              <a:t>EVIDENCE</a:t>
            </a:r>
            <a:endParaRPr/>
          </a:p>
          <a:p>
            <a:pPr indent="0" lvl="0" marL="0" marR="0" rtl="0" algn="l">
              <a:spcBef>
                <a:spcPts val="200"/>
              </a:spcBef>
              <a:spcAft>
                <a:spcPts val="0"/>
              </a:spcAft>
              <a:buClr>
                <a:schemeClr val="lt1"/>
              </a:buClr>
              <a:buFont typeface="Arial"/>
              <a:buNone/>
            </a:pPr>
            <a:r>
              <a:t/>
            </a:r>
            <a:endParaRPr b="1" i="0" sz="1000" u="sng" cap="none" strike="noStrike">
              <a:solidFill>
                <a:srgbClr val="FFFFFF"/>
              </a:solidFill>
              <a:latin typeface="Arial"/>
              <a:ea typeface="Arial"/>
              <a:cs typeface="Arial"/>
              <a:sym typeface="Arial"/>
            </a:endParaRPr>
          </a:p>
          <a:p>
            <a:pPr indent="0" lvl="0" marL="0" marR="0" rtl="0" algn="l">
              <a:lnSpc>
                <a:spcPct val="90000"/>
              </a:lnSpc>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“one-to-one computer programs are </a:t>
            </a:r>
            <a:r>
              <a:rPr b="0" i="0" lang="en-US" sz="2000" u="none" cap="none" strike="noStrike">
                <a:solidFill>
                  <a:srgbClr val="FFFF00"/>
                </a:solidFill>
                <a:latin typeface="Arial"/>
                <a:ea typeface="Arial"/>
                <a:cs typeface="Arial"/>
                <a:sym typeface="Arial"/>
              </a:rPr>
              <a:t>only as effective as their teachers</a:t>
            </a:r>
            <a:r>
              <a:rPr b="0" i="0" lang="en-US" sz="2000" u="none" cap="none" strike="noStrike">
                <a:solidFill>
                  <a:srgbClr val="FFFFFF"/>
                </a:solidFill>
                <a:latin typeface="Arial"/>
                <a:ea typeface="Arial"/>
                <a:cs typeface="Arial"/>
                <a:sym typeface="Arial"/>
              </a:rPr>
              <a:t>”</a:t>
            </a:r>
            <a:endParaRPr b="0" i="0" sz="2000" u="none" cap="none" strike="noStrike">
              <a:solidFill>
                <a:srgbClr val="FFFFFF"/>
              </a:solidFill>
              <a:latin typeface="Arial"/>
              <a:ea typeface="Arial"/>
              <a:cs typeface="Arial"/>
              <a:sym typeface="Arial"/>
            </a:endParaRPr>
          </a:p>
          <a:p>
            <a:pPr indent="0" lvl="0" marL="0" marR="0" rtl="0" algn="l">
              <a:lnSpc>
                <a:spcPct val="90000"/>
              </a:lnSpc>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0" lvl="0" marL="0" marR="0" rtl="0" algn="l">
              <a:lnSpc>
                <a:spcPct val="90000"/>
              </a:lnSpc>
              <a:spcBef>
                <a:spcPts val="280"/>
              </a:spcBef>
              <a:spcAft>
                <a:spcPts val="0"/>
              </a:spcAft>
              <a:buClr>
                <a:srgbClr val="FFFFFF"/>
              </a:buClr>
              <a:buFont typeface="Arial"/>
              <a:buNone/>
            </a:pPr>
            <a:r>
              <a:rPr b="0" i="0" lang="en-US" sz="1400" u="none" cap="none" strike="noStrike">
                <a:solidFill>
                  <a:srgbClr val="FFFFFF"/>
                </a:solidFill>
                <a:latin typeface="Arial"/>
                <a:ea typeface="Arial"/>
                <a:cs typeface="Arial"/>
                <a:sym typeface="Arial"/>
              </a:rPr>
              <a:t>Bebell &amp; Key, </a:t>
            </a:r>
            <a:r>
              <a:rPr b="0" i="1" lang="en-US" sz="1400" u="none" cap="none" strike="noStrike">
                <a:solidFill>
                  <a:srgbClr val="FFFFFF"/>
                </a:solidFill>
                <a:latin typeface="Arial"/>
                <a:ea typeface="Arial"/>
                <a:cs typeface="Arial"/>
                <a:sym typeface="Arial"/>
              </a:rPr>
              <a:t>The Journal of </a:t>
            </a:r>
            <a:endParaRPr/>
          </a:p>
          <a:p>
            <a:pPr indent="0" lvl="0" marL="0" marR="0" rtl="0" algn="l">
              <a:lnSpc>
                <a:spcPct val="90000"/>
              </a:lnSpc>
              <a:spcBef>
                <a:spcPts val="280"/>
              </a:spcBef>
              <a:spcAft>
                <a:spcPts val="0"/>
              </a:spcAft>
              <a:buClr>
                <a:srgbClr val="FFFFFF"/>
              </a:buClr>
              <a:buFont typeface="Arial"/>
              <a:buNone/>
            </a:pPr>
            <a:r>
              <a:rPr b="0" i="1" lang="en-US" sz="1400" u="none" cap="none" strike="noStrike">
                <a:solidFill>
                  <a:srgbClr val="FFFFFF"/>
                </a:solidFill>
                <a:latin typeface="Arial"/>
                <a:ea typeface="Arial"/>
                <a:cs typeface="Arial"/>
                <a:sym typeface="Arial"/>
              </a:rPr>
              <a:t>Technology, Learning &amp; Assessment</a:t>
            </a:r>
            <a:r>
              <a:rPr b="0" i="0" lang="en-US" sz="1400" u="none" cap="none" strike="noStrike">
                <a:solidFill>
                  <a:srgbClr val="FFFFFF"/>
                </a:solidFill>
                <a:latin typeface="Arial"/>
                <a:ea typeface="Arial"/>
                <a:cs typeface="Arial"/>
                <a:sym typeface="Arial"/>
              </a:rPr>
              <a:t>, (2010)</a:t>
            </a:r>
            <a:endParaRPr/>
          </a:p>
          <a:p>
            <a:pPr indent="0" lvl="0" marL="0" marR="0" rtl="0" algn="l">
              <a:lnSpc>
                <a:spcPct val="90000"/>
              </a:lnSpc>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0" lvl="0" marL="0" marR="0" rtl="0" algn="l">
              <a:lnSpc>
                <a:spcPct val="90000"/>
              </a:lnSpc>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“Factors related to successful implemented reported in the research include extensive  </a:t>
            </a:r>
            <a:r>
              <a:rPr b="0" i="0" lang="en-US" sz="2000" u="none" cap="none" strike="noStrike">
                <a:solidFill>
                  <a:srgbClr val="FFFF00"/>
                </a:solidFill>
                <a:latin typeface="Arial"/>
                <a:ea typeface="Arial"/>
                <a:cs typeface="Arial"/>
                <a:sym typeface="Arial"/>
              </a:rPr>
              <a:t>teacher professional development, technical support, and positive teacher attitudes toward student technology use</a:t>
            </a:r>
            <a:r>
              <a:rPr b="0" i="0" lang="en-US" sz="2000" u="none" cap="none" strike="noStrike">
                <a:solidFill>
                  <a:srgbClr val="FFFFFF"/>
                </a:solidFill>
                <a:latin typeface="Arial"/>
                <a:ea typeface="Arial"/>
                <a:cs typeface="Arial"/>
                <a:sym typeface="Arial"/>
              </a:rPr>
              <a:t>.”</a:t>
            </a:r>
            <a:endParaRPr b="0" i="0" sz="2000" u="none" cap="none" strike="noStrike">
              <a:solidFill>
                <a:srgbClr val="FFFFFF"/>
              </a:solidFill>
              <a:latin typeface="Arial"/>
              <a:ea typeface="Arial"/>
              <a:cs typeface="Arial"/>
              <a:sym typeface="Arial"/>
            </a:endParaRPr>
          </a:p>
          <a:p>
            <a:pPr indent="0" lvl="0" marL="0" marR="0" rtl="0" algn="l">
              <a:lnSpc>
                <a:spcPct val="90000"/>
              </a:lnSpc>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0" lvl="0" marL="0" marR="0" rtl="0" algn="l">
              <a:lnSpc>
                <a:spcPct val="90000"/>
              </a:lnSpc>
              <a:spcBef>
                <a:spcPts val="280"/>
              </a:spcBef>
              <a:spcAft>
                <a:spcPts val="0"/>
              </a:spcAft>
              <a:buClr>
                <a:srgbClr val="FFFFFF"/>
              </a:buClr>
              <a:buFont typeface="Arial"/>
              <a:buNone/>
            </a:pPr>
            <a:r>
              <a:rPr b="0" i="0" lang="en-US" sz="1400" u="none" cap="none" strike="noStrike">
                <a:solidFill>
                  <a:srgbClr val="FFFFFF"/>
                </a:solidFill>
                <a:latin typeface="Arial"/>
                <a:ea typeface="Arial"/>
                <a:cs typeface="Arial"/>
                <a:sym typeface="Arial"/>
              </a:rPr>
              <a:t>Penuel, SRI International, Journal of Research on Technology in Education, (2006)</a:t>
            </a:r>
            <a:endParaRPr/>
          </a:p>
        </p:txBody>
      </p:sp>
      <p:sp>
        <p:nvSpPr>
          <p:cNvPr id="205" name="Google Shape;205;p28"/>
          <p:cNvSpPr txBox="1"/>
          <p:nvPr/>
        </p:nvSpPr>
        <p:spPr>
          <a:xfrm>
            <a:off x="4724400" y="1312863"/>
            <a:ext cx="4419600" cy="44831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1" lang="en-US" sz="2000">
                <a:solidFill>
                  <a:schemeClr val="lt1"/>
                </a:solidFill>
                <a:latin typeface="Arial"/>
                <a:ea typeface="Arial"/>
                <a:cs typeface="Arial"/>
                <a:sym typeface="Arial"/>
              </a:rPr>
              <a:t>	</a:t>
            </a:r>
            <a:r>
              <a:rPr b="1" lang="en-US" sz="2000">
                <a:solidFill>
                  <a:srgbClr val="FFFF00"/>
                </a:solidFill>
                <a:latin typeface="Arial"/>
                <a:ea typeface="Arial"/>
                <a:cs typeface="Arial"/>
                <a:sym typeface="Arial"/>
              </a:rPr>
              <a:t>CULTURAL FRAMES</a:t>
            </a:r>
            <a:endParaRPr/>
          </a:p>
          <a:p>
            <a:pPr indent="0" lvl="0" marL="0" marR="0" rtl="0" algn="l">
              <a:lnSpc>
                <a:spcPct val="90000"/>
              </a:lnSpc>
              <a:spcBef>
                <a:spcPts val="0"/>
              </a:spcBef>
              <a:spcAft>
                <a:spcPts val="0"/>
              </a:spcAft>
              <a:buNone/>
            </a:pPr>
            <a:r>
              <a:t/>
            </a:r>
            <a:endParaRPr b="1" sz="20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000">
                <a:solidFill>
                  <a:schemeClr val="lt1"/>
                </a:solidFill>
                <a:latin typeface="Arial"/>
                <a:ea typeface="Arial"/>
                <a:cs typeface="Arial"/>
                <a:sym typeface="Arial"/>
              </a:rPr>
              <a:t>		</a:t>
            </a:r>
            <a:r>
              <a:rPr b="1" lang="en-US" sz="2400">
                <a:solidFill>
                  <a:schemeClr val="lt1"/>
                </a:solidFill>
                <a:latin typeface="Arial"/>
                <a:ea typeface="Arial"/>
                <a:cs typeface="Arial"/>
                <a:sym typeface="Arial"/>
              </a:rPr>
              <a:t>Computers </a:t>
            </a:r>
            <a:r>
              <a:rPr b="0" lang="en-US" sz="2400">
                <a:solidFill>
                  <a:schemeClr val="lt1"/>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10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a:t>
            </a:r>
            <a:r>
              <a:rPr b="1" lang="en-US" sz="2400">
                <a:solidFill>
                  <a:srgbClr val="FF0000"/>
                </a:solidFill>
                <a:latin typeface="Arial"/>
                <a:ea typeface="Arial"/>
                <a:cs typeface="Arial"/>
                <a:sym typeface="Arial"/>
              </a:rPr>
              <a:t>	</a:t>
            </a:r>
            <a:r>
              <a:rPr b="1" lang="en-US" sz="2400">
                <a:solidFill>
                  <a:schemeClr val="lt1"/>
                </a:solidFill>
                <a:latin typeface="Arial"/>
                <a:ea typeface="Arial"/>
                <a:cs typeface="Arial"/>
                <a:sym typeface="Arial"/>
              </a:rPr>
              <a:t>Magic Bullet </a:t>
            </a:r>
            <a:r>
              <a:rPr b="0" lang="en-US" sz="2400">
                <a:solidFill>
                  <a:schemeClr val="lt1"/>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10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Local Solutions </a:t>
            </a:r>
            <a:r>
              <a:rPr b="0" lang="en-US" sz="2400">
                <a:solidFill>
                  <a:schemeClr val="lt1"/>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10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Private Sector </a:t>
            </a:r>
            <a:r>
              <a:rPr b="0" lang="en-US" sz="2400">
                <a:solidFill>
                  <a:schemeClr val="lt1"/>
                </a:solidFill>
                <a:latin typeface="Arial"/>
                <a:ea typeface="Arial"/>
                <a:cs typeface="Arial"/>
                <a:sym typeface="Arial"/>
              </a:rPr>
              <a:t>Frame</a:t>
            </a:r>
            <a:endParaRPr/>
          </a:p>
          <a:p>
            <a:pPr indent="0" lvl="0" marL="0" marR="0" rtl="0" algn="l">
              <a:lnSpc>
                <a:spcPct val="90000"/>
              </a:lnSpc>
              <a:spcBef>
                <a:spcPts val="1000"/>
              </a:spcBef>
              <a:spcAft>
                <a:spcPts val="0"/>
              </a:spcAft>
              <a:buNone/>
            </a:pPr>
            <a:r>
              <a:t/>
            </a:r>
            <a:endParaRPr b="1" sz="10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a:t>
            </a:r>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9"/>
          <p:cNvSpPr txBox="1"/>
          <p:nvPr>
            <p:ph idx="1" type="body"/>
          </p:nvPr>
        </p:nvSpPr>
        <p:spPr>
          <a:xfrm>
            <a:off x="187325" y="384175"/>
            <a:ext cx="8728075" cy="51752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Takeaway</a:t>
            </a:r>
            <a:endParaRPr b="1" i="0" sz="600" u="none" cap="none" strike="noStrike">
              <a:solidFill>
                <a:srgbClr val="FFFF00"/>
              </a:solidFill>
              <a:latin typeface="Arial"/>
              <a:ea typeface="Arial"/>
              <a:cs typeface="Arial"/>
              <a:sym typeface="Arial"/>
            </a:endParaRPr>
          </a:p>
        </p:txBody>
      </p:sp>
      <p:sp>
        <p:nvSpPr>
          <p:cNvPr id="212" name="Google Shape;212;p29"/>
          <p:cNvSpPr/>
          <p:nvPr/>
        </p:nvSpPr>
        <p:spPr>
          <a:xfrm>
            <a:off x="434975" y="1757363"/>
            <a:ext cx="1839913"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800">
                <a:solidFill>
                  <a:schemeClr val="lt1"/>
                </a:solidFill>
                <a:latin typeface="Arial"/>
                <a:ea typeface="Arial"/>
                <a:cs typeface="Arial"/>
                <a:sym typeface="Arial"/>
              </a:rPr>
              <a:t>implement</a:t>
            </a:r>
            <a:endParaRPr/>
          </a:p>
          <a:p>
            <a:pPr indent="0" lvl="0" marL="0" marR="0" rtl="0" algn="ctr">
              <a:spcBef>
                <a:spcPts val="0"/>
              </a:spcBef>
              <a:spcAft>
                <a:spcPts val="0"/>
              </a:spcAft>
              <a:buNone/>
            </a:pPr>
            <a:r>
              <a:rPr b="0" lang="en-US" sz="2000">
                <a:solidFill>
                  <a:schemeClr val="lt1"/>
                </a:solidFill>
                <a:latin typeface="Arial"/>
                <a:ea typeface="Arial"/>
                <a:cs typeface="Arial"/>
                <a:sym typeface="Arial"/>
              </a:rPr>
              <a:t>    </a:t>
            </a:r>
            <a:endParaRPr b="0" sz="2000">
              <a:solidFill>
                <a:schemeClr val="lt1"/>
              </a:solidFill>
              <a:latin typeface="Arial"/>
              <a:ea typeface="Arial"/>
              <a:cs typeface="Arial"/>
              <a:sym typeface="Arial"/>
            </a:endParaRPr>
          </a:p>
        </p:txBody>
      </p:sp>
      <p:sp>
        <p:nvSpPr>
          <p:cNvPr id="213" name="Google Shape;213;p29"/>
          <p:cNvSpPr/>
          <p:nvPr/>
        </p:nvSpPr>
        <p:spPr>
          <a:xfrm>
            <a:off x="387350" y="2759075"/>
            <a:ext cx="1878013"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8000"/>
                </a:solidFill>
                <a:latin typeface="Arial"/>
                <a:ea typeface="Arial"/>
                <a:cs typeface="Arial"/>
                <a:sym typeface="Arial"/>
              </a:rPr>
              <a:t>compliance</a:t>
            </a:r>
            <a:endParaRPr b="1" sz="2400">
              <a:solidFill>
                <a:schemeClr val="lt1"/>
              </a:solidFill>
              <a:latin typeface="Arial"/>
              <a:ea typeface="Arial"/>
              <a:cs typeface="Arial"/>
              <a:sym typeface="Arial"/>
            </a:endParaRPr>
          </a:p>
        </p:txBody>
      </p:sp>
      <p:sp>
        <p:nvSpPr>
          <p:cNvPr id="214" name="Google Shape;214;p29"/>
          <p:cNvSpPr/>
          <p:nvPr/>
        </p:nvSpPr>
        <p:spPr>
          <a:xfrm>
            <a:off x="3773488" y="1757363"/>
            <a:ext cx="1527175" cy="51911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2800">
                <a:solidFill>
                  <a:schemeClr val="lt1"/>
                </a:solidFill>
                <a:latin typeface="Arial"/>
                <a:ea typeface="Arial"/>
                <a:cs typeface="Arial"/>
                <a:sym typeface="Arial"/>
              </a:rPr>
              <a:t>correctly</a:t>
            </a:r>
            <a:endParaRPr/>
          </a:p>
        </p:txBody>
      </p:sp>
      <p:sp>
        <p:nvSpPr>
          <p:cNvPr id="215" name="Google Shape;215;p29"/>
          <p:cNvSpPr/>
          <p:nvPr/>
        </p:nvSpPr>
        <p:spPr>
          <a:xfrm>
            <a:off x="6796088" y="1757363"/>
            <a:ext cx="1646237" cy="51911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2800">
                <a:solidFill>
                  <a:schemeClr val="lt1"/>
                </a:solidFill>
                <a:latin typeface="Arial"/>
                <a:ea typeface="Arial"/>
                <a:cs typeface="Arial"/>
                <a:sym typeface="Arial"/>
              </a:rPr>
              <a:t>over time</a:t>
            </a:r>
            <a:endParaRPr/>
          </a:p>
        </p:txBody>
      </p:sp>
      <p:sp>
        <p:nvSpPr>
          <p:cNvPr id="216" name="Google Shape;216;p29"/>
          <p:cNvSpPr/>
          <p:nvPr/>
        </p:nvSpPr>
        <p:spPr>
          <a:xfrm>
            <a:off x="3597275" y="2725738"/>
            <a:ext cx="1979613" cy="4619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8000"/>
                </a:solidFill>
                <a:latin typeface="Arial"/>
                <a:ea typeface="Arial"/>
                <a:cs typeface="Arial"/>
                <a:sym typeface="Arial"/>
              </a:rPr>
              <a:t>competence</a:t>
            </a:r>
            <a:endParaRPr/>
          </a:p>
        </p:txBody>
      </p:sp>
      <p:sp>
        <p:nvSpPr>
          <p:cNvPr id="217" name="Google Shape;217;p29"/>
          <p:cNvSpPr/>
          <p:nvPr/>
        </p:nvSpPr>
        <p:spPr>
          <a:xfrm>
            <a:off x="6527800" y="2767013"/>
            <a:ext cx="2159000" cy="4603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8000"/>
                </a:solidFill>
                <a:latin typeface="Arial"/>
                <a:ea typeface="Arial"/>
                <a:cs typeface="Arial"/>
                <a:sym typeface="Arial"/>
              </a:rPr>
              <a:t>sustainability</a:t>
            </a:r>
            <a:endParaRPr/>
          </a:p>
        </p:txBody>
      </p:sp>
      <p:sp>
        <p:nvSpPr>
          <p:cNvPr id="218" name="Google Shape;218;p29"/>
          <p:cNvSpPr txBox="1"/>
          <p:nvPr/>
        </p:nvSpPr>
        <p:spPr>
          <a:xfrm>
            <a:off x="0" y="3886200"/>
            <a:ext cx="2730500" cy="147732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a:solidFill>
                  <a:srgbClr val="FFFFFF"/>
                </a:solidFill>
                <a:latin typeface="Arial"/>
                <a:ea typeface="Arial"/>
                <a:cs typeface="Arial"/>
                <a:sym typeface="Arial"/>
              </a:rPr>
              <a:t>social marketing</a:t>
            </a:r>
            <a:endParaRPr/>
          </a:p>
          <a:p>
            <a:pPr indent="0" lvl="0" marL="0" marR="0" rtl="0" algn="ctr">
              <a:spcBef>
                <a:spcPts val="0"/>
              </a:spcBef>
              <a:spcAft>
                <a:spcPts val="0"/>
              </a:spcAft>
              <a:buNone/>
            </a:pPr>
            <a:r>
              <a:t/>
            </a:r>
            <a:endParaRPr b="0" sz="1000">
              <a:solidFill>
                <a:srgbClr val="FFFFFF"/>
              </a:solidFill>
              <a:latin typeface="Arial"/>
              <a:ea typeface="Arial"/>
              <a:cs typeface="Arial"/>
              <a:sym typeface="Arial"/>
            </a:endParaRPr>
          </a:p>
          <a:p>
            <a:pPr indent="0" lvl="0" marL="0" marR="0" rtl="0" algn="ctr">
              <a:spcBef>
                <a:spcPts val="0"/>
              </a:spcBef>
              <a:spcAft>
                <a:spcPts val="0"/>
              </a:spcAft>
              <a:buNone/>
            </a:pPr>
            <a:r>
              <a:rPr b="0" lang="en-US" sz="2000">
                <a:solidFill>
                  <a:srgbClr val="FFFFFF"/>
                </a:solidFill>
                <a:latin typeface="Arial"/>
                <a:ea typeface="Arial"/>
                <a:cs typeface="Arial"/>
                <a:sym typeface="Arial"/>
              </a:rPr>
              <a:t>adoption</a:t>
            </a:r>
            <a:endParaRPr/>
          </a:p>
          <a:p>
            <a:pPr indent="0" lvl="0" marL="0" marR="0" rtl="0" algn="ctr">
              <a:spcBef>
                <a:spcPts val="0"/>
              </a:spcBef>
              <a:spcAft>
                <a:spcPts val="0"/>
              </a:spcAft>
              <a:buNone/>
            </a:pPr>
            <a:r>
              <a:t/>
            </a:r>
            <a:endParaRPr b="0" sz="2000">
              <a:solidFill>
                <a:srgbClr val="FFFFFF"/>
              </a:solidFill>
              <a:latin typeface="Arial"/>
              <a:ea typeface="Arial"/>
              <a:cs typeface="Arial"/>
              <a:sym typeface="Arial"/>
            </a:endParaRPr>
          </a:p>
          <a:p>
            <a:pPr indent="0" lvl="0" marL="0" marR="0" rtl="0" algn="ctr">
              <a:spcBef>
                <a:spcPts val="0"/>
              </a:spcBef>
              <a:spcAft>
                <a:spcPts val="0"/>
              </a:spcAft>
              <a:buNone/>
            </a:pPr>
            <a:r>
              <a:t/>
            </a:r>
            <a:endParaRPr b="0" sz="2000">
              <a:solidFill>
                <a:srgbClr val="FFFFFF"/>
              </a:solidFill>
              <a:latin typeface="Arial"/>
              <a:ea typeface="Arial"/>
              <a:cs typeface="Arial"/>
              <a:sym typeface="Arial"/>
            </a:endParaRPr>
          </a:p>
        </p:txBody>
      </p:sp>
      <p:sp>
        <p:nvSpPr>
          <p:cNvPr id="219" name="Google Shape;219;p29"/>
          <p:cNvSpPr txBox="1"/>
          <p:nvPr/>
        </p:nvSpPr>
        <p:spPr>
          <a:xfrm>
            <a:off x="3557739" y="3886200"/>
            <a:ext cx="2069797" cy="116955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a:solidFill>
                  <a:srgbClr val="FFFFFF"/>
                </a:solidFill>
                <a:latin typeface="Arial"/>
                <a:ea typeface="Arial"/>
                <a:cs typeface="Arial"/>
                <a:sym typeface="Arial"/>
              </a:rPr>
              <a:t>skill acquisition</a:t>
            </a:r>
            <a:endParaRPr b="0" sz="2000">
              <a:solidFill>
                <a:srgbClr val="FFFFFF"/>
              </a:solidFill>
              <a:latin typeface="Arial"/>
              <a:ea typeface="Arial"/>
              <a:cs typeface="Arial"/>
              <a:sym typeface="Arial"/>
            </a:endParaRPr>
          </a:p>
          <a:p>
            <a:pPr indent="0" lvl="0" marL="0" marR="0" rtl="0" algn="ctr">
              <a:spcBef>
                <a:spcPts val="0"/>
              </a:spcBef>
              <a:spcAft>
                <a:spcPts val="0"/>
              </a:spcAft>
              <a:buNone/>
            </a:pPr>
            <a:r>
              <a:t/>
            </a:r>
            <a:endParaRPr b="0" sz="1000">
              <a:solidFill>
                <a:srgbClr val="FFFFFF"/>
              </a:solidFill>
              <a:latin typeface="Arial"/>
              <a:ea typeface="Arial"/>
              <a:cs typeface="Arial"/>
              <a:sym typeface="Arial"/>
            </a:endParaRPr>
          </a:p>
          <a:p>
            <a:pPr indent="0" lvl="0" marL="0" marR="0" rtl="0" algn="ctr">
              <a:spcBef>
                <a:spcPts val="0"/>
              </a:spcBef>
              <a:spcAft>
                <a:spcPts val="0"/>
              </a:spcAft>
              <a:buNone/>
            </a:pPr>
            <a:r>
              <a:rPr b="0" lang="en-US" sz="2000">
                <a:solidFill>
                  <a:srgbClr val="FFFFFF"/>
                </a:solidFill>
                <a:latin typeface="Arial"/>
                <a:ea typeface="Arial"/>
                <a:cs typeface="Arial"/>
                <a:sym typeface="Arial"/>
              </a:rPr>
              <a:t>treatment fidelity</a:t>
            </a:r>
            <a:endParaRPr/>
          </a:p>
          <a:p>
            <a:pPr indent="0" lvl="0" marL="0" marR="0" rtl="0" algn="ctr">
              <a:spcBef>
                <a:spcPts val="0"/>
              </a:spcBef>
              <a:spcAft>
                <a:spcPts val="0"/>
              </a:spcAft>
              <a:buNone/>
            </a:pPr>
            <a:r>
              <a:t/>
            </a:r>
            <a:endParaRPr b="0" sz="2000">
              <a:solidFill>
                <a:srgbClr val="FFFFFF"/>
              </a:solidFill>
              <a:latin typeface="Arial"/>
              <a:ea typeface="Arial"/>
              <a:cs typeface="Arial"/>
              <a:sym typeface="Arial"/>
            </a:endParaRPr>
          </a:p>
        </p:txBody>
      </p:sp>
      <p:sp>
        <p:nvSpPr>
          <p:cNvPr id="220" name="Google Shape;220;p29"/>
          <p:cNvSpPr txBox="1"/>
          <p:nvPr/>
        </p:nvSpPr>
        <p:spPr>
          <a:xfrm>
            <a:off x="6654800" y="3886200"/>
            <a:ext cx="1866900" cy="13239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2000">
                <a:solidFill>
                  <a:srgbClr val="FFFFFF"/>
                </a:solidFill>
                <a:latin typeface="Arial"/>
                <a:ea typeface="Arial"/>
                <a:cs typeface="Arial"/>
                <a:sym typeface="Arial"/>
              </a:rPr>
              <a:t>generalization</a:t>
            </a:r>
            <a:endParaRPr/>
          </a:p>
          <a:p>
            <a:pPr indent="0" lvl="0" marL="0" marR="0" rtl="0" algn="l">
              <a:spcBef>
                <a:spcPts val="0"/>
              </a:spcBef>
              <a:spcAft>
                <a:spcPts val="0"/>
              </a:spcAft>
              <a:buNone/>
            </a:pPr>
            <a:r>
              <a:t/>
            </a:r>
            <a:endParaRPr b="0" sz="1000">
              <a:solidFill>
                <a:srgbClr val="FFFFFF"/>
              </a:solidFill>
              <a:latin typeface="Arial"/>
              <a:ea typeface="Arial"/>
              <a:cs typeface="Arial"/>
              <a:sym typeface="Arial"/>
            </a:endParaRPr>
          </a:p>
          <a:p>
            <a:pPr indent="0" lvl="0" marL="0" marR="0" rtl="0" algn="l">
              <a:spcBef>
                <a:spcPts val="0"/>
              </a:spcBef>
              <a:spcAft>
                <a:spcPts val="0"/>
              </a:spcAft>
              <a:buNone/>
            </a:pPr>
            <a:r>
              <a:rPr b="0" lang="en-US" sz="2000">
                <a:solidFill>
                  <a:srgbClr val="FFFFFF"/>
                </a:solidFill>
                <a:latin typeface="Arial"/>
                <a:ea typeface="Arial"/>
                <a:cs typeface="Arial"/>
                <a:sym typeface="Arial"/>
              </a:rPr>
              <a:t>maintenance</a:t>
            </a:r>
            <a:endParaRPr/>
          </a:p>
          <a:p>
            <a:pPr indent="0" lvl="0" marL="0" marR="0" rtl="0" algn="l">
              <a:spcBef>
                <a:spcPts val="0"/>
              </a:spcBef>
              <a:spcAft>
                <a:spcPts val="0"/>
              </a:spcAft>
              <a:buNone/>
            </a:pPr>
            <a:r>
              <a:t/>
            </a:r>
            <a:endParaRPr b="0" sz="1000">
              <a:solidFill>
                <a:srgbClr val="FFFFFF"/>
              </a:solidFill>
              <a:latin typeface="Arial"/>
              <a:ea typeface="Arial"/>
              <a:cs typeface="Arial"/>
              <a:sym typeface="Arial"/>
            </a:endParaRPr>
          </a:p>
          <a:p>
            <a:pPr indent="0" lvl="0" marL="0" marR="0" rtl="0" algn="l">
              <a:spcBef>
                <a:spcPts val="0"/>
              </a:spcBef>
              <a:spcAft>
                <a:spcPts val="0"/>
              </a:spcAft>
              <a:buNone/>
            </a:pPr>
            <a:r>
              <a:rPr b="0" lang="en-US" sz="2000">
                <a:solidFill>
                  <a:srgbClr val="FFFFFF"/>
                </a:solidFill>
                <a:latin typeface="Arial"/>
                <a:ea typeface="Arial"/>
                <a:cs typeface="Arial"/>
                <a:sym typeface="Arial"/>
              </a:rPr>
              <a:t>culture change</a:t>
            </a:r>
            <a:endParaRPr/>
          </a:p>
        </p:txBody>
      </p:sp>
      <p:sp>
        <p:nvSpPr>
          <p:cNvPr id="221" name="Google Shape;221;p29"/>
          <p:cNvSpPr/>
          <p:nvPr/>
        </p:nvSpPr>
        <p:spPr>
          <a:xfrm>
            <a:off x="0" y="3619500"/>
            <a:ext cx="2844800" cy="1308100"/>
          </a:xfrm>
          <a:prstGeom prst="ellipse">
            <a:avLst/>
          </a:prstGeom>
          <a:noFill/>
          <a:ln cap="flat" cmpd="sng" w="5080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pic>
        <p:nvPicPr>
          <p:cNvPr descr="Screen Shot 2014-02-28 at 1.23.40 PM.png" id="226" name="Google Shape;226;p30"/>
          <p:cNvPicPr preferRelativeResize="0"/>
          <p:nvPr>
            <p:ph idx="1" type="body"/>
          </p:nvPr>
        </p:nvPicPr>
        <p:blipFill rotWithShape="1">
          <a:blip r:embed="rId3">
            <a:alphaModFix/>
          </a:blip>
          <a:srcRect b="0" l="-43654" r="-43654" t="0"/>
          <a:stretch/>
        </p:blipFill>
        <p:spPr>
          <a:xfrm>
            <a:off x="-386121" y="215900"/>
            <a:ext cx="2009467" cy="1143000"/>
          </a:xfrm>
          <a:prstGeom prst="rect">
            <a:avLst/>
          </a:prstGeom>
          <a:noFill/>
          <a:ln>
            <a:noFill/>
          </a:ln>
        </p:spPr>
      </p:pic>
      <p:sp>
        <p:nvSpPr>
          <p:cNvPr id="227" name="Google Shape;227;p30"/>
          <p:cNvSpPr txBox="1"/>
          <p:nvPr/>
        </p:nvSpPr>
        <p:spPr>
          <a:xfrm>
            <a:off x="1244600" y="177800"/>
            <a:ext cx="8008710" cy="11798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independent, non-profit research institute</a:t>
            </a:r>
            <a:endParaRPr/>
          </a:p>
          <a:p>
            <a:pPr indent="0" lvl="0" marL="0" marR="0" rtl="0" algn="l">
              <a:spcBef>
                <a:spcPts val="1000"/>
              </a:spcBef>
              <a:spcAft>
                <a:spcPts val="0"/>
              </a:spcAft>
              <a:buNone/>
            </a:pPr>
            <a:r>
              <a:rPr b="1" lang="en-US" sz="1800">
                <a:solidFill>
                  <a:schemeClr val="lt1"/>
                </a:solidFill>
                <a:latin typeface="Arial"/>
                <a:ea typeface="Arial"/>
                <a:cs typeface="Arial"/>
                <a:sym typeface="Arial"/>
              </a:rPr>
              <a:t>identifies, translates and models relevant scholarly research</a:t>
            </a:r>
            <a:endParaRPr/>
          </a:p>
          <a:p>
            <a:pPr indent="0" lvl="0" marL="0" marR="0" rtl="0" algn="l">
              <a:spcBef>
                <a:spcPts val="1000"/>
              </a:spcBef>
              <a:spcAft>
                <a:spcPts val="0"/>
              </a:spcAft>
              <a:buNone/>
            </a:pPr>
            <a:r>
              <a:rPr b="1" lang="en-US" sz="1800">
                <a:solidFill>
                  <a:schemeClr val="lt1"/>
                </a:solidFill>
                <a:latin typeface="Arial"/>
                <a:ea typeface="Arial"/>
                <a:cs typeface="Arial"/>
                <a:sym typeface="Arial"/>
              </a:rPr>
              <a:t>designs, commissions, manages, publishes communications research</a:t>
            </a:r>
            <a:endParaRPr b="1" sz="1800">
              <a:solidFill>
                <a:schemeClr val="lt1"/>
              </a:solidFill>
              <a:latin typeface="Arial"/>
              <a:ea typeface="Arial"/>
              <a:cs typeface="Arial"/>
              <a:sym typeface="Arial"/>
            </a:endParaRPr>
          </a:p>
        </p:txBody>
      </p:sp>
      <p:sp>
        <p:nvSpPr>
          <p:cNvPr id="228" name="Google Shape;228;p30"/>
          <p:cNvSpPr txBox="1"/>
          <p:nvPr/>
        </p:nvSpPr>
        <p:spPr>
          <a:xfrm>
            <a:off x="355601" y="6059269"/>
            <a:ext cx="8166100"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1" lang="en-US" sz="1800">
                <a:solidFill>
                  <a:srgbClr val="FFFFFF"/>
                </a:solidFill>
                <a:latin typeface="Arial"/>
                <a:ea typeface="Arial"/>
                <a:cs typeface="Arial"/>
                <a:sym typeface="Arial"/>
              </a:rPr>
              <a:t>Magic Bullets Hanging by a Thread:   Cognitive Media Analysis of Structures of Education and Education Policies and Programs       </a:t>
            </a:r>
            <a:r>
              <a:rPr b="0" lang="en-US" sz="1400">
                <a:solidFill>
                  <a:srgbClr val="FFFFFF"/>
                </a:solidFill>
                <a:latin typeface="Arial"/>
                <a:ea typeface="Arial"/>
                <a:cs typeface="Arial"/>
                <a:sym typeface="Arial"/>
              </a:rPr>
              <a:t>O’Neil and Haydon (2013</a:t>
            </a:r>
            <a:r>
              <a:rPr b="0" i="1" lang="en-US" sz="1400">
                <a:solidFill>
                  <a:srgbClr val="FFFFFF"/>
                </a:solidFill>
                <a:latin typeface="Arial"/>
                <a:ea typeface="Arial"/>
                <a:cs typeface="Arial"/>
                <a:sym typeface="Arial"/>
              </a:rPr>
              <a:t>)</a:t>
            </a:r>
            <a:endParaRPr b="0" i="1" sz="1400">
              <a:solidFill>
                <a:srgbClr val="FFFFFF"/>
              </a:solidFill>
              <a:latin typeface="Arial"/>
              <a:ea typeface="Arial"/>
              <a:cs typeface="Arial"/>
              <a:sym typeface="Arial"/>
            </a:endParaRPr>
          </a:p>
        </p:txBody>
      </p:sp>
      <p:sp>
        <p:nvSpPr>
          <p:cNvPr id="229" name="Google Shape;229;p30"/>
          <p:cNvSpPr txBox="1"/>
          <p:nvPr/>
        </p:nvSpPr>
        <p:spPr>
          <a:xfrm>
            <a:off x="914400" y="5549900"/>
            <a:ext cx="5981700"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1" lang="en-US" sz="1800">
                <a:solidFill>
                  <a:srgbClr val="FFFFFF"/>
                </a:solidFill>
                <a:latin typeface="Arial"/>
                <a:ea typeface="Arial"/>
                <a:cs typeface="Arial"/>
                <a:sym typeface="Arial"/>
              </a:rPr>
              <a:t>Framing Education Reform,   </a:t>
            </a:r>
            <a:r>
              <a:rPr b="0" lang="en-US" sz="1400">
                <a:solidFill>
                  <a:srgbClr val="FFFFFF"/>
                </a:solidFill>
                <a:latin typeface="Arial"/>
                <a:ea typeface="Arial"/>
                <a:cs typeface="Arial"/>
                <a:sym typeface="Arial"/>
              </a:rPr>
              <a:t>Nall Bales 2010)</a:t>
            </a:r>
            <a:endParaRPr/>
          </a:p>
        </p:txBody>
      </p:sp>
      <p:sp>
        <p:nvSpPr>
          <p:cNvPr id="230" name="Google Shape;230;p30"/>
          <p:cNvSpPr txBox="1"/>
          <p:nvPr/>
        </p:nvSpPr>
        <p:spPr>
          <a:xfrm>
            <a:off x="203200" y="1536700"/>
            <a:ext cx="8686800" cy="352712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Font typeface="Arial"/>
              <a:buNone/>
            </a:pPr>
            <a:r>
              <a:t/>
            </a:r>
            <a:endParaRPr b="1" sz="1200">
              <a:solidFill>
                <a:srgbClr val="FFFFFF"/>
              </a:solidFill>
              <a:latin typeface="Arial"/>
              <a:ea typeface="Arial"/>
              <a:cs typeface="Arial"/>
              <a:sym typeface="Arial"/>
            </a:endParaRPr>
          </a:p>
          <a:p>
            <a:pPr indent="0" lvl="0" marL="0" marR="0" rtl="0" algn="l">
              <a:lnSpc>
                <a:spcPct val="90000"/>
              </a:lnSpc>
              <a:spcBef>
                <a:spcPts val="0"/>
              </a:spcBef>
              <a:spcAft>
                <a:spcPts val="0"/>
              </a:spcAft>
              <a:buClr>
                <a:srgbClr val="FFFFFF"/>
              </a:buClr>
              <a:buFont typeface="Arial"/>
              <a:buNone/>
            </a:pPr>
            <a:r>
              <a:rPr b="1" lang="en-US" sz="1800">
                <a:solidFill>
                  <a:srgbClr val="FFFFFF"/>
                </a:solidFill>
                <a:latin typeface="Arial"/>
                <a:ea typeface="Arial"/>
                <a:cs typeface="Arial"/>
                <a:sym typeface="Arial"/>
              </a:rPr>
              <a:t>Media is the main source of American’s information about public affairs.  In this way, media dramatically influences what issues the public and their policymakers will address.  Media doesn’t simply tell us what to think about, it tells us how to think about issues.  News coverage influences:</a:t>
            </a:r>
            <a:endParaRPr/>
          </a:p>
          <a:p>
            <a:pPr indent="0" lvl="0" marL="0" marR="0" rtl="0" algn="l">
              <a:lnSpc>
                <a:spcPct val="90000"/>
              </a:lnSpc>
              <a:spcBef>
                <a:spcPts val="0"/>
              </a:spcBef>
              <a:spcAft>
                <a:spcPts val="0"/>
              </a:spcAft>
              <a:buClr>
                <a:schemeClr val="dk1"/>
              </a:buClr>
              <a:buFont typeface="Arial"/>
              <a:buNone/>
            </a:pPr>
            <a:r>
              <a:t/>
            </a:r>
            <a:endParaRPr b="1" sz="1800">
              <a:solidFill>
                <a:srgbClr val="FFFFFF"/>
              </a:solidFill>
              <a:latin typeface="Arial"/>
              <a:ea typeface="Arial"/>
              <a:cs typeface="Arial"/>
              <a:sym typeface="Arial"/>
            </a:endParaRPr>
          </a:p>
          <a:p>
            <a:pPr indent="0" lvl="0" marL="0" marR="0" rtl="0" algn="l">
              <a:lnSpc>
                <a:spcPct val="90000"/>
              </a:lnSpc>
              <a:spcBef>
                <a:spcPts val="0"/>
              </a:spcBef>
              <a:spcAft>
                <a:spcPts val="0"/>
              </a:spcAft>
              <a:buClr>
                <a:srgbClr val="FFFFFF"/>
              </a:buClr>
              <a:buFont typeface="Arial"/>
              <a:buNone/>
            </a:pPr>
            <a:r>
              <a:rPr b="1" lang="en-US" sz="1800">
                <a:solidFill>
                  <a:srgbClr val="FFFFFF"/>
                </a:solidFill>
                <a:latin typeface="Arial"/>
                <a:ea typeface="Arial"/>
                <a:cs typeface="Arial"/>
                <a:sym typeface="Arial"/>
              </a:rPr>
              <a:t>	What issues people think are important for government to address 	(agenda setting)</a:t>
            </a:r>
            <a:endParaRPr/>
          </a:p>
          <a:p>
            <a:pPr indent="0" lvl="0" marL="0" marR="0" rtl="0" algn="l">
              <a:lnSpc>
                <a:spcPct val="90000"/>
              </a:lnSpc>
              <a:spcBef>
                <a:spcPts val="0"/>
              </a:spcBef>
              <a:spcAft>
                <a:spcPts val="0"/>
              </a:spcAft>
              <a:buClr>
                <a:schemeClr val="dk1"/>
              </a:buClr>
              <a:buFont typeface="Arial"/>
              <a:buNone/>
            </a:pPr>
            <a:r>
              <a:t/>
            </a:r>
            <a:endParaRPr b="1" sz="1800">
              <a:solidFill>
                <a:srgbClr val="FFFFFF"/>
              </a:solidFill>
              <a:latin typeface="Arial"/>
              <a:ea typeface="Arial"/>
              <a:cs typeface="Arial"/>
              <a:sym typeface="Arial"/>
            </a:endParaRPr>
          </a:p>
          <a:p>
            <a:pPr indent="0" lvl="0" marL="0" marR="0" rtl="0" algn="l">
              <a:lnSpc>
                <a:spcPct val="90000"/>
              </a:lnSpc>
              <a:spcBef>
                <a:spcPts val="0"/>
              </a:spcBef>
              <a:spcAft>
                <a:spcPts val="0"/>
              </a:spcAft>
              <a:buClr>
                <a:srgbClr val="FFFFFF"/>
              </a:buClr>
              <a:buFont typeface="Arial"/>
              <a:buNone/>
            </a:pPr>
            <a:r>
              <a:rPr b="1" lang="en-US" sz="1800">
                <a:solidFill>
                  <a:srgbClr val="FFFFFF"/>
                </a:solidFill>
                <a:latin typeface="Arial"/>
                <a:ea typeface="Arial"/>
                <a:cs typeface="Arial"/>
                <a:sym typeface="Arial"/>
              </a:rPr>
              <a:t>	The lens through which people interpret issues (framing), and</a:t>
            </a:r>
            <a:endParaRPr/>
          </a:p>
          <a:p>
            <a:pPr indent="0" lvl="0" marL="0" marR="0" rtl="0" algn="l">
              <a:lnSpc>
                <a:spcPct val="90000"/>
              </a:lnSpc>
              <a:spcBef>
                <a:spcPts val="0"/>
              </a:spcBef>
              <a:spcAft>
                <a:spcPts val="0"/>
              </a:spcAft>
              <a:buClr>
                <a:schemeClr val="dk1"/>
              </a:buClr>
              <a:buFont typeface="Arial"/>
              <a:buNone/>
            </a:pPr>
            <a:r>
              <a:t/>
            </a:r>
            <a:endParaRPr b="1" sz="1800">
              <a:solidFill>
                <a:srgbClr val="FFFFFF"/>
              </a:solidFill>
              <a:latin typeface="Arial"/>
              <a:ea typeface="Arial"/>
              <a:cs typeface="Arial"/>
              <a:sym typeface="Arial"/>
            </a:endParaRPr>
          </a:p>
          <a:p>
            <a:pPr indent="0" lvl="0" marL="0" marR="0" rtl="0" algn="l">
              <a:lnSpc>
                <a:spcPct val="90000"/>
              </a:lnSpc>
              <a:spcBef>
                <a:spcPts val="0"/>
              </a:spcBef>
              <a:spcAft>
                <a:spcPts val="0"/>
              </a:spcAft>
              <a:buClr>
                <a:srgbClr val="FFFFFF"/>
              </a:buClr>
              <a:buFont typeface="Arial"/>
              <a:buNone/>
            </a:pPr>
            <a:r>
              <a:rPr b="1" lang="en-US" sz="1800">
                <a:solidFill>
                  <a:srgbClr val="FFFFFF"/>
                </a:solidFill>
                <a:latin typeface="Arial"/>
                <a:ea typeface="Arial"/>
                <a:cs typeface="Arial"/>
                <a:sym typeface="Arial"/>
              </a:rPr>
              <a:t>	What information will prove relevant for social and political 	judgments (priming).</a:t>
            </a:r>
            <a:endParaRPr/>
          </a:p>
          <a:p>
            <a:pPr indent="0" lvl="0" marL="0" marR="0" rtl="0" algn="l">
              <a:spcBef>
                <a:spcPts val="0"/>
              </a:spcBef>
              <a:spcAft>
                <a:spcPts val="0"/>
              </a:spcAft>
              <a:buNone/>
            </a:pPr>
            <a:r>
              <a:t/>
            </a:r>
            <a:endParaRPr b="1" sz="180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4"/>
          <p:cNvSpPr txBox="1"/>
          <p:nvPr>
            <p:ph idx="1" type="body"/>
          </p:nvPr>
        </p:nvSpPr>
        <p:spPr>
          <a:xfrm>
            <a:off x="203200" y="203200"/>
            <a:ext cx="4660900" cy="64897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chemeClr val="lt1"/>
              </a:buClr>
              <a:buFont typeface="Arial"/>
              <a:buNone/>
            </a:pPr>
            <a:r>
              <a:t/>
            </a:r>
            <a:endParaRPr b="0" i="0" sz="2400" u="none" cap="none" strike="noStrike">
              <a:solidFill>
                <a:schemeClr val="lt1"/>
              </a:solidFill>
              <a:latin typeface="Arial"/>
              <a:ea typeface="Arial"/>
              <a:cs typeface="Arial"/>
              <a:sym typeface="Arial"/>
            </a:endParaRPr>
          </a:p>
          <a:p>
            <a:pPr indent="-342900" lvl="0" marL="342900" marR="0" rtl="0" algn="ctr">
              <a:lnSpc>
                <a:spcPct val="90000"/>
              </a:lnSpc>
              <a:spcBef>
                <a:spcPts val="480"/>
              </a:spcBef>
              <a:spcAft>
                <a:spcPts val="0"/>
              </a:spcAft>
              <a:buClr>
                <a:schemeClr val="lt1"/>
              </a:buClr>
              <a:buFont typeface="Arial"/>
              <a:buNone/>
            </a:pPr>
            <a:r>
              <a:t/>
            </a:r>
            <a:endParaRPr b="0" i="0" sz="2400" u="none" cap="none" strike="noStrike">
              <a:solidFill>
                <a:schemeClr val="lt1"/>
              </a:solidFill>
              <a:latin typeface="Arial"/>
              <a:ea typeface="Arial"/>
              <a:cs typeface="Arial"/>
              <a:sym typeface="Arial"/>
            </a:endParaRPr>
          </a:p>
        </p:txBody>
      </p:sp>
      <p:pic>
        <p:nvPicPr>
          <p:cNvPr descr="Screen Shot 2014-02-22 at 10.29.35 AM.png" id="100" name="Google Shape;100;p14"/>
          <p:cNvPicPr preferRelativeResize="0"/>
          <p:nvPr/>
        </p:nvPicPr>
        <p:blipFill rotWithShape="1">
          <a:blip r:embed="rId3">
            <a:alphaModFix/>
          </a:blip>
          <a:srcRect b="0" l="0" r="0" t="0"/>
          <a:stretch/>
        </p:blipFill>
        <p:spPr>
          <a:xfrm>
            <a:off x="152400" y="292100"/>
            <a:ext cx="4546600" cy="6330950"/>
          </a:xfrm>
          <a:prstGeom prst="rect">
            <a:avLst/>
          </a:prstGeom>
          <a:noFill/>
          <a:ln>
            <a:noFill/>
          </a:ln>
        </p:spPr>
      </p:pic>
      <p:sp>
        <p:nvSpPr>
          <p:cNvPr id="101" name="Google Shape;101;p14"/>
          <p:cNvSpPr txBox="1"/>
          <p:nvPr/>
        </p:nvSpPr>
        <p:spPr>
          <a:xfrm>
            <a:off x="4826000" y="0"/>
            <a:ext cx="4318000" cy="6573838"/>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3600">
                <a:solidFill>
                  <a:srgbClr val="FFFF00"/>
                </a:solidFill>
                <a:latin typeface="Arial"/>
                <a:ea typeface="Arial"/>
                <a:cs typeface="Arial"/>
                <a:sym typeface="Arial"/>
              </a:rPr>
              <a:t>Culture Mapping</a:t>
            </a:r>
            <a:endParaRPr/>
          </a:p>
          <a:p>
            <a:pPr indent="0" lvl="0" marL="0" marR="0" rtl="0" algn="ctr">
              <a:lnSpc>
                <a:spcPct val="90000"/>
              </a:lnSpc>
              <a:spcBef>
                <a:spcPts val="0"/>
              </a:spcBef>
              <a:spcAft>
                <a:spcPts val="0"/>
              </a:spcAft>
              <a:buNone/>
            </a:pPr>
            <a:r>
              <a:t/>
            </a:r>
            <a:endParaRPr b="1" sz="1000">
              <a:solidFill>
                <a:srgbClr val="FFFF00"/>
              </a:solidFill>
              <a:latin typeface="Arial"/>
              <a:ea typeface="Arial"/>
              <a:cs typeface="Arial"/>
              <a:sym typeface="Arial"/>
            </a:endParaRPr>
          </a:p>
          <a:p>
            <a:pPr indent="0" lvl="0" marL="0" marR="0" rtl="0" algn="ctr">
              <a:lnSpc>
                <a:spcPct val="90000"/>
              </a:lnSpc>
              <a:spcBef>
                <a:spcPts val="0"/>
              </a:spcBef>
              <a:spcAft>
                <a:spcPts val="0"/>
              </a:spcAft>
              <a:buNone/>
            </a:pPr>
            <a:r>
              <a:rPr b="1" lang="en-US" sz="2800">
                <a:solidFill>
                  <a:srgbClr val="FFFF00"/>
                </a:solidFill>
                <a:latin typeface="Arial"/>
                <a:ea typeface="Arial"/>
                <a:cs typeface="Arial"/>
                <a:sym typeface="Arial"/>
              </a:rPr>
              <a:t>or</a:t>
            </a:r>
            <a:endParaRPr/>
          </a:p>
          <a:p>
            <a:pPr indent="0" lvl="0" marL="0" marR="0" rtl="0" algn="ctr">
              <a:lnSpc>
                <a:spcPct val="90000"/>
              </a:lnSpc>
              <a:spcBef>
                <a:spcPts val="0"/>
              </a:spcBef>
              <a:spcAft>
                <a:spcPts val="0"/>
              </a:spcAft>
              <a:buNone/>
            </a:pPr>
            <a:r>
              <a:t/>
            </a:r>
            <a:endParaRPr b="1" sz="1000">
              <a:solidFill>
                <a:srgbClr val="FFFF00"/>
              </a:solidFill>
              <a:latin typeface="Arial"/>
              <a:ea typeface="Arial"/>
              <a:cs typeface="Arial"/>
              <a:sym typeface="Arial"/>
            </a:endParaRPr>
          </a:p>
          <a:p>
            <a:pPr indent="0" lvl="0" marL="0" marR="0" rtl="0" algn="ctr">
              <a:lnSpc>
                <a:spcPct val="90000"/>
              </a:lnSpc>
              <a:spcBef>
                <a:spcPts val="0"/>
              </a:spcBef>
              <a:spcAft>
                <a:spcPts val="0"/>
              </a:spcAft>
              <a:buNone/>
            </a:pPr>
            <a:r>
              <a:rPr b="1" lang="en-US" sz="3600">
                <a:solidFill>
                  <a:srgbClr val="FFFF00"/>
                </a:solidFill>
                <a:latin typeface="Arial"/>
                <a:ea typeface="Arial"/>
                <a:cs typeface="Arial"/>
                <a:sym typeface="Arial"/>
              </a:rPr>
              <a:t>Going Down the </a:t>
            </a:r>
            <a:endParaRPr/>
          </a:p>
          <a:p>
            <a:pPr indent="0" lvl="0" marL="0" marR="0" rtl="0" algn="ctr">
              <a:lnSpc>
                <a:spcPct val="90000"/>
              </a:lnSpc>
              <a:spcBef>
                <a:spcPts val="0"/>
              </a:spcBef>
              <a:spcAft>
                <a:spcPts val="0"/>
              </a:spcAft>
              <a:buNone/>
            </a:pPr>
            <a:r>
              <a:rPr b="1" lang="en-US" sz="3600">
                <a:solidFill>
                  <a:srgbClr val="FFFF00"/>
                </a:solidFill>
                <a:latin typeface="Arial"/>
                <a:ea typeface="Arial"/>
                <a:cs typeface="Arial"/>
                <a:sym typeface="Arial"/>
              </a:rPr>
              <a:t>Rabbit Hole</a:t>
            </a:r>
            <a:endParaRPr/>
          </a:p>
          <a:p>
            <a:pPr indent="0" lvl="0" marL="0" marR="0" rtl="0" algn="ctr">
              <a:lnSpc>
                <a:spcPct val="90000"/>
              </a:lnSpc>
              <a:spcBef>
                <a:spcPts val="0"/>
              </a:spcBef>
              <a:spcAft>
                <a:spcPts val="0"/>
              </a:spcAft>
              <a:buNone/>
            </a:pPr>
            <a:r>
              <a:t/>
            </a:r>
            <a:endParaRPr b="1" sz="2400">
              <a:solidFill>
                <a:schemeClr val="lt1"/>
              </a:solidFill>
              <a:latin typeface="Arial"/>
              <a:ea typeface="Arial"/>
              <a:cs typeface="Arial"/>
              <a:sym typeface="Arial"/>
            </a:endParaRPr>
          </a:p>
          <a:p>
            <a:pPr indent="0" lvl="0" marL="0" marR="0" rtl="0" algn="ctr">
              <a:lnSpc>
                <a:spcPct val="90000"/>
              </a:lnSpc>
              <a:spcBef>
                <a:spcPts val="0"/>
              </a:spcBef>
              <a:spcAft>
                <a:spcPts val="0"/>
              </a:spcAft>
              <a:buNone/>
            </a:pPr>
            <a:r>
              <a:rPr b="1" lang="en-US" sz="2000">
                <a:solidFill>
                  <a:schemeClr val="lt1"/>
                </a:solidFill>
                <a:latin typeface="Arial"/>
                <a:ea typeface="Arial"/>
                <a:cs typeface="Arial"/>
                <a:sym typeface="Arial"/>
              </a:rPr>
              <a:t>(an adventure into the unknown)</a:t>
            </a:r>
            <a:endParaRPr/>
          </a:p>
          <a:p>
            <a:pPr indent="0" lvl="0" marL="0" marR="0" rtl="0" algn="ctr">
              <a:lnSpc>
                <a:spcPct val="90000"/>
              </a:lnSpc>
              <a:spcBef>
                <a:spcPts val="1000"/>
              </a:spcBef>
              <a:spcAft>
                <a:spcPts val="0"/>
              </a:spcAft>
              <a:buNone/>
            </a:pPr>
            <a:r>
              <a:t/>
            </a:r>
            <a:endParaRPr b="1" sz="10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cognitive concepts: </a:t>
            </a:r>
            <a:r>
              <a:rPr b="0" lang="en-US" sz="2000">
                <a:solidFill>
                  <a:schemeClr val="lt1"/>
                </a:solidFill>
                <a:latin typeface="Arial"/>
                <a:ea typeface="Arial"/>
                <a:cs typeface="Arial"/>
                <a:sym typeface="Arial"/>
              </a:rPr>
              <a:t>attitudes, beliefs, philosophies, ideologies</a:t>
            </a:r>
            <a:endParaRPr/>
          </a:p>
          <a:p>
            <a:pPr indent="0" lvl="0" marL="0" marR="0" rtl="0" algn="l">
              <a:lnSpc>
                <a:spcPct val="90000"/>
              </a:lnSpc>
              <a:spcBef>
                <a:spcPts val="1000"/>
              </a:spcBef>
              <a:spcAft>
                <a:spcPts val="0"/>
              </a:spcAft>
              <a:buNone/>
            </a:pPr>
            <a:r>
              <a:t/>
            </a:r>
            <a:endParaRPr b="0" sz="5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qualitative research</a:t>
            </a:r>
            <a:r>
              <a:rPr b="1" lang="en-US" sz="2000">
                <a:solidFill>
                  <a:schemeClr val="lt1"/>
                </a:solidFill>
                <a:latin typeface="Arial"/>
                <a:ea typeface="Arial"/>
                <a:cs typeface="Arial"/>
                <a:sym typeface="Arial"/>
              </a:rPr>
              <a:t>:  </a:t>
            </a:r>
            <a:r>
              <a:rPr b="0" lang="en-US" sz="2000">
                <a:solidFill>
                  <a:schemeClr val="lt1"/>
                </a:solidFill>
                <a:latin typeface="Arial"/>
                <a:ea typeface="Arial"/>
                <a:cs typeface="Arial"/>
                <a:sym typeface="Arial"/>
              </a:rPr>
              <a:t>surveys, interviews, focus groups, media analysis</a:t>
            </a:r>
            <a:endParaRPr/>
          </a:p>
          <a:p>
            <a:pPr indent="0" lvl="0" marL="0" marR="0" rtl="0" algn="l">
              <a:lnSpc>
                <a:spcPct val="90000"/>
              </a:lnSpc>
              <a:spcBef>
                <a:spcPts val="1000"/>
              </a:spcBef>
              <a:spcAft>
                <a:spcPts val="0"/>
              </a:spcAft>
              <a:buNone/>
            </a:pPr>
            <a:r>
              <a:t/>
            </a:r>
            <a:endParaRPr b="1" sz="500">
              <a:solidFill>
                <a:schemeClr val="lt1"/>
              </a:solidFill>
              <a:latin typeface="Arial"/>
              <a:ea typeface="Arial"/>
              <a:cs typeface="Arial"/>
              <a:sym typeface="Arial"/>
            </a:endParaRPr>
          </a:p>
          <a:p>
            <a:pPr indent="0" lvl="0" marL="0" marR="0" rtl="0" algn="l">
              <a:lnSpc>
                <a:spcPct val="90000"/>
              </a:lnSpc>
              <a:spcBef>
                <a:spcPts val="1000"/>
              </a:spcBef>
              <a:spcAft>
                <a:spcPts val="0"/>
              </a:spcAft>
              <a:buNone/>
            </a:pPr>
            <a:r>
              <a:rPr b="1" lang="en-US" sz="2400">
                <a:solidFill>
                  <a:schemeClr val="lt1"/>
                </a:solidFill>
                <a:latin typeface="Arial"/>
                <a:ea typeface="Arial"/>
                <a:cs typeface="Arial"/>
                <a:sym typeface="Arial"/>
              </a:rPr>
              <a:t>social sciences:  </a:t>
            </a:r>
            <a:r>
              <a:rPr b="0" lang="en-US" sz="2000">
                <a:solidFill>
                  <a:schemeClr val="lt1"/>
                </a:solidFill>
                <a:latin typeface="Arial"/>
                <a:ea typeface="Arial"/>
                <a:cs typeface="Arial"/>
                <a:sym typeface="Arial"/>
              </a:rPr>
              <a:t>anthropology, linguistics, cognitive psychology, sociology, political science, communications theory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5"/>
          <p:cNvSpPr txBox="1"/>
          <p:nvPr>
            <p:ph idx="1" type="body"/>
          </p:nvPr>
        </p:nvSpPr>
        <p:spPr>
          <a:xfrm>
            <a:off x="0" y="931863"/>
            <a:ext cx="8978900" cy="5761037"/>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chemeClr val="lt1"/>
              </a:buClr>
              <a:buFont typeface="Arial"/>
              <a:buNone/>
            </a:pPr>
            <a:r>
              <a:t/>
            </a:r>
            <a:endParaRPr b="1" i="0" sz="2400" u="none" cap="none" strike="noStrike">
              <a:solidFill>
                <a:srgbClr val="FFFF00"/>
              </a:solidFill>
              <a:latin typeface="Arial"/>
              <a:ea typeface="Arial"/>
              <a:cs typeface="Arial"/>
              <a:sym typeface="Arial"/>
            </a:endParaRPr>
          </a:p>
          <a:p>
            <a:pPr indent="-342900" lvl="0" marL="34290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342900" lvl="0" marL="342900" marR="0" rtl="0" algn="l">
              <a:lnSpc>
                <a:spcPct val="90000"/>
              </a:lnSpc>
              <a:spcBef>
                <a:spcPts val="400"/>
              </a:spcBef>
              <a:spcAft>
                <a:spcPts val="0"/>
              </a:spcAft>
              <a:buClr>
                <a:schemeClr val="lt1"/>
              </a:buClr>
              <a:buFont typeface="Arial"/>
              <a:buNone/>
            </a:pPr>
            <a:r>
              <a:t/>
            </a:r>
            <a:endParaRPr b="1" i="0" sz="2000" u="none" cap="none" strike="noStrike">
              <a:solidFill>
                <a:srgbClr val="FFFFFF"/>
              </a:solidFill>
              <a:latin typeface="Arial"/>
              <a:ea typeface="Arial"/>
              <a:cs typeface="Arial"/>
              <a:sym typeface="Arial"/>
            </a:endParaRPr>
          </a:p>
        </p:txBody>
      </p:sp>
      <p:pic>
        <p:nvPicPr>
          <p:cNvPr descr="Screen Shot 2014-02-25 at 11.41.24 AM.png" id="108" name="Google Shape;108;p15"/>
          <p:cNvPicPr preferRelativeResize="0"/>
          <p:nvPr/>
        </p:nvPicPr>
        <p:blipFill rotWithShape="1">
          <a:blip r:embed="rId3">
            <a:alphaModFix/>
          </a:blip>
          <a:srcRect b="0" l="0" r="0" t="0"/>
          <a:stretch/>
        </p:blipFill>
        <p:spPr>
          <a:xfrm>
            <a:off x="117475" y="525463"/>
            <a:ext cx="9013825" cy="5875337"/>
          </a:xfrm>
          <a:prstGeom prst="rect">
            <a:avLst/>
          </a:prstGeom>
          <a:noFill/>
          <a:ln>
            <a:noFill/>
          </a:ln>
        </p:spPr>
      </p:pic>
      <p:sp>
        <p:nvSpPr>
          <p:cNvPr id="109" name="Google Shape;109;p15"/>
          <p:cNvSpPr txBox="1"/>
          <p:nvPr/>
        </p:nvSpPr>
        <p:spPr>
          <a:xfrm>
            <a:off x="1270000" y="1739900"/>
            <a:ext cx="5930900" cy="25542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chemeClr val="lt1"/>
                </a:solidFill>
                <a:latin typeface="Arial"/>
                <a:ea typeface="Arial"/>
                <a:cs typeface="Arial"/>
                <a:sym typeface="Arial"/>
              </a:rPr>
              <a:t>How cultural constructs influence education policy at the national level.</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6"/>
          <p:cNvSpPr txBox="1"/>
          <p:nvPr>
            <p:ph idx="1" type="subTitle"/>
          </p:nvPr>
        </p:nvSpPr>
        <p:spPr>
          <a:xfrm>
            <a:off x="520700" y="1295400"/>
            <a:ext cx="8039100" cy="2247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t/>
            </a:r>
            <a:endParaRPr b="1" i="0" sz="8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rgbClr val="FFFFFF"/>
              </a:buClr>
              <a:buFont typeface="Times New Roman"/>
              <a:buNone/>
            </a:pPr>
            <a:r>
              <a:rPr b="1" i="0" lang="en-US" sz="3800" u="none" cap="none" strike="noStrike">
                <a:solidFill>
                  <a:srgbClr val="FFFFFF"/>
                </a:solidFill>
                <a:latin typeface="Times New Roman"/>
                <a:ea typeface="Times New Roman"/>
                <a:cs typeface="Times New Roman"/>
                <a:sym typeface="Times New Roman"/>
              </a:rPr>
              <a:t>Cal-ABA</a:t>
            </a:r>
            <a:endParaRPr/>
          </a:p>
          <a:p>
            <a:pPr indent="0" lvl="0" marL="0" marR="0" rtl="0" algn="ctr">
              <a:spcBef>
                <a:spcPts val="0"/>
              </a:spcBef>
              <a:spcAft>
                <a:spcPts val="0"/>
              </a:spcAft>
              <a:buClr>
                <a:schemeClr val="lt1"/>
              </a:buClr>
              <a:buFont typeface="Arial"/>
              <a:buNone/>
            </a:pPr>
            <a:r>
              <a:t/>
            </a:r>
            <a:endParaRPr b="1" i="0" sz="3800" u="none" cap="none" strike="noStrike">
              <a:solidFill>
                <a:srgbClr val="FFFFFF"/>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1000" u="none" cap="none" strike="noStrike">
              <a:solidFill>
                <a:srgbClr val="FFFF00"/>
              </a:solidFill>
              <a:latin typeface="Arial"/>
              <a:ea typeface="Arial"/>
              <a:cs typeface="Arial"/>
              <a:sym typeface="Arial"/>
            </a:endParaRPr>
          </a:p>
          <a:p>
            <a:pPr indent="0" lvl="0" marL="0" marR="0" rtl="0" algn="ctr">
              <a:spcBef>
                <a:spcPts val="1500"/>
              </a:spcBef>
              <a:spcAft>
                <a:spcPts val="0"/>
              </a:spcAft>
              <a:buClr>
                <a:srgbClr val="FFFF00"/>
              </a:buClr>
              <a:buFont typeface="Arial"/>
              <a:buNone/>
            </a:pPr>
            <a:r>
              <a:rPr b="0" i="0" lang="en-US" sz="2800" u="none" cap="none" strike="noStrike">
                <a:solidFill>
                  <a:srgbClr val="FFFF00"/>
                </a:solidFill>
                <a:latin typeface="Arial"/>
                <a:ea typeface="Arial"/>
                <a:cs typeface="Arial"/>
                <a:sym typeface="Arial"/>
              </a:rPr>
              <a:t>Culture Mapping:   A Functional Analysis of </a:t>
            </a:r>
            <a:endParaRPr/>
          </a:p>
          <a:p>
            <a:pPr indent="0" lvl="0" marL="0" marR="0" rtl="0" algn="ctr">
              <a:spcBef>
                <a:spcPts val="1500"/>
              </a:spcBef>
              <a:spcAft>
                <a:spcPts val="0"/>
              </a:spcAft>
              <a:buClr>
                <a:srgbClr val="FFFF00"/>
              </a:buClr>
              <a:buFont typeface="Arial"/>
              <a:buNone/>
            </a:pPr>
            <a:r>
              <a:rPr b="0" i="0" lang="en-US" sz="2800" u="none" cap="none" strike="noStrike">
                <a:solidFill>
                  <a:srgbClr val="FFFF00"/>
                </a:solidFill>
                <a:latin typeface="Arial"/>
                <a:ea typeface="Arial"/>
                <a:cs typeface="Arial"/>
                <a:sym typeface="Arial"/>
              </a:rPr>
              <a:t>the </a:t>
            </a:r>
            <a:r>
              <a:rPr b="0" i="0" lang="en-US" sz="2800" u="sng" cap="none" strike="noStrike">
                <a:solidFill>
                  <a:srgbClr val="FF0000"/>
                </a:solidFill>
                <a:latin typeface="Arial"/>
                <a:ea typeface="Arial"/>
                <a:cs typeface="Arial"/>
                <a:sym typeface="Arial"/>
              </a:rPr>
              <a:t>Dysfunctional </a:t>
            </a:r>
            <a:r>
              <a:rPr b="0" i="0" lang="en-US" sz="2800" u="none" cap="none" strike="noStrike">
                <a:solidFill>
                  <a:srgbClr val="FFFF00"/>
                </a:solidFill>
                <a:latin typeface="Arial"/>
                <a:ea typeface="Arial"/>
                <a:cs typeface="Arial"/>
                <a:sym typeface="Arial"/>
              </a:rPr>
              <a:t>Education Culture Landscape</a:t>
            </a:r>
            <a:endParaRPr b="0" i="0" sz="2800" u="none" cap="none" strike="noStrike">
              <a:solidFill>
                <a:schemeClr val="lt1"/>
              </a:solidFill>
              <a:latin typeface="Arial"/>
              <a:ea typeface="Arial"/>
              <a:cs typeface="Arial"/>
              <a:sym typeface="Arial"/>
            </a:endParaRPr>
          </a:p>
          <a:p>
            <a:pPr indent="0" lvl="0" marL="0" marR="0" rtl="0" algn="ctr">
              <a:spcBef>
                <a:spcPts val="0"/>
              </a:spcBef>
              <a:spcAft>
                <a:spcPts val="0"/>
              </a:spcAft>
              <a:buClr>
                <a:schemeClr val="lt1"/>
              </a:buClr>
              <a:buFont typeface="Arial"/>
              <a:buNone/>
            </a:pPr>
            <a:r>
              <a:t/>
            </a:r>
            <a:endParaRPr b="1" i="0" sz="28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0" lvl="0" marL="0" marR="0" rtl="0" algn="ctr">
              <a:spcBef>
                <a:spcPts val="0"/>
              </a:spcBef>
              <a:spcAft>
                <a:spcPts val="0"/>
              </a:spcAft>
              <a:buClr>
                <a:schemeClr val="lt1"/>
              </a:buClr>
              <a:buFont typeface="Arial"/>
              <a:buNone/>
            </a:pPr>
            <a:r>
              <a:t/>
            </a:r>
            <a:endParaRPr b="1" i="0" sz="2000" u="none" cap="none" strike="noStrike">
              <a:solidFill>
                <a:schemeClr val="lt1"/>
              </a:solidFill>
              <a:latin typeface="Times New Roman"/>
              <a:ea typeface="Times New Roman"/>
              <a:cs typeface="Times New Roman"/>
              <a:sym typeface="Times New Roman"/>
            </a:endParaRPr>
          </a:p>
        </p:txBody>
      </p:sp>
      <p:pic>
        <p:nvPicPr>
          <p:cNvPr descr="wing_header" id="116" name="Google Shape;116;p16"/>
          <p:cNvPicPr preferRelativeResize="0"/>
          <p:nvPr/>
        </p:nvPicPr>
        <p:blipFill rotWithShape="1">
          <a:blip r:embed="rId3">
            <a:alphaModFix/>
          </a:blip>
          <a:srcRect b="0" l="0" r="0" t="0"/>
          <a:stretch/>
        </p:blipFill>
        <p:spPr>
          <a:xfrm>
            <a:off x="1193800" y="190500"/>
            <a:ext cx="6934200" cy="914400"/>
          </a:xfrm>
          <a:prstGeom prst="rect">
            <a:avLst/>
          </a:prstGeom>
          <a:noFill/>
          <a:ln>
            <a:noFill/>
          </a:ln>
        </p:spPr>
      </p:pic>
      <p:sp>
        <p:nvSpPr>
          <p:cNvPr id="117" name="Google Shape;117;p16"/>
          <p:cNvSpPr txBox="1"/>
          <p:nvPr/>
        </p:nvSpPr>
        <p:spPr>
          <a:xfrm>
            <a:off x="3340100" y="1371600"/>
            <a:ext cx="184150"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
        <p:nvSpPr>
          <p:cNvPr id="118" name="Google Shape;118;p16"/>
          <p:cNvSpPr txBox="1"/>
          <p:nvPr/>
        </p:nvSpPr>
        <p:spPr>
          <a:xfrm>
            <a:off x="3441700" y="5486400"/>
            <a:ext cx="2450310"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chemeClr val="lt1"/>
                </a:solidFill>
                <a:latin typeface="Times New Roman"/>
                <a:ea typeface="Times New Roman"/>
                <a:cs typeface="Times New Roman"/>
                <a:sym typeface="Times New Roman"/>
              </a:rPr>
              <a:t>Randy Keyworth</a:t>
            </a:r>
            <a:endParaRPr/>
          </a:p>
          <a:p>
            <a:pPr indent="0" lvl="0" marL="0" marR="0" rtl="0" algn="l">
              <a:spcBef>
                <a:spcPts val="0"/>
              </a:spcBef>
              <a:spcAft>
                <a:spcPts val="0"/>
              </a:spcAft>
              <a:buNone/>
            </a:pPr>
            <a:r>
              <a:t/>
            </a:r>
            <a:endParaRPr b="1" sz="2400">
              <a:solidFill>
                <a:schemeClr val="lt1"/>
              </a:solidFill>
              <a:latin typeface="Arial"/>
              <a:ea typeface="Arial"/>
              <a:cs typeface="Arial"/>
              <a:sym typeface="Arial"/>
            </a:endParaRPr>
          </a:p>
        </p:txBody>
      </p:sp>
      <p:sp>
        <p:nvSpPr>
          <p:cNvPr id="119" name="Google Shape;119;p16"/>
          <p:cNvSpPr txBox="1"/>
          <p:nvPr/>
        </p:nvSpPr>
        <p:spPr>
          <a:xfrm>
            <a:off x="4927600" y="2781300"/>
            <a:ext cx="595235"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4800">
                <a:solidFill>
                  <a:srgbClr val="FF0000"/>
                </a:solidFill>
                <a:latin typeface="Arial"/>
                <a:ea typeface="Arial"/>
                <a:cs typeface="Arial"/>
                <a:sym typeface="Arial"/>
              </a:rPr>
              <a:t>X</a:t>
            </a:r>
            <a:endParaRPr b="1" sz="4800">
              <a:solidFill>
                <a:srgbClr val="FF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7"/>
          <p:cNvSpPr txBox="1"/>
          <p:nvPr>
            <p:ph idx="1" type="body"/>
          </p:nvPr>
        </p:nvSpPr>
        <p:spPr>
          <a:xfrm>
            <a:off x="203200" y="203200"/>
            <a:ext cx="8775700" cy="63373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Differing Views on the Influence of Evidence</a:t>
            </a:r>
            <a:endParaRPr/>
          </a:p>
          <a:p>
            <a:pPr indent="-342900" lvl="0" marL="342900" marR="0" rtl="0" algn="l">
              <a:lnSpc>
                <a:spcPct val="90000"/>
              </a:lnSpc>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342900" lvl="0" marL="342900" marR="0" rtl="0" algn="l">
              <a:lnSpc>
                <a:spcPct val="90000"/>
              </a:lnSpc>
              <a:spcBef>
                <a:spcPts val="400"/>
              </a:spcBef>
              <a:spcAft>
                <a:spcPts val="0"/>
              </a:spcAft>
              <a:buClr>
                <a:srgbClr val="FFFF00"/>
              </a:buClr>
              <a:buSzPts val="2000"/>
              <a:buFont typeface="Arial"/>
              <a:buAutoNum type="arabicPeriod"/>
            </a:pPr>
            <a:r>
              <a:rPr b="1" i="0" lang="en-US" sz="2000" u="none" cap="none" strike="noStrike">
                <a:solidFill>
                  <a:srgbClr val="FFFF00"/>
                </a:solidFill>
                <a:latin typeface="Arial"/>
                <a:ea typeface="Arial"/>
                <a:cs typeface="Arial"/>
                <a:sym typeface="Arial"/>
              </a:rPr>
              <a:t>RATIONAL ACTOR MODEL:</a:t>
            </a:r>
            <a:r>
              <a:rPr b="0" i="0" lang="en-US" sz="2000" u="none" cap="none" strike="noStrike">
                <a:solidFill>
                  <a:schemeClr val="lt1"/>
                </a:solidFill>
                <a:latin typeface="Arial"/>
                <a:ea typeface="Arial"/>
                <a:cs typeface="Arial"/>
                <a:sym typeface="Arial"/>
              </a:rPr>
              <a:t>   </a:t>
            </a:r>
            <a:endParaRPr/>
          </a:p>
          <a:p>
            <a:pPr indent="-342900" lvl="0" marL="342900" marR="0" rtl="0" algn="l">
              <a:lnSpc>
                <a:spcPct val="90000"/>
              </a:lnSpc>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342900" lvl="0" marL="342900" marR="0" rtl="0" algn="l">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Reason is conscious, literal, logical, universal, unemotional, disembodied, and serves self interest.</a:t>
            </a:r>
            <a:endParaRPr/>
          </a:p>
          <a:p>
            <a:pPr indent="-279400" lvl="0" marL="342900" marR="0" rtl="0" algn="l">
              <a:lnSpc>
                <a:spcPct val="90000"/>
              </a:lnSpc>
              <a:spcBef>
                <a:spcPts val="200"/>
              </a:spcBef>
              <a:spcAft>
                <a:spcPts val="0"/>
              </a:spcAft>
              <a:buClr>
                <a:schemeClr val="lt1"/>
              </a:buClr>
              <a:buSzPts val="1000"/>
              <a:buFont typeface="Arial"/>
              <a:buNone/>
            </a:pPr>
            <a:r>
              <a:t/>
            </a:r>
            <a:endParaRPr b="0" i="0" sz="1000" u="none" cap="none" strike="noStrike">
              <a:solidFill>
                <a:schemeClr val="lt1"/>
              </a:solidFill>
              <a:latin typeface="Arial"/>
              <a:ea typeface="Arial"/>
              <a:cs typeface="Arial"/>
              <a:sym typeface="Arial"/>
            </a:endParaRPr>
          </a:p>
          <a:p>
            <a:pPr indent="-342900" lvl="0" marL="342900" marR="0" rtl="0" algn="l">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If people are made aware of the fact and figures, they should naturally come to the right conclusions.</a:t>
            </a:r>
            <a:endParaRPr/>
          </a:p>
          <a:p>
            <a:pPr indent="-342900" lvl="0" marL="342900" marR="0" rtl="0" algn="l">
              <a:lnSpc>
                <a:spcPct val="90000"/>
              </a:lnSpc>
              <a:spcBef>
                <a:spcPts val="400"/>
              </a:spcBef>
              <a:spcAft>
                <a:spcPts val="0"/>
              </a:spcAft>
              <a:buClr>
                <a:schemeClr val="lt1"/>
              </a:buClr>
              <a:buFont typeface="Arial"/>
              <a:buNone/>
            </a:pPr>
            <a:r>
              <a:t/>
            </a:r>
            <a:endParaRPr b="0" i="0" sz="2000" u="none" cap="none" strike="noStrike">
              <a:solidFill>
                <a:srgbClr val="FFFF00"/>
              </a:solidFill>
              <a:latin typeface="Arial"/>
              <a:ea typeface="Arial"/>
              <a:cs typeface="Arial"/>
              <a:sym typeface="Arial"/>
            </a:endParaRPr>
          </a:p>
          <a:p>
            <a:pPr indent="-342900" lvl="0" marL="342900" marR="0" rtl="0" algn="l">
              <a:lnSpc>
                <a:spcPct val="90000"/>
              </a:lnSpc>
              <a:spcBef>
                <a:spcPts val="400"/>
              </a:spcBef>
              <a:spcAft>
                <a:spcPts val="0"/>
              </a:spcAft>
              <a:buClr>
                <a:srgbClr val="FFFF00"/>
              </a:buClr>
              <a:buFont typeface="Arial"/>
              <a:buNone/>
            </a:pPr>
            <a:r>
              <a:rPr b="1" i="0" lang="en-US" sz="2000" u="none" cap="none" strike="noStrike">
                <a:solidFill>
                  <a:srgbClr val="FFFF00"/>
                </a:solidFill>
                <a:latin typeface="Arial"/>
                <a:ea typeface="Arial"/>
                <a:cs typeface="Arial"/>
                <a:sym typeface="Arial"/>
              </a:rPr>
              <a:t>2.	FRAME MODEL:  </a:t>
            </a:r>
            <a:endParaRPr/>
          </a:p>
          <a:p>
            <a:pPr indent="-342900" lvl="0" marL="342900" marR="0" rtl="0" algn="l">
              <a:lnSpc>
                <a:spcPct val="90000"/>
              </a:lnSpc>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342900" lvl="0" marL="342900" marR="0" rtl="0" algn="l">
              <a:lnSpc>
                <a:spcPct val="90000"/>
              </a:lnSpc>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People evaluate information and make decisions in the context of their deeply held constructs—worldviews, beliefs, and assumptions—called </a:t>
            </a:r>
            <a:r>
              <a:rPr b="0" i="0" lang="en-US" sz="2000" u="none" cap="none" strike="noStrike">
                <a:solidFill>
                  <a:srgbClr val="FFFF00"/>
                </a:solidFill>
                <a:latin typeface="Arial"/>
                <a:ea typeface="Arial"/>
                <a:cs typeface="Arial"/>
                <a:sym typeface="Arial"/>
              </a:rPr>
              <a:t>“</a:t>
            </a:r>
            <a:r>
              <a:rPr b="1" i="0" lang="en-US" sz="2000" u="none" cap="none" strike="noStrike">
                <a:solidFill>
                  <a:srgbClr val="FFFF00"/>
                </a:solidFill>
                <a:latin typeface="Arial"/>
                <a:ea typeface="Arial"/>
                <a:cs typeface="Arial"/>
                <a:sym typeface="Arial"/>
              </a:rPr>
              <a:t>frames</a:t>
            </a:r>
            <a:r>
              <a:rPr b="0" i="0" lang="en-US" sz="2000" u="none" cap="none" strike="noStrike">
                <a:solidFill>
                  <a:srgbClr val="FFFF00"/>
                </a:solidFill>
                <a:latin typeface="Arial"/>
                <a:ea typeface="Arial"/>
                <a:cs typeface="Arial"/>
                <a:sym typeface="Arial"/>
              </a:rPr>
              <a:t>”.</a:t>
            </a:r>
            <a:endParaRPr/>
          </a:p>
          <a:p>
            <a:pPr indent="-342900" lvl="0" marL="342900" marR="0" rtl="0" algn="l">
              <a:lnSpc>
                <a:spcPct val="90000"/>
              </a:lnSpc>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342900" lvl="0" marL="342900" marR="0" rtl="0" algn="l">
              <a:lnSpc>
                <a:spcPct val="90000"/>
              </a:lnSpc>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2000" u="none" cap="none" strike="noStrike">
                <a:solidFill>
                  <a:srgbClr val="FFFF00"/>
                </a:solidFill>
                <a:latin typeface="Arial"/>
                <a:ea typeface="Arial"/>
                <a:cs typeface="Arial"/>
                <a:sym typeface="Arial"/>
              </a:rPr>
              <a:t>Frames </a:t>
            </a:r>
            <a:r>
              <a:rPr b="0" i="0" lang="en-US" sz="2000" u="none" cap="none" strike="noStrike">
                <a:solidFill>
                  <a:srgbClr val="FFFFFF"/>
                </a:solidFill>
                <a:latin typeface="Arial"/>
                <a:ea typeface="Arial"/>
                <a:cs typeface="Arial"/>
                <a:sym typeface="Arial"/>
              </a:rPr>
              <a:t>are a small sets of internalized concepts and values that allow people to attach meaning to new information.</a:t>
            </a:r>
            <a:endParaRPr/>
          </a:p>
          <a:p>
            <a:pPr indent="-342900" lvl="0" marL="342900" marR="0" rtl="0" algn="l">
              <a:lnSpc>
                <a:spcPct val="90000"/>
              </a:lnSpc>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342900" lvl="0" marL="342900" marR="0" rtl="0" algn="l">
              <a:lnSpc>
                <a:spcPct val="90000"/>
              </a:lnSpc>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Once a </a:t>
            </a:r>
            <a:r>
              <a:rPr b="0" i="0" lang="en-US" sz="2000" u="none" cap="none" strike="noStrike">
                <a:solidFill>
                  <a:srgbClr val="FFFF00"/>
                </a:solidFill>
                <a:latin typeface="Arial"/>
                <a:ea typeface="Arial"/>
                <a:cs typeface="Arial"/>
                <a:sym typeface="Arial"/>
              </a:rPr>
              <a:t>frame </a:t>
            </a:r>
            <a:r>
              <a:rPr b="0" i="0" lang="en-US" sz="2000" u="none" cap="none" strike="noStrike">
                <a:solidFill>
                  <a:srgbClr val="FFFFFF"/>
                </a:solidFill>
                <a:latin typeface="Arial"/>
                <a:ea typeface="Arial"/>
                <a:cs typeface="Arial"/>
                <a:sym typeface="Arial"/>
              </a:rPr>
              <a:t>is established, it will “trump” numbers.  If the facts don’t fit the frame, it’s the facts that are rejected, not the frame. </a:t>
            </a:r>
            <a:endParaRPr/>
          </a:p>
          <a:p>
            <a:pPr indent="-342900" lvl="0" marL="342900" marR="0" rtl="0" algn="l">
              <a:lnSpc>
                <a:spcPct val="90000"/>
              </a:lnSpc>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342900" lvl="0" marL="342900" marR="0" rtl="0" algn="l">
              <a:lnSpc>
                <a:spcPct val="90000"/>
              </a:lnSpc>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342900" lvl="0" marL="342900" marR="0" rtl="0" algn="r">
              <a:lnSpc>
                <a:spcPct val="90000"/>
              </a:lnSpc>
              <a:spcBef>
                <a:spcPts val="280"/>
              </a:spcBef>
              <a:spcAft>
                <a:spcPts val="0"/>
              </a:spcAft>
              <a:buClr>
                <a:srgbClr val="FFFFFF"/>
              </a:buClr>
              <a:buFont typeface="Arial"/>
              <a:buNone/>
            </a:pPr>
            <a:r>
              <a:rPr b="0" i="0" lang="en-US" sz="1400" u="none" cap="none" strike="noStrike">
                <a:solidFill>
                  <a:srgbClr val="FFFFFF"/>
                </a:solidFill>
                <a:latin typeface="Arial"/>
                <a:ea typeface="Arial"/>
                <a:cs typeface="Arial"/>
                <a:sym typeface="Arial"/>
              </a:rPr>
              <a:t>Frameworks, Framing Public Issues, 2002</a:t>
            </a:r>
            <a:endParaRPr/>
          </a:p>
          <a:p>
            <a:pPr indent="-342900" lvl="0" marL="342900" marR="0" rtl="0" algn="l">
              <a:lnSpc>
                <a:spcPct val="90000"/>
              </a:lnSpc>
              <a:spcBef>
                <a:spcPts val="400"/>
              </a:spcBef>
              <a:spcAft>
                <a:spcPts val="0"/>
              </a:spcAft>
              <a:buClr>
                <a:srgbClr val="FFFFFF"/>
              </a:buClr>
              <a:buFont typeface="Arial"/>
              <a:buNone/>
            </a:pPr>
            <a:r>
              <a:rPr b="0" i="0" lang="en-US" sz="1000" u="none" cap="none" strike="noStrike">
                <a:solidFill>
                  <a:srgbClr val="FFFFFF"/>
                </a:solidFill>
                <a:latin typeface="Arial"/>
                <a:ea typeface="Arial"/>
                <a:cs typeface="Arial"/>
                <a:sym typeface="Arial"/>
              </a:rPr>
              <a:t>							</a:t>
            </a:r>
            <a:r>
              <a:rPr b="0" i="0" lang="en-US" sz="2000" u="none" cap="none" strike="noStrike">
                <a:solidFill>
                  <a:srgbClr val="FFFFFF"/>
                </a:solidFill>
                <a:latin typeface="Arial"/>
                <a:ea typeface="Arial"/>
                <a:cs typeface="Arial"/>
                <a:sym typeface="Arial"/>
              </a:rPr>
              <a:t>	</a:t>
            </a:r>
            <a:r>
              <a:rPr b="0" i="0" lang="en-US" sz="1000" u="none" cap="none" strike="noStrike">
                <a:solidFill>
                  <a:srgbClr val="FFFFFF"/>
                </a:solidFill>
                <a:latin typeface="Arial"/>
                <a:ea typeface="Arial"/>
                <a:cs typeface="Arial"/>
                <a:sym typeface="Arial"/>
              </a:rPr>
              <a:t>	</a:t>
            </a:r>
            <a:r>
              <a:rPr b="0" i="0" lang="en-US" sz="2000" u="none" cap="none" strike="noStrike">
                <a:solidFill>
                  <a:srgbClr val="FFFFFF"/>
                </a:solidFill>
                <a:latin typeface="Arial"/>
                <a:ea typeface="Arial"/>
                <a:cs typeface="Arial"/>
                <a:sym typeface="Arial"/>
              </a:rPr>
              <a:t>						</a:t>
            </a:r>
            <a:endParaRPr b="0" i="0" sz="1400" u="none" cap="none" strike="noStrike">
              <a:solidFill>
                <a:srgbClr val="FFFFFF"/>
              </a:solidFill>
              <a:latin typeface="Arial"/>
              <a:ea typeface="Arial"/>
              <a:cs typeface="Arial"/>
              <a:sym typeface="Arial"/>
            </a:endParaRPr>
          </a:p>
          <a:p>
            <a:pPr indent="-190500" lvl="0" marL="342900" marR="0" rtl="0" algn="l">
              <a:lnSpc>
                <a:spcPct val="90000"/>
              </a:lnSpc>
              <a:spcBef>
                <a:spcPts val="480"/>
              </a:spcBef>
              <a:spcAft>
                <a:spcPts val="0"/>
              </a:spcAft>
              <a:buClr>
                <a:schemeClr val="lt1"/>
              </a:buClr>
              <a:buSzPts val="2400"/>
              <a:buFont typeface="Arial"/>
              <a:buNone/>
            </a:pPr>
            <a:r>
              <a:t/>
            </a:r>
            <a:endParaRPr b="1" i="0" sz="2400" u="none" cap="none" strike="noStrike">
              <a:solidFill>
                <a:srgbClr val="FFFF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8"/>
          <p:cNvSpPr txBox="1"/>
          <p:nvPr>
            <p:ph idx="1" type="body"/>
          </p:nvPr>
        </p:nvSpPr>
        <p:spPr>
          <a:xfrm>
            <a:off x="215900" y="228600"/>
            <a:ext cx="8750300" cy="6324600"/>
          </a:xfrm>
          <a:prstGeom prst="rect">
            <a:avLst/>
          </a:prstGeom>
          <a:noFill/>
          <a:ln>
            <a:noFill/>
          </a:ln>
        </p:spPr>
        <p:txBody>
          <a:bodyPr anchorCtr="0" anchor="t" bIns="45700" lIns="91425" spcFirstLastPara="1" rIns="91425" wrap="square" tIns="45700">
            <a:noAutofit/>
          </a:bodyPr>
          <a:lstStyle/>
          <a:p>
            <a:pPr indent="-457200" lvl="0" marL="457200" marR="0" rtl="0" algn="ctr">
              <a:spcBef>
                <a:spcPts val="0"/>
              </a:spcBef>
              <a:spcAft>
                <a:spcPts val="0"/>
              </a:spcAft>
              <a:buClr>
                <a:srgbClr val="FFFF00"/>
              </a:buClr>
              <a:buFont typeface="Arial"/>
              <a:buNone/>
            </a:pPr>
            <a:r>
              <a:rPr b="1" i="0" lang="en-US" sz="2800" u="none" cap="none" strike="noStrike">
                <a:solidFill>
                  <a:srgbClr val="FFFF00"/>
                </a:solidFill>
                <a:latin typeface="Arial"/>
                <a:ea typeface="Arial"/>
                <a:cs typeface="Arial"/>
                <a:sym typeface="Arial"/>
              </a:rPr>
              <a:t>Culture Mapping:   Patterns of Public Thinking</a:t>
            </a:r>
            <a:endParaRPr/>
          </a:p>
          <a:p>
            <a:pPr indent="-457200" lvl="0" marL="457200" marR="0" rtl="0" algn="ctr">
              <a:spcBef>
                <a:spcPts val="480"/>
              </a:spcBef>
              <a:spcAft>
                <a:spcPts val="0"/>
              </a:spcAft>
              <a:buClr>
                <a:srgbClr val="FF8000"/>
              </a:buClr>
              <a:buFont typeface="Arial"/>
              <a:buNone/>
            </a:pPr>
            <a:r>
              <a:rPr b="1" i="0" lang="en-US" sz="2400" u="none" cap="none" strike="noStrike">
                <a:solidFill>
                  <a:srgbClr val="FF8000"/>
                </a:solidFill>
                <a:latin typeface="Arial"/>
                <a:ea typeface="Arial"/>
                <a:cs typeface="Arial"/>
                <a:sym typeface="Arial"/>
              </a:rPr>
              <a:t>FRAMES REGARDING EDUCATION SOLUTIONS</a:t>
            </a:r>
            <a:endParaRPr/>
          </a:p>
          <a:p>
            <a:pPr indent="-457200" lvl="0" marL="457200" marR="0" rtl="0" algn="l">
              <a:lnSpc>
                <a:spcPct val="90000"/>
              </a:lnSpc>
              <a:spcBef>
                <a:spcPts val="200"/>
              </a:spcBef>
              <a:spcAft>
                <a:spcPts val="0"/>
              </a:spcAft>
              <a:buClr>
                <a:schemeClr val="lt1"/>
              </a:buClr>
              <a:buFont typeface="Arial"/>
              <a:buNone/>
            </a:pPr>
            <a:r>
              <a:t/>
            </a:r>
            <a:endParaRPr b="1" i="0" sz="1000" u="none" cap="none" strike="noStrike">
              <a:solidFill>
                <a:schemeClr val="lt1"/>
              </a:solidFill>
              <a:latin typeface="Arial"/>
              <a:ea typeface="Arial"/>
              <a:cs typeface="Arial"/>
              <a:sym typeface="Arial"/>
            </a:endParaRPr>
          </a:p>
          <a:p>
            <a:pPr indent="-457200" lvl="0" marL="457200" marR="0" rtl="0" algn="l">
              <a:lnSpc>
                <a:spcPct val="90000"/>
              </a:lnSpc>
              <a:spcBef>
                <a:spcPts val="240"/>
              </a:spcBef>
              <a:spcAft>
                <a:spcPts val="0"/>
              </a:spcAft>
              <a:buClr>
                <a:schemeClr val="lt1"/>
              </a:buClr>
              <a:buFont typeface="Arial"/>
              <a:buNone/>
            </a:pPr>
            <a:r>
              <a:t/>
            </a:r>
            <a:endParaRPr b="1" i="0" sz="1200" u="none" cap="none" strike="noStrike">
              <a:solidFill>
                <a:schemeClr val="lt1"/>
              </a:solidFill>
              <a:latin typeface="Arial"/>
              <a:ea typeface="Arial"/>
              <a:cs typeface="Arial"/>
              <a:sym typeface="Arial"/>
            </a:endParaRPr>
          </a:p>
          <a:p>
            <a:pPr indent="-457200" lvl="0" marL="457200" marR="0" rtl="0" algn="l">
              <a:lnSpc>
                <a:spcPct val="90000"/>
              </a:lnSpc>
              <a:spcBef>
                <a:spcPts val="100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1.	Individual </a:t>
            </a:r>
            <a:r>
              <a:rPr b="0" i="0" lang="en-US" sz="2400" u="none" cap="none" strike="noStrike">
                <a:solidFill>
                  <a:srgbClr val="FFFF00"/>
                </a:solidFill>
                <a:latin typeface="Arial"/>
                <a:ea typeface="Arial"/>
                <a:cs typeface="Arial"/>
                <a:sym typeface="Arial"/>
              </a:rPr>
              <a:t>Frame</a:t>
            </a:r>
            <a:endParaRPr/>
          </a:p>
          <a:p>
            <a:pPr indent="-457200" lvl="0" marL="457200" marR="0" rtl="0" algn="l">
              <a:lnSpc>
                <a:spcPct val="90000"/>
              </a:lnSpc>
              <a:spcBef>
                <a:spcPts val="1000"/>
              </a:spcBef>
              <a:spcAft>
                <a:spcPts val="0"/>
              </a:spcAft>
              <a:buClr>
                <a:schemeClr val="lt1"/>
              </a:buClr>
              <a:buFont typeface="Arial"/>
              <a:buNone/>
            </a:pPr>
            <a:r>
              <a:rPr b="0" i="0" lang="en-US" sz="24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education “systems” are invisible, complex…focus goes to individual “actors”: parents, teachers, students</a:t>
            </a:r>
            <a:endParaRPr/>
          </a:p>
          <a:p>
            <a:pPr indent="-457200" lvl="0" marL="457200" marR="0" rtl="0" algn="l">
              <a:lnSpc>
                <a:spcPct val="90000"/>
              </a:lnSpc>
              <a:spcBef>
                <a:spcPts val="10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57200" lvl="0" marL="457200" marR="0" rtl="0" algn="l">
              <a:lnSpc>
                <a:spcPct val="90000"/>
              </a:lnSpc>
              <a:spcBef>
                <a:spcPts val="100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2.	Blame </a:t>
            </a:r>
            <a:r>
              <a:rPr b="0" i="0" lang="en-US" sz="2400" u="none" cap="none" strike="noStrike">
                <a:solidFill>
                  <a:srgbClr val="FFFF00"/>
                </a:solidFill>
                <a:latin typeface="Arial"/>
                <a:ea typeface="Arial"/>
                <a:cs typeface="Arial"/>
                <a:sym typeface="Arial"/>
              </a:rPr>
              <a:t>Frame</a:t>
            </a:r>
            <a:endParaRPr b="0" i="0" sz="2400" u="none" cap="none" strike="noStrike">
              <a:solidFill>
                <a:schemeClr val="lt1"/>
              </a:solidFill>
              <a:latin typeface="Arial"/>
              <a:ea typeface="Arial"/>
              <a:cs typeface="Arial"/>
              <a:sym typeface="Arial"/>
            </a:endParaRPr>
          </a:p>
          <a:p>
            <a:pPr indent="-457200" lvl="0" marL="457200" marR="0" rtl="0" algn="l">
              <a:lnSpc>
                <a:spcPct val="90000"/>
              </a:lnSpc>
              <a:spcBef>
                <a:spcPts val="480"/>
              </a:spcBef>
              <a:spcAft>
                <a:spcPts val="0"/>
              </a:spcAft>
              <a:buClr>
                <a:schemeClr val="lt1"/>
              </a:buClr>
              <a:buFont typeface="Arial"/>
              <a:buNone/>
            </a:pPr>
            <a:r>
              <a:rPr b="1" i="0" lang="en-US" sz="24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assume problems are the result of motivation, character, discipline, effort and/or caring</a:t>
            </a:r>
            <a:endParaRPr/>
          </a:p>
          <a:p>
            <a:pPr indent="-457200" lvl="0" marL="457200" marR="0" rtl="0" algn="l">
              <a:lnSpc>
                <a:spcPct val="90000"/>
              </a:lnSpc>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57200" lvl="0" marL="457200" marR="0" rtl="0" algn="l">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“irresponsible parents”, “bad teachers”, “undisciplined students”</a:t>
            </a:r>
            <a:endParaRPr b="0" i="0" sz="2000" u="none" cap="none" strike="noStrike">
              <a:solidFill>
                <a:schemeClr val="lt1"/>
              </a:solidFill>
              <a:latin typeface="Arial"/>
              <a:ea typeface="Arial"/>
              <a:cs typeface="Arial"/>
              <a:sym typeface="Arial"/>
            </a:endParaRPr>
          </a:p>
          <a:p>
            <a:pPr indent="-457200" lvl="0" marL="457200" marR="0" rtl="0" algn="l">
              <a:lnSpc>
                <a:spcPct val="90000"/>
              </a:lnSpc>
              <a:spcBef>
                <a:spcPts val="10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57200" lvl="0" marL="457200" marR="0" rtl="0" algn="l">
              <a:lnSpc>
                <a:spcPct val="90000"/>
              </a:lnSpc>
              <a:spcBef>
                <a:spcPts val="100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3.	Visionary Leader </a:t>
            </a:r>
            <a:r>
              <a:rPr b="0" i="0" lang="en-US" sz="2400" u="none" cap="none" strike="noStrike">
                <a:solidFill>
                  <a:srgbClr val="FFFF00"/>
                </a:solidFill>
                <a:latin typeface="Arial"/>
                <a:ea typeface="Arial"/>
                <a:cs typeface="Arial"/>
                <a:sym typeface="Arial"/>
              </a:rPr>
              <a:t>Frame</a:t>
            </a:r>
            <a:endParaRPr/>
          </a:p>
          <a:p>
            <a:pPr indent="-457200" lvl="0" marL="457200" marR="0" rtl="0" algn="l">
              <a:lnSpc>
                <a:spcPct val="90000"/>
              </a:lnSpc>
              <a:spcBef>
                <a:spcPts val="1000"/>
              </a:spcBef>
              <a:spcAft>
                <a:spcPts val="0"/>
              </a:spcAft>
              <a:buClr>
                <a:schemeClr val="lt1"/>
              </a:buClr>
              <a:buFont typeface="Arial"/>
              <a:buNone/>
            </a:pPr>
            <a:r>
              <a:rPr b="1" i="0" lang="en-US" sz="24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tendency to reduce the complexity of a multi-actor system to the actions and characteristics of a single individual in a leadership role</a:t>
            </a:r>
            <a:endParaRPr/>
          </a:p>
          <a:p>
            <a:pPr indent="-457200" lvl="0" marL="457200" marR="0" rtl="0" algn="l">
              <a:lnSpc>
                <a:spcPct val="90000"/>
              </a:lnSpc>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457200" lvl="0" marL="457200" marR="0" rtl="0" algn="r">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r>
              <a:rPr b="0" i="0" lang="en-US" sz="1400" u="none" cap="none" strike="noStrike">
                <a:solidFill>
                  <a:schemeClr val="lt1"/>
                </a:solidFill>
                <a:latin typeface="Arial"/>
                <a:ea typeface="Arial"/>
                <a:cs typeface="Arial"/>
                <a:sym typeface="Arial"/>
              </a:rPr>
              <a:t>Magic Bullets Hanging By a Thread”, O’Neil &amp; Haydon, FrameWorks Institute, (2013)</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19"/>
          <p:cNvSpPr txBox="1"/>
          <p:nvPr>
            <p:ph idx="1" type="body"/>
          </p:nvPr>
        </p:nvSpPr>
        <p:spPr>
          <a:xfrm>
            <a:off x="215900" y="165100"/>
            <a:ext cx="8775700" cy="6489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00"/>
              </a:buClr>
              <a:buFont typeface="Arial"/>
              <a:buNone/>
            </a:pPr>
            <a:r>
              <a:rPr b="1" i="0" lang="en-US" sz="2800" u="none" cap="none" strike="noStrike">
                <a:solidFill>
                  <a:srgbClr val="FFFF00"/>
                </a:solidFill>
                <a:latin typeface="Arial"/>
                <a:ea typeface="Arial"/>
                <a:cs typeface="Arial"/>
                <a:sym typeface="Arial"/>
              </a:rPr>
              <a:t>Culture Mapping:   Patterns of Public Thinking</a:t>
            </a:r>
            <a:endParaRPr/>
          </a:p>
          <a:p>
            <a:pPr indent="0" lvl="0" marL="0" marR="0" rtl="0" algn="ctr">
              <a:spcBef>
                <a:spcPts val="480"/>
              </a:spcBef>
              <a:spcAft>
                <a:spcPts val="0"/>
              </a:spcAft>
              <a:buClr>
                <a:srgbClr val="FF8000"/>
              </a:buClr>
              <a:buFont typeface="Arial"/>
              <a:buNone/>
            </a:pPr>
            <a:r>
              <a:rPr b="1" i="0" lang="en-US" sz="2400" u="none" cap="none" strike="noStrike">
                <a:solidFill>
                  <a:srgbClr val="FF8000"/>
                </a:solidFill>
                <a:latin typeface="Arial"/>
                <a:ea typeface="Arial"/>
                <a:cs typeface="Arial"/>
                <a:sym typeface="Arial"/>
              </a:rPr>
              <a:t>FRAMES REGARDING EDUCATION SOLUTIONS</a:t>
            </a:r>
            <a:endParaRPr/>
          </a:p>
          <a:p>
            <a:pPr indent="0" lvl="0" marL="0" marR="0" rtl="0" algn="l">
              <a:lnSpc>
                <a:spcPct val="90000"/>
              </a:lnSpc>
              <a:spcBef>
                <a:spcPts val="10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457200" lvl="0" marL="0" marR="0" rtl="0" algn="l">
              <a:lnSpc>
                <a:spcPct val="90000"/>
              </a:lnSpc>
              <a:spcBef>
                <a:spcPts val="1000"/>
              </a:spcBef>
              <a:spcAft>
                <a:spcPts val="0"/>
              </a:spcAft>
              <a:buClr>
                <a:srgbClr val="FFFF00"/>
              </a:buClr>
              <a:buSzPts val="2400"/>
              <a:buFont typeface="Arial"/>
              <a:buAutoNum type="arabicPeriod" startAt="4"/>
            </a:pPr>
            <a:r>
              <a:rPr b="1" i="0" lang="en-US" sz="2400" u="none" cap="none" strike="noStrike">
                <a:solidFill>
                  <a:srgbClr val="FFFF00"/>
                </a:solidFill>
                <a:latin typeface="Arial"/>
                <a:ea typeface="Arial"/>
                <a:cs typeface="Arial"/>
                <a:sym typeface="Arial"/>
              </a:rPr>
              <a:t>Magic Bullet </a:t>
            </a:r>
            <a:r>
              <a:rPr b="0" i="0" lang="en-US" sz="2400" u="none" cap="none" strike="noStrike">
                <a:solidFill>
                  <a:srgbClr val="FFFF00"/>
                </a:solidFill>
                <a:latin typeface="Arial"/>
                <a:ea typeface="Arial"/>
                <a:cs typeface="Arial"/>
                <a:sym typeface="Arial"/>
              </a:rPr>
              <a:t>Frame</a:t>
            </a:r>
            <a:endParaRPr/>
          </a:p>
          <a:p>
            <a:pPr indent="-457200" lvl="1" marL="457200" marR="0" rtl="0" algn="l">
              <a:lnSpc>
                <a:spcPct val="90000"/>
              </a:lnSpc>
              <a:spcBef>
                <a:spcPts val="2000"/>
              </a:spcBef>
              <a:spcAft>
                <a:spcPts val="0"/>
              </a:spcAft>
              <a:buClr>
                <a:srgbClr val="FFFF00"/>
              </a:buClr>
              <a:buFont typeface="Arial"/>
              <a:buNone/>
            </a:pPr>
            <a:r>
              <a:rPr b="0" i="0" lang="en-US" sz="1600" u="none" cap="none" strike="noStrike">
                <a:solidFill>
                  <a:srgbClr val="FFFF00"/>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belief there is one reform or policy initiative that will “magically” address the country’s educational woes</a:t>
            </a:r>
            <a:endParaRPr/>
          </a:p>
          <a:p>
            <a:pPr indent="0" lvl="0" marL="0" marR="0" rtl="0" algn="l">
              <a:lnSpc>
                <a:spcPct val="90000"/>
              </a:lnSpc>
              <a:spcBef>
                <a:spcPts val="2000"/>
              </a:spcBef>
              <a:spcAft>
                <a:spcPts val="0"/>
              </a:spcAft>
              <a:buClr>
                <a:srgbClr val="FFFF00"/>
              </a:buClr>
              <a:buSzPts val="2400"/>
              <a:buFont typeface="Arial"/>
              <a:buAutoNum type="arabicPeriod" startAt="4"/>
            </a:pPr>
            <a:r>
              <a:rPr b="1" i="0" lang="en-US" sz="2400" u="none" cap="none" strike="noStrike">
                <a:solidFill>
                  <a:srgbClr val="FFFF00"/>
                </a:solidFill>
                <a:latin typeface="Arial"/>
                <a:ea typeface="Arial"/>
                <a:cs typeface="Arial"/>
                <a:sym typeface="Arial"/>
              </a:rPr>
              <a:t>Local Solutions </a:t>
            </a:r>
            <a:r>
              <a:rPr b="0" i="0" lang="en-US" sz="2400" u="none" cap="none" strike="noStrike">
                <a:solidFill>
                  <a:srgbClr val="FFFF00"/>
                </a:solidFill>
                <a:latin typeface="Arial"/>
                <a:ea typeface="Arial"/>
                <a:cs typeface="Arial"/>
                <a:sym typeface="Arial"/>
              </a:rPr>
              <a:t>Frame</a:t>
            </a:r>
            <a:endParaRPr/>
          </a:p>
          <a:p>
            <a:pPr indent="-457200" lvl="1" marL="457200" marR="0" rtl="0" algn="l">
              <a:lnSpc>
                <a:spcPct val="90000"/>
              </a:lnSpc>
              <a:spcBef>
                <a:spcPts val="2000"/>
              </a:spcBef>
              <a:spcAft>
                <a:spcPts val="0"/>
              </a:spcAft>
              <a:buClr>
                <a:srgbClr val="FFFF00"/>
              </a:buClr>
              <a:buFont typeface="Arial"/>
              <a:buNone/>
            </a:pPr>
            <a:r>
              <a:rPr b="0" i="0" lang="en-US" sz="1600" u="none" cap="none" strike="noStrike">
                <a:solidFill>
                  <a:srgbClr val="FFFF00"/>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innovation, dynamism, and meaningful programmatic change can only occur at the local level; state and federal actors are inflexible, out of touch, and ineffective</a:t>
            </a:r>
            <a:endParaRPr/>
          </a:p>
          <a:p>
            <a:pPr indent="457200" lvl="0" marL="0" marR="0" rtl="0" algn="l">
              <a:lnSpc>
                <a:spcPct val="90000"/>
              </a:lnSpc>
              <a:spcBef>
                <a:spcPts val="2000"/>
              </a:spcBef>
              <a:spcAft>
                <a:spcPts val="0"/>
              </a:spcAft>
              <a:buClr>
                <a:srgbClr val="FFFF00"/>
              </a:buClr>
              <a:buSzPts val="2400"/>
              <a:buFont typeface="Arial"/>
              <a:buAutoNum type="arabicPeriod" startAt="4"/>
            </a:pPr>
            <a:r>
              <a:rPr b="1" i="0" lang="en-US" sz="2400" u="none" cap="none" strike="noStrike">
                <a:solidFill>
                  <a:srgbClr val="FFFF00"/>
                </a:solidFill>
                <a:latin typeface="Arial"/>
                <a:ea typeface="Arial"/>
                <a:cs typeface="Arial"/>
                <a:sym typeface="Arial"/>
              </a:rPr>
              <a:t>Private Sector </a:t>
            </a:r>
            <a:r>
              <a:rPr b="0" i="0" lang="en-US" sz="2400" u="none" cap="none" strike="noStrike">
                <a:solidFill>
                  <a:srgbClr val="FFFF00"/>
                </a:solidFill>
                <a:latin typeface="Arial"/>
                <a:ea typeface="Arial"/>
                <a:cs typeface="Arial"/>
                <a:sym typeface="Arial"/>
              </a:rPr>
              <a:t>Frame</a:t>
            </a:r>
            <a:endParaRPr/>
          </a:p>
          <a:p>
            <a:pPr indent="-457200" lvl="1" marL="457200" marR="0" rtl="0" algn="l">
              <a:lnSpc>
                <a:spcPct val="90000"/>
              </a:lnSpc>
              <a:spcBef>
                <a:spcPts val="2000"/>
              </a:spcBef>
              <a:spcAft>
                <a:spcPts val="0"/>
              </a:spcAft>
              <a:buClr>
                <a:srgbClr val="FFFF00"/>
              </a:buClr>
              <a:buFont typeface="Arial"/>
              <a:buNone/>
            </a:pPr>
            <a:r>
              <a:rPr b="0" i="0" lang="en-US" sz="1600" u="none" cap="none" strike="noStrike">
                <a:solidFill>
                  <a:srgbClr val="FFFF00"/>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private sector is the only place capable of innovation and efficiency, public schools too mired in bureaucracy, </a:t>
            </a:r>
            <a:endParaRPr/>
          </a:p>
          <a:p>
            <a:pPr indent="0" lvl="0" marL="0" marR="0" rtl="0" algn="l">
              <a:lnSpc>
                <a:spcPct val="90000"/>
              </a:lnSpc>
              <a:spcBef>
                <a:spcPts val="1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r">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r>
              <a:rPr b="0" i="0" lang="en-US" sz="1400" u="none" cap="none" strike="noStrike">
                <a:solidFill>
                  <a:schemeClr val="lt1"/>
                </a:solidFill>
                <a:latin typeface="Arial"/>
                <a:ea typeface="Arial"/>
                <a:cs typeface="Arial"/>
                <a:sym typeface="Arial"/>
              </a:rPr>
              <a:t>“Magic Bullets Hanging By a Thread”, O’Neil &amp; Haydon, FrameWorks Institute, (2013)</a:t>
            </a:r>
            <a:endParaRPr/>
          </a:p>
          <a:p>
            <a:pPr indent="0" lvl="0" marL="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0"/>
          <p:cNvSpPr txBox="1"/>
          <p:nvPr>
            <p:ph idx="1" type="body"/>
          </p:nvPr>
        </p:nvSpPr>
        <p:spPr>
          <a:xfrm>
            <a:off x="190500" y="203200"/>
            <a:ext cx="8775700" cy="6489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00"/>
              </a:buClr>
              <a:buFont typeface="Arial"/>
              <a:buNone/>
            </a:pPr>
            <a:r>
              <a:rPr b="1" i="0" lang="en-US" sz="2800" u="none" cap="none" strike="noStrike">
                <a:solidFill>
                  <a:srgbClr val="FFFF00"/>
                </a:solidFill>
                <a:latin typeface="Arial"/>
                <a:ea typeface="Arial"/>
                <a:cs typeface="Arial"/>
                <a:sym typeface="Arial"/>
              </a:rPr>
              <a:t>Culture Mapping:   Patterns of Public Thinking</a:t>
            </a:r>
            <a:endParaRPr/>
          </a:p>
          <a:p>
            <a:pPr indent="0" lvl="0" marL="0" marR="0" rtl="0" algn="ctr">
              <a:spcBef>
                <a:spcPts val="480"/>
              </a:spcBef>
              <a:spcAft>
                <a:spcPts val="0"/>
              </a:spcAft>
              <a:buClr>
                <a:srgbClr val="FF8000"/>
              </a:buClr>
              <a:buFont typeface="Arial"/>
              <a:buNone/>
            </a:pPr>
            <a:r>
              <a:rPr b="1" i="0" lang="en-US" sz="2400" u="none" cap="none" strike="noStrike">
                <a:solidFill>
                  <a:srgbClr val="FF8000"/>
                </a:solidFill>
                <a:latin typeface="Arial"/>
                <a:ea typeface="Arial"/>
                <a:cs typeface="Arial"/>
                <a:sym typeface="Arial"/>
              </a:rPr>
              <a:t>FRAMES REGARDING EDUCATION SOLUTIONS</a:t>
            </a:r>
            <a:endParaRPr/>
          </a:p>
          <a:p>
            <a:pPr indent="0" lvl="0" marL="0" marR="0" rtl="0" algn="l">
              <a:lnSpc>
                <a:spcPct val="90000"/>
              </a:lnSpc>
              <a:spcBef>
                <a:spcPts val="10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457200" lvl="0" marL="0" marR="0" rtl="0" algn="l">
              <a:lnSpc>
                <a:spcPct val="90000"/>
              </a:lnSpc>
              <a:spcBef>
                <a:spcPts val="1000"/>
              </a:spcBef>
              <a:spcAft>
                <a:spcPts val="0"/>
              </a:spcAft>
              <a:buClr>
                <a:srgbClr val="FFFF00"/>
              </a:buClr>
              <a:buSzPts val="2400"/>
              <a:buFont typeface="Arial"/>
              <a:buAutoNum type="arabicPeriod" startAt="7"/>
            </a:pPr>
            <a:r>
              <a:rPr b="1" i="0" lang="en-US" sz="2400" u="none" cap="none" strike="noStrike">
                <a:solidFill>
                  <a:srgbClr val="FFFF00"/>
                </a:solidFill>
                <a:latin typeface="Arial"/>
                <a:ea typeface="Arial"/>
                <a:cs typeface="Arial"/>
                <a:sym typeface="Arial"/>
              </a:rPr>
              <a:t>Back to Basics </a:t>
            </a:r>
            <a:r>
              <a:rPr b="0" i="0" lang="en-US" sz="2400" u="none" cap="none" strike="noStrike">
                <a:solidFill>
                  <a:srgbClr val="FFFF00"/>
                </a:solidFill>
                <a:latin typeface="Arial"/>
                <a:ea typeface="Arial"/>
                <a:cs typeface="Arial"/>
                <a:sym typeface="Arial"/>
              </a:rPr>
              <a:t>Frame</a:t>
            </a:r>
            <a:endParaRPr/>
          </a:p>
          <a:p>
            <a:pPr indent="-457200" lvl="3" marL="457200" marR="0" rtl="0" algn="l">
              <a:lnSpc>
                <a:spcPct val="90000"/>
              </a:lnSpc>
              <a:spcBef>
                <a:spcPts val="20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failure of education is due to reforms getting away from the basics: reading, writing and arithmetic</a:t>
            </a:r>
            <a:endParaRPr/>
          </a:p>
          <a:p>
            <a:pPr indent="457200" lvl="0" marL="0" marR="0" rtl="0" algn="l">
              <a:lnSpc>
                <a:spcPct val="90000"/>
              </a:lnSpc>
              <a:spcBef>
                <a:spcPts val="2000"/>
              </a:spcBef>
              <a:spcAft>
                <a:spcPts val="0"/>
              </a:spcAft>
              <a:buClr>
                <a:srgbClr val="FFFF00"/>
              </a:buClr>
              <a:buSzPts val="2400"/>
              <a:buFont typeface="Arial"/>
              <a:buAutoNum type="arabicPeriod" startAt="7"/>
            </a:pPr>
            <a:r>
              <a:rPr b="1" i="0" lang="en-US" sz="2400" u="none" cap="none" strike="noStrike">
                <a:solidFill>
                  <a:srgbClr val="FFFF00"/>
                </a:solidFill>
                <a:latin typeface="Arial"/>
                <a:ea typeface="Arial"/>
                <a:cs typeface="Arial"/>
                <a:sym typeface="Arial"/>
              </a:rPr>
              <a:t>More Funding </a:t>
            </a:r>
            <a:r>
              <a:rPr b="0" i="0" lang="en-US" sz="2400" u="none" cap="none" strike="noStrike">
                <a:solidFill>
                  <a:srgbClr val="FFFF00"/>
                </a:solidFill>
                <a:latin typeface="Arial"/>
                <a:ea typeface="Arial"/>
                <a:cs typeface="Arial"/>
                <a:sym typeface="Arial"/>
              </a:rPr>
              <a:t>Frame</a:t>
            </a:r>
            <a:endParaRPr/>
          </a:p>
          <a:p>
            <a:pPr indent="-457200" lvl="1" marL="457200" marR="0" rtl="0" algn="l">
              <a:lnSpc>
                <a:spcPct val="90000"/>
              </a:lnSpc>
              <a:spcBef>
                <a:spcPts val="20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assumption that any reforms would require that much more money, and that more money will improve education</a:t>
            </a:r>
            <a:endParaRPr/>
          </a:p>
          <a:p>
            <a:pPr indent="457200" lvl="0" marL="0" marR="0" rtl="0" algn="l">
              <a:lnSpc>
                <a:spcPct val="90000"/>
              </a:lnSpc>
              <a:spcBef>
                <a:spcPts val="2000"/>
              </a:spcBef>
              <a:spcAft>
                <a:spcPts val="0"/>
              </a:spcAft>
              <a:buClr>
                <a:srgbClr val="FFFF00"/>
              </a:buClr>
              <a:buSzPts val="2400"/>
              <a:buFont typeface="Arial"/>
              <a:buAutoNum type="arabicPeriod" startAt="7"/>
            </a:pPr>
            <a:r>
              <a:rPr b="1" i="0" lang="en-US" sz="2400" u="none" cap="none" strike="noStrike">
                <a:solidFill>
                  <a:srgbClr val="FFFF00"/>
                </a:solidFill>
                <a:latin typeface="Arial"/>
                <a:ea typeface="Arial"/>
                <a:cs typeface="Arial"/>
                <a:sym typeface="Arial"/>
              </a:rPr>
              <a:t>Computers </a:t>
            </a:r>
            <a:r>
              <a:rPr b="0" i="0" lang="en-US" sz="2400" u="none" cap="none" strike="noStrike">
                <a:solidFill>
                  <a:srgbClr val="FFFF00"/>
                </a:solidFill>
                <a:latin typeface="Arial"/>
                <a:ea typeface="Arial"/>
                <a:cs typeface="Arial"/>
                <a:sym typeface="Arial"/>
              </a:rPr>
              <a:t>Frame	</a:t>
            </a:r>
            <a:endParaRPr/>
          </a:p>
          <a:p>
            <a:pPr indent="-457200" lvl="1" marL="457200" marR="0" rtl="0" algn="l">
              <a:lnSpc>
                <a:spcPct val="90000"/>
              </a:lnSpc>
              <a:spcBef>
                <a:spcPts val="20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belief that having more computers in the classroom is a universal panacea for improving education</a:t>
            </a:r>
            <a:endParaRPr/>
          </a:p>
          <a:p>
            <a:pPr indent="0" lvl="0" marL="0" marR="0" rtl="0" algn="l">
              <a:lnSpc>
                <a:spcPct val="90000"/>
              </a:lnSpc>
              <a:spcBef>
                <a:spcPts val="20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0" lvl="0" marL="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r">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r>
              <a:rPr b="0" i="0" lang="en-US" sz="1400" u="none" cap="none" strike="noStrike">
                <a:solidFill>
                  <a:schemeClr val="lt1"/>
                </a:solidFill>
                <a:latin typeface="Arial"/>
                <a:ea typeface="Arial"/>
                <a:cs typeface="Arial"/>
                <a:sym typeface="Arial"/>
              </a:rPr>
              <a:t>“Magic Bullets Hanging By a Thread”, O’Neil &amp; Haydon, FrameWorks Institute, (2013)</a:t>
            </a:r>
            <a:endParaRPr/>
          </a:p>
          <a:p>
            <a:pPr indent="0" lvl="0" marL="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lnSpc>
                <a:spcPct val="90000"/>
              </a:lnSpc>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1"/>
          <p:cNvSpPr txBox="1"/>
          <p:nvPr>
            <p:ph idx="1" type="body"/>
          </p:nvPr>
        </p:nvSpPr>
        <p:spPr>
          <a:xfrm>
            <a:off x="203200" y="203200"/>
            <a:ext cx="8775700" cy="6489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00"/>
              </a:buClr>
              <a:buFont typeface="Arial"/>
              <a:buNone/>
            </a:pPr>
            <a:r>
              <a:rPr b="1" i="0" lang="en-US" sz="2800" u="none" cap="none" strike="noStrike">
                <a:solidFill>
                  <a:srgbClr val="FFFF00"/>
                </a:solidFill>
                <a:latin typeface="Arial"/>
                <a:ea typeface="Arial"/>
                <a:cs typeface="Arial"/>
                <a:sym typeface="Arial"/>
              </a:rPr>
              <a:t>Culture Mapping:   Impact of Cultural Beliefs</a:t>
            </a:r>
            <a:endParaRPr/>
          </a:p>
          <a:p>
            <a:pPr indent="0" lvl="0" marL="0" marR="0" rtl="0" algn="ctr">
              <a:spcBef>
                <a:spcPts val="480"/>
              </a:spcBef>
              <a:spcAft>
                <a:spcPts val="0"/>
              </a:spcAft>
              <a:buClr>
                <a:srgbClr val="FF8000"/>
              </a:buClr>
              <a:buFont typeface="Arial"/>
              <a:buNone/>
            </a:pPr>
            <a:r>
              <a:rPr b="1" i="0" lang="en-US" sz="2400" u="none" cap="none" strike="noStrike">
                <a:solidFill>
                  <a:srgbClr val="FF8000"/>
                </a:solidFill>
                <a:latin typeface="Arial"/>
                <a:ea typeface="Arial"/>
                <a:cs typeface="Arial"/>
                <a:sym typeface="Arial"/>
              </a:rPr>
              <a:t>EDUCATION REFORM INITIATIVES</a:t>
            </a:r>
            <a:endParaRPr/>
          </a:p>
          <a:p>
            <a:pPr indent="-457200" lvl="0" marL="2286000" marR="0" rtl="0" algn="l">
              <a:lnSpc>
                <a:spcPct val="90000"/>
              </a:lnSpc>
              <a:spcBef>
                <a:spcPts val="480"/>
              </a:spcBef>
              <a:spcAft>
                <a:spcPts val="0"/>
              </a:spcAft>
              <a:buClr>
                <a:schemeClr val="lt1"/>
              </a:buClr>
              <a:buFont typeface="Arial"/>
              <a:buNone/>
            </a:pPr>
            <a:r>
              <a:t/>
            </a:r>
            <a:endParaRPr b="1" i="0" sz="2400" u="none" cap="none" strike="noStrike">
              <a:solidFill>
                <a:schemeClr val="lt1"/>
              </a:solidFill>
              <a:latin typeface="Arial"/>
              <a:ea typeface="Arial"/>
              <a:cs typeface="Arial"/>
              <a:sym typeface="Arial"/>
            </a:endParaRPr>
          </a:p>
          <a:p>
            <a:pPr indent="0" lvl="0" marL="0" marR="0" rtl="0" algn="l">
              <a:lnSpc>
                <a:spcPct val="90000"/>
              </a:lnSpc>
              <a:spcBef>
                <a:spcPts val="480"/>
              </a:spcBef>
              <a:spcAft>
                <a:spcPts val="0"/>
              </a:spcAft>
              <a:buClr>
                <a:schemeClr val="lt1"/>
              </a:buClr>
              <a:buFont typeface="Arial"/>
              <a:buNone/>
            </a:pPr>
            <a:r>
              <a:t/>
            </a:r>
            <a:endParaRPr b="1" i="0" sz="2400" u="none" cap="none" strike="noStrike">
              <a:solidFill>
                <a:schemeClr val="lt1"/>
              </a:solidFill>
              <a:latin typeface="Arial"/>
              <a:ea typeface="Arial"/>
              <a:cs typeface="Arial"/>
              <a:sym typeface="Arial"/>
            </a:endParaRPr>
          </a:p>
          <a:p>
            <a:pPr indent="0" lvl="0" marL="0" marR="0" rtl="0" algn="ctr">
              <a:lnSpc>
                <a:spcPct val="90000"/>
              </a:lnSpc>
              <a:spcBef>
                <a:spcPts val="480"/>
              </a:spcBef>
              <a:spcAft>
                <a:spcPts val="0"/>
              </a:spcAft>
              <a:buClr>
                <a:schemeClr val="lt1"/>
              </a:buClr>
              <a:buFont typeface="Arial"/>
              <a:buNone/>
            </a:pPr>
            <a:r>
              <a:rPr b="1" i="0" lang="en-US" sz="2400" u="sng" cap="none" strike="noStrike">
                <a:solidFill>
                  <a:schemeClr val="lt1"/>
                </a:solidFill>
                <a:latin typeface="Arial"/>
                <a:ea typeface="Arial"/>
                <a:cs typeface="Arial"/>
                <a:sym typeface="Arial"/>
              </a:rPr>
              <a:t>EVIDENCE   vs.  CULTURAL FRAMES</a:t>
            </a:r>
            <a:endParaRPr/>
          </a:p>
          <a:p>
            <a:pPr indent="0" lvl="0" marL="0" marR="0" rtl="0" algn="ctr">
              <a:lnSpc>
                <a:spcPct val="90000"/>
              </a:lnSpc>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0" marR="0" rtl="0" algn="ctr">
              <a:lnSpc>
                <a:spcPct val="90000"/>
              </a:lnSpc>
              <a:spcBef>
                <a:spcPts val="200"/>
              </a:spcBef>
              <a:spcAft>
                <a:spcPts val="0"/>
              </a:spcAft>
              <a:buClr>
                <a:schemeClr val="lt1"/>
              </a:buClr>
              <a:buFont typeface="Arial"/>
              <a:buNone/>
            </a:pPr>
            <a:r>
              <a:t/>
            </a:r>
            <a:endParaRPr b="1" i="0" sz="1000" u="none" cap="none" strike="noStrike">
              <a:solidFill>
                <a:schemeClr val="lt1"/>
              </a:solidFill>
              <a:latin typeface="Arial"/>
              <a:ea typeface="Arial"/>
              <a:cs typeface="Arial"/>
              <a:sym typeface="Arial"/>
            </a:endParaRPr>
          </a:p>
          <a:p>
            <a:pPr indent="0" lvl="0" marL="0" marR="0" rtl="0" algn="ctr">
              <a:lnSpc>
                <a:spcPct val="90000"/>
              </a:lnSpc>
              <a:spcBef>
                <a:spcPts val="48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CHARTER SCHOOLS</a:t>
            </a:r>
            <a:endParaRPr/>
          </a:p>
          <a:p>
            <a:pPr indent="0" lvl="0" marL="0" marR="0" rtl="0" algn="ctr">
              <a:lnSpc>
                <a:spcPct val="9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ctr">
              <a:lnSpc>
                <a:spcPct val="90000"/>
              </a:lnSpc>
              <a:spcBef>
                <a:spcPts val="200"/>
              </a:spcBef>
              <a:spcAft>
                <a:spcPts val="0"/>
              </a:spcAft>
              <a:buClr>
                <a:schemeClr val="lt1"/>
              </a:buClr>
              <a:buFont typeface="Arial"/>
              <a:buNone/>
            </a:pPr>
            <a:r>
              <a:t/>
            </a:r>
            <a:endParaRPr b="1" i="0" sz="1000" u="none" cap="none" strike="noStrike">
              <a:solidFill>
                <a:schemeClr val="lt1"/>
              </a:solidFill>
              <a:latin typeface="Arial"/>
              <a:ea typeface="Arial"/>
              <a:cs typeface="Arial"/>
              <a:sym typeface="Arial"/>
            </a:endParaRPr>
          </a:p>
          <a:p>
            <a:pPr indent="0" lvl="0" marL="0" marR="0" rtl="0" algn="ctr">
              <a:lnSpc>
                <a:spcPct val="90000"/>
              </a:lnSpc>
              <a:spcBef>
                <a:spcPts val="48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SCHOOL IMPROVEMENT GRANTS</a:t>
            </a:r>
            <a:endParaRPr/>
          </a:p>
          <a:p>
            <a:pPr indent="0" lvl="0" marL="0" marR="0" rtl="0" algn="ctr">
              <a:lnSpc>
                <a:spcPct val="90000"/>
              </a:lnSpc>
              <a:spcBef>
                <a:spcPts val="200"/>
              </a:spcBef>
              <a:spcAft>
                <a:spcPts val="0"/>
              </a:spcAft>
              <a:buClr>
                <a:schemeClr val="lt1"/>
              </a:buClr>
              <a:buFont typeface="Arial"/>
              <a:buNone/>
            </a:pPr>
            <a:r>
              <a:t/>
            </a:r>
            <a:endParaRPr b="1" i="0" sz="1000" u="none" cap="none" strike="noStrike">
              <a:solidFill>
                <a:schemeClr val="lt1"/>
              </a:solidFill>
              <a:latin typeface="Arial"/>
              <a:ea typeface="Arial"/>
              <a:cs typeface="Arial"/>
              <a:sym typeface="Arial"/>
            </a:endParaRPr>
          </a:p>
          <a:p>
            <a:pPr indent="0" lvl="0" marL="0" marR="0" rtl="0" algn="ctr">
              <a:lnSpc>
                <a:spcPct val="90000"/>
              </a:lnSpc>
              <a:spcBef>
                <a:spcPts val="480"/>
              </a:spcBef>
              <a:spcAft>
                <a:spcPts val="0"/>
              </a:spcAft>
              <a:buClr>
                <a:schemeClr val="lt1"/>
              </a:buClr>
              <a:buFont typeface="Arial"/>
              <a:buNone/>
            </a:pPr>
            <a:r>
              <a:rPr b="0" i="0" lang="en-US" sz="2400" u="none" cap="none" strike="noStrike">
                <a:solidFill>
                  <a:schemeClr val="lt1"/>
                </a:solidFill>
                <a:latin typeface="Arial"/>
                <a:ea typeface="Arial"/>
                <a:cs typeface="Arial"/>
                <a:sym typeface="Arial"/>
              </a:rPr>
              <a:t>(additional funding </a:t>
            </a:r>
            <a:r>
              <a:rPr b="0" i="0" lang="en-US" sz="2400" u="sng" cap="none" strike="noStrike">
                <a:solidFill>
                  <a:schemeClr val="lt1"/>
                </a:solidFill>
                <a:latin typeface="Arial"/>
                <a:ea typeface="Arial"/>
                <a:cs typeface="Arial"/>
                <a:sym typeface="Arial"/>
              </a:rPr>
              <a:t>and</a:t>
            </a:r>
            <a:r>
              <a:rPr b="0" i="0" lang="en-US" sz="2400" u="none" cap="none" strike="noStrike">
                <a:solidFill>
                  <a:schemeClr val="lt1"/>
                </a:solidFill>
                <a:latin typeface="Arial"/>
                <a:ea typeface="Arial"/>
                <a:cs typeface="Arial"/>
                <a:sym typeface="Arial"/>
              </a:rPr>
              <a:t> staff replacement)</a:t>
            </a:r>
            <a:endParaRPr/>
          </a:p>
          <a:p>
            <a:pPr indent="0" lvl="0" marL="0" marR="0" rtl="0" algn="ctr">
              <a:lnSpc>
                <a:spcPct val="90000"/>
              </a:lnSpc>
              <a:spcBef>
                <a:spcPts val="480"/>
              </a:spcBef>
              <a:spcAft>
                <a:spcPts val="0"/>
              </a:spcAft>
              <a:buClr>
                <a:schemeClr val="lt1"/>
              </a:buClr>
              <a:buFont typeface="Arial"/>
              <a:buNone/>
            </a:pPr>
            <a:r>
              <a:t/>
            </a:r>
            <a:endParaRPr b="1" i="0" sz="2400" u="none" cap="none" strike="noStrike">
              <a:solidFill>
                <a:schemeClr val="lt1"/>
              </a:solidFill>
              <a:latin typeface="Arial"/>
              <a:ea typeface="Arial"/>
              <a:cs typeface="Arial"/>
              <a:sym typeface="Arial"/>
            </a:endParaRPr>
          </a:p>
          <a:p>
            <a:pPr indent="0" lvl="0" marL="0" marR="0" rtl="0" algn="ctr">
              <a:lnSpc>
                <a:spcPct val="90000"/>
              </a:lnSpc>
              <a:spcBef>
                <a:spcPts val="200"/>
              </a:spcBef>
              <a:spcAft>
                <a:spcPts val="0"/>
              </a:spcAft>
              <a:buClr>
                <a:schemeClr val="lt1"/>
              </a:buClr>
              <a:buFont typeface="Arial"/>
              <a:buNone/>
            </a:pPr>
            <a:r>
              <a:t/>
            </a:r>
            <a:endParaRPr b="1" i="0" sz="1000" u="none" cap="none" strike="noStrike">
              <a:solidFill>
                <a:schemeClr val="lt1"/>
              </a:solidFill>
              <a:latin typeface="Arial"/>
              <a:ea typeface="Arial"/>
              <a:cs typeface="Arial"/>
              <a:sym typeface="Arial"/>
            </a:endParaRPr>
          </a:p>
          <a:p>
            <a:pPr indent="0" lvl="0" marL="0" marR="0" rtl="0" algn="ctr">
              <a:lnSpc>
                <a:spcPct val="90000"/>
              </a:lnSpc>
              <a:spcBef>
                <a:spcPts val="48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ONE-TO-ONE COMPUTING</a:t>
            </a:r>
            <a:endParaRPr/>
          </a:p>
          <a:p>
            <a:pPr indent="0" lvl="0" marL="0" marR="0" rtl="0" algn="l">
              <a:lnSpc>
                <a:spcPct val="90000"/>
              </a:lnSpc>
              <a:spcBef>
                <a:spcPts val="200"/>
              </a:spcBef>
              <a:spcAft>
                <a:spcPts val="0"/>
              </a:spcAft>
              <a:buClr>
                <a:schemeClr val="lt1"/>
              </a:buClr>
              <a:buFont typeface="Arial"/>
              <a:buNone/>
            </a:pPr>
            <a:r>
              <a:t/>
            </a:r>
            <a:endParaRPr b="1" i="0" sz="1000" u="none" cap="none" strike="noStrike">
              <a:solidFill>
                <a:schemeClr val="lt1"/>
              </a:solidFill>
              <a:latin typeface="Arial"/>
              <a:ea typeface="Arial"/>
              <a:cs typeface="Arial"/>
              <a:sym typeface="Arial"/>
            </a:endParaRPr>
          </a:p>
          <a:p>
            <a:pPr indent="0" lvl="0" marL="0" marR="0" rtl="0" algn="l">
              <a:lnSpc>
                <a:spcPct val="90000"/>
              </a:lnSpc>
              <a:spcBef>
                <a:spcPts val="480"/>
              </a:spcBef>
              <a:spcAft>
                <a:spcPts val="0"/>
              </a:spcAft>
              <a:buClr>
                <a:schemeClr val="lt1"/>
              </a:buClr>
              <a:buFont typeface="Arial"/>
              <a:buNone/>
            </a:pPr>
            <a:r>
              <a:rPr b="1" i="0" lang="en-US" sz="2400" u="none" cap="none" strike="noStrike">
                <a:solidFill>
                  <a:schemeClr val="lt1"/>
                </a:solidFill>
                <a:latin typeface="Arial"/>
                <a:ea typeface="Arial"/>
                <a:cs typeface="Arial"/>
                <a:sym typeface="Arial"/>
              </a:rPr>
              <a:t>	</a:t>
            </a:r>
            <a:endParaRPr/>
          </a:p>
          <a:p>
            <a:pPr indent="0" lvl="0" marL="0" marR="0" rtl="0" algn="l">
              <a:lnSpc>
                <a:spcPct val="90000"/>
              </a:lnSpc>
              <a:spcBef>
                <a:spcPts val="480"/>
              </a:spcBef>
              <a:spcAft>
                <a:spcPts val="0"/>
              </a:spcAft>
              <a:buClr>
                <a:schemeClr val="lt1"/>
              </a:buClr>
              <a:buFont typeface="Arial"/>
              <a:buNone/>
            </a:pPr>
            <a:r>
              <a:t/>
            </a:r>
            <a:endParaRPr b="1" i="0" sz="2400" u="none" cap="none" strike="noStrike">
              <a:solidFill>
                <a:schemeClr val="lt1"/>
              </a:solidFill>
              <a:latin typeface="Arial"/>
              <a:ea typeface="Arial"/>
              <a:cs typeface="Arial"/>
              <a:sym typeface="Arial"/>
            </a:endParaRPr>
          </a:p>
          <a:p>
            <a:pPr indent="0" lvl="0" marL="0" marR="0" rtl="0" algn="l">
              <a:lnSpc>
                <a:spcPct val="90000"/>
              </a:lnSpc>
              <a:spcBef>
                <a:spcPts val="480"/>
              </a:spcBef>
              <a:spcAft>
                <a:spcPts val="0"/>
              </a:spcAft>
              <a:buClr>
                <a:schemeClr val="lt1"/>
              </a:buClr>
              <a:buFont typeface="Arial"/>
              <a:buNone/>
            </a:pPr>
            <a:r>
              <a:rPr b="1" i="0" lang="en-US" sz="2400" u="none" cap="none" strike="noStrike">
                <a:solidFill>
                  <a:schemeClr val="lt1"/>
                </a:solidFill>
                <a:latin typeface="Arial"/>
                <a:ea typeface="Arial"/>
                <a:cs typeface="Arial"/>
                <a:sym typeface="Arial"/>
              </a:rPr>
              <a:t>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Blank Presentation">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