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8" name="Google Shape;218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oogle Shape;19;p2"/>
          <p:cNvGrpSpPr/>
          <p:nvPr/>
        </p:nvGrpSpPr>
        <p:grpSpPr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20" name="Google Shape;20;p2"/>
            <p:cNvGrpSpPr/>
            <p:nvPr/>
          </p:nvGrpSpPr>
          <p:grpSpPr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21" name="Google Shape;21;p2"/>
              <p:cNvSpPr/>
              <p:nvPr/>
            </p:nvSpPr>
            <p:spPr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1056" y="336"/>
                <a:ext cx="288" cy="432"/>
              </a:xfrm>
              <a:prstGeom prst="rect">
                <a:avLst/>
              </a:prstGeom>
              <a:gradFill>
                <a:gsLst>
                  <a:gs pos="0">
                    <a:schemeClr val="folHlink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1248" y="2640"/>
                <a:ext cx="336" cy="432"/>
              </a:xfrm>
              <a:prstGeom prst="rect">
                <a:avLst/>
              </a:prstGeom>
              <a:gradFill>
                <a:gsLst>
                  <a:gs pos="0">
                    <a:schemeClr val="accent2"/>
                  </a:gs>
                  <a:gs pos="100000">
                    <a:schemeClr val="lt1"/>
                  </a:gs>
                </a:gsLst>
                <a:lin ang="0" scaled="0"/>
              </a:gra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Tahoma"/>
                  <a:ea typeface="Tahoma"/>
                  <a:cs typeface="Tahoma"/>
                  <a:sym typeface="Tahoma"/>
                </a:endParaRPr>
              </a:p>
            </p:txBody>
          </p:sp>
        </p:grpSp>
        <p:sp>
          <p:nvSpPr>
            <p:cNvPr id="26" name="Google Shape;26;p2"/>
            <p:cNvSpPr/>
            <p:nvPr/>
          </p:nvSpPr>
          <p:spPr>
            <a:xfrm>
              <a:off x="0" y="1824"/>
              <a:ext cx="353" cy="266"/>
            </a:xfrm>
            <a:prstGeom prst="rect">
              <a:avLst/>
            </a:prstGeom>
            <a:gradFill>
              <a:gsLst>
                <a:gs pos="0">
                  <a:schemeClr val="lt1"/>
                </a:gs>
                <a:gs pos="100000">
                  <a:schemeClr val="hlink"/>
                </a:gs>
              </a:gsLst>
              <a:lin ang="1890000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400" y="1536"/>
              <a:ext cx="20" cy="663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  <p:sp>
          <p:nvSpPr>
            <p:cNvPr id="28" name="Google Shape;28;p2"/>
            <p:cNvSpPr/>
            <p:nvPr/>
          </p:nvSpPr>
          <p:spPr>
            <a:xfrm flipH="1" rot="10800000">
              <a:off x="199" y="2054"/>
              <a:ext cx="5476" cy="35"/>
            </a:xfrm>
            <a:prstGeom prst="rect">
              <a:avLst/>
            </a:prstGeom>
            <a:gradFill>
              <a:gsLst>
                <a:gs pos="0">
                  <a:schemeClr val="lt2"/>
                </a:gs>
                <a:gs pos="100000">
                  <a:schemeClr val="lt1"/>
                </a:gs>
              </a:gsLst>
              <a:lin ang="0" scaled="0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endParaRPr>
            </a:p>
          </p:txBody>
        </p:sp>
      </p:grpSp>
      <p:sp>
        <p:nvSpPr>
          <p:cNvPr id="29" name="Google Shape;29;p2"/>
          <p:cNvSpPr txBox="1"/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0" name="Google Shape;30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057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514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2971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429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3886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1" name="Google Shape;31;p2"/>
          <p:cNvSpPr txBox="1"/>
          <p:nvPr>
            <p:ph idx="10" type="dt"/>
          </p:nvPr>
        </p:nvSpPr>
        <p:spPr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2" name="Google Shape;32;p2"/>
          <p:cNvSpPr txBox="1"/>
          <p:nvPr>
            <p:ph idx="11" type="ftr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3" name="Google Shape;33;p2"/>
          <p:cNvSpPr txBox="1"/>
          <p:nvPr>
            <p:ph idx="12" type="sldNum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sz="1400" u="none">
                <a:solidFill>
                  <a:schemeClr val="lt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1" type="body"/>
          </p:nvPr>
        </p:nvSpPr>
        <p:spPr>
          <a:xfrm rot="5400000">
            <a:off x="3011488" y="188913"/>
            <a:ext cx="4114800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8" name="Google Shape;88;p11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9" name="Google Shape;89;p11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0" name="Google Shape;90;p11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2"/>
          <p:cNvSpPr txBox="1"/>
          <p:nvPr>
            <p:ph type="title"/>
          </p:nvPr>
        </p:nvSpPr>
        <p:spPr>
          <a:xfrm rot="5400000">
            <a:off x="5020469" y="2197894"/>
            <a:ext cx="5918200" cy="19510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1" type="body"/>
          </p:nvPr>
        </p:nvSpPr>
        <p:spPr>
          <a:xfrm rot="5400000">
            <a:off x="1042194" y="323057"/>
            <a:ext cx="5918200" cy="5700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5" name="Google Shape;95;p12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96" name="Google Shape;96;p12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3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6" name="Google Shape;36;p3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7" name="Google Shape;37;p3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8" name="Google Shape;38;p3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39" name="Google Shape;39;p3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2" name="Google Shape;42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3" name="Google Shape;43;p4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4" name="Google Shape;44;p4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5" name="Google Shape;45;p4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8" name="Google Shape;48;p5"/>
          <p:cNvSpPr txBox="1"/>
          <p:nvPr>
            <p:ph idx="1" type="body"/>
          </p:nvPr>
        </p:nvSpPr>
        <p:spPr>
          <a:xfrm>
            <a:off x="11826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12419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921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1464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2" type="body"/>
          </p:nvPr>
        </p:nvSpPr>
        <p:spPr>
          <a:xfrm>
            <a:off x="5145088" y="2017713"/>
            <a:ext cx="38100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528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12419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hlink"/>
              </a:buClr>
              <a:buSzPts val="132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9210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1464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8575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8575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8575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8575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8575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0" name="Google Shape;50;p5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1" name="Google Shape;51;p5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2" name="Google Shape;52;p5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984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8575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8448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88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7" name="Google Shape;57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1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8" name="Google Shape;58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2004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4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984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8575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0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8448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88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794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794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794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794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794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800"/>
              <a:buFont typeface="Noto Sans Symbols"/>
              <a:buChar char="■"/>
              <a:defRPr b="0" i="0" sz="1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59" name="Google Shape;59;p6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0" name="Google Shape;60;p6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7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4" name="Google Shape;64;p7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5" name="Google Shape;65;p7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6" name="Google Shape;66;p7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8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3" name="Google Shape;73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6" name="Google Shape;76;p9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77" name="Google Shape;77;p9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0" name="Google Shape;80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1" name="Google Shape;81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2" name="Google Shape;82;p10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3" name="Google Shape;83;p10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84" name="Google Shape;84;p10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" name="Google Shape;7;p1"/>
          <p:cNvSpPr/>
          <p:nvPr/>
        </p:nvSpPr>
        <p:spPr>
          <a:xfrm>
            <a:off x="800100" y="1098550"/>
            <a:ext cx="328613" cy="474663"/>
          </a:xfrm>
          <a:prstGeom prst="rect">
            <a:avLst/>
          </a:prstGeom>
          <a:gradFill>
            <a:gsLst>
              <a:gs pos="0">
                <a:schemeClr val="accen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8" name="Google Shape;8;p1"/>
          <p:cNvSpPr/>
          <p:nvPr/>
        </p:nvSpPr>
        <p:spPr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Google Shape;9;p1"/>
          <p:cNvSpPr/>
          <p:nvPr/>
        </p:nvSpPr>
        <p:spPr>
          <a:xfrm>
            <a:off x="911225" y="1520825"/>
            <a:ext cx="368300" cy="474663"/>
          </a:xfrm>
          <a:prstGeom prst="rect">
            <a:avLst/>
          </a:prstGeom>
          <a:gradFill>
            <a:gsLst>
              <a:gs pos="0">
                <a:schemeClr val="folHlink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" name="Google Shape;10;p1"/>
          <p:cNvSpPr/>
          <p:nvPr/>
        </p:nvSpPr>
        <p:spPr>
          <a:xfrm>
            <a:off x="127000" y="1447800"/>
            <a:ext cx="560388" cy="422275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chemeClr val="hlink"/>
              </a:gs>
            </a:gsLst>
            <a:lin ang="189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762000" y="990600"/>
            <a:ext cx="31750" cy="1052513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2" name="Google Shape;12;p1"/>
          <p:cNvSpPr/>
          <p:nvPr/>
        </p:nvSpPr>
        <p:spPr>
          <a:xfrm>
            <a:off x="442913" y="1781175"/>
            <a:ext cx="8226425" cy="31750"/>
          </a:xfrm>
          <a:prstGeom prst="rect">
            <a:avLst/>
          </a:prstGeom>
          <a:gradFill>
            <a:gsLst>
              <a:gs pos="0">
                <a:schemeClr val="lt2"/>
              </a:gs>
              <a:gs pos="100000">
                <a:schemeClr val="lt1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3" name="Google Shape;13;p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5052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  <a:defRPr b="0" i="0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2639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048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2984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2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2921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2921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-2921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-2921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-2921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0" type="dt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1" type="ftr"/>
          </p:nvPr>
        </p:nvSpPr>
        <p:spPr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2" type="sldNum"/>
          </p:nvPr>
        </p:nvSpPr>
        <p:spPr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3"/>
          <p:cNvSpPr txBox="1"/>
          <p:nvPr>
            <p:ph type="ctrTitle"/>
          </p:nvPr>
        </p:nvSpPr>
        <p:spPr>
          <a:xfrm>
            <a:off x="990600" y="1676400"/>
            <a:ext cx="7772400" cy="146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Working with Staff to Promote Data-Based Decision Making: </a:t>
            </a:r>
            <a:b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Recommended Strategies and</a:t>
            </a:r>
            <a:b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Common Pitfalls</a:t>
            </a:r>
            <a:endParaRPr/>
          </a:p>
        </p:txBody>
      </p:sp>
      <p:sp>
        <p:nvSpPr>
          <p:cNvPr id="102" name="Google Shape;102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Font typeface="Noto Sans Symbols"/>
              <a:buNone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Dennis H. Reid, Ph.D., BCBA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Supervising Staff Use of Evidence-Based Procedures</a:t>
            </a:r>
            <a:endParaRPr/>
          </a:p>
        </p:txBody>
      </p:sp>
      <p:sp>
        <p:nvSpPr>
          <p:cNvPr id="156" name="Google Shape;156;p22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Changing nonproficient performance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Supporting and maintaining proficient performance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Enhancing staff work enjoyment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Time, effort, importance, pleasantness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3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Supervision</a:t>
            </a:r>
            <a:endParaRPr/>
          </a:p>
        </p:txBody>
      </p:sp>
      <p:sp>
        <p:nvSpPr>
          <p:cNvPr id="162" name="Google Shape;162;p23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Qualifications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Organizational Behavior Management (OBM)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Outcome Management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4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Outcome Management</a:t>
            </a:r>
            <a:endParaRPr/>
          </a:p>
        </p:txBody>
      </p:sp>
      <p:sp>
        <p:nvSpPr>
          <p:cNvPr id="168" name="Google Shape;168;p24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Identify desired (student) outcomes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Identify staff performance necessary to achieve targeted outcomes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 targeted knowledge and skills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Monitor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Correct nonproficient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Support proficient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Evaluate</a:t>
            </a:r>
            <a:endParaRPr/>
          </a:p>
          <a:p>
            <a:pPr indent="-23622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4400" u="none" cap="none" strike="noStrike">
              <a:solidFill>
                <a:schemeClr val="dk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74" name="Google Shape;174;p25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Identification of student outcomes and necessary staff performance </a:t>
            </a:r>
            <a:endParaRPr/>
          </a:p>
          <a:p>
            <a:pPr indent="-342900" lvl="0" marL="342900" marR="0" rtl="0" algn="ctr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Usually ok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6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Monitoring</a:t>
            </a:r>
            <a:endParaRPr/>
          </a:p>
        </p:txBody>
      </p:sp>
      <p:sp>
        <p:nvSpPr>
          <p:cNvPr id="180" name="Google Shape;180;p26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Three major obstacles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Staff dislike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Lack of direct observation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Reactivity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7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Reducing Staff Dislike of Monitoring</a:t>
            </a:r>
            <a:endParaRPr/>
          </a:p>
        </p:txBody>
      </p:sp>
      <p:sp>
        <p:nvSpPr>
          <p:cNvPr id="186" name="Google Shape;186;p27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Reid &amp; Parsons (1995). Comparing choice and questionnaire measures of the acceptability of a staff training procedure.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Journal of Applied Behavior Analysis, 28,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95-96.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28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Making Monitoring Acceptable</a:t>
            </a:r>
            <a:endParaRPr/>
          </a:p>
        </p:txBody>
      </p:sp>
      <p:sp>
        <p:nvSpPr>
          <p:cNvPr id="192" name="Google Shape;192;p28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Greet staff upon entering work site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Briefly explain reason for monitoring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Use common sense re proceeding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Provide feedback quickly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Acknowledge staff upon departing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9"/>
          <p:cNvSpPr txBox="1"/>
          <p:nvPr/>
        </p:nvSpPr>
        <p:spPr>
          <a:xfrm>
            <a:off x="1143000" y="2667000"/>
            <a:ext cx="7162800" cy="24653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Importance of Direct Observation</a:t>
            </a:r>
            <a:endParaRPr/>
          </a:p>
          <a:p>
            <a:pPr indent="0" lvl="0" marL="0" marR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Green, Rollyson, Passante, &amp; Reid (2002). Maintaining proficient supervisor performance with direct support personnel: An analysis of two management approaches. </a:t>
            </a:r>
            <a:r>
              <a:rPr i="1"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Journal of Applied Behavior Analysis, 35, </a:t>
            </a:r>
            <a:r>
              <a:rPr lang="en-US" sz="2400">
                <a:solidFill>
                  <a:schemeClr val="folHlink"/>
                </a:solidFill>
                <a:latin typeface="Arial"/>
                <a:ea typeface="Arial"/>
                <a:cs typeface="Arial"/>
                <a:sym typeface="Arial"/>
              </a:rPr>
              <a:t>205-208.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30"/>
          <p:cNvSpPr txBox="1"/>
          <p:nvPr>
            <p:ph type="title"/>
          </p:nvPr>
        </p:nvSpPr>
        <p:spPr>
          <a:xfrm>
            <a:off x="1143000" y="2362200"/>
            <a:ext cx="7793038" cy="146208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Effects of Reactivity to Observations</a:t>
            </a:r>
            <a:b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 on Staff Performance</a:t>
            </a:r>
            <a:endParaRPr/>
          </a:p>
        </p:txBody>
      </p:sp>
      <p:sp>
        <p:nvSpPr>
          <p:cNvPr id="203" name="Google Shape;203;p30"/>
          <p:cNvSpPr txBox="1"/>
          <p:nvPr>
            <p:ph idx="1" type="body"/>
          </p:nvPr>
        </p:nvSpPr>
        <p:spPr>
          <a:xfrm>
            <a:off x="1371600" y="4038600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Brackett, L., Reid, D. H., &amp; Green, C. W. (2007).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Journal of Applied Behavior Analysis, 40,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191-195.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3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Reducing Reactivity</a:t>
            </a:r>
            <a:endParaRPr/>
          </a:p>
        </p:txBody>
      </p:sp>
      <p:sp>
        <p:nvSpPr>
          <p:cNvPr id="209" name="Google Shape;209;p31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Observe frequently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Compare internal and external monitoring results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Make some monitoring indigenous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4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Education: </a:t>
            </a:r>
            <a:b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</a:b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A Multi-Faceted Process</a:t>
            </a:r>
            <a:endParaRPr/>
          </a:p>
        </p:txBody>
      </p:sp>
      <p:sp>
        <p:nvSpPr>
          <p:cNvPr id="108" name="Google Shape;108;p14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Focus here on performance of front-line education staff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Proficient implementation of evidence-based interventions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Accurate data collection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32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Outcome Management</a:t>
            </a:r>
            <a:endParaRPr/>
          </a:p>
        </p:txBody>
      </p:sp>
      <p:sp>
        <p:nvSpPr>
          <p:cNvPr id="215" name="Google Shape;215;p32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Supporting proficient performance and correcting nonproficient performance: 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Font typeface="Noto Sans Symbols"/>
              <a:buNone/>
            </a:pP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Feedback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Advantages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Common obstacles</a:t>
            </a:r>
            <a:endParaRPr/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Lack of skill </a:t>
            </a:r>
            <a:endParaRPr/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200"/>
              <a:buFont typeface="Noto Sans Symbols"/>
              <a:buChar char="■"/>
            </a:pPr>
            <a:r>
              <a:rPr b="0" i="0" lang="en-US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Unpleasantness for monitor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33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Feedback Protocol</a:t>
            </a:r>
            <a:endParaRPr/>
          </a:p>
        </p:txBody>
      </p:sp>
      <p:sp>
        <p:nvSpPr>
          <p:cNvPr id="221" name="Google Shape;221;p33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Parsons &amp; Reid (1995). Training residential supervisors to provide feedback for maintaining staff teaching skills with people who have severe disabilities.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Journal of Applied Behavior Analysis, 28,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317-322.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34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Feedback Protocol</a:t>
            </a:r>
            <a:endParaRPr/>
          </a:p>
        </p:txBody>
      </p:sp>
      <p:sp>
        <p:nvSpPr>
          <p:cNvPr id="227" name="Google Shape;227;p34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1. Begin positive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2. Specify correct areas of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3. Specify incorrect areas of performance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4. Specify/demonstrate how to correct the incorrect performance areas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5. Solicit questions/clarification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6. Note future plans</a:t>
            </a:r>
            <a:endParaRPr/>
          </a:p>
          <a:p>
            <a:pPr indent="-34290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168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7. End positive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Future Needs and Directions</a:t>
            </a:r>
            <a:endParaRPr/>
          </a:p>
        </p:txBody>
      </p:sp>
      <p:sp>
        <p:nvSpPr>
          <p:cNvPr id="233" name="Google Shape;233;p35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Make evidence-based training more efficient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Pros and cons of media-based training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 education supervisors and clinicians in evidence-based supervisory strategies 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6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Bottom Line</a:t>
            </a:r>
            <a:endParaRPr/>
          </a:p>
        </p:txBody>
      </p:sp>
      <p:sp>
        <p:nvSpPr>
          <p:cNvPr id="239" name="Google Shape;239;p36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Promote use of evidence-based training and supervisory procedures to enhance staff use of evidence-based student interventions and data collection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5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Qualifications</a:t>
            </a:r>
            <a:endParaRPr/>
          </a:p>
        </p:txBody>
      </p:sp>
      <p:sp>
        <p:nvSpPr>
          <p:cNvPr id="114" name="Google Shape;114;p15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Focus on students with special needs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Experience reference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Research emphasis within applied behavior analysis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Rationale for Focus on Staff Performance</a:t>
            </a:r>
            <a:endParaRPr/>
          </a:p>
        </p:txBody>
      </p:sp>
      <p:sp>
        <p:nvSpPr>
          <p:cNvPr id="120" name="Google Shape;120;p16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Proficient implementation of evidence-based interventions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Intuitive appeal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Research-based correlations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Accurate data collection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nonexamples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Significance of Staff Training</a:t>
            </a:r>
            <a:endParaRPr/>
          </a:p>
        </p:txBody>
      </p:sp>
      <p:sp>
        <p:nvSpPr>
          <p:cNvPr id="126" name="Google Shape;126;p17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Pre-service vs. in-service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Illogical expectations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Why needed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No pre-service is all inclusive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Encountering students with new challenges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Role of paraeducators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Individualized nature of interventions designed by support personnel</a:t>
            </a:r>
            <a:endParaRPr/>
          </a:p>
          <a:p>
            <a:pPr indent="-220980" lvl="0" marL="3429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8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Evidence-Based Staff Training</a:t>
            </a:r>
            <a:endParaRPr/>
          </a:p>
        </p:txBody>
      </p:sp>
      <p:sp>
        <p:nvSpPr>
          <p:cNvPr id="132" name="Google Shape;132;p18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Providing knowledge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Equipping with skills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Verbal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vs. </a:t>
            </a: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performance </a:t>
            </a: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training procedures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Research evidence</a:t>
            </a:r>
            <a:endParaRPr/>
          </a:p>
          <a:p>
            <a:pPr indent="-285750" lvl="1" marL="742950" marR="0" rtl="0" algn="l">
              <a:spcBef>
                <a:spcPts val="560"/>
              </a:spcBef>
              <a:spcAft>
                <a:spcPts val="0"/>
              </a:spcAft>
              <a:buClr>
                <a:schemeClr val="hlink"/>
              </a:buClr>
              <a:buSzPts val="1540"/>
              <a:buFont typeface="Noto Sans Symbols"/>
              <a:buChar char="■"/>
            </a:pPr>
            <a:r>
              <a:rPr b="0" i="0" lang="en-US" sz="28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Common practice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Performance- and Competency-Based Staff Training</a:t>
            </a:r>
            <a:endParaRPr/>
          </a:p>
        </p:txBody>
      </p:sp>
      <p:sp>
        <p:nvSpPr>
          <p:cNvPr id="138" name="Google Shape;138;p19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1. Provide rationale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2. Provide written summary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3. Describe target skills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4. Demonstrate target skills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5. Trainee practice with feedback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6. Continue steps 3 &amp; 4 until observed competency among all trainees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0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Why Not More Evidence-Based Staff Training?</a:t>
            </a:r>
            <a:endParaRPr/>
          </a:p>
        </p:txBody>
      </p:sp>
      <p:sp>
        <p:nvSpPr>
          <p:cNvPr id="144" name="Google Shape;144;p20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History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Lack of training of trainers</a:t>
            </a:r>
            <a:endParaRPr/>
          </a:p>
          <a:p>
            <a:pPr indent="-3429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0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Time and effort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1"/>
          <p:cNvSpPr txBox="1"/>
          <p:nvPr>
            <p:ph type="title"/>
          </p:nvPr>
        </p:nvSpPr>
        <p:spPr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4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rPr>
              <a:t>Effective Staff Training</a:t>
            </a:r>
            <a:endParaRPr/>
          </a:p>
        </p:txBody>
      </p:sp>
      <p:sp>
        <p:nvSpPr>
          <p:cNvPr id="150" name="Google Shape;150;p21"/>
          <p:cNvSpPr txBox="1"/>
          <p:nvPr>
            <p:ph idx="1" type="body"/>
          </p:nvPr>
        </p:nvSpPr>
        <p:spPr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1920"/>
              <a:buFont typeface="Noto Sans Symbols"/>
              <a:buChar char="■"/>
            </a:pPr>
            <a:r>
              <a:rPr b="0" i="1" lang="en-US" sz="32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Often necessary, rarely sufficient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