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58" r:id="rId4"/>
    <p:sldMasterId id="214748366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6" roundtripDataSignature="AMtx7mjIlGC+5pw1NSnvRKh4+2hvmXpm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customschemas.google.com/relationships/presentationmetadata" Target="metadata"/><Relationship Id="rId23" Type="http://schemas.openxmlformats.org/officeDocument/2006/relationships/slide" Target="slides/slide17.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I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spcBef>
                <a:spcPts val="0"/>
              </a:spcBef>
              <a:spcAft>
                <a:spcPts val="0"/>
              </a:spcAft>
              <a:buNone/>
            </a:pPr>
            <a:r>
              <a:t/>
            </a:r>
            <a:endParaRPr/>
          </a:p>
        </p:txBody>
      </p:sp>
      <p:sp>
        <p:nvSpPr>
          <p:cNvPr id="265" name="Google Shape;26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370" name="Google Shape;37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3" name="Google Shape;40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I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I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notes"/>
          <p:cNvSpPr/>
          <p:nvPr>
            <p:ph idx="2" type="sldImg"/>
          </p:nvPr>
        </p:nvSpPr>
        <p:spPr>
          <a:xfrm>
            <a:off x="438150" y="1252538"/>
            <a:ext cx="6010275"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3:notes"/>
          <p:cNvSpPr txBox="1"/>
          <p:nvPr>
            <p:ph idx="1" type="body"/>
          </p:nvPr>
        </p:nvSpPr>
        <p:spPr>
          <a:xfrm>
            <a:off x="688658" y="4820741"/>
            <a:ext cx="5509260" cy="3944243"/>
          </a:xfrm>
          <a:prstGeom prst="rect">
            <a:avLst/>
          </a:prstGeom>
          <a:noFill/>
          <a:ln>
            <a:noFill/>
          </a:ln>
        </p:spPr>
        <p:txBody>
          <a:bodyPr anchorCtr="0" anchor="t" bIns="48275" lIns="96575" spcFirstLastPara="1" rIns="96575" wrap="square" tIns="48275">
            <a:noAutofit/>
          </a:bodyPr>
          <a:lstStyle/>
          <a:p>
            <a:pPr indent="0" lvl="0" marL="0" rtl="0" algn="l">
              <a:spcBef>
                <a:spcPts val="0"/>
              </a:spcBef>
              <a:spcAft>
                <a:spcPts val="0"/>
              </a:spcAft>
              <a:buClr>
                <a:schemeClr val="dk1"/>
              </a:buClr>
              <a:buSzPts val="1200"/>
              <a:buFont typeface="Calibri"/>
              <a:buNone/>
            </a:pPr>
            <a:r>
              <a:t/>
            </a:r>
            <a:endParaRPr/>
          </a:p>
        </p:txBody>
      </p:sp>
      <p:sp>
        <p:nvSpPr>
          <p:cNvPr id="147" name="Google Shape;147;p3:notes"/>
          <p:cNvSpPr txBox="1"/>
          <p:nvPr>
            <p:ph idx="12" type="sldNum"/>
          </p:nvPr>
        </p:nvSpPr>
        <p:spPr>
          <a:xfrm>
            <a:off x="3900799" y="9514531"/>
            <a:ext cx="2984182" cy="502595"/>
          </a:xfrm>
          <a:prstGeom prst="rect">
            <a:avLst/>
          </a:prstGeom>
          <a:noFill/>
          <a:ln>
            <a:noFill/>
          </a:ln>
        </p:spPr>
        <p:txBody>
          <a:bodyPr anchorCtr="0" anchor="b" bIns="48275" lIns="96575" spcFirstLastPara="1" rIns="96575" wrap="square" tIns="4827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I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I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493" name="Google Shape;49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I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I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IE"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5:notes"/>
          <p:cNvSpPr/>
          <p:nvPr>
            <p:ph idx="2" type="sldImg"/>
          </p:nvPr>
        </p:nvSpPr>
        <p:spPr>
          <a:xfrm>
            <a:off x="203200" y="727075"/>
            <a:ext cx="6461125" cy="36337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83" name="Google Shape;18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325"/>
              <a:buFont typeface="Calibri"/>
              <a:buNone/>
            </a:pPr>
            <a:fld id="{00000000-1234-1234-1234-123412341234}" type="slidenum">
              <a:rPr b="0" i="0" lang="en-IE"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97" name="Google Shape;19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7.jp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7.jp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6" name="Shape 16"/>
        <p:cNvGrpSpPr/>
        <p:nvPr/>
      </p:nvGrpSpPr>
      <p:grpSpPr>
        <a:xfrm>
          <a:off x="0" y="0"/>
          <a:ext cx="0" cy="0"/>
          <a:chOff x="0" y="0"/>
          <a:chExt cx="0" cy="0"/>
        </a:xfrm>
      </p:grpSpPr>
      <p:sp>
        <p:nvSpPr>
          <p:cNvPr id="17" name="Google Shape;17;p4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 name="Google Shape;18;p4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41"/>
          <p:cNvSpPr txBox="1"/>
          <p:nvPr/>
        </p:nvSpPr>
        <p:spPr>
          <a:xfrm>
            <a:off x="0" y="0"/>
            <a:ext cx="12192000" cy="6858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Graphical user interface, text, application&#10;&#10;Description automatically generated" id="20" name="Google Shape;20;p41"/>
          <p:cNvPicPr preferRelativeResize="0"/>
          <p:nvPr/>
        </p:nvPicPr>
        <p:blipFill rotWithShape="1">
          <a:blip r:embed="rId2">
            <a:alphaModFix/>
          </a:blip>
          <a:srcRect b="0" l="0" r="0" t="0"/>
          <a:stretch/>
        </p:blipFill>
        <p:spPr>
          <a:xfrm>
            <a:off x="7823317" y="2"/>
            <a:ext cx="4368683" cy="2090391"/>
          </a:xfrm>
          <a:prstGeom prst="rect">
            <a:avLst/>
          </a:prstGeom>
          <a:noFill/>
          <a:ln>
            <a:noFill/>
          </a:ln>
        </p:spPr>
      </p:pic>
      <p:pic>
        <p:nvPicPr>
          <p:cNvPr descr="A picture containing text, clipart&#10;&#10;Description automatically generated" id="21" name="Google Shape;21;p41"/>
          <p:cNvPicPr preferRelativeResize="0"/>
          <p:nvPr/>
        </p:nvPicPr>
        <p:blipFill rotWithShape="1">
          <a:blip r:embed="rId3">
            <a:alphaModFix/>
          </a:blip>
          <a:srcRect b="0" l="0" r="0" t="0"/>
          <a:stretch/>
        </p:blipFill>
        <p:spPr>
          <a:xfrm>
            <a:off x="10375624" y="5817151"/>
            <a:ext cx="1311976" cy="484679"/>
          </a:xfrm>
          <a:prstGeom prst="rect">
            <a:avLst/>
          </a:prstGeom>
          <a:noFill/>
          <a:ln>
            <a:noFill/>
          </a:ln>
        </p:spPr>
      </p:pic>
      <p:sp>
        <p:nvSpPr>
          <p:cNvPr id="22" name="Google Shape;22;p41"/>
          <p:cNvSpPr/>
          <p:nvPr/>
        </p:nvSpPr>
        <p:spPr>
          <a:xfrm rot="726337">
            <a:off x="361593" y="4751419"/>
            <a:ext cx="1023321" cy="2248861"/>
          </a:xfrm>
          <a:custGeom>
            <a:rect b="b" l="l" r="r" t="t"/>
            <a:pathLst>
              <a:path extrusionOk="0" h="1421765" w="569564">
                <a:moveTo>
                  <a:pt x="0" y="1421765"/>
                </a:moveTo>
                <a:lnTo>
                  <a:pt x="569564" y="0"/>
                </a:lnTo>
              </a:path>
            </a:pathLst>
          </a:custGeom>
          <a:noFill/>
          <a:ln cap="flat" cmpd="sng" w="11100">
            <a:solidFill>
              <a:srgbClr val="902A7B"/>
            </a:solidFill>
            <a:prstDash val="solid"/>
            <a:miter lim="1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 name="Google Shape;23;p41"/>
          <p:cNvSpPr/>
          <p:nvPr/>
        </p:nvSpPr>
        <p:spPr>
          <a:xfrm rot="1051851">
            <a:off x="383157" y="4835905"/>
            <a:ext cx="303536" cy="2023369"/>
          </a:xfrm>
          <a:custGeom>
            <a:rect b="b" l="l" r="r" t="t"/>
            <a:pathLst>
              <a:path extrusionOk="0" h="1409828" w="215509">
                <a:moveTo>
                  <a:pt x="215509" y="1409828"/>
                </a:moveTo>
                <a:lnTo>
                  <a:pt x="0" y="0"/>
                </a:lnTo>
              </a:path>
            </a:pathLst>
          </a:custGeom>
          <a:noFill/>
          <a:ln cap="flat" cmpd="sng" w="11100">
            <a:solidFill>
              <a:srgbClr val="C5CBE3"/>
            </a:solidFill>
            <a:prstDash val="solid"/>
            <a:miter lim="1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 name="Google Shape;24;p41"/>
          <p:cNvSpPr/>
          <p:nvPr/>
        </p:nvSpPr>
        <p:spPr>
          <a:xfrm rot="714948">
            <a:off x="2104283" y="4976780"/>
            <a:ext cx="45719" cy="1862254"/>
          </a:xfrm>
          <a:custGeom>
            <a:rect b="b" l="l" r="r" t="t"/>
            <a:pathLst>
              <a:path extrusionOk="0" h="1260205" w="192619">
                <a:moveTo>
                  <a:pt x="192619" y="1260205"/>
                </a:moveTo>
                <a:lnTo>
                  <a:pt x="0" y="0"/>
                </a:lnTo>
              </a:path>
            </a:pathLst>
          </a:custGeom>
          <a:noFill/>
          <a:ln cap="flat" cmpd="sng" w="11100">
            <a:solidFill>
              <a:srgbClr val="04A0DF"/>
            </a:solidFill>
            <a:prstDash val="solid"/>
            <a:miter lim="1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 name="Google Shape;25;p41"/>
          <p:cNvSpPr/>
          <p:nvPr/>
        </p:nvSpPr>
        <p:spPr>
          <a:xfrm rot="1272457">
            <a:off x="2275288" y="5318354"/>
            <a:ext cx="315419" cy="1516805"/>
          </a:xfrm>
          <a:custGeom>
            <a:rect b="b" l="l" r="r" t="t"/>
            <a:pathLst>
              <a:path extrusionOk="0" h="1114155" w="170315">
                <a:moveTo>
                  <a:pt x="170315" y="1114155"/>
                </a:moveTo>
                <a:lnTo>
                  <a:pt x="0" y="0"/>
                </a:lnTo>
              </a:path>
            </a:pathLst>
          </a:custGeom>
          <a:noFill/>
          <a:ln cap="flat" cmpd="sng" w="11100">
            <a:solidFill>
              <a:srgbClr val="C5CBE3"/>
            </a:solidFill>
            <a:prstDash val="solid"/>
            <a:miter lim="1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 name="Google Shape;26;p41"/>
          <p:cNvSpPr/>
          <p:nvPr/>
        </p:nvSpPr>
        <p:spPr>
          <a:xfrm rot="1057702">
            <a:off x="2970549" y="5305477"/>
            <a:ext cx="223129" cy="1532578"/>
          </a:xfrm>
          <a:custGeom>
            <a:rect b="b" l="l" r="r" t="t"/>
            <a:pathLst>
              <a:path extrusionOk="0" h="955878" w="146098">
                <a:moveTo>
                  <a:pt x="146098" y="955878"/>
                </a:moveTo>
                <a:lnTo>
                  <a:pt x="0" y="0"/>
                </a:lnTo>
              </a:path>
            </a:pathLst>
          </a:custGeom>
          <a:noFill/>
          <a:ln cap="flat" cmpd="sng" w="11100">
            <a:solidFill>
              <a:srgbClr val="E6443A"/>
            </a:solidFill>
            <a:prstDash val="solid"/>
            <a:miter lim="1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 name="Google Shape;27;p41"/>
          <p:cNvSpPr/>
          <p:nvPr/>
        </p:nvSpPr>
        <p:spPr>
          <a:xfrm rot="1387201">
            <a:off x="3897041" y="5322895"/>
            <a:ext cx="345491" cy="1531183"/>
          </a:xfrm>
          <a:custGeom>
            <a:rect b="b" l="l" r="r" t="t"/>
            <a:pathLst>
              <a:path extrusionOk="0" h="978996" w="149635">
                <a:moveTo>
                  <a:pt x="149635" y="978996"/>
                </a:moveTo>
                <a:lnTo>
                  <a:pt x="0" y="0"/>
                </a:lnTo>
              </a:path>
            </a:pathLst>
          </a:custGeom>
          <a:noFill/>
          <a:ln cap="flat" cmpd="sng" w="11100">
            <a:solidFill>
              <a:srgbClr val="F7A945"/>
            </a:solidFill>
            <a:prstDash val="solid"/>
            <a:miter lim="1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 name="Google Shape;28;p41"/>
          <p:cNvSpPr/>
          <p:nvPr/>
        </p:nvSpPr>
        <p:spPr>
          <a:xfrm rot="856278">
            <a:off x="-58134" y="6212867"/>
            <a:ext cx="4861887" cy="360517"/>
          </a:xfrm>
          <a:custGeom>
            <a:rect b="b" l="l" r="r" t="t"/>
            <a:pathLst>
              <a:path extrusionOk="0" h="527027" w="3448055">
                <a:moveTo>
                  <a:pt x="0" y="527027"/>
                </a:moveTo>
                <a:lnTo>
                  <a:pt x="3448055" y="0"/>
                </a:lnTo>
              </a:path>
            </a:pathLst>
          </a:custGeom>
          <a:noFill/>
          <a:ln cap="flat" cmpd="sng" w="11100">
            <a:solidFill>
              <a:srgbClr val="C5CBE3"/>
            </a:solidFill>
            <a:prstDash val="solid"/>
            <a:miter lim="1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icture containing text, clipart&#10;&#10;Description automatically generated" id="29" name="Google Shape;29;p41"/>
          <p:cNvPicPr preferRelativeResize="0"/>
          <p:nvPr/>
        </p:nvPicPr>
        <p:blipFill rotWithShape="1">
          <a:blip r:embed="rId4">
            <a:alphaModFix/>
          </a:blip>
          <a:srcRect b="0" l="0" r="0" t="0"/>
          <a:stretch/>
        </p:blipFill>
        <p:spPr>
          <a:xfrm>
            <a:off x="8739986" y="5549365"/>
            <a:ext cx="1029612" cy="1020252"/>
          </a:xfrm>
          <a:prstGeom prst="rect">
            <a:avLst/>
          </a:prstGeom>
          <a:noFill/>
          <a:ln>
            <a:noFill/>
          </a:ln>
        </p:spPr>
      </p:pic>
      <p:pic>
        <p:nvPicPr>
          <p:cNvPr descr="Text&#10;&#10;Description automatically generated" id="30" name="Google Shape;30;p41"/>
          <p:cNvPicPr preferRelativeResize="0"/>
          <p:nvPr/>
        </p:nvPicPr>
        <p:blipFill rotWithShape="1">
          <a:blip r:embed="rId5">
            <a:alphaModFix/>
          </a:blip>
          <a:srcRect b="0" l="0" r="0" t="0"/>
          <a:stretch/>
        </p:blipFill>
        <p:spPr>
          <a:xfrm>
            <a:off x="5828503" y="5549365"/>
            <a:ext cx="2603501" cy="1020252"/>
          </a:xfrm>
          <a:prstGeom prst="rect">
            <a:avLst/>
          </a:prstGeom>
          <a:noFill/>
          <a:ln>
            <a:noFill/>
          </a:ln>
        </p:spPr>
      </p:pic>
    </p:spTree>
  </p:cSld>
  <p:clrMapOvr>
    <a:masterClrMapping/>
  </p:clrMapOvr>
  <p:transition spd="slow">
    <p:wipe dir="l"/>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icture right">
  <p:cSld name="1_content picture right">
    <p:spTree>
      <p:nvGrpSpPr>
        <p:cNvPr id="75" name="Shape 75"/>
        <p:cNvGrpSpPr/>
        <p:nvPr/>
      </p:nvGrpSpPr>
      <p:grpSpPr>
        <a:xfrm>
          <a:off x="0" y="0"/>
          <a:ext cx="0" cy="0"/>
          <a:chOff x="0" y="0"/>
          <a:chExt cx="0" cy="0"/>
        </a:xfrm>
      </p:grpSpPr>
      <p:sp>
        <p:nvSpPr>
          <p:cNvPr id="76" name="Google Shape;76;p44"/>
          <p:cNvSpPr/>
          <p:nvPr>
            <p:ph idx="2" type="pic"/>
          </p:nvPr>
        </p:nvSpPr>
        <p:spPr>
          <a:xfrm>
            <a:off x="6740634" y="1829403"/>
            <a:ext cx="5101020" cy="3763962"/>
          </a:xfrm>
          <a:prstGeom prst="rect">
            <a:avLst/>
          </a:prstGeom>
          <a:noFill/>
          <a:ln>
            <a:noFill/>
          </a:ln>
        </p:spPr>
      </p:sp>
      <p:sp>
        <p:nvSpPr>
          <p:cNvPr id="77" name="Google Shape;77;p44"/>
          <p:cNvSpPr txBox="1"/>
          <p:nvPr>
            <p:ph idx="1" type="body"/>
          </p:nvPr>
        </p:nvSpPr>
        <p:spPr>
          <a:xfrm>
            <a:off x="609600" y="1829402"/>
            <a:ext cx="5907088" cy="376396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750"/>
              </a:spcBef>
              <a:spcAft>
                <a:spcPts val="0"/>
              </a:spcAft>
              <a:buClr>
                <a:schemeClr val="dk1"/>
              </a:buClr>
              <a:buSzPts val="2800"/>
              <a:buChar char="•"/>
              <a:defRPr sz="2800">
                <a:latin typeface="Calibri"/>
                <a:ea typeface="Calibri"/>
                <a:cs typeface="Calibri"/>
                <a:sym typeface="Calibri"/>
              </a:defRPr>
            </a:lvl1pPr>
            <a:lvl2pPr indent="-381000" lvl="1" marL="914400" algn="l">
              <a:lnSpc>
                <a:spcPct val="90000"/>
              </a:lnSpc>
              <a:spcBef>
                <a:spcPts val="375"/>
              </a:spcBef>
              <a:spcAft>
                <a:spcPts val="0"/>
              </a:spcAft>
              <a:buClr>
                <a:schemeClr val="dk1"/>
              </a:buClr>
              <a:buSzPts val="2400"/>
              <a:buChar char="•"/>
              <a:defRPr sz="2400">
                <a:latin typeface="Calibri"/>
                <a:ea typeface="Calibri"/>
                <a:cs typeface="Calibri"/>
                <a:sym typeface="Calibri"/>
              </a:defRPr>
            </a:lvl2pPr>
            <a:lvl3pPr indent="-342900" lvl="2" marL="1371600" algn="l">
              <a:lnSpc>
                <a:spcPct val="90000"/>
              </a:lnSpc>
              <a:spcBef>
                <a:spcPts val="375"/>
              </a:spcBef>
              <a:spcAft>
                <a:spcPts val="0"/>
              </a:spcAft>
              <a:buClr>
                <a:schemeClr val="dk1"/>
              </a:buClr>
              <a:buSzPts val="1800"/>
              <a:buChar char="•"/>
              <a:defRPr sz="1800">
                <a:latin typeface="Calibri"/>
                <a:ea typeface="Calibri"/>
                <a:cs typeface="Calibri"/>
                <a:sym typeface="Calibri"/>
              </a:defRPr>
            </a:lvl3pPr>
            <a:lvl4pPr indent="-330200" lvl="3" marL="1828800" algn="l">
              <a:lnSpc>
                <a:spcPct val="90000"/>
              </a:lnSpc>
              <a:spcBef>
                <a:spcPts val="375"/>
              </a:spcBef>
              <a:spcAft>
                <a:spcPts val="0"/>
              </a:spcAft>
              <a:buClr>
                <a:schemeClr val="dk1"/>
              </a:buClr>
              <a:buSzPts val="1600"/>
              <a:buChar char="•"/>
              <a:defRPr sz="1600">
                <a:latin typeface="Calibri"/>
                <a:ea typeface="Calibri"/>
                <a:cs typeface="Calibri"/>
                <a:sym typeface="Calibri"/>
              </a:defRPr>
            </a:lvl4pPr>
            <a:lvl5pPr indent="-330200" lvl="4" marL="2286000" algn="l">
              <a:lnSpc>
                <a:spcPct val="90000"/>
              </a:lnSpc>
              <a:spcBef>
                <a:spcPts val="375"/>
              </a:spcBef>
              <a:spcAft>
                <a:spcPts val="0"/>
              </a:spcAft>
              <a:buClr>
                <a:schemeClr val="dk1"/>
              </a:buClr>
              <a:buSzPts val="1600"/>
              <a:buChar char="•"/>
              <a:defRPr sz="16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8" name="Google Shape;78;p44"/>
          <p:cNvSpPr txBox="1"/>
          <p:nvPr>
            <p:ph type="title"/>
          </p:nvPr>
        </p:nvSpPr>
        <p:spPr>
          <a:xfrm>
            <a:off x="609600" y="365127"/>
            <a:ext cx="11232053"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F57C00"/>
              </a:buClr>
              <a:buSzPts val="3600"/>
              <a:buFont typeface="Calibri"/>
              <a:buNone/>
              <a:defRPr b="1" sz="3600">
                <a:solidFill>
                  <a:srgbClr val="F57C0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79" name="Shape 79"/>
        <p:cNvGrpSpPr/>
        <p:nvPr/>
      </p:nvGrpSpPr>
      <p:grpSpPr>
        <a:xfrm>
          <a:off x="0" y="0"/>
          <a:ext cx="0" cy="0"/>
          <a:chOff x="0" y="0"/>
          <a:chExt cx="0" cy="0"/>
        </a:xfrm>
      </p:grpSpPr>
      <p:pic>
        <p:nvPicPr>
          <p:cNvPr descr="Black background with Junior Cycle for Teachers logo in top right corner.&#10;Department of education logo in bottom centre.&#10;Monaghan Education Centre logo next on bottom right.&#10;Creative commons attribution logo in the bottom right corner. " id="80" name="Google Shape;80;p52"/>
          <p:cNvPicPr preferRelativeResize="0"/>
          <p:nvPr/>
        </p:nvPicPr>
        <p:blipFill rotWithShape="1">
          <a:blip r:embed="rId3">
            <a:alphaModFix/>
          </a:blip>
          <a:srcRect b="0" l="0" r="0" t="0"/>
          <a:stretch/>
        </p:blipFill>
        <p:spPr>
          <a:xfrm>
            <a:off x="1" y="0"/>
            <a:ext cx="12284891" cy="6904890"/>
          </a:xfrm>
          <a:prstGeom prst="rect">
            <a:avLst/>
          </a:prstGeom>
          <a:noFill/>
          <a:ln>
            <a:noFill/>
          </a:ln>
        </p:spPr>
      </p:pic>
      <p:sp>
        <p:nvSpPr>
          <p:cNvPr id="81" name="Google Shape;81;p5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lt1"/>
              </a:buClr>
              <a:buSzPts val="1800"/>
              <a:buNone/>
              <a:defRPr sz="1800">
                <a:solidFill>
                  <a:schemeClr val="lt1"/>
                </a:solidFill>
                <a:latin typeface="Arial"/>
                <a:ea typeface="Arial"/>
                <a:cs typeface="Arial"/>
                <a:sym typeface="Arial"/>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82" name="Google Shape;82;p5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500"/>
              <a:buFont typeface="Arial"/>
              <a:buNone/>
              <a:defRPr sz="45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52"/>
          <p:cNvSpPr/>
          <p:nvPr/>
        </p:nvSpPr>
        <p:spPr>
          <a:xfrm>
            <a:off x="7025953" y="5458408"/>
            <a:ext cx="1584649" cy="1035698"/>
          </a:xfrm>
          <a:prstGeom prst="rect">
            <a:avLst/>
          </a:prstGeom>
          <a:solidFill>
            <a:srgbClr val="40404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pic>
        <p:nvPicPr>
          <p:cNvPr descr="Image result for department of education logo ireland" id="84" name="Google Shape;84;p52"/>
          <p:cNvPicPr preferRelativeResize="0"/>
          <p:nvPr/>
        </p:nvPicPr>
        <p:blipFill rotWithShape="1">
          <a:blip r:embed="rId4">
            <a:alphaModFix/>
          </a:blip>
          <a:srcRect b="0" l="0" r="0" t="0"/>
          <a:stretch/>
        </p:blipFill>
        <p:spPr>
          <a:xfrm>
            <a:off x="5781872" y="5425130"/>
            <a:ext cx="2908041" cy="110225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5" name="Shape 85"/>
        <p:cNvGrpSpPr/>
        <p:nvPr/>
      </p:nvGrpSpPr>
      <p:grpSpPr>
        <a:xfrm>
          <a:off x="0" y="0"/>
          <a:ext cx="0" cy="0"/>
          <a:chOff x="0" y="0"/>
          <a:chExt cx="0" cy="0"/>
        </a:xfrm>
      </p:grpSpPr>
      <p:sp>
        <p:nvSpPr>
          <p:cNvPr id="86" name="Google Shape;86;p53"/>
          <p:cNvSpPr txBox="1"/>
          <p:nvPr>
            <p:ph idx="12" type="sldNum"/>
          </p:nvPr>
        </p:nvSpPr>
        <p:spPr>
          <a:xfrm>
            <a:off x="838200" y="644580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
        <p:nvSpPr>
          <p:cNvPr id="87" name="Google Shape;87;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chemeClr val="dk1"/>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chemeClr val="dk1"/>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chemeClr val="dk1"/>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chemeClr val="dk1"/>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chemeClr val="dk1"/>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8" name="Google Shape;88;p53"/>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3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9" name="Shape 89"/>
        <p:cNvGrpSpPr/>
        <p:nvPr/>
      </p:nvGrpSpPr>
      <p:grpSpPr>
        <a:xfrm>
          <a:off x="0" y="0"/>
          <a:ext cx="0" cy="0"/>
          <a:chOff x="0" y="0"/>
          <a:chExt cx="0" cy="0"/>
        </a:xfrm>
      </p:grpSpPr>
      <p:sp>
        <p:nvSpPr>
          <p:cNvPr id="90" name="Google Shape;90;p54"/>
          <p:cNvSpPr txBox="1"/>
          <p:nvPr>
            <p:ph idx="12" type="sldNum"/>
          </p:nvPr>
        </p:nvSpPr>
        <p:spPr>
          <a:xfrm>
            <a:off x="838200" y="6445804"/>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
        <p:nvSpPr>
          <p:cNvPr id="91" name="Google Shape;91;p54"/>
          <p:cNvSpPr txBox="1"/>
          <p:nvPr>
            <p:ph idx="1"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chemeClr val="dk1"/>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chemeClr val="dk1"/>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chemeClr val="dk1"/>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chemeClr val="dk1"/>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chemeClr val="dk1"/>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2" name="Google Shape;92;p54"/>
          <p:cNvSpPr txBox="1"/>
          <p:nvPr>
            <p:ph idx="2"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chemeClr val="dk1"/>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chemeClr val="dk1"/>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chemeClr val="dk1"/>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chemeClr val="dk1"/>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chemeClr val="dk1"/>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3" name="Google Shape;93;p54"/>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3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94" name="Shape 94"/>
        <p:cNvGrpSpPr/>
        <p:nvPr/>
      </p:nvGrpSpPr>
      <p:grpSpPr>
        <a:xfrm>
          <a:off x="0" y="0"/>
          <a:ext cx="0" cy="0"/>
          <a:chOff x="0" y="0"/>
          <a:chExt cx="0" cy="0"/>
        </a:xfrm>
      </p:grpSpPr>
      <p:sp>
        <p:nvSpPr>
          <p:cNvPr id="95" name="Google Shape;95;p55"/>
          <p:cNvSpPr txBox="1"/>
          <p:nvPr>
            <p:ph idx="12" type="sldNum"/>
          </p:nvPr>
        </p:nvSpPr>
        <p:spPr>
          <a:xfrm>
            <a:off x="838200" y="6468305"/>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
        <p:nvSpPr>
          <p:cNvPr id="96" name="Google Shape;96;p55"/>
          <p:cNvSpPr txBox="1"/>
          <p:nvPr>
            <p:ph idx="1" type="body"/>
          </p:nvPr>
        </p:nvSpPr>
        <p:spPr>
          <a:xfrm>
            <a:off x="7982133" y="1900669"/>
            <a:ext cx="3718635" cy="4217757"/>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chemeClr val="dk1"/>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chemeClr val="dk1"/>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chemeClr val="dk1"/>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chemeClr val="dk1"/>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chemeClr val="dk1"/>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7" name="Google Shape;97;p55"/>
          <p:cNvSpPr txBox="1"/>
          <p:nvPr>
            <p:ph idx="2" type="body"/>
          </p:nvPr>
        </p:nvSpPr>
        <p:spPr>
          <a:xfrm>
            <a:off x="4166308" y="1903604"/>
            <a:ext cx="3718635" cy="4194176"/>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chemeClr val="dk1"/>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chemeClr val="dk1"/>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chemeClr val="dk1"/>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chemeClr val="dk1"/>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chemeClr val="dk1"/>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8" name="Google Shape;98;p55"/>
          <p:cNvSpPr txBox="1"/>
          <p:nvPr>
            <p:ph idx="3" type="body"/>
          </p:nvPr>
        </p:nvSpPr>
        <p:spPr>
          <a:xfrm>
            <a:off x="350483" y="1904960"/>
            <a:ext cx="3718635" cy="419282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chemeClr val="dk1"/>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chemeClr val="dk1"/>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chemeClr val="dk1"/>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chemeClr val="dk1"/>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chemeClr val="dk1"/>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9" name="Google Shape;99;p55"/>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3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0" name="Shape 100"/>
        <p:cNvGrpSpPr/>
        <p:nvPr/>
      </p:nvGrpSpPr>
      <p:grpSpPr>
        <a:xfrm>
          <a:off x="0" y="0"/>
          <a:ext cx="0" cy="0"/>
          <a:chOff x="0" y="0"/>
          <a:chExt cx="0" cy="0"/>
        </a:xfrm>
      </p:grpSpPr>
      <p:sp>
        <p:nvSpPr>
          <p:cNvPr id="101" name="Google Shape;101;p56"/>
          <p:cNvSpPr txBox="1"/>
          <p:nvPr>
            <p:ph idx="12" type="sldNum"/>
          </p:nvPr>
        </p:nvSpPr>
        <p:spPr>
          <a:xfrm>
            <a:off x="838200" y="6468305"/>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
        <p:nvSpPr>
          <p:cNvPr id="102" name="Google Shape;102;p56"/>
          <p:cNvSpPr txBox="1"/>
          <p:nvPr>
            <p:ph idx="1" type="body"/>
          </p:nvPr>
        </p:nvSpPr>
        <p:spPr>
          <a:xfrm>
            <a:off x="838200" y="1979615"/>
            <a:ext cx="10515600" cy="4003675"/>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chemeClr val="dk1"/>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chemeClr val="dk1"/>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chemeClr val="dk1"/>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chemeClr val="dk1"/>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chemeClr val="dk1"/>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3" name="Google Shape;103;p56"/>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3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icture right">
  <p:cSld name="content picture right">
    <p:spTree>
      <p:nvGrpSpPr>
        <p:cNvPr id="104" name="Shape 104"/>
        <p:cNvGrpSpPr/>
        <p:nvPr/>
      </p:nvGrpSpPr>
      <p:grpSpPr>
        <a:xfrm>
          <a:off x="0" y="0"/>
          <a:ext cx="0" cy="0"/>
          <a:chOff x="0" y="0"/>
          <a:chExt cx="0" cy="0"/>
        </a:xfrm>
      </p:grpSpPr>
      <p:sp>
        <p:nvSpPr>
          <p:cNvPr id="105" name="Google Shape;105;p57"/>
          <p:cNvSpPr txBox="1"/>
          <p:nvPr>
            <p:ph idx="12" type="sldNum"/>
          </p:nvPr>
        </p:nvSpPr>
        <p:spPr>
          <a:xfrm>
            <a:off x="838200" y="6468305"/>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
        <p:nvSpPr>
          <p:cNvPr id="106" name="Google Shape;106;p57"/>
          <p:cNvSpPr/>
          <p:nvPr>
            <p:ph idx="2" type="pic"/>
          </p:nvPr>
        </p:nvSpPr>
        <p:spPr>
          <a:xfrm>
            <a:off x="6932613" y="1829403"/>
            <a:ext cx="4421187" cy="3763962"/>
          </a:xfrm>
          <a:prstGeom prst="rect">
            <a:avLst/>
          </a:prstGeom>
          <a:noFill/>
          <a:ln>
            <a:noFill/>
          </a:ln>
        </p:spPr>
      </p:sp>
      <p:sp>
        <p:nvSpPr>
          <p:cNvPr id="107" name="Google Shape;107;p57"/>
          <p:cNvSpPr txBox="1"/>
          <p:nvPr>
            <p:ph idx="1" type="body"/>
          </p:nvPr>
        </p:nvSpPr>
        <p:spPr>
          <a:xfrm>
            <a:off x="838200" y="1829402"/>
            <a:ext cx="5678488" cy="3763962"/>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chemeClr val="dk1"/>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chemeClr val="dk1"/>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chemeClr val="dk1"/>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chemeClr val="dk1"/>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chemeClr val="dk1"/>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8" name="Google Shape;108;p57"/>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3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icture left">
  <p:cSld name="content picture left">
    <p:spTree>
      <p:nvGrpSpPr>
        <p:cNvPr id="109" name="Shape 109"/>
        <p:cNvGrpSpPr/>
        <p:nvPr/>
      </p:nvGrpSpPr>
      <p:grpSpPr>
        <a:xfrm>
          <a:off x="0" y="0"/>
          <a:ext cx="0" cy="0"/>
          <a:chOff x="0" y="0"/>
          <a:chExt cx="0" cy="0"/>
        </a:xfrm>
      </p:grpSpPr>
      <p:sp>
        <p:nvSpPr>
          <p:cNvPr id="110" name="Google Shape;110;p58"/>
          <p:cNvSpPr txBox="1"/>
          <p:nvPr>
            <p:ph idx="12" type="sldNum"/>
          </p:nvPr>
        </p:nvSpPr>
        <p:spPr>
          <a:xfrm>
            <a:off x="838200" y="6468305"/>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
        <p:nvSpPr>
          <p:cNvPr id="111" name="Google Shape;111;p58"/>
          <p:cNvSpPr txBox="1"/>
          <p:nvPr>
            <p:ph idx="1" type="body"/>
          </p:nvPr>
        </p:nvSpPr>
        <p:spPr>
          <a:xfrm>
            <a:off x="5675312" y="1918180"/>
            <a:ext cx="5678488" cy="3763962"/>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chemeClr val="dk1"/>
              </a:buClr>
              <a:buSzPts val="2100"/>
              <a:buChar char="•"/>
              <a:defRPr>
                <a:latin typeface="Arial"/>
                <a:ea typeface="Arial"/>
                <a:cs typeface="Arial"/>
                <a:sym typeface="Arial"/>
              </a:defRPr>
            </a:lvl1pPr>
            <a:lvl2pPr indent="-342900" lvl="1" marL="914400" algn="l">
              <a:lnSpc>
                <a:spcPct val="90000"/>
              </a:lnSpc>
              <a:spcBef>
                <a:spcPts val="375"/>
              </a:spcBef>
              <a:spcAft>
                <a:spcPts val="0"/>
              </a:spcAft>
              <a:buClr>
                <a:schemeClr val="dk1"/>
              </a:buClr>
              <a:buSzPts val="1800"/>
              <a:buChar char="•"/>
              <a:defRPr>
                <a:latin typeface="Arial"/>
                <a:ea typeface="Arial"/>
                <a:cs typeface="Arial"/>
                <a:sym typeface="Arial"/>
              </a:defRPr>
            </a:lvl2pPr>
            <a:lvl3pPr indent="-323850" lvl="2" marL="1371600" algn="l">
              <a:lnSpc>
                <a:spcPct val="90000"/>
              </a:lnSpc>
              <a:spcBef>
                <a:spcPts val="375"/>
              </a:spcBef>
              <a:spcAft>
                <a:spcPts val="0"/>
              </a:spcAft>
              <a:buClr>
                <a:schemeClr val="dk1"/>
              </a:buClr>
              <a:buSzPts val="1500"/>
              <a:buChar char="•"/>
              <a:defRPr>
                <a:latin typeface="Arial"/>
                <a:ea typeface="Arial"/>
                <a:cs typeface="Arial"/>
                <a:sym typeface="Arial"/>
              </a:defRPr>
            </a:lvl3pPr>
            <a:lvl4pPr indent="-314325" lvl="3" marL="1828800" algn="l">
              <a:lnSpc>
                <a:spcPct val="90000"/>
              </a:lnSpc>
              <a:spcBef>
                <a:spcPts val="375"/>
              </a:spcBef>
              <a:spcAft>
                <a:spcPts val="0"/>
              </a:spcAft>
              <a:buClr>
                <a:schemeClr val="dk1"/>
              </a:buClr>
              <a:buSzPts val="1350"/>
              <a:buChar char="•"/>
              <a:defRPr>
                <a:latin typeface="Arial"/>
                <a:ea typeface="Arial"/>
                <a:cs typeface="Arial"/>
                <a:sym typeface="Arial"/>
              </a:defRPr>
            </a:lvl4pPr>
            <a:lvl5pPr indent="-314325" lvl="4" marL="2286000" algn="l">
              <a:lnSpc>
                <a:spcPct val="90000"/>
              </a:lnSpc>
              <a:spcBef>
                <a:spcPts val="375"/>
              </a:spcBef>
              <a:spcAft>
                <a:spcPts val="0"/>
              </a:spcAft>
              <a:buClr>
                <a:schemeClr val="dk1"/>
              </a:buClr>
              <a:buSzPts val="1350"/>
              <a:buChar char="•"/>
              <a:defRPr>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2" name="Google Shape;112;p58"/>
          <p:cNvSpPr/>
          <p:nvPr>
            <p:ph idx="2" type="pic"/>
          </p:nvPr>
        </p:nvSpPr>
        <p:spPr>
          <a:xfrm>
            <a:off x="838201" y="1918180"/>
            <a:ext cx="4421187" cy="3763962"/>
          </a:xfrm>
          <a:prstGeom prst="rect">
            <a:avLst/>
          </a:prstGeom>
          <a:noFill/>
          <a:ln>
            <a:noFill/>
          </a:ln>
        </p:spPr>
      </p:sp>
      <p:sp>
        <p:nvSpPr>
          <p:cNvPr id="113" name="Google Shape;113;p58"/>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3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4" name="Shape 114"/>
        <p:cNvGrpSpPr/>
        <p:nvPr/>
      </p:nvGrpSpPr>
      <p:grpSpPr>
        <a:xfrm>
          <a:off x="0" y="0"/>
          <a:ext cx="0" cy="0"/>
          <a:chOff x="0" y="0"/>
          <a:chExt cx="0" cy="0"/>
        </a:xfrm>
      </p:grpSpPr>
      <p:sp>
        <p:nvSpPr>
          <p:cNvPr id="115" name="Google Shape;115;p59"/>
          <p:cNvSpPr txBox="1"/>
          <p:nvPr>
            <p:ph idx="12" type="sldNum"/>
          </p:nvPr>
        </p:nvSpPr>
        <p:spPr>
          <a:xfrm>
            <a:off x="838200" y="6468305"/>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3" name="Shape 123"/>
        <p:cNvGrpSpPr/>
        <p:nvPr/>
      </p:nvGrpSpPr>
      <p:grpSpPr>
        <a:xfrm>
          <a:off x="0" y="0"/>
          <a:ext cx="0" cy="0"/>
          <a:chOff x="0" y="0"/>
          <a:chExt cx="0" cy="0"/>
        </a:xfrm>
      </p:grpSpPr>
      <p:sp>
        <p:nvSpPr>
          <p:cNvPr id="124" name="Google Shape;124;p61"/>
          <p:cNvSpPr txBox="1"/>
          <p:nvPr>
            <p:ph idx="12" type="sldNum"/>
          </p:nvPr>
        </p:nvSpPr>
        <p:spPr>
          <a:xfrm>
            <a:off x="838200" y="6468305"/>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
        <p:nvSpPr>
          <p:cNvPr id="125" name="Google Shape;125;p61"/>
          <p:cNvSpPr txBox="1"/>
          <p:nvPr>
            <p:ph idx="1" type="body"/>
          </p:nvPr>
        </p:nvSpPr>
        <p:spPr>
          <a:xfrm>
            <a:off x="838200" y="1979615"/>
            <a:ext cx="10515600" cy="4003675"/>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chemeClr val="dk1"/>
              </a:buClr>
              <a:buSzPts val="2100"/>
              <a:buChar char="•"/>
              <a:defRPr>
                <a:latin typeface="Calibri"/>
                <a:ea typeface="Calibri"/>
                <a:cs typeface="Calibri"/>
                <a:sym typeface="Calibri"/>
              </a:defRPr>
            </a:lvl1pPr>
            <a:lvl2pPr indent="-342900" lvl="1" marL="914400" algn="l">
              <a:lnSpc>
                <a:spcPct val="90000"/>
              </a:lnSpc>
              <a:spcBef>
                <a:spcPts val="375"/>
              </a:spcBef>
              <a:spcAft>
                <a:spcPts val="0"/>
              </a:spcAft>
              <a:buClr>
                <a:schemeClr val="dk1"/>
              </a:buClr>
              <a:buSzPts val="1800"/>
              <a:buChar char="•"/>
              <a:defRPr>
                <a:latin typeface="Calibri"/>
                <a:ea typeface="Calibri"/>
                <a:cs typeface="Calibri"/>
                <a:sym typeface="Calibri"/>
              </a:defRPr>
            </a:lvl2pPr>
            <a:lvl3pPr indent="-323850" lvl="2" marL="1371600" algn="l">
              <a:lnSpc>
                <a:spcPct val="90000"/>
              </a:lnSpc>
              <a:spcBef>
                <a:spcPts val="375"/>
              </a:spcBef>
              <a:spcAft>
                <a:spcPts val="0"/>
              </a:spcAft>
              <a:buClr>
                <a:schemeClr val="dk1"/>
              </a:buClr>
              <a:buSzPts val="1500"/>
              <a:buChar char="•"/>
              <a:defRPr>
                <a:latin typeface="Calibri"/>
                <a:ea typeface="Calibri"/>
                <a:cs typeface="Calibri"/>
                <a:sym typeface="Calibri"/>
              </a:defRPr>
            </a:lvl3pPr>
            <a:lvl4pPr indent="-314325" lvl="3" marL="1828800" algn="l">
              <a:lnSpc>
                <a:spcPct val="90000"/>
              </a:lnSpc>
              <a:spcBef>
                <a:spcPts val="375"/>
              </a:spcBef>
              <a:spcAft>
                <a:spcPts val="0"/>
              </a:spcAft>
              <a:buClr>
                <a:schemeClr val="dk1"/>
              </a:buClr>
              <a:buSzPts val="1350"/>
              <a:buChar char="•"/>
              <a:defRPr>
                <a:latin typeface="Calibri"/>
                <a:ea typeface="Calibri"/>
                <a:cs typeface="Calibri"/>
                <a:sym typeface="Calibri"/>
              </a:defRPr>
            </a:lvl4pPr>
            <a:lvl5pPr indent="-314325" lvl="4" marL="2286000" algn="l">
              <a:lnSpc>
                <a:spcPct val="90000"/>
              </a:lnSpc>
              <a:spcBef>
                <a:spcPts val="375"/>
              </a:spcBef>
              <a:spcAft>
                <a:spcPts val="0"/>
              </a:spcAft>
              <a:buClr>
                <a:schemeClr val="dk1"/>
              </a:buClr>
              <a:buSzPts val="1350"/>
              <a:buChar char="•"/>
              <a:defRPr>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6" name="Google Shape;126;p61"/>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3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1" name="Shape 31"/>
        <p:cNvGrpSpPr/>
        <p:nvPr/>
      </p:nvGrpSpPr>
      <p:grpSpPr>
        <a:xfrm>
          <a:off x="0" y="0"/>
          <a:ext cx="0" cy="0"/>
          <a:chOff x="0" y="0"/>
          <a:chExt cx="0" cy="0"/>
        </a:xfrm>
      </p:grpSpPr>
      <p:sp>
        <p:nvSpPr>
          <p:cNvPr id="32" name="Google Shape;32;p42"/>
          <p:cNvSpPr txBox="1"/>
          <p:nvPr>
            <p:ph idx="12" type="sldNum"/>
          </p:nvPr>
        </p:nvSpPr>
        <p:spPr>
          <a:xfrm>
            <a:off x="838200" y="646830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
        <p:nvSpPr>
          <p:cNvPr id="33" name="Google Shape;33;p42"/>
          <p:cNvSpPr txBox="1"/>
          <p:nvPr>
            <p:ph idx="1" type="body"/>
          </p:nvPr>
        </p:nvSpPr>
        <p:spPr>
          <a:xfrm>
            <a:off x="838200" y="1979613"/>
            <a:ext cx="10515600" cy="400367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45"/>
          <p:cNvSpPr txBox="1"/>
          <p:nvPr>
            <p:ph idx="12" type="sldNum"/>
          </p:nvPr>
        </p:nvSpPr>
        <p:spPr>
          <a:xfrm>
            <a:off x="838200" y="644580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
        <p:nvSpPr>
          <p:cNvPr id="37" name="Google Shape;37;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46"/>
          <p:cNvSpPr txBox="1"/>
          <p:nvPr>
            <p:ph idx="12" type="sldNum"/>
          </p:nvPr>
        </p:nvSpPr>
        <p:spPr>
          <a:xfrm>
            <a:off x="838200" y="6445802"/>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
        <p:nvSpPr>
          <p:cNvPr id="41" name="Google Shape;41;p46"/>
          <p:cNvSpPr txBox="1"/>
          <p:nvPr>
            <p:ph idx="1"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46"/>
          <p:cNvSpPr txBox="1"/>
          <p:nvPr>
            <p:ph idx="2"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ntent">
  <p:cSld name="three Content">
    <p:spTree>
      <p:nvGrpSpPr>
        <p:cNvPr id="44" name="Shape 44"/>
        <p:cNvGrpSpPr/>
        <p:nvPr/>
      </p:nvGrpSpPr>
      <p:grpSpPr>
        <a:xfrm>
          <a:off x="0" y="0"/>
          <a:ext cx="0" cy="0"/>
          <a:chOff x="0" y="0"/>
          <a:chExt cx="0" cy="0"/>
        </a:xfrm>
      </p:grpSpPr>
      <p:sp>
        <p:nvSpPr>
          <p:cNvPr id="45" name="Google Shape;45;p47"/>
          <p:cNvSpPr txBox="1"/>
          <p:nvPr>
            <p:ph idx="12" type="sldNum"/>
          </p:nvPr>
        </p:nvSpPr>
        <p:spPr>
          <a:xfrm>
            <a:off x="838200" y="646830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
        <p:nvSpPr>
          <p:cNvPr id="46" name="Google Shape;46;p47"/>
          <p:cNvSpPr txBox="1"/>
          <p:nvPr>
            <p:ph idx="1" type="body"/>
          </p:nvPr>
        </p:nvSpPr>
        <p:spPr>
          <a:xfrm>
            <a:off x="7982132" y="1900667"/>
            <a:ext cx="3718635" cy="421775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47"/>
          <p:cNvSpPr txBox="1"/>
          <p:nvPr>
            <p:ph idx="2" type="body"/>
          </p:nvPr>
        </p:nvSpPr>
        <p:spPr>
          <a:xfrm>
            <a:off x="4166307" y="1903604"/>
            <a:ext cx="3718635" cy="4194176"/>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7"/>
          <p:cNvSpPr txBox="1"/>
          <p:nvPr>
            <p:ph idx="3" type="body"/>
          </p:nvPr>
        </p:nvSpPr>
        <p:spPr>
          <a:xfrm>
            <a:off x="350482" y="1904960"/>
            <a:ext cx="3718635" cy="419282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50" name="Shape 50"/>
        <p:cNvGrpSpPr/>
        <p:nvPr/>
      </p:nvGrpSpPr>
      <p:grpSpPr>
        <a:xfrm>
          <a:off x="0" y="0"/>
          <a:ext cx="0" cy="0"/>
          <a:chOff x="0" y="0"/>
          <a:chExt cx="0" cy="0"/>
        </a:xfrm>
      </p:grpSpPr>
      <p:pic>
        <p:nvPicPr>
          <p:cNvPr descr="Black background with Junior Cycle for Teachers logo in top right corner.&#10;Department of education logo in bottom centre.&#10;Monaghan Education Centre logo next on bottom right.&#10;Creative commons attribution logo in the bottom right corner. " id="51" name="Google Shape;51;p48"/>
          <p:cNvPicPr preferRelativeResize="0"/>
          <p:nvPr/>
        </p:nvPicPr>
        <p:blipFill rotWithShape="1">
          <a:blip r:embed="rId3">
            <a:alphaModFix/>
          </a:blip>
          <a:srcRect b="0" l="0" r="0" t="0"/>
          <a:stretch/>
        </p:blipFill>
        <p:spPr>
          <a:xfrm>
            <a:off x="31102" y="0"/>
            <a:ext cx="12170364" cy="6858000"/>
          </a:xfrm>
          <a:prstGeom prst="rect">
            <a:avLst/>
          </a:prstGeom>
          <a:noFill/>
          <a:ln>
            <a:noFill/>
          </a:ln>
        </p:spPr>
      </p:pic>
      <p:sp>
        <p:nvSpPr>
          <p:cNvPr id="52" name="Google Shape;52;p4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3" name="Google Shape;53;p4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48"/>
          <p:cNvSpPr/>
          <p:nvPr/>
        </p:nvSpPr>
        <p:spPr>
          <a:xfrm>
            <a:off x="7025951" y="5458408"/>
            <a:ext cx="1584649" cy="1035698"/>
          </a:xfrm>
          <a:prstGeom prst="rect">
            <a:avLst/>
          </a:prstGeom>
          <a:solidFill>
            <a:srgbClr val="40404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mage result for department of education logo ireland" id="55" name="Google Shape;55;p48"/>
          <p:cNvPicPr preferRelativeResize="0"/>
          <p:nvPr/>
        </p:nvPicPr>
        <p:blipFill rotWithShape="1">
          <a:blip r:embed="rId4">
            <a:alphaModFix/>
          </a:blip>
          <a:srcRect b="0" l="0" r="0" t="0"/>
          <a:stretch/>
        </p:blipFill>
        <p:spPr>
          <a:xfrm>
            <a:off x="5781870" y="5425130"/>
            <a:ext cx="2908041" cy="110225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icture right">
  <p:cSld name="content picture right">
    <p:spTree>
      <p:nvGrpSpPr>
        <p:cNvPr id="56" name="Shape 56"/>
        <p:cNvGrpSpPr/>
        <p:nvPr/>
      </p:nvGrpSpPr>
      <p:grpSpPr>
        <a:xfrm>
          <a:off x="0" y="0"/>
          <a:ext cx="0" cy="0"/>
          <a:chOff x="0" y="0"/>
          <a:chExt cx="0" cy="0"/>
        </a:xfrm>
      </p:grpSpPr>
      <p:sp>
        <p:nvSpPr>
          <p:cNvPr id="57" name="Google Shape;57;p49"/>
          <p:cNvSpPr txBox="1"/>
          <p:nvPr>
            <p:ph idx="12" type="sldNum"/>
          </p:nvPr>
        </p:nvSpPr>
        <p:spPr>
          <a:xfrm>
            <a:off x="838200" y="646830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
        <p:nvSpPr>
          <p:cNvPr id="58" name="Google Shape;58;p49"/>
          <p:cNvSpPr/>
          <p:nvPr>
            <p:ph idx="2" type="pic"/>
          </p:nvPr>
        </p:nvSpPr>
        <p:spPr>
          <a:xfrm>
            <a:off x="6932613" y="1829403"/>
            <a:ext cx="4421187" cy="3763962"/>
          </a:xfrm>
          <a:prstGeom prst="rect">
            <a:avLst/>
          </a:prstGeom>
          <a:noFill/>
          <a:ln>
            <a:noFill/>
          </a:ln>
        </p:spPr>
      </p:sp>
      <p:sp>
        <p:nvSpPr>
          <p:cNvPr id="59" name="Google Shape;59;p49"/>
          <p:cNvSpPr txBox="1"/>
          <p:nvPr>
            <p:ph idx="1" type="body"/>
          </p:nvPr>
        </p:nvSpPr>
        <p:spPr>
          <a:xfrm>
            <a:off x="838200" y="1829402"/>
            <a:ext cx="5678488" cy="376396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icture left">
  <p:cSld name="content picture left">
    <p:spTree>
      <p:nvGrpSpPr>
        <p:cNvPr id="61" name="Shape 61"/>
        <p:cNvGrpSpPr/>
        <p:nvPr/>
      </p:nvGrpSpPr>
      <p:grpSpPr>
        <a:xfrm>
          <a:off x="0" y="0"/>
          <a:ext cx="0" cy="0"/>
          <a:chOff x="0" y="0"/>
          <a:chExt cx="0" cy="0"/>
        </a:xfrm>
      </p:grpSpPr>
      <p:sp>
        <p:nvSpPr>
          <p:cNvPr id="62" name="Google Shape;62;p50"/>
          <p:cNvSpPr txBox="1"/>
          <p:nvPr>
            <p:ph idx="12" type="sldNum"/>
          </p:nvPr>
        </p:nvSpPr>
        <p:spPr>
          <a:xfrm>
            <a:off x="838200" y="646830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
        <p:nvSpPr>
          <p:cNvPr id="63" name="Google Shape;63;p50"/>
          <p:cNvSpPr txBox="1"/>
          <p:nvPr>
            <p:ph idx="1" type="body"/>
          </p:nvPr>
        </p:nvSpPr>
        <p:spPr>
          <a:xfrm>
            <a:off x="5675312" y="1918180"/>
            <a:ext cx="5678488" cy="3763962"/>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50"/>
          <p:cNvSpPr/>
          <p:nvPr>
            <p:ph idx="2" type="pic"/>
          </p:nvPr>
        </p:nvSpPr>
        <p:spPr>
          <a:xfrm>
            <a:off x="838200" y="1918180"/>
            <a:ext cx="4421187" cy="3763962"/>
          </a:xfrm>
          <a:prstGeom prst="rect">
            <a:avLst/>
          </a:prstGeom>
          <a:noFill/>
          <a:ln>
            <a:noFill/>
          </a:ln>
        </p:spPr>
      </p:sp>
      <p:sp>
        <p:nvSpPr>
          <p:cNvPr id="65" name="Google Shape;65;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51"/>
          <p:cNvSpPr txBox="1"/>
          <p:nvPr>
            <p:ph idx="12" type="sldNum"/>
          </p:nvPr>
        </p:nvSpPr>
        <p:spPr>
          <a:xfrm>
            <a:off x="838200" y="6468303"/>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3.jpg"/><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1" Type="http://schemas.openxmlformats.org/officeDocument/2006/relationships/theme" Target="../theme/theme3.xml"/><Relationship Id="rId10" Type="http://schemas.openxmlformats.org/officeDocument/2006/relationships/slideLayout" Target="../slideLayouts/slideLayout18.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0.jpg"/><Relationship Id="rId2" Type="http://schemas.openxmlformats.org/officeDocument/2006/relationships/slideLayout" Target="../slideLayouts/slideLayout19.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0"/>
          <p:cNvSpPr txBox="1"/>
          <p:nvPr>
            <p:ph idx="12" type="sldNum"/>
          </p:nvPr>
        </p:nvSpPr>
        <p:spPr>
          <a:xfrm>
            <a:off x="838200" y="6468303"/>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
        <p:nvSpPr>
          <p:cNvPr id="11" name="Google Shape;11;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descr="Junior Cycle logo in top right corner" id="13" name="Google Shape;13;p40"/>
          <p:cNvPicPr preferRelativeResize="0"/>
          <p:nvPr/>
        </p:nvPicPr>
        <p:blipFill rotWithShape="1">
          <a:blip r:embed="rId1">
            <a:alphaModFix/>
          </a:blip>
          <a:srcRect b="0" l="0" r="0" t="0"/>
          <a:stretch/>
        </p:blipFill>
        <p:spPr>
          <a:xfrm>
            <a:off x="10271464" y="21128"/>
            <a:ext cx="1920536" cy="687993"/>
          </a:xfrm>
          <a:prstGeom prst="rect">
            <a:avLst/>
          </a:prstGeom>
          <a:noFill/>
          <a:ln>
            <a:noFill/>
          </a:ln>
        </p:spPr>
      </p:pic>
      <p:sp>
        <p:nvSpPr>
          <p:cNvPr id="14" name="Google Shape;14;p40"/>
          <p:cNvSpPr/>
          <p:nvPr/>
        </p:nvSpPr>
        <p:spPr>
          <a:xfrm>
            <a:off x="5175379" y="6525056"/>
            <a:ext cx="7016621" cy="365125"/>
          </a:xfrm>
          <a:prstGeom prst="triangle">
            <a:avLst>
              <a:gd fmla="val 100000" name="adj"/>
            </a:avLst>
          </a:prstGeom>
          <a:solidFill>
            <a:srgbClr val="A1398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 name="Google Shape;15;p40"/>
          <p:cNvSpPr/>
          <p:nvPr/>
        </p:nvSpPr>
        <p:spPr>
          <a:xfrm rot="5400000">
            <a:off x="-3155258" y="3323963"/>
            <a:ext cx="6721475" cy="410960"/>
          </a:xfrm>
          <a:prstGeom prst="triangle">
            <a:avLst>
              <a:gd fmla="val 100000" name="adj"/>
            </a:avLst>
          </a:prstGeom>
          <a:solidFill>
            <a:srgbClr val="23BF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 name="Shape 68"/>
        <p:cNvGrpSpPr/>
        <p:nvPr/>
      </p:nvGrpSpPr>
      <p:grpSpPr>
        <a:xfrm>
          <a:off x="0" y="0"/>
          <a:ext cx="0" cy="0"/>
          <a:chOff x="0" y="0"/>
          <a:chExt cx="0" cy="0"/>
        </a:xfrm>
      </p:grpSpPr>
      <p:sp>
        <p:nvSpPr>
          <p:cNvPr id="69" name="Google Shape;69;p43"/>
          <p:cNvSpPr txBox="1"/>
          <p:nvPr>
            <p:ph idx="12" type="sldNum"/>
          </p:nvPr>
        </p:nvSpPr>
        <p:spPr>
          <a:xfrm>
            <a:off x="838200" y="6468305"/>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
        <p:nvSpPr>
          <p:cNvPr id="70" name="Google Shape;70;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71" name="Google Shape;71;p43"/>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descr="Junior Cycle logo in top right corner" id="72" name="Google Shape;72;p43"/>
          <p:cNvPicPr preferRelativeResize="0"/>
          <p:nvPr/>
        </p:nvPicPr>
        <p:blipFill rotWithShape="1">
          <a:blip r:embed="rId1">
            <a:alphaModFix/>
          </a:blip>
          <a:srcRect b="0" l="0" r="0" t="0"/>
          <a:stretch/>
        </p:blipFill>
        <p:spPr>
          <a:xfrm>
            <a:off x="10271464" y="21130"/>
            <a:ext cx="1920536" cy="687993"/>
          </a:xfrm>
          <a:prstGeom prst="rect">
            <a:avLst/>
          </a:prstGeom>
          <a:noFill/>
          <a:ln>
            <a:noFill/>
          </a:ln>
        </p:spPr>
      </p:pic>
      <p:sp>
        <p:nvSpPr>
          <p:cNvPr id="73" name="Google Shape;73;p43"/>
          <p:cNvSpPr/>
          <p:nvPr/>
        </p:nvSpPr>
        <p:spPr>
          <a:xfrm>
            <a:off x="5175380" y="6525058"/>
            <a:ext cx="7016621" cy="365125"/>
          </a:xfrm>
          <a:prstGeom prst="triangle">
            <a:avLst>
              <a:gd fmla="val 100000" name="adj"/>
            </a:avLst>
          </a:prstGeom>
          <a:solidFill>
            <a:srgbClr val="A1398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74" name="Google Shape;74;p43"/>
          <p:cNvSpPr/>
          <p:nvPr/>
        </p:nvSpPr>
        <p:spPr>
          <a:xfrm rot="5400000">
            <a:off x="-3155258" y="3323963"/>
            <a:ext cx="6721475" cy="410960"/>
          </a:xfrm>
          <a:prstGeom prst="triangle">
            <a:avLst>
              <a:gd fmla="val 100000" name="adj"/>
            </a:avLst>
          </a:prstGeom>
          <a:solidFill>
            <a:srgbClr val="23BFD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60"/>
          <p:cNvSpPr txBox="1"/>
          <p:nvPr>
            <p:ph idx="12" type="sldNum"/>
          </p:nvPr>
        </p:nvSpPr>
        <p:spPr>
          <a:xfrm>
            <a:off x="838200" y="6468305"/>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
        <p:nvSpPr>
          <p:cNvPr id="118" name="Google Shape;118;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19" name="Google Shape;119;p60"/>
          <p:cNvSpPr txBox="1"/>
          <p:nvPr>
            <p:ph type="title"/>
          </p:nvPr>
        </p:nvSpPr>
        <p:spPr>
          <a:xfrm>
            <a:off x="838200" y="365127"/>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descr="Junior Cycle logo in top right corner" id="120" name="Google Shape;120;p60"/>
          <p:cNvPicPr preferRelativeResize="0"/>
          <p:nvPr/>
        </p:nvPicPr>
        <p:blipFill rotWithShape="1">
          <a:blip r:embed="rId1">
            <a:alphaModFix/>
          </a:blip>
          <a:srcRect b="0" l="0" r="0" t="0"/>
          <a:stretch/>
        </p:blipFill>
        <p:spPr>
          <a:xfrm>
            <a:off x="10271464" y="21130"/>
            <a:ext cx="1920536" cy="687993"/>
          </a:xfrm>
          <a:prstGeom prst="rect">
            <a:avLst/>
          </a:prstGeom>
          <a:noFill/>
          <a:ln>
            <a:noFill/>
          </a:ln>
        </p:spPr>
      </p:pic>
      <p:sp>
        <p:nvSpPr>
          <p:cNvPr id="121" name="Google Shape;121;p60"/>
          <p:cNvSpPr/>
          <p:nvPr/>
        </p:nvSpPr>
        <p:spPr>
          <a:xfrm>
            <a:off x="5175380" y="6525058"/>
            <a:ext cx="7016621" cy="365125"/>
          </a:xfrm>
          <a:prstGeom prst="triangle">
            <a:avLst>
              <a:gd fmla="val 100000" name="adj"/>
            </a:avLst>
          </a:prstGeom>
          <a:solidFill>
            <a:srgbClr val="A1398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
        <p:nvSpPr>
          <p:cNvPr id="122" name="Google Shape;122;p60"/>
          <p:cNvSpPr/>
          <p:nvPr/>
        </p:nvSpPr>
        <p:spPr>
          <a:xfrm rot="5400000">
            <a:off x="-3155258" y="3323963"/>
            <a:ext cx="6721475" cy="410960"/>
          </a:xfrm>
          <a:prstGeom prst="triangle">
            <a:avLst>
              <a:gd fmla="val 100000" name="adj"/>
            </a:avLst>
          </a:prstGeom>
          <a:solidFill>
            <a:srgbClr val="23BF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50"/>
              <a:buFont typeface="Calibri"/>
              <a:buNone/>
            </a:pPr>
            <a:r>
              <a:t/>
            </a:r>
            <a:endParaRPr b="0" i="0" sz="135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6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youtube.com/watch?v=q89MLuLSJgk" TargetMode="Externa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5.jpg"/><Relationship Id="rId4" Type="http://schemas.openxmlformats.org/officeDocument/2006/relationships/image" Target="../media/image32.png"/><Relationship Id="rId5"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0.jpg"/><Relationship Id="rId4" Type="http://schemas.openxmlformats.org/officeDocument/2006/relationships/image" Target="../media/image96.jpg"/><Relationship Id="rId5" Type="http://schemas.openxmlformats.org/officeDocument/2006/relationships/image" Target="../media/image38.jpg"/><Relationship Id="rId6" Type="http://schemas.openxmlformats.org/officeDocument/2006/relationships/image" Target="../media/image41.jpg"/><Relationship Id="rId7"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83.png"/><Relationship Id="rId5" Type="http://schemas.openxmlformats.org/officeDocument/2006/relationships/image" Target="../media/image44.png"/><Relationship Id="rId6" Type="http://schemas.openxmlformats.org/officeDocument/2006/relationships/image" Target="../media/image46.png"/><Relationship Id="rId7"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51.png"/><Relationship Id="rId4" Type="http://schemas.openxmlformats.org/officeDocument/2006/relationships/hyperlink" Target="https://youtu.be/79dNi7FlkYo"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3.jpg"/><Relationship Id="rId4" Type="http://schemas.openxmlformats.org/officeDocument/2006/relationships/image" Target="../media/image50.png"/><Relationship Id="rId5"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2.jpg"/><Relationship Id="rId4" Type="http://schemas.openxmlformats.org/officeDocument/2006/relationships/image" Target="../media/image55.png"/><Relationship Id="rId10" Type="http://schemas.openxmlformats.org/officeDocument/2006/relationships/image" Target="../media/image57.jpg"/><Relationship Id="rId9" Type="http://schemas.openxmlformats.org/officeDocument/2006/relationships/image" Target="../media/image56.png"/><Relationship Id="rId5" Type="http://schemas.openxmlformats.org/officeDocument/2006/relationships/image" Target="../media/image62.png"/><Relationship Id="rId6" Type="http://schemas.openxmlformats.org/officeDocument/2006/relationships/image" Target="../media/image60.png"/><Relationship Id="rId7" Type="http://schemas.openxmlformats.org/officeDocument/2006/relationships/image" Target="../media/image43.png"/><Relationship Id="rId8"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4.png"/><Relationship Id="rId4" Type="http://schemas.openxmlformats.org/officeDocument/2006/relationships/image" Target="../media/image59.png"/><Relationship Id="rId5" Type="http://schemas.openxmlformats.org/officeDocument/2006/relationships/image" Target="../media/image61.jpg"/><Relationship Id="rId6" Type="http://schemas.openxmlformats.org/officeDocument/2006/relationships/hyperlink" Target="http://drive.google.com/file/d/1IbYxs5AR5tFrjv_aHtVNT0p6-zoM0V1I/view" TargetMode="External"/><Relationship Id="rId7"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hyperlink" Target="https://youtu.be/Hi20nH-zPr8"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3.png"/><Relationship Id="rId4" Type="http://schemas.openxmlformats.org/officeDocument/2006/relationships/image" Target="../media/image58.jpg"/><Relationship Id="rId5" Type="http://schemas.openxmlformats.org/officeDocument/2006/relationships/image" Target="../media/image66.png"/><Relationship Id="rId6"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9.png"/><Relationship Id="rId4" Type="http://schemas.openxmlformats.org/officeDocument/2006/relationships/image" Target="../media/image6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7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72.jp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4.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9.png"/><Relationship Id="rId4" Type="http://schemas.openxmlformats.org/officeDocument/2006/relationships/hyperlink" Target="https://youtu.be/57Q_u5KH7f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76.png"/><Relationship Id="rId4" Type="http://schemas.openxmlformats.org/officeDocument/2006/relationships/image" Target="../media/image73.png"/><Relationship Id="rId5" Type="http://schemas.openxmlformats.org/officeDocument/2006/relationships/image" Target="../media/image8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89.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7.jpg"/><Relationship Id="rId4" Type="http://schemas.openxmlformats.org/officeDocument/2006/relationships/image" Target="../media/image85.jpg"/><Relationship Id="rId5" Type="http://schemas.openxmlformats.org/officeDocument/2006/relationships/image" Target="../media/image43.png"/><Relationship Id="rId6" Type="http://schemas.openxmlformats.org/officeDocument/2006/relationships/image" Target="../media/image8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8.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95.png"/><Relationship Id="rId4" Type="http://schemas.openxmlformats.org/officeDocument/2006/relationships/image" Target="../media/image92.png"/><Relationship Id="rId5" Type="http://schemas.openxmlformats.org/officeDocument/2006/relationships/hyperlink" Target="https://youtu.be/l1N8nXd_Dc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1.png"/><Relationship Id="rId4" Type="http://schemas.openxmlformats.org/officeDocument/2006/relationships/image" Target="../media/image94.png"/><Relationship Id="rId5"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7.jpg"/><Relationship Id="rId4" Type="http://schemas.openxmlformats.org/officeDocument/2006/relationships/image" Target="../media/image20.jpg"/><Relationship Id="rId5" Type="http://schemas.openxmlformats.org/officeDocument/2006/relationships/image" Target="../media/image25.png"/><Relationship Id="rId6"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
          <p:cNvSpPr txBox="1"/>
          <p:nvPr/>
        </p:nvSpPr>
        <p:spPr>
          <a:xfrm>
            <a:off x="5791201" y="1939323"/>
            <a:ext cx="6110514" cy="2138411"/>
          </a:xfrm>
          <a:prstGeom prst="rect">
            <a:avLst/>
          </a:prstGeom>
          <a:noFill/>
          <a:ln>
            <a:noFill/>
          </a:ln>
        </p:spPr>
        <p:txBody>
          <a:bodyPr anchorCtr="0" anchor="t" bIns="45700" lIns="91425" spcFirstLastPara="1" rIns="91425" wrap="square" tIns="45700">
            <a:normAutofit fontScale="97500"/>
          </a:bodyPr>
          <a:lstStyle/>
          <a:p>
            <a:pPr indent="0" lvl="0" marL="0" marR="0" rtl="0" algn="ctr">
              <a:lnSpc>
                <a:spcPct val="150000"/>
              </a:lnSpc>
              <a:spcBef>
                <a:spcPts val="0"/>
              </a:spcBef>
              <a:spcAft>
                <a:spcPts val="0"/>
              </a:spcAft>
              <a:buClr>
                <a:schemeClr val="dk1"/>
              </a:buClr>
              <a:buSzPct val="100000"/>
              <a:buFont typeface="Calibri"/>
              <a:buNone/>
            </a:pPr>
            <a:r>
              <a:rPr b="1" lang="en-IE" sz="3200">
                <a:solidFill>
                  <a:schemeClr val="dk1"/>
                </a:solidFill>
                <a:latin typeface="Calibri"/>
                <a:ea typeface="Calibri"/>
                <a:cs typeface="Calibri"/>
                <a:sym typeface="Calibri"/>
              </a:rPr>
              <a:t> Looking at Junior Cycle </a:t>
            </a:r>
            <a:br>
              <a:rPr b="1" lang="en-IE" sz="3200">
                <a:solidFill>
                  <a:schemeClr val="dk1"/>
                </a:solidFill>
                <a:latin typeface="Calibri"/>
                <a:ea typeface="Calibri"/>
                <a:cs typeface="Calibri"/>
                <a:sym typeface="Calibri"/>
              </a:rPr>
            </a:br>
            <a:r>
              <a:rPr b="1" lang="en-IE" sz="3200">
                <a:solidFill>
                  <a:schemeClr val="dk1"/>
                </a:solidFill>
                <a:latin typeface="Calibri"/>
                <a:ea typeface="Calibri"/>
                <a:cs typeface="Calibri"/>
                <a:sym typeface="Calibri"/>
              </a:rPr>
              <a:t>English in our School</a:t>
            </a:r>
            <a:br>
              <a:rPr b="1" lang="en-IE" sz="3200">
                <a:solidFill>
                  <a:schemeClr val="dk1"/>
                </a:solidFill>
                <a:latin typeface="Calibri"/>
                <a:ea typeface="Calibri"/>
                <a:cs typeface="Calibri"/>
                <a:sym typeface="Calibri"/>
              </a:rPr>
            </a:br>
            <a:r>
              <a:rPr b="1" lang="en-IE" sz="2100">
                <a:solidFill>
                  <a:schemeClr val="dk1"/>
                </a:solidFill>
                <a:latin typeface="Arial"/>
                <a:ea typeface="Arial"/>
                <a:cs typeface="Arial"/>
                <a:sym typeface="Arial"/>
              </a:rPr>
              <a:t>Online Cluster 2021-2022</a:t>
            </a:r>
            <a:endParaRPr/>
          </a:p>
        </p:txBody>
      </p:sp>
      <p:pic>
        <p:nvPicPr>
          <p:cNvPr id="133" name="Google Shape;133;p1"/>
          <p:cNvPicPr preferRelativeResize="0"/>
          <p:nvPr/>
        </p:nvPicPr>
        <p:blipFill rotWithShape="1">
          <a:blip r:embed="rId3">
            <a:alphaModFix/>
          </a:blip>
          <a:srcRect b="8246" l="2641" r="5562" t="5283"/>
          <a:stretch/>
        </p:blipFill>
        <p:spPr>
          <a:xfrm>
            <a:off x="290285" y="1381666"/>
            <a:ext cx="5558971" cy="3253723"/>
          </a:xfrm>
          <a:prstGeom prst="rect">
            <a:avLst/>
          </a:prstGeom>
          <a:noFill/>
          <a:ln>
            <a:noFill/>
          </a:ln>
        </p:spPr>
      </p:pic>
      <p:sp>
        <p:nvSpPr>
          <p:cNvPr id="134" name="Google Shape;134;p1"/>
          <p:cNvSpPr txBox="1"/>
          <p:nvPr/>
        </p:nvSpPr>
        <p:spPr>
          <a:xfrm>
            <a:off x="5849256" y="4425497"/>
            <a:ext cx="6110514"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dk1"/>
                </a:solidFill>
                <a:latin typeface="Calibri"/>
                <a:ea typeface="Calibri"/>
                <a:cs typeface="Calibri"/>
                <a:sym typeface="Calibri"/>
              </a:rPr>
              <a:t>“</a:t>
            </a:r>
            <a:r>
              <a:rPr b="1" i="1" lang="en-IE" sz="2400">
                <a:solidFill>
                  <a:schemeClr val="dk1"/>
                </a:solidFill>
                <a:latin typeface="Calibri"/>
                <a:ea typeface="Calibri"/>
                <a:cs typeface="Calibri"/>
                <a:sym typeface="Calibri"/>
              </a:rPr>
              <a:t>The limits of my language are the limits of my world.</a:t>
            </a:r>
            <a:r>
              <a:rPr b="1" lang="en-IE" sz="2400">
                <a:solidFill>
                  <a:schemeClr val="dk1"/>
                </a:solidFill>
                <a:latin typeface="Calibri"/>
                <a:ea typeface="Calibri"/>
                <a:cs typeface="Calibri"/>
                <a:sym typeface="Calibri"/>
              </a:rPr>
              <a:t>”</a:t>
            </a:r>
            <a:endParaRPr/>
          </a:p>
          <a:p>
            <a:pPr indent="0" lvl="0" marL="0" marR="0" rtl="0" algn="r">
              <a:spcBef>
                <a:spcPts val="0"/>
              </a:spcBef>
              <a:spcAft>
                <a:spcPts val="0"/>
              </a:spcAft>
              <a:buNone/>
            </a:pPr>
            <a:r>
              <a:rPr lang="en-IE" sz="2400">
                <a:solidFill>
                  <a:schemeClr val="dk1"/>
                </a:solidFill>
                <a:latin typeface="Calibri"/>
                <a:ea typeface="Calibri"/>
                <a:cs typeface="Calibri"/>
                <a:sym typeface="Calibri"/>
              </a:rPr>
              <a:t>			</a:t>
            </a:r>
            <a:r>
              <a:rPr lang="en-IE" sz="1800">
                <a:solidFill>
                  <a:schemeClr val="dk1"/>
                </a:solidFill>
                <a:latin typeface="Calibri"/>
                <a:ea typeface="Calibri"/>
                <a:cs typeface="Calibri"/>
                <a:sym typeface="Calibri"/>
              </a:rPr>
              <a:t>(Ludwig Wittgenstein)</a:t>
            </a:r>
            <a:endParaRPr sz="2400">
              <a:solidFill>
                <a:schemeClr val="dk1"/>
              </a:solidFill>
              <a:latin typeface="Calibri"/>
              <a:ea typeface="Calibri"/>
              <a:cs typeface="Calibri"/>
              <a:sym typeface="Calibri"/>
            </a:endParaRPr>
          </a:p>
        </p:txBody>
      </p:sp>
    </p:spTree>
  </p:cSld>
  <p:clrMapOvr>
    <a:masterClrMapping/>
  </p:clrMapOvr>
  <p:transition spd="slow">
    <p:wipe dir="l"/>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0"/>
          <p:cNvSpPr txBox="1"/>
          <p:nvPr>
            <p:ph type="title"/>
          </p:nvPr>
        </p:nvSpPr>
        <p:spPr>
          <a:xfrm>
            <a:off x="838200" y="365125"/>
            <a:ext cx="9207261" cy="807978"/>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latin typeface="Arial"/>
                <a:ea typeface="Arial"/>
                <a:cs typeface="Arial"/>
                <a:sym typeface="Arial"/>
              </a:rPr>
              <a:t>Text 1:</a:t>
            </a:r>
            <a:r>
              <a:rPr b="1" i="1" lang="en-IE" sz="3200">
                <a:solidFill>
                  <a:schemeClr val="lt1"/>
                </a:solidFill>
                <a:latin typeface="Arial"/>
                <a:ea typeface="Arial"/>
                <a:cs typeface="Arial"/>
                <a:sym typeface="Arial"/>
              </a:rPr>
              <a:t> Julius Caesar </a:t>
            </a:r>
            <a:endParaRPr b="1" i="1" sz="3200">
              <a:solidFill>
                <a:schemeClr val="lt1"/>
              </a:solidFill>
            </a:endParaRPr>
          </a:p>
        </p:txBody>
      </p:sp>
      <p:sp>
        <p:nvSpPr>
          <p:cNvPr id="256" name="Google Shape;256;p10"/>
          <p:cNvSpPr txBox="1"/>
          <p:nvPr/>
        </p:nvSpPr>
        <p:spPr>
          <a:xfrm>
            <a:off x="9290221" y="2605410"/>
            <a:ext cx="250842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2400">
              <a:solidFill>
                <a:schemeClr val="dk1"/>
              </a:solidFill>
              <a:latin typeface="Calibri"/>
              <a:ea typeface="Calibri"/>
              <a:cs typeface="Calibri"/>
              <a:sym typeface="Calibri"/>
            </a:endParaRPr>
          </a:p>
        </p:txBody>
      </p:sp>
      <p:sp>
        <p:nvSpPr>
          <p:cNvPr id="257" name="Google Shape;257;p10"/>
          <p:cNvSpPr/>
          <p:nvPr/>
        </p:nvSpPr>
        <p:spPr>
          <a:xfrm>
            <a:off x="11068386" y="5831034"/>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258" name="Google Shape;258;p10"/>
          <p:cNvSpPr txBox="1"/>
          <p:nvPr/>
        </p:nvSpPr>
        <p:spPr>
          <a:xfrm>
            <a:off x="9692640" y="2249980"/>
            <a:ext cx="2269034" cy="341632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E" sz="1800">
                <a:solidFill>
                  <a:schemeClr val="dk1"/>
                </a:solidFill>
                <a:latin typeface="Calibri"/>
                <a:ea typeface="Calibri"/>
                <a:cs typeface="Calibri"/>
                <a:sym typeface="Calibri"/>
              </a:rPr>
              <a:t>Conspirators convince Julius Caesar's ally Brutus to join an assassination plot against him.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IE" sz="1800">
                <a:solidFill>
                  <a:schemeClr val="dk1"/>
                </a:solidFill>
                <a:latin typeface="Calibri"/>
                <a:ea typeface="Calibri"/>
                <a:cs typeface="Calibri"/>
                <a:sym typeface="Calibri"/>
              </a:rPr>
              <a:t>After his assassination, Mark Antony speaks, from the heart, giving his personal response to Caesar’s murder.</a:t>
            </a:r>
            <a:endParaRPr sz="1800">
              <a:solidFill>
                <a:schemeClr val="dk1"/>
              </a:solidFill>
              <a:latin typeface="Calibri"/>
              <a:ea typeface="Calibri"/>
              <a:cs typeface="Calibri"/>
              <a:sym typeface="Calibri"/>
            </a:endParaRPr>
          </a:p>
        </p:txBody>
      </p:sp>
      <p:sp>
        <p:nvSpPr>
          <p:cNvPr id="259" name="Google Shape;259;p10"/>
          <p:cNvSpPr txBox="1"/>
          <p:nvPr/>
        </p:nvSpPr>
        <p:spPr>
          <a:xfrm>
            <a:off x="9692640" y="1729409"/>
            <a:ext cx="2269034"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Act 3, Scene 2</a:t>
            </a:r>
            <a:endParaRPr/>
          </a:p>
        </p:txBody>
      </p:sp>
      <p:sp>
        <p:nvSpPr>
          <p:cNvPr id="260" name="Google Shape;260;p10"/>
          <p:cNvSpPr txBox="1"/>
          <p:nvPr/>
        </p:nvSpPr>
        <p:spPr>
          <a:xfrm>
            <a:off x="2042328" y="5736288"/>
            <a:ext cx="6094324" cy="369332"/>
          </a:xfrm>
          <a:prstGeom prst="rect">
            <a:avLst/>
          </a:prstGeom>
          <a:noFill/>
          <a:ln>
            <a:noFill/>
          </a:ln>
        </p:spPr>
        <p:txBody>
          <a:bodyPr anchorCtr="0" anchor="t" bIns="45700" lIns="91425" spcFirstLastPara="1" rIns="91425" wrap="square" tIns="45700">
            <a:spAutoFit/>
          </a:bodyPr>
          <a:lstStyle/>
          <a:p>
            <a:pPr indent="0" lvl="0" marL="76200" marR="0" rtl="0" algn="ctr">
              <a:lnSpc>
                <a:spcPct val="100000"/>
              </a:lnSpc>
              <a:spcBef>
                <a:spcPts val="0"/>
              </a:spcBef>
              <a:spcAft>
                <a:spcPts val="0"/>
              </a:spcAft>
              <a:buClr>
                <a:srgbClr val="800080"/>
              </a:buClr>
              <a:buSzPts val="1600"/>
              <a:buFont typeface="Noto Sans Symbols"/>
              <a:buNone/>
            </a:pPr>
            <a:r>
              <a:rPr b="0" i="0" lang="en-IE" sz="1800" u="none" cap="none" strike="noStrike">
                <a:solidFill>
                  <a:schemeClr val="dk1"/>
                </a:solidFill>
                <a:latin typeface="Calibri"/>
                <a:ea typeface="Calibri"/>
                <a:cs typeface="Calibri"/>
                <a:sym typeface="Calibri"/>
              </a:rPr>
              <a:t>Click </a:t>
            </a:r>
            <a:r>
              <a:rPr b="0" i="0" lang="en-IE"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here</a:t>
            </a:r>
            <a:r>
              <a:rPr b="0" i="0" lang="en-IE" sz="1800" u="none" cap="none" strike="noStrike">
                <a:solidFill>
                  <a:schemeClr val="dk1"/>
                </a:solidFill>
                <a:latin typeface="Calibri"/>
                <a:ea typeface="Calibri"/>
                <a:cs typeface="Calibri"/>
                <a:sym typeface="Calibri"/>
              </a:rPr>
              <a:t> to watch the video</a:t>
            </a:r>
            <a:endParaRPr sz="1100">
              <a:solidFill>
                <a:schemeClr val="dk1"/>
              </a:solidFill>
              <a:latin typeface="Calibri"/>
              <a:ea typeface="Calibri"/>
              <a:cs typeface="Calibri"/>
              <a:sym typeface="Calibri"/>
            </a:endParaRPr>
          </a:p>
        </p:txBody>
      </p:sp>
      <p:pic>
        <p:nvPicPr>
          <p:cNvPr descr="Graphical user interface&#10;&#10;Description automatically generated" id="261" name="Google Shape;261;p10"/>
          <p:cNvPicPr preferRelativeResize="0"/>
          <p:nvPr>
            <p:ph idx="1" type="body"/>
          </p:nvPr>
        </p:nvPicPr>
        <p:blipFill rotWithShape="1">
          <a:blip r:embed="rId4">
            <a:alphaModFix/>
          </a:blip>
          <a:srcRect b="0" l="0" r="0" t="0"/>
          <a:stretch/>
        </p:blipFill>
        <p:spPr>
          <a:xfrm>
            <a:off x="2174238" y="1539076"/>
            <a:ext cx="6462320" cy="37798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1"/>
          <p:cNvSpPr txBox="1"/>
          <p:nvPr/>
        </p:nvSpPr>
        <p:spPr>
          <a:xfrm>
            <a:off x="838200" y="365125"/>
            <a:ext cx="10515600" cy="1325563"/>
          </a:xfrm>
          <a:prstGeom prst="rect">
            <a:avLst/>
          </a:prstGeom>
          <a:noFill/>
          <a:ln>
            <a:noFill/>
          </a:ln>
        </p:spPr>
        <p:txBody>
          <a:bodyPr anchorCtr="0" anchor="ctr" bIns="60950" lIns="121900" spcFirstLastPara="1" rIns="121900" wrap="square" tIns="60950">
            <a:normAutofit/>
          </a:bodyPr>
          <a:lstStyle/>
          <a:p>
            <a:pPr indent="0" lvl="0" marL="0" marR="0" rtl="0" algn="l">
              <a:lnSpc>
                <a:spcPct val="90000"/>
              </a:lnSpc>
              <a:spcBef>
                <a:spcPts val="0"/>
              </a:spcBef>
              <a:spcAft>
                <a:spcPts val="0"/>
              </a:spcAft>
              <a:buNone/>
            </a:pPr>
            <a:r>
              <a:t/>
            </a:r>
            <a:endParaRPr b="1" sz="3200">
              <a:solidFill>
                <a:schemeClr val="dk1"/>
              </a:solidFill>
              <a:latin typeface="Calibri"/>
              <a:ea typeface="Calibri"/>
              <a:cs typeface="Calibri"/>
              <a:sym typeface="Calibri"/>
            </a:endParaRPr>
          </a:p>
        </p:txBody>
      </p:sp>
      <p:sp>
        <p:nvSpPr>
          <p:cNvPr id="268" name="Google Shape;268;p11"/>
          <p:cNvSpPr txBox="1"/>
          <p:nvPr>
            <p:ph type="title"/>
          </p:nvPr>
        </p:nvSpPr>
        <p:spPr>
          <a:xfrm>
            <a:off x="493845" y="238935"/>
            <a:ext cx="9604311" cy="814318"/>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rPr>
              <a:t>Activity 1 – Breakout Room (8 mins)  </a:t>
            </a:r>
            <a:endParaRPr sz="3200">
              <a:solidFill>
                <a:schemeClr val="lt1"/>
              </a:solidFill>
            </a:endParaRPr>
          </a:p>
        </p:txBody>
      </p:sp>
      <p:sp>
        <p:nvSpPr>
          <p:cNvPr id="269" name="Google Shape;269;p11"/>
          <p:cNvSpPr txBox="1"/>
          <p:nvPr/>
        </p:nvSpPr>
        <p:spPr>
          <a:xfrm>
            <a:off x="443517" y="1830114"/>
            <a:ext cx="5065042" cy="38164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800"/>
              <a:buFont typeface="Arial"/>
              <a:buChar char="•"/>
            </a:pPr>
            <a:r>
              <a:rPr lang="en-IE" sz="2800">
                <a:solidFill>
                  <a:schemeClr val="dk1"/>
                </a:solidFill>
                <a:latin typeface="Calibri"/>
                <a:ea typeface="Calibri"/>
                <a:cs typeface="Calibri"/>
                <a:sym typeface="Calibri"/>
              </a:rPr>
              <a:t>Hellos!</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800"/>
              <a:buFont typeface="Arial"/>
              <a:buChar char="•"/>
            </a:pPr>
            <a:r>
              <a:rPr lang="en-IE" sz="2800">
                <a:solidFill>
                  <a:schemeClr val="dk1"/>
                </a:solidFill>
                <a:latin typeface="Calibri"/>
                <a:ea typeface="Calibri"/>
                <a:cs typeface="Calibri"/>
                <a:sym typeface="Calibri"/>
              </a:rPr>
              <a:t>Look at the image</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800"/>
              <a:buFont typeface="Arial"/>
              <a:buChar char="•"/>
            </a:pPr>
            <a:r>
              <a:rPr lang="en-IE" sz="2800">
                <a:solidFill>
                  <a:schemeClr val="dk1"/>
                </a:solidFill>
                <a:latin typeface="Calibri"/>
                <a:ea typeface="Calibri"/>
                <a:cs typeface="Calibri"/>
                <a:sym typeface="Calibri"/>
              </a:rPr>
              <a:t>Identify the titles from the prescribed text list 2018 - 2023</a:t>
            </a:r>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800"/>
              <a:buFont typeface="Arial"/>
              <a:buChar char="•"/>
            </a:pPr>
            <a:r>
              <a:rPr lang="en-IE" sz="2800">
                <a:solidFill>
                  <a:schemeClr val="dk1"/>
                </a:solidFill>
                <a:latin typeface="Calibri"/>
                <a:ea typeface="Calibri"/>
                <a:cs typeface="Calibri"/>
                <a:sym typeface="Calibri"/>
              </a:rPr>
              <a:t>Number 1 is </a:t>
            </a:r>
            <a:r>
              <a:rPr i="1" lang="en-IE" sz="2800">
                <a:solidFill>
                  <a:schemeClr val="dk1"/>
                </a:solidFill>
                <a:latin typeface="Calibri"/>
                <a:ea typeface="Calibri"/>
                <a:cs typeface="Calibri"/>
                <a:sym typeface="Calibri"/>
              </a:rPr>
              <a:t>Of Mice and Men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Icon&#10;&#10;Description automatically generated" id="270" name="Google Shape;270;p11"/>
          <p:cNvPicPr preferRelativeResize="0"/>
          <p:nvPr/>
        </p:nvPicPr>
        <p:blipFill rotWithShape="1">
          <a:blip r:embed="rId3">
            <a:alphaModFix/>
          </a:blip>
          <a:srcRect b="0" l="0" r="0" t="0"/>
          <a:stretch/>
        </p:blipFill>
        <p:spPr>
          <a:xfrm>
            <a:off x="11186316" y="5612753"/>
            <a:ext cx="820079" cy="869997"/>
          </a:xfrm>
          <a:prstGeom prst="rect">
            <a:avLst/>
          </a:prstGeom>
          <a:noFill/>
          <a:ln>
            <a:noFill/>
          </a:ln>
        </p:spPr>
      </p:pic>
      <p:sp>
        <p:nvSpPr>
          <p:cNvPr id="271" name="Google Shape;271;p11"/>
          <p:cNvSpPr/>
          <p:nvPr/>
        </p:nvSpPr>
        <p:spPr>
          <a:xfrm>
            <a:off x="11097292" y="4713105"/>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descr="Qr code&#10;&#10;Description automatically generated with low confidence" id="272" name="Google Shape;272;p11"/>
          <p:cNvPicPr preferRelativeResize="0"/>
          <p:nvPr/>
        </p:nvPicPr>
        <p:blipFill rotWithShape="1">
          <a:blip r:embed="rId4">
            <a:alphaModFix/>
          </a:blip>
          <a:srcRect b="0" l="0" r="0" t="0"/>
          <a:stretch/>
        </p:blipFill>
        <p:spPr>
          <a:xfrm>
            <a:off x="10894426" y="3387542"/>
            <a:ext cx="1217674" cy="1217674"/>
          </a:xfrm>
          <a:prstGeom prst="rect">
            <a:avLst/>
          </a:prstGeom>
          <a:noFill/>
          <a:ln>
            <a:noFill/>
          </a:ln>
        </p:spPr>
      </p:pic>
      <p:pic>
        <p:nvPicPr>
          <p:cNvPr descr="Graphical user interface, application&#10;&#10;Description automatically generated" id="273" name="Google Shape;273;p11"/>
          <p:cNvPicPr preferRelativeResize="0"/>
          <p:nvPr/>
        </p:nvPicPr>
        <p:blipFill rotWithShape="1">
          <a:blip r:embed="rId5">
            <a:alphaModFix/>
          </a:blip>
          <a:srcRect b="0" l="0" r="0" t="0"/>
          <a:stretch/>
        </p:blipFill>
        <p:spPr>
          <a:xfrm>
            <a:off x="5962279" y="1625272"/>
            <a:ext cx="4742214" cy="474221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2"/>
          <p:cNvSpPr txBox="1"/>
          <p:nvPr>
            <p:ph idx="1" type="body"/>
          </p:nvPr>
        </p:nvSpPr>
        <p:spPr>
          <a:xfrm>
            <a:off x="838200" y="1625757"/>
            <a:ext cx="10977796" cy="4925960"/>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dk1"/>
              </a:buClr>
              <a:buSzPts val="2400"/>
              <a:buAutoNum type="arabicPeriod"/>
            </a:pPr>
            <a:r>
              <a:rPr lang="en-IE" sz="2400">
                <a:latin typeface="Calibri"/>
                <a:ea typeface="Calibri"/>
                <a:cs typeface="Calibri"/>
                <a:sym typeface="Calibri"/>
              </a:rPr>
              <a:t>Of Mice and Men</a:t>
            </a:r>
            <a:endParaRPr sz="2400">
              <a:latin typeface="Calibri"/>
              <a:ea typeface="Calibri"/>
              <a:cs typeface="Calibri"/>
              <a:sym typeface="Calibri"/>
            </a:endParaRPr>
          </a:p>
          <a:p>
            <a:pPr indent="-514350" lvl="0" marL="514350" rtl="0" algn="l">
              <a:lnSpc>
                <a:spcPct val="90000"/>
              </a:lnSpc>
              <a:spcBef>
                <a:spcPts val="1000"/>
              </a:spcBef>
              <a:spcAft>
                <a:spcPts val="0"/>
              </a:spcAft>
              <a:buClr>
                <a:schemeClr val="dk1"/>
              </a:buClr>
              <a:buSzPts val="2400"/>
              <a:buAutoNum type="arabicPeriod"/>
            </a:pPr>
            <a:r>
              <a:rPr lang="en-IE" sz="2400">
                <a:latin typeface="Calibri"/>
                <a:ea typeface="Calibri"/>
                <a:cs typeface="Calibri"/>
                <a:sym typeface="Calibri"/>
              </a:rPr>
              <a:t>Hunt for the Wilderpeople</a:t>
            </a:r>
            <a:endParaRPr sz="2400">
              <a:latin typeface="Calibri"/>
              <a:ea typeface="Calibri"/>
              <a:cs typeface="Calibri"/>
              <a:sym typeface="Calibri"/>
            </a:endParaRPr>
          </a:p>
          <a:p>
            <a:pPr indent="-514350" lvl="0" marL="514350" rtl="0" algn="l">
              <a:lnSpc>
                <a:spcPct val="90000"/>
              </a:lnSpc>
              <a:spcBef>
                <a:spcPts val="1000"/>
              </a:spcBef>
              <a:spcAft>
                <a:spcPts val="0"/>
              </a:spcAft>
              <a:buClr>
                <a:schemeClr val="dk1"/>
              </a:buClr>
              <a:buSzPts val="2400"/>
              <a:buAutoNum type="arabicPeriod"/>
            </a:pPr>
            <a:r>
              <a:rPr lang="en-IE" sz="2400">
                <a:latin typeface="Calibri"/>
                <a:ea typeface="Calibri"/>
                <a:cs typeface="Calibri"/>
                <a:sym typeface="Calibri"/>
              </a:rPr>
              <a:t>Sing Street</a:t>
            </a:r>
            <a:endParaRPr sz="2400">
              <a:latin typeface="Calibri"/>
              <a:ea typeface="Calibri"/>
              <a:cs typeface="Calibri"/>
              <a:sym typeface="Calibri"/>
            </a:endParaRPr>
          </a:p>
          <a:p>
            <a:pPr indent="-514350" lvl="0" marL="514350" rtl="0" algn="l">
              <a:lnSpc>
                <a:spcPct val="90000"/>
              </a:lnSpc>
              <a:spcBef>
                <a:spcPts val="1000"/>
              </a:spcBef>
              <a:spcAft>
                <a:spcPts val="0"/>
              </a:spcAft>
              <a:buClr>
                <a:schemeClr val="dk1"/>
              </a:buClr>
              <a:buSzPts val="2400"/>
              <a:buAutoNum type="arabicPeriod"/>
            </a:pPr>
            <a:r>
              <a:rPr lang="en-IE" sz="2400">
                <a:latin typeface="Calibri"/>
                <a:ea typeface="Calibri"/>
                <a:cs typeface="Calibri"/>
                <a:sym typeface="Calibri"/>
              </a:rPr>
              <a:t>Animal Farm</a:t>
            </a:r>
            <a:endParaRPr sz="2400">
              <a:latin typeface="Calibri"/>
              <a:ea typeface="Calibri"/>
              <a:cs typeface="Calibri"/>
              <a:sym typeface="Calibri"/>
            </a:endParaRPr>
          </a:p>
          <a:p>
            <a:pPr indent="-514350" lvl="0" marL="514350" rtl="0" algn="l">
              <a:lnSpc>
                <a:spcPct val="90000"/>
              </a:lnSpc>
              <a:spcBef>
                <a:spcPts val="1000"/>
              </a:spcBef>
              <a:spcAft>
                <a:spcPts val="0"/>
              </a:spcAft>
              <a:buClr>
                <a:schemeClr val="dk1"/>
              </a:buClr>
              <a:buSzPts val="2400"/>
              <a:buAutoNum type="arabicPeriod"/>
            </a:pPr>
            <a:r>
              <a:rPr lang="en-IE" sz="2400">
                <a:latin typeface="Calibri"/>
                <a:ea typeface="Calibri"/>
                <a:cs typeface="Calibri"/>
                <a:sym typeface="Calibri"/>
              </a:rPr>
              <a:t>Trash</a:t>
            </a:r>
            <a:endParaRPr sz="2400">
              <a:latin typeface="Calibri"/>
              <a:ea typeface="Calibri"/>
              <a:cs typeface="Calibri"/>
              <a:sym typeface="Calibri"/>
            </a:endParaRPr>
          </a:p>
          <a:p>
            <a:pPr indent="-514350" lvl="0" marL="514350" rtl="0" algn="l">
              <a:lnSpc>
                <a:spcPct val="90000"/>
              </a:lnSpc>
              <a:spcBef>
                <a:spcPts val="1000"/>
              </a:spcBef>
              <a:spcAft>
                <a:spcPts val="0"/>
              </a:spcAft>
              <a:buClr>
                <a:schemeClr val="dk1"/>
              </a:buClr>
              <a:buSzPts val="2400"/>
              <a:buAutoNum type="arabicPeriod"/>
            </a:pPr>
            <a:r>
              <a:rPr b="1" lang="en-IE" sz="2400">
                <a:latin typeface="Calibri"/>
                <a:ea typeface="Calibri"/>
                <a:cs typeface="Calibri"/>
                <a:sym typeface="Calibri"/>
              </a:rPr>
              <a:t>Julius Caesar</a:t>
            </a:r>
            <a:endParaRPr b="1" sz="2400">
              <a:latin typeface="Calibri"/>
              <a:ea typeface="Calibri"/>
              <a:cs typeface="Calibri"/>
              <a:sym typeface="Calibri"/>
            </a:endParaRPr>
          </a:p>
          <a:p>
            <a:pPr indent="-514350" lvl="0" marL="514350" rtl="0" algn="l">
              <a:lnSpc>
                <a:spcPct val="90000"/>
              </a:lnSpc>
              <a:spcBef>
                <a:spcPts val="1000"/>
              </a:spcBef>
              <a:spcAft>
                <a:spcPts val="0"/>
              </a:spcAft>
              <a:buClr>
                <a:schemeClr val="dk1"/>
              </a:buClr>
              <a:buSzPts val="2400"/>
              <a:buAutoNum type="arabicPeriod"/>
            </a:pPr>
            <a:r>
              <a:rPr lang="en-IE" sz="2400">
                <a:latin typeface="Calibri"/>
                <a:ea typeface="Calibri"/>
                <a:cs typeface="Calibri"/>
                <a:sym typeface="Calibri"/>
              </a:rPr>
              <a:t>This One Summer</a:t>
            </a:r>
            <a:endParaRPr sz="2400">
              <a:latin typeface="Calibri"/>
              <a:ea typeface="Calibri"/>
              <a:cs typeface="Calibri"/>
              <a:sym typeface="Calibri"/>
            </a:endParaRPr>
          </a:p>
          <a:p>
            <a:pPr indent="-514350" lvl="0" marL="514350" rtl="0" algn="l">
              <a:lnSpc>
                <a:spcPct val="90000"/>
              </a:lnSpc>
              <a:spcBef>
                <a:spcPts val="1000"/>
              </a:spcBef>
              <a:spcAft>
                <a:spcPts val="0"/>
              </a:spcAft>
              <a:buClr>
                <a:schemeClr val="dk1"/>
              </a:buClr>
              <a:buSzPts val="2400"/>
              <a:buAutoNum type="arabicPeriod"/>
            </a:pPr>
            <a:r>
              <a:rPr b="1" lang="en-IE" sz="2400">
                <a:latin typeface="Calibri"/>
                <a:ea typeface="Calibri"/>
                <a:cs typeface="Calibri"/>
                <a:sym typeface="Calibri"/>
              </a:rPr>
              <a:t>The 14th Tale</a:t>
            </a:r>
            <a:endParaRPr b="1" sz="2400">
              <a:latin typeface="Calibri"/>
              <a:ea typeface="Calibri"/>
              <a:cs typeface="Calibri"/>
              <a:sym typeface="Calibri"/>
            </a:endParaRPr>
          </a:p>
          <a:p>
            <a:pPr indent="-514350" lvl="0" marL="514350" rtl="0" algn="l">
              <a:lnSpc>
                <a:spcPct val="90000"/>
              </a:lnSpc>
              <a:spcBef>
                <a:spcPts val="1000"/>
              </a:spcBef>
              <a:spcAft>
                <a:spcPts val="0"/>
              </a:spcAft>
              <a:buClr>
                <a:schemeClr val="dk1"/>
              </a:buClr>
              <a:buSzPts val="2400"/>
              <a:buAutoNum type="arabicPeriod"/>
            </a:pPr>
            <a:r>
              <a:rPr lang="en-IE" sz="2400">
                <a:latin typeface="Calibri"/>
                <a:ea typeface="Calibri"/>
                <a:cs typeface="Calibri"/>
                <a:sym typeface="Calibri"/>
              </a:rPr>
              <a:t>Blood Brothers</a:t>
            </a:r>
            <a:endParaRPr sz="2400">
              <a:latin typeface="Calibri"/>
              <a:ea typeface="Calibri"/>
              <a:cs typeface="Calibri"/>
              <a:sym typeface="Calibri"/>
            </a:endParaRPr>
          </a:p>
          <a:p>
            <a:pPr indent="-514350" lvl="0" marL="514350" rtl="0" algn="l">
              <a:lnSpc>
                <a:spcPct val="90000"/>
              </a:lnSpc>
              <a:spcBef>
                <a:spcPts val="1000"/>
              </a:spcBef>
              <a:spcAft>
                <a:spcPts val="0"/>
              </a:spcAft>
              <a:buClr>
                <a:schemeClr val="dk1"/>
              </a:buClr>
              <a:buSzPts val="2400"/>
              <a:buAutoNum type="arabicPeriod"/>
            </a:pPr>
            <a:r>
              <a:rPr b="1" lang="en-IE" sz="2400">
                <a:latin typeface="Calibri"/>
                <a:ea typeface="Calibri"/>
                <a:cs typeface="Calibri"/>
                <a:sym typeface="Calibri"/>
              </a:rPr>
              <a:t>Suffragette</a:t>
            </a:r>
            <a:endParaRPr b="1" sz="2400">
              <a:latin typeface="Calibri"/>
              <a:ea typeface="Calibri"/>
              <a:cs typeface="Calibri"/>
              <a:sym typeface="Calibri"/>
            </a:endParaRPr>
          </a:p>
          <a:p>
            <a:pPr indent="-514350" lvl="0" marL="514350" rtl="0" algn="l">
              <a:lnSpc>
                <a:spcPct val="90000"/>
              </a:lnSpc>
              <a:spcBef>
                <a:spcPts val="1000"/>
              </a:spcBef>
              <a:spcAft>
                <a:spcPts val="0"/>
              </a:spcAft>
              <a:buClr>
                <a:schemeClr val="dk1"/>
              </a:buClr>
              <a:buSzPts val="2400"/>
              <a:buAutoNum type="arabicPeriod"/>
            </a:pPr>
            <a:r>
              <a:rPr lang="en-IE" sz="2400">
                <a:latin typeface="Calibri"/>
                <a:ea typeface="Calibri"/>
                <a:cs typeface="Calibri"/>
                <a:sym typeface="Calibri"/>
              </a:rPr>
              <a:t>Sense and Sensibility</a:t>
            </a:r>
            <a:endParaRPr sz="2400">
              <a:latin typeface="Calibri"/>
              <a:ea typeface="Calibri"/>
              <a:cs typeface="Calibri"/>
              <a:sym typeface="Calibri"/>
            </a:endParaRPr>
          </a:p>
          <a:p>
            <a:pPr indent="-336550" lvl="0" marL="514350" rtl="0" algn="l">
              <a:lnSpc>
                <a:spcPct val="90000"/>
              </a:lnSpc>
              <a:spcBef>
                <a:spcPts val="1000"/>
              </a:spcBef>
              <a:spcAft>
                <a:spcPts val="0"/>
              </a:spcAft>
              <a:buClr>
                <a:schemeClr val="dk1"/>
              </a:buClr>
              <a:buSzPts val="2800"/>
              <a:buNone/>
            </a:pPr>
            <a:r>
              <a:t/>
            </a:r>
            <a:endParaRPr/>
          </a:p>
          <a:p>
            <a:pPr indent="-336550" lvl="0" marL="514350" rtl="0" algn="l">
              <a:lnSpc>
                <a:spcPct val="90000"/>
              </a:lnSpc>
              <a:spcBef>
                <a:spcPts val="1000"/>
              </a:spcBef>
              <a:spcAft>
                <a:spcPts val="0"/>
              </a:spcAft>
              <a:buClr>
                <a:schemeClr val="dk1"/>
              </a:buClr>
              <a:buSzPts val="2800"/>
              <a:buNone/>
            </a:pPr>
            <a:r>
              <a:t/>
            </a:r>
            <a:endParaRPr/>
          </a:p>
          <a:p>
            <a:pPr indent="-336550" lvl="0" marL="514350" rtl="0" algn="l">
              <a:lnSpc>
                <a:spcPct val="90000"/>
              </a:lnSpc>
              <a:spcBef>
                <a:spcPts val="1000"/>
              </a:spcBef>
              <a:spcAft>
                <a:spcPts val="0"/>
              </a:spcAft>
              <a:buClr>
                <a:schemeClr val="dk1"/>
              </a:buClr>
              <a:buSzPts val="2800"/>
              <a:buNone/>
            </a:pPr>
            <a:r>
              <a:t/>
            </a:r>
            <a:endParaRPr/>
          </a:p>
          <a:p>
            <a:pPr indent="-336550" lvl="0" marL="514350" rtl="0" algn="l">
              <a:lnSpc>
                <a:spcPct val="90000"/>
              </a:lnSpc>
              <a:spcBef>
                <a:spcPts val="1000"/>
              </a:spcBef>
              <a:spcAft>
                <a:spcPts val="0"/>
              </a:spcAft>
              <a:buClr>
                <a:schemeClr val="dk1"/>
              </a:buClr>
              <a:buSzPts val="2800"/>
              <a:buNone/>
            </a:pPr>
            <a:r>
              <a:t/>
            </a:r>
            <a:endParaRPr/>
          </a:p>
          <a:p>
            <a:pPr indent="-336550" lvl="0" marL="514350" rtl="0" algn="l">
              <a:lnSpc>
                <a:spcPct val="90000"/>
              </a:lnSpc>
              <a:spcBef>
                <a:spcPts val="1000"/>
              </a:spcBef>
              <a:spcAft>
                <a:spcPts val="0"/>
              </a:spcAft>
              <a:buClr>
                <a:schemeClr val="dk1"/>
              </a:buClr>
              <a:buSzPts val="2800"/>
              <a:buNone/>
            </a:pPr>
            <a:r>
              <a:t/>
            </a:r>
            <a:endParaRPr/>
          </a:p>
          <a:p>
            <a:pPr indent="-336550" lvl="0" marL="514350" rtl="0" algn="l">
              <a:lnSpc>
                <a:spcPct val="90000"/>
              </a:lnSpc>
              <a:spcBef>
                <a:spcPts val="1000"/>
              </a:spcBef>
              <a:spcAft>
                <a:spcPts val="0"/>
              </a:spcAft>
              <a:buClr>
                <a:schemeClr val="dk1"/>
              </a:buClr>
              <a:buSzPts val="2800"/>
              <a:buNone/>
            </a:pPr>
            <a:r>
              <a:t/>
            </a:r>
            <a:endParaRPr/>
          </a:p>
        </p:txBody>
      </p:sp>
      <p:sp>
        <p:nvSpPr>
          <p:cNvPr id="280" name="Google Shape;280;p12"/>
          <p:cNvSpPr txBox="1"/>
          <p:nvPr>
            <p:ph type="title"/>
          </p:nvPr>
        </p:nvSpPr>
        <p:spPr>
          <a:xfrm>
            <a:off x="838200" y="365125"/>
            <a:ext cx="9278912" cy="725957"/>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latin typeface="Arial"/>
                <a:ea typeface="Arial"/>
                <a:cs typeface="Arial"/>
                <a:sym typeface="Arial"/>
              </a:rPr>
              <a:t>Answers!</a:t>
            </a:r>
            <a:endParaRPr b="1" sz="3200">
              <a:solidFill>
                <a:schemeClr val="lt1"/>
              </a:solidFill>
            </a:endParaRPr>
          </a:p>
        </p:txBody>
      </p:sp>
      <p:pic>
        <p:nvPicPr>
          <p:cNvPr descr="Icon&#10;&#10;Description automatically generated" id="281" name="Google Shape;281;p12"/>
          <p:cNvPicPr preferRelativeResize="0"/>
          <p:nvPr/>
        </p:nvPicPr>
        <p:blipFill rotWithShape="1">
          <a:blip r:embed="rId3">
            <a:alphaModFix/>
          </a:blip>
          <a:srcRect b="0" l="0" r="0" t="0"/>
          <a:stretch/>
        </p:blipFill>
        <p:spPr>
          <a:xfrm>
            <a:off x="7545428" y="1374402"/>
            <a:ext cx="2943737" cy="1838058"/>
          </a:xfrm>
          <a:prstGeom prst="rect">
            <a:avLst/>
          </a:prstGeom>
          <a:noFill/>
          <a:ln>
            <a:noFill/>
          </a:ln>
        </p:spPr>
      </p:pic>
      <p:pic>
        <p:nvPicPr>
          <p:cNvPr descr="Graphical user interface, application&#10;&#10;Description automatically generated" id="282" name="Google Shape;282;p12"/>
          <p:cNvPicPr preferRelativeResize="0"/>
          <p:nvPr/>
        </p:nvPicPr>
        <p:blipFill rotWithShape="1">
          <a:blip r:embed="rId4">
            <a:alphaModFix/>
          </a:blip>
          <a:srcRect b="0" l="0" r="0" t="0"/>
          <a:stretch/>
        </p:blipFill>
        <p:spPr>
          <a:xfrm>
            <a:off x="7545428" y="3302556"/>
            <a:ext cx="3159065" cy="315906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descr="Graphical user interface, text, application&#10;&#10;Description automatically generated" id="288" name="Google Shape;288;p13"/>
          <p:cNvPicPr preferRelativeResize="0"/>
          <p:nvPr/>
        </p:nvPicPr>
        <p:blipFill rotWithShape="1">
          <a:blip r:embed="rId3">
            <a:alphaModFix/>
          </a:blip>
          <a:srcRect b="0" l="0" r="0" t="0"/>
          <a:stretch/>
        </p:blipFill>
        <p:spPr>
          <a:xfrm>
            <a:off x="9449138" y="1404413"/>
            <a:ext cx="2548569" cy="3471243"/>
          </a:xfrm>
          <a:prstGeom prst="rect">
            <a:avLst/>
          </a:prstGeom>
          <a:noFill/>
          <a:ln cap="flat" cmpd="sng" w="9525">
            <a:solidFill>
              <a:schemeClr val="dk1"/>
            </a:solidFill>
            <a:prstDash val="solid"/>
            <a:round/>
            <a:headEnd len="sm" w="sm" type="none"/>
            <a:tailEnd len="sm" w="sm" type="none"/>
          </a:ln>
        </p:spPr>
      </p:pic>
      <p:pic>
        <p:nvPicPr>
          <p:cNvPr id="289" name="Google Shape;289;p13"/>
          <p:cNvPicPr preferRelativeResize="0"/>
          <p:nvPr/>
        </p:nvPicPr>
        <p:blipFill rotWithShape="1">
          <a:blip r:embed="rId4">
            <a:alphaModFix/>
          </a:blip>
          <a:srcRect b="0" l="0" r="0" t="0"/>
          <a:stretch/>
        </p:blipFill>
        <p:spPr>
          <a:xfrm>
            <a:off x="8385241" y="2189244"/>
            <a:ext cx="2620530" cy="3839950"/>
          </a:xfrm>
          <a:prstGeom prst="rect">
            <a:avLst/>
          </a:prstGeom>
          <a:noFill/>
          <a:ln cap="flat" cmpd="sng" w="9525">
            <a:solidFill>
              <a:schemeClr val="dk1"/>
            </a:solidFill>
            <a:prstDash val="solid"/>
            <a:round/>
            <a:headEnd len="sm" w="sm" type="none"/>
            <a:tailEnd len="sm" w="sm" type="none"/>
          </a:ln>
        </p:spPr>
      </p:pic>
      <p:sp>
        <p:nvSpPr>
          <p:cNvPr id="290" name="Google Shape;290;p13"/>
          <p:cNvSpPr txBox="1"/>
          <p:nvPr>
            <p:ph type="title"/>
          </p:nvPr>
        </p:nvSpPr>
        <p:spPr>
          <a:xfrm>
            <a:off x="838200" y="365127"/>
            <a:ext cx="9279194" cy="770499"/>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rPr>
              <a:t>Join our Mailing List – www.jct.ie/english</a:t>
            </a:r>
            <a:endParaRPr/>
          </a:p>
        </p:txBody>
      </p:sp>
      <p:pic>
        <p:nvPicPr>
          <p:cNvPr id="291" name="Google Shape;291;p13"/>
          <p:cNvPicPr preferRelativeResize="0"/>
          <p:nvPr/>
        </p:nvPicPr>
        <p:blipFill rotWithShape="1">
          <a:blip r:embed="rId5">
            <a:alphaModFix/>
          </a:blip>
          <a:srcRect b="0" l="0" r="0" t="0"/>
          <a:stretch/>
        </p:blipFill>
        <p:spPr>
          <a:xfrm>
            <a:off x="6938147" y="2898058"/>
            <a:ext cx="2442162" cy="3578583"/>
          </a:xfrm>
          <a:prstGeom prst="rect">
            <a:avLst/>
          </a:prstGeom>
          <a:noFill/>
          <a:ln cap="flat" cmpd="sng" w="9525">
            <a:solidFill>
              <a:schemeClr val="dk1"/>
            </a:solidFill>
            <a:prstDash val="solid"/>
            <a:round/>
            <a:headEnd len="sm" w="sm" type="none"/>
            <a:tailEnd len="sm" w="sm" type="none"/>
          </a:ln>
        </p:spPr>
      </p:pic>
      <p:pic>
        <p:nvPicPr>
          <p:cNvPr descr="Text&#10;&#10;Description automatically generated with low confidence" id="292" name="Google Shape;292;p13"/>
          <p:cNvPicPr preferRelativeResize="0"/>
          <p:nvPr/>
        </p:nvPicPr>
        <p:blipFill rotWithShape="1">
          <a:blip r:embed="rId6">
            <a:alphaModFix/>
          </a:blip>
          <a:srcRect b="0" l="0" r="0" t="0"/>
          <a:stretch/>
        </p:blipFill>
        <p:spPr>
          <a:xfrm>
            <a:off x="5756753" y="3878825"/>
            <a:ext cx="1853508" cy="2738249"/>
          </a:xfrm>
          <a:prstGeom prst="rect">
            <a:avLst/>
          </a:prstGeom>
          <a:noFill/>
          <a:ln cap="flat" cmpd="sng" w="9525">
            <a:solidFill>
              <a:schemeClr val="dk1"/>
            </a:solidFill>
            <a:prstDash val="solid"/>
            <a:round/>
            <a:headEnd len="sm" w="sm" type="none"/>
            <a:tailEnd len="sm" w="sm" type="none"/>
          </a:ln>
        </p:spPr>
      </p:pic>
      <p:sp>
        <p:nvSpPr>
          <p:cNvPr id="293" name="Google Shape;293;p13"/>
          <p:cNvSpPr txBox="1"/>
          <p:nvPr/>
        </p:nvSpPr>
        <p:spPr>
          <a:xfrm>
            <a:off x="838200" y="1944245"/>
            <a:ext cx="5257800" cy="156966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dk1"/>
                </a:solidFill>
                <a:latin typeface="Calibri"/>
                <a:ea typeface="Calibri"/>
                <a:cs typeface="Calibri"/>
                <a:sym typeface="Calibri"/>
              </a:rPr>
              <a:t>We send one Mailshot each month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IE" sz="2400">
                <a:solidFill>
                  <a:schemeClr val="dk1"/>
                </a:solidFill>
                <a:latin typeface="Calibri"/>
                <a:ea typeface="Calibri"/>
                <a:cs typeface="Calibri"/>
                <a:sym typeface="Calibri"/>
              </a:rPr>
              <a:t>with news, supports and resources!</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rPr lang="en-IE" sz="2400">
                <a:solidFill>
                  <a:schemeClr val="dk1"/>
                </a:solidFill>
                <a:latin typeface="Calibri"/>
                <a:ea typeface="Calibri"/>
                <a:cs typeface="Calibri"/>
                <a:sym typeface="Calibri"/>
              </a:rPr>
              <a:t>(Check your spam/other folder)</a:t>
            </a:r>
            <a:endParaRPr/>
          </a:p>
        </p:txBody>
      </p:sp>
      <p:pic>
        <p:nvPicPr>
          <p:cNvPr descr="Graphical user interface, application&#10;&#10;Description automatically generated" id="294" name="Google Shape;294;p13"/>
          <p:cNvPicPr preferRelativeResize="0"/>
          <p:nvPr/>
        </p:nvPicPr>
        <p:blipFill rotWithShape="1">
          <a:blip r:embed="rId7">
            <a:alphaModFix/>
          </a:blip>
          <a:srcRect b="0" l="0" r="0" t="0"/>
          <a:stretch/>
        </p:blipFill>
        <p:spPr>
          <a:xfrm>
            <a:off x="838199" y="4313590"/>
            <a:ext cx="4343521" cy="2131983"/>
          </a:xfrm>
          <a:prstGeom prst="rect">
            <a:avLst/>
          </a:prstGeom>
          <a:noFill/>
          <a:ln cap="flat" cmpd="sng" w="9525">
            <a:solidFill>
              <a:schemeClr val="dk1"/>
            </a:solidFill>
            <a:prstDash val="solid"/>
            <a:round/>
            <a:headEnd len="sm" w="sm" type="none"/>
            <a:tailEnd len="sm" w="sm" type="none"/>
          </a:ln>
        </p:spPr>
      </p:pic>
      <p:sp>
        <p:nvSpPr>
          <p:cNvPr id="295" name="Google Shape;295;p13"/>
          <p:cNvSpPr/>
          <p:nvPr/>
        </p:nvSpPr>
        <p:spPr>
          <a:xfrm>
            <a:off x="2197510" y="5191432"/>
            <a:ext cx="339213" cy="960606"/>
          </a:xfrm>
          <a:prstGeom prst="downArrow">
            <a:avLst>
              <a:gd fmla="val 50000" name="adj1"/>
              <a:gd fmla="val 50000" name="adj2"/>
            </a:avLst>
          </a:prstGeom>
          <a:solidFill>
            <a:srgbClr val="FFFF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p13"/>
          <p:cNvSpPr txBox="1"/>
          <p:nvPr/>
        </p:nvSpPr>
        <p:spPr>
          <a:xfrm>
            <a:off x="1932038" y="4822100"/>
            <a:ext cx="87015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a:solidFill>
                  <a:schemeClr val="dk1"/>
                </a:solidFill>
                <a:latin typeface="Calibri"/>
                <a:ea typeface="Calibri"/>
                <a:cs typeface="Calibri"/>
                <a:sym typeface="Calibri"/>
              </a:rPr>
              <a:t>HERE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4"/>
          <p:cNvSpPr txBox="1"/>
          <p:nvPr>
            <p:ph type="title"/>
          </p:nvPr>
        </p:nvSpPr>
        <p:spPr>
          <a:xfrm>
            <a:off x="838200" y="365125"/>
            <a:ext cx="9233848" cy="753991"/>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rPr>
              <a:t>Focus:</a:t>
            </a:r>
            <a:endParaRPr/>
          </a:p>
        </p:txBody>
      </p:sp>
      <p:sp>
        <p:nvSpPr>
          <p:cNvPr id="303" name="Google Shape;303;p14"/>
          <p:cNvSpPr/>
          <p:nvPr/>
        </p:nvSpPr>
        <p:spPr>
          <a:xfrm>
            <a:off x="838200" y="1785091"/>
            <a:ext cx="10516737" cy="1857761"/>
          </a:xfrm>
          <a:prstGeom prst="roundRect">
            <a:avLst>
              <a:gd fmla="val 16667" name="adj"/>
            </a:avLst>
          </a:prstGeom>
          <a:solidFill>
            <a:srgbClr val="C55A1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lang="en-IE" sz="3200">
                <a:solidFill>
                  <a:schemeClr val="lt1"/>
                </a:solidFill>
                <a:latin typeface="Calibri"/>
                <a:ea typeface="Calibri"/>
                <a:cs typeface="Calibri"/>
                <a:sym typeface="Calibri"/>
              </a:rPr>
              <a:t>To</a:t>
            </a:r>
            <a:r>
              <a:rPr lang="en-IE" sz="4400">
                <a:solidFill>
                  <a:schemeClr val="lt1"/>
                </a:solidFill>
                <a:latin typeface="Calibri"/>
                <a:ea typeface="Calibri"/>
                <a:cs typeface="Calibri"/>
                <a:sym typeface="Calibri"/>
              </a:rPr>
              <a:t> </a:t>
            </a:r>
            <a:r>
              <a:rPr lang="en-IE" sz="3200">
                <a:solidFill>
                  <a:schemeClr val="lt1"/>
                </a:solidFill>
                <a:latin typeface="Calibri"/>
                <a:ea typeface="Calibri"/>
                <a:cs typeface="Calibri"/>
                <a:sym typeface="Calibri"/>
              </a:rPr>
              <a:t>share recent experiences of teaching and learning in Junior Cycle English</a:t>
            </a:r>
            <a:endParaRPr/>
          </a:p>
        </p:txBody>
      </p:sp>
      <p:pic>
        <p:nvPicPr>
          <p:cNvPr descr="Chart, treemap chart&#10;&#10;Description automatically generated" id="304" name="Google Shape;304;p14"/>
          <p:cNvPicPr preferRelativeResize="0"/>
          <p:nvPr/>
        </p:nvPicPr>
        <p:blipFill rotWithShape="1">
          <a:blip r:embed="rId3">
            <a:alphaModFix/>
          </a:blip>
          <a:srcRect b="0" l="0" r="0" t="0"/>
          <a:stretch/>
        </p:blipFill>
        <p:spPr>
          <a:xfrm>
            <a:off x="9484320" y="4530254"/>
            <a:ext cx="1175456" cy="1659445"/>
          </a:xfrm>
          <a:prstGeom prst="rect">
            <a:avLst/>
          </a:prstGeom>
          <a:noFill/>
          <a:ln cap="flat" cmpd="sng" w="12700">
            <a:solidFill>
              <a:schemeClr val="dk1"/>
            </a:solidFill>
            <a:prstDash val="solid"/>
            <a:round/>
            <a:headEnd len="sm" w="sm" type="none"/>
            <a:tailEnd len="sm" w="sm" type="none"/>
          </a:ln>
        </p:spPr>
      </p:pic>
      <p:pic>
        <p:nvPicPr>
          <p:cNvPr descr="Graphical user interface, application&#10;&#10;Description automatically generated" id="305" name="Google Shape;305;p14"/>
          <p:cNvPicPr preferRelativeResize="0"/>
          <p:nvPr/>
        </p:nvPicPr>
        <p:blipFill rotWithShape="1">
          <a:blip r:embed="rId4">
            <a:alphaModFix/>
          </a:blip>
          <a:srcRect b="0" l="0" r="0" t="0"/>
          <a:stretch/>
        </p:blipFill>
        <p:spPr>
          <a:xfrm>
            <a:off x="6979188" y="4519580"/>
            <a:ext cx="1639906" cy="1670119"/>
          </a:xfrm>
          <a:prstGeom prst="rect">
            <a:avLst/>
          </a:prstGeom>
          <a:noFill/>
          <a:ln>
            <a:noFill/>
          </a:ln>
        </p:spPr>
      </p:pic>
      <p:pic>
        <p:nvPicPr>
          <p:cNvPr descr="A picture containing text, sign, clipart, screenshot&#10;&#10;Description automatically generated" id="306" name="Google Shape;306;p14"/>
          <p:cNvPicPr preferRelativeResize="0"/>
          <p:nvPr/>
        </p:nvPicPr>
        <p:blipFill rotWithShape="1">
          <a:blip r:embed="rId5">
            <a:alphaModFix/>
          </a:blip>
          <a:srcRect b="0" l="0" r="0" t="0"/>
          <a:stretch/>
        </p:blipFill>
        <p:spPr>
          <a:xfrm>
            <a:off x="4458278" y="4376517"/>
            <a:ext cx="1293658" cy="866656"/>
          </a:xfrm>
          <a:prstGeom prst="rect">
            <a:avLst/>
          </a:prstGeom>
          <a:noFill/>
          <a:ln>
            <a:noFill/>
          </a:ln>
        </p:spPr>
      </p:pic>
      <p:pic>
        <p:nvPicPr>
          <p:cNvPr descr="Logo, company name&#10;&#10;Description automatically generated" id="307" name="Google Shape;307;p14"/>
          <p:cNvPicPr preferRelativeResize="0"/>
          <p:nvPr/>
        </p:nvPicPr>
        <p:blipFill rotWithShape="1">
          <a:blip r:embed="rId6">
            <a:alphaModFix/>
          </a:blip>
          <a:srcRect b="0" l="0" r="0" t="0"/>
          <a:stretch/>
        </p:blipFill>
        <p:spPr>
          <a:xfrm>
            <a:off x="4262517" y="5354640"/>
            <a:ext cx="1685179" cy="948829"/>
          </a:xfrm>
          <a:prstGeom prst="rect">
            <a:avLst/>
          </a:prstGeom>
          <a:noFill/>
          <a:ln>
            <a:noFill/>
          </a:ln>
        </p:spPr>
      </p:pic>
      <p:pic>
        <p:nvPicPr>
          <p:cNvPr descr="Diagram&#10;&#10;Description automatically generated" id="308" name="Google Shape;308;p14"/>
          <p:cNvPicPr preferRelativeResize="0"/>
          <p:nvPr/>
        </p:nvPicPr>
        <p:blipFill rotWithShape="1">
          <a:blip r:embed="rId7">
            <a:alphaModFix/>
          </a:blip>
          <a:srcRect b="0" l="0" r="0" t="0"/>
          <a:stretch/>
        </p:blipFill>
        <p:spPr>
          <a:xfrm>
            <a:off x="490330" y="4042778"/>
            <a:ext cx="3772187" cy="25021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15"/>
          <p:cNvSpPr txBox="1"/>
          <p:nvPr>
            <p:ph idx="1" type="body"/>
          </p:nvPr>
        </p:nvSpPr>
        <p:spPr>
          <a:xfrm>
            <a:off x="787077" y="1851457"/>
            <a:ext cx="10789788" cy="4174467"/>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400"/>
              <a:buNone/>
            </a:pPr>
            <a:r>
              <a:rPr lang="en-IE" sz="2400">
                <a:latin typeface="Calibri"/>
                <a:ea typeface="Calibri"/>
                <a:cs typeface="Calibri"/>
                <a:sym typeface="Calibri"/>
              </a:rPr>
              <a:t>“</a:t>
            </a:r>
            <a:r>
              <a:rPr i="1" lang="en-IE" sz="2400">
                <a:latin typeface="Calibri"/>
                <a:ea typeface="Calibri"/>
                <a:cs typeface="Calibri"/>
                <a:sym typeface="Calibri"/>
              </a:rPr>
              <a:t>…the transition to remote instruction and the subsequent re-opening of schools had a profound impact on teachers’ work. The crisis required many of them to acquire new skills and prepare materials suited to virtual learning environments. </a:t>
            </a:r>
            <a:endParaRPr/>
          </a:p>
          <a:p>
            <a:pPr indent="0" lvl="0" marL="0" rtl="0" algn="just">
              <a:lnSpc>
                <a:spcPct val="90000"/>
              </a:lnSpc>
              <a:spcBef>
                <a:spcPts val="1000"/>
              </a:spcBef>
              <a:spcAft>
                <a:spcPts val="0"/>
              </a:spcAft>
              <a:buClr>
                <a:schemeClr val="dk1"/>
              </a:buClr>
              <a:buSzPts val="2400"/>
              <a:buNone/>
            </a:pPr>
            <a:r>
              <a:t/>
            </a:r>
            <a:endParaRPr i="1" sz="2400">
              <a:latin typeface="Calibri"/>
              <a:ea typeface="Calibri"/>
              <a:cs typeface="Calibri"/>
              <a:sym typeface="Calibri"/>
            </a:endParaRPr>
          </a:p>
          <a:p>
            <a:pPr indent="0" lvl="0" marL="0" rtl="0" algn="just">
              <a:lnSpc>
                <a:spcPct val="90000"/>
              </a:lnSpc>
              <a:spcBef>
                <a:spcPts val="1000"/>
              </a:spcBef>
              <a:spcAft>
                <a:spcPts val="0"/>
              </a:spcAft>
              <a:buClr>
                <a:schemeClr val="dk1"/>
              </a:buClr>
              <a:buSzPts val="2400"/>
              <a:buNone/>
            </a:pPr>
            <a:r>
              <a:rPr i="1" lang="en-IE" sz="2400">
                <a:latin typeface="Calibri"/>
                <a:ea typeface="Calibri"/>
                <a:cs typeface="Calibri"/>
                <a:sym typeface="Calibri"/>
              </a:rPr>
              <a:t>During school closures, digital resources became the lifeline for education and the pandemic pushed teachers and students to quickly adapt to teach and learn online</a:t>
            </a:r>
            <a:r>
              <a:rPr lang="en-IE" sz="2400">
                <a:latin typeface="Calibri"/>
                <a:ea typeface="Calibri"/>
                <a:cs typeface="Calibri"/>
                <a:sym typeface="Calibri"/>
              </a:rPr>
              <a:t>.”</a:t>
            </a:r>
            <a:endParaRPr/>
          </a:p>
          <a:p>
            <a:pPr indent="0" lvl="0" marL="0" rtl="0" algn="r">
              <a:lnSpc>
                <a:spcPct val="107000"/>
              </a:lnSpc>
              <a:spcBef>
                <a:spcPts val="1000"/>
              </a:spcBef>
              <a:spcAft>
                <a:spcPts val="0"/>
              </a:spcAft>
              <a:buClr>
                <a:schemeClr val="dk1"/>
              </a:buClr>
              <a:buSzPts val="900"/>
              <a:buNone/>
            </a:pPr>
            <a:r>
              <a:t/>
            </a:r>
            <a:endParaRPr sz="900">
              <a:latin typeface="Calibri"/>
              <a:ea typeface="Calibri"/>
              <a:cs typeface="Calibri"/>
              <a:sym typeface="Calibri"/>
            </a:endParaRPr>
          </a:p>
          <a:p>
            <a:pPr indent="0" lvl="0" marL="0" rtl="0" algn="r">
              <a:lnSpc>
                <a:spcPct val="107000"/>
              </a:lnSpc>
              <a:spcBef>
                <a:spcPts val="1800"/>
              </a:spcBef>
              <a:spcAft>
                <a:spcPts val="0"/>
              </a:spcAft>
              <a:buClr>
                <a:schemeClr val="dk1"/>
              </a:buClr>
              <a:buSzPts val="1800"/>
              <a:buNone/>
            </a:pPr>
            <a:r>
              <a:rPr lang="en-IE" sz="1800">
                <a:latin typeface="Calibri"/>
                <a:ea typeface="Calibri"/>
                <a:cs typeface="Calibri"/>
                <a:sym typeface="Calibri"/>
              </a:rPr>
              <a:t>(OECD, The State of School Education: One year into the COVID Pandemic, 2021)</a:t>
            </a:r>
            <a:endParaRPr sz="1800">
              <a:latin typeface="Calibri"/>
              <a:ea typeface="Calibri"/>
              <a:cs typeface="Calibri"/>
              <a:sym typeface="Calibri"/>
            </a:endParaRPr>
          </a:p>
          <a:p>
            <a:pPr indent="0" lvl="0" marL="0" rtl="0" algn="l">
              <a:lnSpc>
                <a:spcPct val="90000"/>
              </a:lnSpc>
              <a:spcBef>
                <a:spcPts val="1800"/>
              </a:spcBef>
              <a:spcAft>
                <a:spcPts val="0"/>
              </a:spcAft>
              <a:buClr>
                <a:schemeClr val="dk1"/>
              </a:buClr>
              <a:buSzPts val="1800"/>
              <a:buNone/>
            </a:pPr>
            <a:r>
              <a:t/>
            </a:r>
            <a:endParaRPr sz="1800">
              <a:latin typeface="Calibri"/>
              <a:ea typeface="Calibri"/>
              <a:cs typeface="Calibri"/>
              <a:sym typeface="Calibri"/>
            </a:endParaRPr>
          </a:p>
        </p:txBody>
      </p:sp>
      <p:sp>
        <p:nvSpPr>
          <p:cNvPr id="315" name="Google Shape;315;p15"/>
          <p:cNvSpPr txBox="1"/>
          <p:nvPr>
            <p:ph type="title"/>
          </p:nvPr>
        </p:nvSpPr>
        <p:spPr>
          <a:xfrm>
            <a:off x="616552" y="277625"/>
            <a:ext cx="9080351" cy="806824"/>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rPr>
              <a:t>Research on learning during the pandemic </a:t>
            </a:r>
            <a:endParaRPr/>
          </a:p>
        </p:txBody>
      </p:sp>
      <p:sp>
        <p:nvSpPr>
          <p:cNvPr id="316" name="Google Shape;316;p15"/>
          <p:cNvSpPr/>
          <p:nvPr/>
        </p:nvSpPr>
        <p:spPr>
          <a:xfrm>
            <a:off x="11130221" y="5729469"/>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descr="A picture containing clipart&#10;&#10;Description automatically generated" id="317" name="Google Shape;317;p15"/>
          <p:cNvPicPr preferRelativeResize="0"/>
          <p:nvPr/>
        </p:nvPicPr>
        <p:blipFill rotWithShape="1">
          <a:blip r:embed="rId3">
            <a:alphaModFix/>
          </a:blip>
          <a:srcRect b="0" l="0" r="0" t="0"/>
          <a:stretch/>
        </p:blipFill>
        <p:spPr>
          <a:xfrm>
            <a:off x="452845" y="4823641"/>
            <a:ext cx="1706156" cy="1977113"/>
          </a:xfrm>
          <a:prstGeom prst="rect">
            <a:avLst/>
          </a:prstGeom>
          <a:noFill/>
          <a:ln>
            <a:noFill/>
          </a:ln>
        </p:spPr>
      </p:pic>
      <p:sp>
        <p:nvSpPr>
          <p:cNvPr id="318" name="Google Shape;318;p15"/>
          <p:cNvSpPr txBox="1"/>
          <p:nvPr/>
        </p:nvSpPr>
        <p:spPr>
          <a:xfrm rot="-378548">
            <a:off x="801780" y="5403900"/>
            <a:ext cx="128793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600">
                <a:solidFill>
                  <a:schemeClr val="dk1"/>
                </a:solidFill>
                <a:latin typeface="Calibri"/>
                <a:ea typeface="Calibri"/>
                <a:cs typeface="Calibri"/>
                <a:sym typeface="Calibri"/>
              </a:rPr>
              <a:t>Rationale</a:t>
            </a:r>
            <a:endParaRPr b="1" sz="16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6"/>
          <p:cNvSpPr txBox="1"/>
          <p:nvPr>
            <p:ph type="title"/>
          </p:nvPr>
        </p:nvSpPr>
        <p:spPr>
          <a:xfrm>
            <a:off x="330199" y="368871"/>
            <a:ext cx="9772882" cy="804145"/>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rPr>
              <a:t>Sharing our recent learning experiences</a:t>
            </a:r>
            <a:endParaRPr sz="3200">
              <a:solidFill>
                <a:schemeClr val="lt1"/>
              </a:solidFill>
              <a:highlight>
                <a:srgbClr val="FFFF00"/>
              </a:highlight>
            </a:endParaRPr>
          </a:p>
        </p:txBody>
      </p:sp>
      <p:sp>
        <p:nvSpPr>
          <p:cNvPr id="325" name="Google Shape;325;p16"/>
          <p:cNvSpPr txBox="1"/>
          <p:nvPr/>
        </p:nvSpPr>
        <p:spPr>
          <a:xfrm>
            <a:off x="3791464" y="5221469"/>
            <a:ext cx="4609070"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chemeClr val="dk1"/>
                </a:solidFill>
                <a:latin typeface="Calibri"/>
                <a:ea typeface="Calibri"/>
                <a:cs typeface="Calibri"/>
                <a:sym typeface="Calibri"/>
              </a:rPr>
              <a:t>Jennifer Browne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n-IE" sz="2000">
                <a:solidFill>
                  <a:schemeClr val="dk1"/>
                </a:solidFill>
                <a:latin typeface="Calibri"/>
                <a:ea typeface="Calibri"/>
                <a:cs typeface="Calibri"/>
                <a:sym typeface="Calibri"/>
              </a:rPr>
              <a:t>Griffeen Community College, </a:t>
            </a:r>
            <a:endParaRPr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n-IE" sz="2000">
                <a:solidFill>
                  <a:schemeClr val="dk1"/>
                </a:solidFill>
                <a:latin typeface="Calibri"/>
                <a:ea typeface="Calibri"/>
                <a:cs typeface="Calibri"/>
                <a:sym typeface="Calibri"/>
              </a:rPr>
              <a:t>Lucan, Dublin </a:t>
            </a:r>
            <a:endParaRPr sz="2000">
              <a:solidFill>
                <a:schemeClr val="dk1"/>
              </a:solidFill>
              <a:latin typeface="Calibri"/>
              <a:ea typeface="Calibri"/>
              <a:cs typeface="Calibri"/>
              <a:sym typeface="Calibri"/>
            </a:endParaRPr>
          </a:p>
        </p:txBody>
      </p:sp>
      <p:sp>
        <p:nvSpPr>
          <p:cNvPr id="326" name="Google Shape;326;p16"/>
          <p:cNvSpPr/>
          <p:nvPr/>
        </p:nvSpPr>
        <p:spPr>
          <a:xfrm>
            <a:off x="11130222" y="5729301"/>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327" name="Google Shape;327;p16"/>
          <p:cNvSpPr txBox="1"/>
          <p:nvPr/>
        </p:nvSpPr>
        <p:spPr>
          <a:xfrm>
            <a:off x="770143" y="1539837"/>
            <a:ext cx="10651712" cy="58907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IE" sz="2400" u="sng">
                <a:solidFill>
                  <a:srgbClr val="C55A11"/>
                </a:solidFill>
                <a:latin typeface="Calibri"/>
                <a:ea typeface="Calibri"/>
                <a:cs typeface="Calibri"/>
                <a:sym typeface="Calibri"/>
              </a:rPr>
              <a:t>Focus</a:t>
            </a:r>
            <a:r>
              <a:rPr b="1" lang="en-IE" sz="2400">
                <a:solidFill>
                  <a:srgbClr val="C55A11"/>
                </a:solidFill>
                <a:latin typeface="Calibri"/>
                <a:ea typeface="Calibri"/>
                <a:cs typeface="Calibri"/>
                <a:sym typeface="Calibri"/>
              </a:rPr>
              <a:t>: </a:t>
            </a:r>
            <a:r>
              <a:rPr lang="en-IE" sz="2400">
                <a:solidFill>
                  <a:srgbClr val="C55A11"/>
                </a:solidFill>
                <a:latin typeface="Calibri"/>
                <a:ea typeface="Calibri"/>
                <a:cs typeface="Calibri"/>
                <a:sym typeface="Calibri"/>
              </a:rPr>
              <a:t>To share recent experiences of teaching and learning in Junior Cycle English</a:t>
            </a:r>
            <a:endParaRPr/>
          </a:p>
        </p:txBody>
      </p:sp>
      <p:pic>
        <p:nvPicPr>
          <p:cNvPr descr="Graphical user interface, website&#10;&#10;Description automatically generated" id="328" name="Google Shape;328;p16"/>
          <p:cNvPicPr preferRelativeResize="0"/>
          <p:nvPr/>
        </p:nvPicPr>
        <p:blipFill rotWithShape="1">
          <a:blip r:embed="rId3">
            <a:alphaModFix/>
          </a:blip>
          <a:srcRect b="0" l="0" r="0" t="0"/>
          <a:stretch/>
        </p:blipFill>
        <p:spPr>
          <a:xfrm>
            <a:off x="3791464" y="2495730"/>
            <a:ext cx="4454129" cy="2492599"/>
          </a:xfrm>
          <a:prstGeom prst="rect">
            <a:avLst/>
          </a:prstGeom>
          <a:noFill/>
          <a:ln>
            <a:noFill/>
          </a:ln>
        </p:spPr>
      </p:pic>
      <p:sp>
        <p:nvSpPr>
          <p:cNvPr id="329" name="Google Shape;329;p16"/>
          <p:cNvSpPr txBox="1"/>
          <p:nvPr/>
        </p:nvSpPr>
        <p:spPr>
          <a:xfrm>
            <a:off x="2971366" y="6304463"/>
            <a:ext cx="6094324" cy="369332"/>
          </a:xfrm>
          <a:prstGeom prst="rect">
            <a:avLst/>
          </a:prstGeom>
          <a:noFill/>
          <a:ln>
            <a:noFill/>
          </a:ln>
        </p:spPr>
        <p:txBody>
          <a:bodyPr anchorCtr="0" anchor="t" bIns="45700" lIns="91425" spcFirstLastPara="1" rIns="91425" wrap="square" tIns="45700">
            <a:spAutoFit/>
          </a:bodyPr>
          <a:lstStyle/>
          <a:p>
            <a:pPr indent="0" lvl="0" marL="76200" marR="0" rtl="0" algn="ctr">
              <a:lnSpc>
                <a:spcPct val="100000"/>
              </a:lnSpc>
              <a:spcBef>
                <a:spcPts val="0"/>
              </a:spcBef>
              <a:spcAft>
                <a:spcPts val="0"/>
              </a:spcAft>
              <a:buClr>
                <a:srgbClr val="800080"/>
              </a:buClr>
              <a:buSzPts val="1600"/>
              <a:buFont typeface="Noto Sans Symbols"/>
              <a:buNone/>
            </a:pPr>
            <a:r>
              <a:rPr b="0" i="0" lang="en-IE" sz="1800" u="none" cap="none" strike="noStrike">
                <a:solidFill>
                  <a:schemeClr val="dk1"/>
                </a:solidFill>
                <a:latin typeface="Calibri"/>
                <a:ea typeface="Calibri"/>
                <a:cs typeface="Calibri"/>
                <a:sym typeface="Calibri"/>
              </a:rPr>
              <a:t>Click </a:t>
            </a:r>
            <a:r>
              <a:rPr b="0" i="0" lang="en-IE"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here</a:t>
            </a:r>
            <a:r>
              <a:rPr b="0" i="0" lang="en-IE" sz="1800" u="none" cap="none" strike="noStrike">
                <a:solidFill>
                  <a:schemeClr val="dk1"/>
                </a:solidFill>
                <a:latin typeface="Calibri"/>
                <a:ea typeface="Calibri"/>
                <a:cs typeface="Calibri"/>
                <a:sym typeface="Calibri"/>
              </a:rPr>
              <a:t> to </a:t>
            </a:r>
            <a:r>
              <a:rPr lang="en-IE" sz="1800">
                <a:solidFill>
                  <a:schemeClr val="dk1"/>
                </a:solidFill>
                <a:latin typeface="Calibri"/>
                <a:ea typeface="Calibri"/>
                <a:cs typeface="Calibri"/>
                <a:sym typeface="Calibri"/>
              </a:rPr>
              <a:t>listen to the clip</a:t>
            </a:r>
            <a:endParaRPr sz="11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7"/>
          <p:cNvSpPr txBox="1"/>
          <p:nvPr>
            <p:ph idx="1" type="body"/>
          </p:nvPr>
        </p:nvSpPr>
        <p:spPr>
          <a:xfrm>
            <a:off x="838200" y="1706996"/>
            <a:ext cx="9765632" cy="339212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IE" sz="2400">
                <a:latin typeface="Calibri"/>
                <a:ea typeface="Calibri"/>
                <a:cs typeface="Calibri"/>
                <a:sym typeface="Calibri"/>
              </a:rPr>
              <a:t>In the Breakout Room:</a:t>
            </a:r>
            <a:endParaRPr/>
          </a:p>
          <a:p>
            <a:pPr indent="0" lvl="0" marL="0" rtl="0" algn="l">
              <a:lnSpc>
                <a:spcPct val="90000"/>
              </a:lnSpc>
              <a:spcBef>
                <a:spcPts val="1000"/>
              </a:spcBef>
              <a:spcAft>
                <a:spcPts val="0"/>
              </a:spcAft>
              <a:buClr>
                <a:schemeClr val="dk1"/>
              </a:buClr>
              <a:buSzPts val="2400"/>
              <a:buNone/>
            </a:pPr>
            <a:r>
              <a:t/>
            </a:r>
            <a:endParaRPr sz="2400">
              <a:latin typeface="Calibri"/>
              <a:ea typeface="Calibri"/>
              <a:cs typeface="Calibri"/>
              <a:sym typeface="Calibri"/>
            </a:endParaRPr>
          </a:p>
          <a:p>
            <a:pPr indent="-514350" lvl="1" marL="971550" rtl="0" algn="l">
              <a:lnSpc>
                <a:spcPct val="110000"/>
              </a:lnSpc>
              <a:spcBef>
                <a:spcPts val="500"/>
              </a:spcBef>
              <a:spcAft>
                <a:spcPts val="0"/>
              </a:spcAft>
              <a:buClr>
                <a:schemeClr val="dk1"/>
              </a:buClr>
              <a:buSzPts val="2400"/>
              <a:buFont typeface="Calibri"/>
              <a:buAutoNum type="arabicPeriod"/>
            </a:pPr>
            <a:r>
              <a:rPr lang="en-IE">
                <a:latin typeface="Calibri"/>
                <a:ea typeface="Calibri"/>
                <a:cs typeface="Calibri"/>
                <a:sym typeface="Calibri"/>
              </a:rPr>
              <a:t>Nominate </a:t>
            </a:r>
            <a:r>
              <a:rPr b="1" i="1" lang="en-IE">
                <a:latin typeface="Calibri"/>
                <a:ea typeface="Calibri"/>
                <a:cs typeface="Calibri"/>
                <a:sym typeface="Calibri"/>
              </a:rPr>
              <a:t>one</a:t>
            </a:r>
            <a:r>
              <a:rPr lang="en-IE">
                <a:latin typeface="Calibri"/>
                <a:ea typeface="Calibri"/>
                <a:cs typeface="Calibri"/>
                <a:sym typeface="Calibri"/>
              </a:rPr>
              <a:t> person to share screen and audio</a:t>
            </a:r>
            <a:endParaRPr/>
          </a:p>
          <a:p>
            <a:pPr indent="-514350" lvl="1" marL="971550" rtl="0" algn="l">
              <a:lnSpc>
                <a:spcPct val="110000"/>
              </a:lnSpc>
              <a:spcBef>
                <a:spcPts val="500"/>
              </a:spcBef>
              <a:spcAft>
                <a:spcPts val="0"/>
              </a:spcAft>
              <a:buClr>
                <a:schemeClr val="dk1"/>
              </a:buClr>
              <a:buSzPts val="2400"/>
              <a:buFont typeface="Calibri"/>
              <a:buAutoNum type="arabicPeriod"/>
            </a:pPr>
            <a:r>
              <a:rPr lang="en-IE">
                <a:latin typeface="Calibri"/>
                <a:ea typeface="Calibri"/>
                <a:cs typeface="Calibri"/>
                <a:sym typeface="Calibri"/>
              </a:rPr>
              <a:t>Choose </a:t>
            </a:r>
            <a:r>
              <a:rPr b="1" i="1" lang="en-IE">
                <a:latin typeface="Calibri"/>
                <a:ea typeface="Calibri"/>
                <a:cs typeface="Calibri"/>
                <a:sym typeface="Calibri"/>
              </a:rPr>
              <a:t>one</a:t>
            </a:r>
            <a:r>
              <a:rPr lang="en-IE">
                <a:latin typeface="Calibri"/>
                <a:ea typeface="Calibri"/>
                <a:cs typeface="Calibri"/>
                <a:sym typeface="Calibri"/>
              </a:rPr>
              <a:t> video to watch on the Google site</a:t>
            </a:r>
            <a:endParaRPr/>
          </a:p>
          <a:p>
            <a:pPr indent="-514350" lvl="1" marL="971550" rtl="0" algn="l">
              <a:lnSpc>
                <a:spcPct val="110000"/>
              </a:lnSpc>
              <a:spcBef>
                <a:spcPts val="500"/>
              </a:spcBef>
              <a:spcAft>
                <a:spcPts val="0"/>
              </a:spcAft>
              <a:buClr>
                <a:schemeClr val="dk1"/>
              </a:buClr>
              <a:buSzPts val="2400"/>
              <a:buFont typeface="Calibri"/>
              <a:buAutoNum type="arabicPeriod"/>
            </a:pPr>
            <a:r>
              <a:rPr lang="en-IE">
                <a:latin typeface="Calibri"/>
                <a:ea typeface="Calibri"/>
                <a:cs typeface="Calibri"/>
                <a:sym typeface="Calibri"/>
              </a:rPr>
              <a:t>Share your thoughts on the clip. Chat about </a:t>
            </a:r>
            <a:r>
              <a:rPr b="1" i="1" lang="en-IE">
                <a:latin typeface="Calibri"/>
                <a:ea typeface="Calibri"/>
                <a:cs typeface="Calibri"/>
                <a:sym typeface="Calibri"/>
              </a:rPr>
              <a:t>one</a:t>
            </a:r>
            <a:r>
              <a:rPr lang="en-IE">
                <a:latin typeface="Calibri"/>
                <a:ea typeface="Calibri"/>
                <a:cs typeface="Calibri"/>
                <a:sym typeface="Calibri"/>
              </a:rPr>
              <a:t> thing that worked for you and your students in light of the pandemic</a:t>
            </a:r>
            <a:endParaRPr>
              <a:latin typeface="Calibri"/>
              <a:ea typeface="Calibri"/>
              <a:cs typeface="Calibri"/>
              <a:sym typeface="Calibri"/>
            </a:endParaRPr>
          </a:p>
          <a:p>
            <a:pPr indent="-50800" lvl="0" marL="228600" rtl="0" algn="l">
              <a:lnSpc>
                <a:spcPct val="90000"/>
              </a:lnSpc>
              <a:spcBef>
                <a:spcPts val="1000"/>
              </a:spcBef>
              <a:spcAft>
                <a:spcPts val="0"/>
              </a:spcAft>
              <a:buClr>
                <a:schemeClr val="dk1"/>
              </a:buClr>
              <a:buSzPts val="2800"/>
              <a:buNone/>
            </a:pPr>
            <a:r>
              <a:t/>
            </a:r>
            <a:endParaRPr/>
          </a:p>
        </p:txBody>
      </p:sp>
      <p:sp>
        <p:nvSpPr>
          <p:cNvPr id="336" name="Google Shape;336;p17"/>
          <p:cNvSpPr txBox="1"/>
          <p:nvPr>
            <p:ph type="title"/>
          </p:nvPr>
        </p:nvSpPr>
        <p:spPr>
          <a:xfrm>
            <a:off x="838200" y="365125"/>
            <a:ext cx="9233934" cy="1123247"/>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rPr>
              <a:t>Activity 2 – Breakout Room (10 mins)</a:t>
            </a:r>
            <a:endParaRPr/>
          </a:p>
        </p:txBody>
      </p:sp>
      <p:pic>
        <p:nvPicPr>
          <p:cNvPr descr="Icon&#10;&#10;Description automatically generated" id="337" name="Google Shape;337;p17"/>
          <p:cNvPicPr preferRelativeResize="0"/>
          <p:nvPr/>
        </p:nvPicPr>
        <p:blipFill rotWithShape="1">
          <a:blip r:embed="rId3">
            <a:alphaModFix/>
          </a:blip>
          <a:srcRect b="0" l="0" r="0" t="0"/>
          <a:stretch/>
        </p:blipFill>
        <p:spPr>
          <a:xfrm>
            <a:off x="11039658" y="5570576"/>
            <a:ext cx="815385" cy="865017"/>
          </a:xfrm>
          <a:prstGeom prst="rect">
            <a:avLst/>
          </a:prstGeom>
          <a:noFill/>
          <a:ln>
            <a:noFill/>
          </a:ln>
        </p:spPr>
      </p:pic>
      <p:pic>
        <p:nvPicPr>
          <p:cNvPr id="338" name="Google Shape;338;p17"/>
          <p:cNvPicPr preferRelativeResize="0"/>
          <p:nvPr/>
        </p:nvPicPr>
        <p:blipFill rotWithShape="1">
          <a:blip r:embed="rId4">
            <a:alphaModFix/>
          </a:blip>
          <a:srcRect b="0" l="0" r="0" t="0"/>
          <a:stretch/>
        </p:blipFill>
        <p:spPr>
          <a:xfrm>
            <a:off x="1948364" y="5513295"/>
            <a:ext cx="8295271" cy="979580"/>
          </a:xfrm>
          <a:prstGeom prst="rect">
            <a:avLst/>
          </a:prstGeom>
          <a:noFill/>
          <a:ln>
            <a:noFill/>
          </a:ln>
        </p:spPr>
      </p:pic>
      <p:sp>
        <p:nvSpPr>
          <p:cNvPr id="339" name="Google Shape;339;p17"/>
          <p:cNvSpPr/>
          <p:nvPr/>
        </p:nvSpPr>
        <p:spPr>
          <a:xfrm>
            <a:off x="6684901" y="5099125"/>
            <a:ext cx="245806" cy="782230"/>
          </a:xfrm>
          <a:prstGeom prst="downArrow">
            <a:avLst>
              <a:gd fmla="val 50000" name="adj1"/>
              <a:gd fmla="val 50000" name="adj2"/>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qr code&#10;&#10;Description automatically generated" id="340" name="Google Shape;340;p17"/>
          <p:cNvPicPr preferRelativeResize="0"/>
          <p:nvPr/>
        </p:nvPicPr>
        <p:blipFill rotWithShape="1">
          <a:blip r:embed="rId5">
            <a:alphaModFix/>
          </a:blip>
          <a:srcRect b="0" l="0" r="0" t="0"/>
          <a:stretch/>
        </p:blipFill>
        <p:spPr>
          <a:xfrm>
            <a:off x="10548015" y="3947238"/>
            <a:ext cx="1543080" cy="15430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18"/>
          <p:cNvPicPr preferRelativeResize="0"/>
          <p:nvPr/>
        </p:nvPicPr>
        <p:blipFill rotWithShape="1">
          <a:blip r:embed="rId3">
            <a:alphaModFix/>
          </a:blip>
          <a:srcRect b="0" l="0" r="0" t="0"/>
          <a:stretch/>
        </p:blipFill>
        <p:spPr>
          <a:xfrm>
            <a:off x="536197" y="1336821"/>
            <a:ext cx="3541763" cy="1840670"/>
          </a:xfrm>
          <a:prstGeom prst="rect">
            <a:avLst/>
          </a:prstGeom>
          <a:noFill/>
          <a:ln>
            <a:noFill/>
          </a:ln>
        </p:spPr>
      </p:pic>
      <p:pic>
        <p:nvPicPr>
          <p:cNvPr descr="A picture containing text, metal, screenshot, several&#10;&#10;Description automatically generated" id="347" name="Google Shape;347;p18"/>
          <p:cNvPicPr preferRelativeResize="0"/>
          <p:nvPr/>
        </p:nvPicPr>
        <p:blipFill rotWithShape="1">
          <a:blip r:embed="rId4">
            <a:alphaModFix/>
          </a:blip>
          <a:srcRect b="0" l="0" r="0" t="0"/>
          <a:stretch/>
        </p:blipFill>
        <p:spPr>
          <a:xfrm>
            <a:off x="2589805" y="4882653"/>
            <a:ext cx="1297781" cy="1676724"/>
          </a:xfrm>
          <a:prstGeom prst="rect">
            <a:avLst/>
          </a:prstGeom>
          <a:noFill/>
          <a:ln cap="flat" cmpd="sng" w="9525">
            <a:solidFill>
              <a:schemeClr val="dk1"/>
            </a:solidFill>
            <a:prstDash val="solid"/>
            <a:round/>
            <a:headEnd len="sm" w="sm" type="none"/>
            <a:tailEnd len="sm" w="sm" type="none"/>
          </a:ln>
        </p:spPr>
      </p:pic>
      <p:pic>
        <p:nvPicPr>
          <p:cNvPr descr="A picture containing text&#10;&#10;Description automatically generated" id="348" name="Google Shape;348;p18"/>
          <p:cNvPicPr preferRelativeResize="0"/>
          <p:nvPr/>
        </p:nvPicPr>
        <p:blipFill rotWithShape="1">
          <a:blip r:embed="rId5">
            <a:alphaModFix/>
          </a:blip>
          <a:srcRect b="0" l="0" r="0" t="0"/>
          <a:stretch/>
        </p:blipFill>
        <p:spPr>
          <a:xfrm>
            <a:off x="524220" y="4226175"/>
            <a:ext cx="1470758" cy="1858323"/>
          </a:xfrm>
          <a:prstGeom prst="rect">
            <a:avLst/>
          </a:prstGeom>
          <a:noFill/>
          <a:ln cap="flat" cmpd="sng" w="12700">
            <a:solidFill>
              <a:schemeClr val="dk1"/>
            </a:solidFill>
            <a:prstDash val="solid"/>
            <a:round/>
            <a:headEnd len="sm" w="sm" type="none"/>
            <a:tailEnd len="sm" w="sm" type="none"/>
          </a:ln>
        </p:spPr>
      </p:pic>
      <p:pic>
        <p:nvPicPr>
          <p:cNvPr descr="A picture containing text&#10;&#10;Description automatically generated" id="349" name="Google Shape;349;p18"/>
          <p:cNvPicPr preferRelativeResize="0"/>
          <p:nvPr/>
        </p:nvPicPr>
        <p:blipFill rotWithShape="1">
          <a:blip r:embed="rId6">
            <a:alphaModFix/>
          </a:blip>
          <a:srcRect b="0" l="0" r="0" t="0"/>
          <a:stretch/>
        </p:blipFill>
        <p:spPr>
          <a:xfrm>
            <a:off x="4612522" y="4329097"/>
            <a:ext cx="4037556" cy="2300220"/>
          </a:xfrm>
          <a:prstGeom prst="rect">
            <a:avLst/>
          </a:prstGeom>
          <a:noFill/>
          <a:ln>
            <a:noFill/>
          </a:ln>
        </p:spPr>
      </p:pic>
      <p:pic>
        <p:nvPicPr>
          <p:cNvPr descr="Chart, treemap chart&#10;&#10;Description automatically generated" id="350" name="Google Shape;350;p18"/>
          <p:cNvPicPr preferRelativeResize="0"/>
          <p:nvPr/>
        </p:nvPicPr>
        <p:blipFill rotWithShape="1">
          <a:blip r:embed="rId7">
            <a:alphaModFix/>
          </a:blip>
          <a:srcRect b="0" l="0" r="0" t="0"/>
          <a:stretch/>
        </p:blipFill>
        <p:spPr>
          <a:xfrm>
            <a:off x="9893796" y="4105961"/>
            <a:ext cx="1482375" cy="2085135"/>
          </a:xfrm>
          <a:prstGeom prst="rect">
            <a:avLst/>
          </a:prstGeom>
          <a:noFill/>
          <a:ln cap="flat" cmpd="sng" w="12700">
            <a:solidFill>
              <a:schemeClr val="dk1"/>
            </a:solidFill>
            <a:prstDash val="solid"/>
            <a:round/>
            <a:headEnd len="sm" w="sm" type="none"/>
            <a:tailEnd len="sm" w="sm" type="none"/>
          </a:ln>
        </p:spPr>
      </p:pic>
      <p:sp>
        <p:nvSpPr>
          <p:cNvPr id="351" name="Google Shape;351;p18"/>
          <p:cNvSpPr txBox="1"/>
          <p:nvPr>
            <p:ph type="title"/>
          </p:nvPr>
        </p:nvSpPr>
        <p:spPr>
          <a:xfrm>
            <a:off x="524220" y="298622"/>
            <a:ext cx="9369576" cy="847725"/>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Junior Cycle English since 2014</a:t>
            </a:r>
            <a:endParaRPr sz="3200">
              <a:solidFill>
                <a:schemeClr val="lt1"/>
              </a:solidFill>
              <a:latin typeface="Calibri"/>
              <a:ea typeface="Calibri"/>
              <a:cs typeface="Calibri"/>
              <a:sym typeface="Calibri"/>
            </a:endParaRPr>
          </a:p>
        </p:txBody>
      </p:sp>
      <p:pic>
        <p:nvPicPr>
          <p:cNvPr descr="A picture containing text, sign, clipart, screenshot&#10;&#10;Description automatically generated" id="352" name="Google Shape;352;p18"/>
          <p:cNvPicPr preferRelativeResize="0"/>
          <p:nvPr/>
        </p:nvPicPr>
        <p:blipFill rotWithShape="1">
          <a:blip r:embed="rId8">
            <a:alphaModFix/>
          </a:blip>
          <a:srcRect b="0" l="0" r="0" t="0"/>
          <a:stretch/>
        </p:blipFill>
        <p:spPr>
          <a:xfrm>
            <a:off x="9596487" y="1411861"/>
            <a:ext cx="1293658" cy="866656"/>
          </a:xfrm>
          <a:prstGeom prst="rect">
            <a:avLst/>
          </a:prstGeom>
          <a:noFill/>
          <a:ln>
            <a:noFill/>
          </a:ln>
        </p:spPr>
      </p:pic>
      <p:pic>
        <p:nvPicPr>
          <p:cNvPr descr="Logo, company name&#10;&#10;Description automatically generated" id="353" name="Google Shape;353;p18"/>
          <p:cNvPicPr preferRelativeResize="0"/>
          <p:nvPr/>
        </p:nvPicPr>
        <p:blipFill rotWithShape="1">
          <a:blip r:embed="rId9">
            <a:alphaModFix/>
          </a:blip>
          <a:srcRect b="0" l="0" r="0" t="0"/>
          <a:stretch/>
        </p:blipFill>
        <p:spPr>
          <a:xfrm>
            <a:off x="9690992" y="2499564"/>
            <a:ext cx="1685179" cy="948829"/>
          </a:xfrm>
          <a:prstGeom prst="rect">
            <a:avLst/>
          </a:prstGeom>
          <a:noFill/>
          <a:ln>
            <a:noFill/>
          </a:ln>
        </p:spPr>
      </p:pic>
      <p:pic>
        <p:nvPicPr>
          <p:cNvPr id="354" name="Google Shape;354;p18"/>
          <p:cNvPicPr preferRelativeResize="0"/>
          <p:nvPr/>
        </p:nvPicPr>
        <p:blipFill rotWithShape="1">
          <a:blip r:embed="rId10">
            <a:alphaModFix/>
          </a:blip>
          <a:srcRect b="0" l="0" r="0" t="0"/>
          <a:stretch/>
        </p:blipFill>
        <p:spPr>
          <a:xfrm>
            <a:off x="5165889" y="1336821"/>
            <a:ext cx="2617590" cy="21115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500"/>
                                        <p:tgtEl>
                                          <p:spTgt spid="35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19"/>
          <p:cNvSpPr txBox="1"/>
          <p:nvPr>
            <p:ph type="title"/>
          </p:nvPr>
        </p:nvSpPr>
        <p:spPr>
          <a:xfrm>
            <a:off x="480463" y="278490"/>
            <a:ext cx="9494141" cy="1048971"/>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Identifying learning experiences in our </a:t>
            </a:r>
            <a:br>
              <a:rPr b="1" lang="en-IE" sz="3200">
                <a:latin typeface="Calibri"/>
                <a:ea typeface="Calibri"/>
                <a:cs typeface="Calibri"/>
                <a:sym typeface="Calibri"/>
              </a:rPr>
            </a:br>
            <a:r>
              <a:rPr b="1" lang="en-IE" sz="3200">
                <a:solidFill>
                  <a:schemeClr val="lt1"/>
                </a:solidFill>
                <a:latin typeface="Calibri"/>
                <a:ea typeface="Calibri"/>
                <a:cs typeface="Calibri"/>
                <a:sym typeface="Calibri"/>
              </a:rPr>
              <a:t>classrooms</a:t>
            </a:r>
            <a:endParaRPr/>
          </a:p>
        </p:txBody>
      </p:sp>
      <p:sp>
        <p:nvSpPr>
          <p:cNvPr id="361" name="Google Shape;361;p19"/>
          <p:cNvSpPr txBox="1"/>
          <p:nvPr/>
        </p:nvSpPr>
        <p:spPr>
          <a:xfrm>
            <a:off x="1124779" y="5219206"/>
            <a:ext cx="3650364"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chemeClr val="dk1"/>
                </a:solidFill>
                <a:latin typeface="Calibri"/>
                <a:ea typeface="Calibri"/>
                <a:cs typeface="Calibri"/>
                <a:sym typeface="Calibri"/>
              </a:rPr>
              <a:t>Nadine Butler </a:t>
            </a:r>
            <a:endParaRPr/>
          </a:p>
          <a:p>
            <a:pPr indent="0" lvl="0" marL="0" marR="0" rtl="0" algn="ctr">
              <a:spcBef>
                <a:spcPts val="0"/>
              </a:spcBef>
              <a:spcAft>
                <a:spcPts val="0"/>
              </a:spcAft>
              <a:buNone/>
            </a:pPr>
            <a:r>
              <a:rPr b="1" lang="en-IE" sz="2000">
                <a:solidFill>
                  <a:schemeClr val="dk1"/>
                </a:solidFill>
                <a:latin typeface="Calibri"/>
                <a:ea typeface="Calibri"/>
                <a:cs typeface="Calibri"/>
                <a:sym typeface="Calibri"/>
              </a:rPr>
              <a:t>Trinity Comprehensive School, Ballymun, Dublin </a:t>
            </a:r>
            <a:endParaRPr/>
          </a:p>
        </p:txBody>
      </p:sp>
      <p:pic>
        <p:nvPicPr>
          <p:cNvPr descr="A person taking a selfie&#10;&#10;Description automatically generated with medium confidence" id="362" name="Google Shape;362;p19"/>
          <p:cNvPicPr preferRelativeResize="0"/>
          <p:nvPr/>
        </p:nvPicPr>
        <p:blipFill rotWithShape="1">
          <a:blip r:embed="rId3">
            <a:alphaModFix/>
          </a:blip>
          <a:srcRect b="0" l="0" r="0" t="0"/>
          <a:stretch/>
        </p:blipFill>
        <p:spPr>
          <a:xfrm>
            <a:off x="1777632" y="1940523"/>
            <a:ext cx="2184768" cy="2976953"/>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sp>
        <p:nvSpPr>
          <p:cNvPr id="363" name="Google Shape;363;p19"/>
          <p:cNvSpPr txBox="1"/>
          <p:nvPr/>
        </p:nvSpPr>
        <p:spPr>
          <a:xfrm>
            <a:off x="7921378" y="2828834"/>
            <a:ext cx="3500478" cy="1200329"/>
          </a:xfrm>
          <a:prstGeom prst="rect">
            <a:avLst/>
          </a:prstGeom>
          <a:solidFill>
            <a:srgbClr val="D17DB9"/>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Calibri"/>
              <a:buNone/>
            </a:pPr>
            <a:r>
              <a:rPr b="1" lang="en-IE" sz="2400">
                <a:solidFill>
                  <a:schemeClr val="dk1"/>
                </a:solidFill>
                <a:latin typeface="Calibri"/>
                <a:ea typeface="Calibri"/>
                <a:cs typeface="Calibri"/>
                <a:sym typeface="Calibri"/>
              </a:rPr>
              <a:t>As you listen, reflect on student learning in your own classroom </a:t>
            </a:r>
            <a:endParaRPr b="1" sz="2400">
              <a:solidFill>
                <a:schemeClr val="dk1"/>
              </a:solidFill>
              <a:latin typeface="Calibri"/>
              <a:ea typeface="Calibri"/>
              <a:cs typeface="Calibri"/>
              <a:sym typeface="Calibri"/>
            </a:endParaRPr>
          </a:p>
        </p:txBody>
      </p:sp>
      <p:pic>
        <p:nvPicPr>
          <p:cNvPr descr="Shape, circle&#10;&#10;Description automatically generated" id="364" name="Google Shape;364;p19"/>
          <p:cNvPicPr preferRelativeResize="0"/>
          <p:nvPr/>
        </p:nvPicPr>
        <p:blipFill rotWithShape="1">
          <a:blip r:embed="rId4">
            <a:alphaModFix/>
          </a:blip>
          <a:srcRect b="0" l="0" r="0" t="0"/>
          <a:stretch/>
        </p:blipFill>
        <p:spPr>
          <a:xfrm>
            <a:off x="8928866" y="4627289"/>
            <a:ext cx="1485502" cy="1183833"/>
          </a:xfrm>
          <a:prstGeom prst="rect">
            <a:avLst/>
          </a:prstGeom>
          <a:noFill/>
          <a:ln>
            <a:noFill/>
          </a:ln>
        </p:spPr>
      </p:pic>
      <p:pic>
        <p:nvPicPr>
          <p:cNvPr id="365" name="Google Shape;365;p19"/>
          <p:cNvPicPr preferRelativeResize="0"/>
          <p:nvPr/>
        </p:nvPicPr>
        <p:blipFill rotWithShape="1">
          <a:blip r:embed="rId5">
            <a:alphaModFix/>
          </a:blip>
          <a:srcRect b="0" l="0" r="0" t="0"/>
          <a:stretch/>
        </p:blipFill>
        <p:spPr>
          <a:xfrm>
            <a:off x="4787205" y="2227174"/>
            <a:ext cx="2617590" cy="2302045"/>
          </a:xfrm>
          <a:prstGeom prst="rect">
            <a:avLst/>
          </a:prstGeom>
          <a:noFill/>
          <a:ln>
            <a:noFill/>
          </a:ln>
        </p:spPr>
      </p:pic>
      <p:pic>
        <p:nvPicPr>
          <p:cNvPr id="366" name="Google Shape;366;p19" title="Nadine Butler Audio.wav">
            <a:hlinkClick r:id="rId6"/>
          </p:cNvPr>
          <p:cNvPicPr preferRelativeResize="0"/>
          <p:nvPr/>
        </p:nvPicPr>
        <p:blipFill>
          <a:blip r:embed="rId7">
            <a:alphaModFix/>
          </a:blip>
          <a:stretch>
            <a:fillRect/>
          </a:stretch>
        </p:blipFill>
        <p:spPr>
          <a:xfrm>
            <a:off x="2474893" y="6234869"/>
            <a:ext cx="457200" cy="45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txBox="1"/>
          <p:nvPr>
            <p:ph type="title"/>
          </p:nvPr>
        </p:nvSpPr>
        <p:spPr>
          <a:xfrm>
            <a:off x="838198" y="365125"/>
            <a:ext cx="9353365" cy="793601"/>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A glimpse of today’s CPD</a:t>
            </a:r>
            <a:endParaRPr/>
          </a:p>
        </p:txBody>
      </p:sp>
      <p:pic>
        <p:nvPicPr>
          <p:cNvPr id="141" name="Google Shape;141;p2"/>
          <p:cNvPicPr preferRelativeResize="0"/>
          <p:nvPr/>
        </p:nvPicPr>
        <p:blipFill rotWithShape="1">
          <a:blip r:embed="rId3">
            <a:alphaModFix/>
          </a:blip>
          <a:srcRect b="0" l="0" r="0" t="0"/>
          <a:stretch/>
        </p:blipFill>
        <p:spPr>
          <a:xfrm>
            <a:off x="10314393" y="3109421"/>
            <a:ext cx="1508526" cy="1310187"/>
          </a:xfrm>
          <a:prstGeom prst="rect">
            <a:avLst/>
          </a:prstGeom>
          <a:noFill/>
          <a:ln>
            <a:noFill/>
          </a:ln>
        </p:spPr>
      </p:pic>
      <p:pic>
        <p:nvPicPr>
          <p:cNvPr descr="Graphical user interface&#10;&#10;Description automatically generated" id="142" name="Google Shape;142;p2"/>
          <p:cNvPicPr preferRelativeResize="0"/>
          <p:nvPr>
            <p:ph idx="1" type="body"/>
          </p:nvPr>
        </p:nvPicPr>
        <p:blipFill rotWithShape="1">
          <a:blip r:embed="rId4">
            <a:alphaModFix/>
          </a:blip>
          <a:srcRect b="0" l="0" r="0" t="0"/>
          <a:stretch/>
        </p:blipFill>
        <p:spPr>
          <a:xfrm>
            <a:off x="2301016" y="1567631"/>
            <a:ext cx="7107647" cy="4003675"/>
          </a:xfrm>
          <a:prstGeom prst="rect">
            <a:avLst/>
          </a:prstGeom>
          <a:noFill/>
          <a:ln>
            <a:noFill/>
          </a:ln>
        </p:spPr>
      </p:pic>
      <p:sp>
        <p:nvSpPr>
          <p:cNvPr id="143" name="Google Shape;143;p2"/>
          <p:cNvSpPr txBox="1"/>
          <p:nvPr/>
        </p:nvSpPr>
        <p:spPr>
          <a:xfrm>
            <a:off x="2727309" y="5795545"/>
            <a:ext cx="6097712" cy="369332"/>
          </a:xfrm>
          <a:prstGeom prst="rect">
            <a:avLst/>
          </a:prstGeom>
          <a:noFill/>
          <a:ln>
            <a:noFill/>
          </a:ln>
        </p:spPr>
        <p:txBody>
          <a:bodyPr anchorCtr="0" anchor="t" bIns="45700" lIns="91425" spcFirstLastPara="1" rIns="91425" wrap="square" tIns="45700">
            <a:spAutoFit/>
          </a:bodyPr>
          <a:lstStyle/>
          <a:p>
            <a:pPr indent="0" lvl="0" marL="76200" marR="0" rtl="0" algn="ctr">
              <a:lnSpc>
                <a:spcPct val="100000"/>
              </a:lnSpc>
              <a:spcBef>
                <a:spcPts val="0"/>
              </a:spcBef>
              <a:spcAft>
                <a:spcPts val="0"/>
              </a:spcAft>
              <a:buClr>
                <a:srgbClr val="800080"/>
              </a:buClr>
              <a:buSzPts val="1600"/>
              <a:buFont typeface="Noto Sans Symbols"/>
              <a:buNone/>
            </a:pPr>
            <a:r>
              <a:rPr b="0" i="0" lang="en-IE" sz="1800" u="none" cap="none" strike="noStrike">
                <a:solidFill>
                  <a:schemeClr val="dk1"/>
                </a:solidFill>
                <a:latin typeface="Calibri"/>
                <a:ea typeface="Calibri"/>
                <a:cs typeface="Calibri"/>
                <a:sym typeface="Calibri"/>
              </a:rPr>
              <a:t>Click </a:t>
            </a:r>
            <a:r>
              <a:rPr b="0" i="0" lang="en-IE"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here</a:t>
            </a:r>
            <a:r>
              <a:rPr b="0" i="0" lang="en-IE" sz="1800" u="none" cap="none" strike="noStrike">
                <a:solidFill>
                  <a:schemeClr val="dk1"/>
                </a:solidFill>
                <a:latin typeface="Calibri"/>
                <a:ea typeface="Calibri"/>
                <a:cs typeface="Calibri"/>
                <a:sym typeface="Calibri"/>
              </a:rPr>
              <a:t> to watch the video</a:t>
            </a:r>
            <a:endParaRPr sz="11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20"/>
          <p:cNvSpPr txBox="1"/>
          <p:nvPr>
            <p:ph idx="1" type="body"/>
          </p:nvPr>
        </p:nvSpPr>
        <p:spPr>
          <a:xfrm>
            <a:off x="506850" y="1510749"/>
            <a:ext cx="11227950" cy="503395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None/>
            </a:pPr>
            <a:r>
              <a:t/>
            </a:r>
            <a:endParaRPr sz="3200"/>
          </a:p>
          <a:p>
            <a:pPr indent="0" lvl="0" marL="0" rtl="0" algn="l">
              <a:lnSpc>
                <a:spcPct val="90000"/>
              </a:lnSpc>
              <a:spcBef>
                <a:spcPts val="1000"/>
              </a:spcBef>
              <a:spcAft>
                <a:spcPts val="0"/>
              </a:spcAft>
              <a:buClr>
                <a:schemeClr val="dk1"/>
              </a:buClr>
              <a:buSzPts val="3200"/>
              <a:buNone/>
            </a:pPr>
            <a:r>
              <a:t/>
            </a:r>
            <a:endParaRPr sz="3200"/>
          </a:p>
          <a:p>
            <a:pPr indent="0" lvl="0" marL="0" rtl="0" algn="l">
              <a:lnSpc>
                <a:spcPct val="90000"/>
              </a:lnSpc>
              <a:spcBef>
                <a:spcPts val="1000"/>
              </a:spcBef>
              <a:spcAft>
                <a:spcPts val="0"/>
              </a:spcAft>
              <a:buClr>
                <a:schemeClr val="dk1"/>
              </a:buClr>
              <a:buSzPts val="3200"/>
              <a:buNone/>
            </a:pPr>
            <a:r>
              <a:t/>
            </a:r>
            <a:endParaRPr sz="3200"/>
          </a:p>
          <a:p>
            <a:pPr indent="-25400" lvl="0" marL="228600" rtl="0" algn="l">
              <a:lnSpc>
                <a:spcPct val="90000"/>
              </a:lnSpc>
              <a:spcBef>
                <a:spcPts val="1000"/>
              </a:spcBef>
              <a:spcAft>
                <a:spcPts val="0"/>
              </a:spcAft>
              <a:buClr>
                <a:schemeClr val="dk1"/>
              </a:buClr>
              <a:buSzPts val="3200"/>
              <a:buNone/>
            </a:pPr>
            <a:r>
              <a:t/>
            </a:r>
            <a:endParaRPr sz="3200"/>
          </a:p>
          <a:p>
            <a:pPr indent="-25400" lvl="0" marL="228600" rtl="0" algn="l">
              <a:lnSpc>
                <a:spcPct val="90000"/>
              </a:lnSpc>
              <a:spcBef>
                <a:spcPts val="1000"/>
              </a:spcBef>
              <a:spcAft>
                <a:spcPts val="0"/>
              </a:spcAft>
              <a:buClr>
                <a:schemeClr val="dk1"/>
              </a:buClr>
              <a:buSzPts val="3200"/>
              <a:buNone/>
            </a:pPr>
            <a:r>
              <a:t/>
            </a:r>
            <a:endParaRPr sz="3200"/>
          </a:p>
          <a:p>
            <a:pPr indent="0" lvl="0" marL="0" rtl="0" algn="l">
              <a:lnSpc>
                <a:spcPct val="90000"/>
              </a:lnSpc>
              <a:spcBef>
                <a:spcPts val="1000"/>
              </a:spcBef>
              <a:spcAft>
                <a:spcPts val="0"/>
              </a:spcAft>
              <a:buClr>
                <a:schemeClr val="dk1"/>
              </a:buClr>
              <a:buSzPts val="1800"/>
              <a:buNone/>
            </a:pPr>
            <a:r>
              <a:t/>
            </a:r>
            <a:endParaRPr sz="1800"/>
          </a:p>
          <a:p>
            <a:pPr indent="-114300" lvl="0" marL="228600" rtl="0" algn="l">
              <a:lnSpc>
                <a:spcPct val="90000"/>
              </a:lnSpc>
              <a:spcBef>
                <a:spcPts val="1000"/>
              </a:spcBef>
              <a:spcAft>
                <a:spcPts val="0"/>
              </a:spcAft>
              <a:buClr>
                <a:schemeClr val="dk1"/>
              </a:buClr>
              <a:buSzPts val="1800"/>
              <a:buNone/>
            </a:pPr>
            <a:r>
              <a:t/>
            </a:r>
            <a:endParaRPr sz="1800"/>
          </a:p>
          <a:p>
            <a:pPr indent="0" lvl="0" marL="0" rtl="0" algn="l">
              <a:lnSpc>
                <a:spcPct val="90000"/>
              </a:lnSpc>
              <a:spcBef>
                <a:spcPts val="1000"/>
              </a:spcBef>
              <a:spcAft>
                <a:spcPts val="0"/>
              </a:spcAft>
              <a:buClr>
                <a:schemeClr val="dk1"/>
              </a:buClr>
              <a:buSzPts val="5000"/>
              <a:buNone/>
            </a:pPr>
            <a:r>
              <a:t/>
            </a:r>
            <a:endParaRPr sz="5000"/>
          </a:p>
          <a:p>
            <a:pPr indent="0" lvl="0" marL="0" rtl="0" algn="l">
              <a:lnSpc>
                <a:spcPct val="90000"/>
              </a:lnSpc>
              <a:spcBef>
                <a:spcPts val="1000"/>
              </a:spcBef>
              <a:spcAft>
                <a:spcPts val="0"/>
              </a:spcAft>
              <a:buClr>
                <a:schemeClr val="dk1"/>
              </a:buClr>
              <a:buSzPts val="1800"/>
              <a:buNone/>
            </a:pPr>
            <a:r>
              <a:t/>
            </a:r>
            <a:endParaRPr sz="1800"/>
          </a:p>
        </p:txBody>
      </p:sp>
      <p:sp>
        <p:nvSpPr>
          <p:cNvPr id="373" name="Google Shape;373;p20"/>
          <p:cNvSpPr txBox="1"/>
          <p:nvPr>
            <p:ph type="title"/>
          </p:nvPr>
        </p:nvSpPr>
        <p:spPr>
          <a:xfrm>
            <a:off x="403774" y="313296"/>
            <a:ext cx="9762536" cy="869563"/>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Looking at student learning experiences </a:t>
            </a:r>
            <a:endParaRPr b="1" sz="3200">
              <a:solidFill>
                <a:schemeClr val="lt1"/>
              </a:solidFill>
            </a:endParaRPr>
          </a:p>
        </p:txBody>
      </p:sp>
      <p:sp>
        <p:nvSpPr>
          <p:cNvPr id="374" name="Google Shape;374;p20"/>
          <p:cNvSpPr txBox="1"/>
          <p:nvPr/>
        </p:nvSpPr>
        <p:spPr>
          <a:xfrm>
            <a:off x="2831662" y="5347251"/>
            <a:ext cx="416560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chemeClr val="dk1"/>
                </a:solidFill>
                <a:latin typeface="Calibri"/>
                <a:ea typeface="Calibri"/>
                <a:cs typeface="Calibri"/>
                <a:sym typeface="Calibri"/>
              </a:rPr>
              <a:t>Carrigaline Community School, </a:t>
            </a:r>
            <a:endParaRPr/>
          </a:p>
          <a:p>
            <a:pPr indent="0" lvl="0" marL="0" marR="0" rtl="0" algn="ctr">
              <a:spcBef>
                <a:spcPts val="0"/>
              </a:spcBef>
              <a:spcAft>
                <a:spcPts val="0"/>
              </a:spcAft>
              <a:buNone/>
            </a:pPr>
            <a:r>
              <a:rPr b="1" lang="en-IE" sz="2400">
                <a:solidFill>
                  <a:schemeClr val="dk1"/>
                </a:solidFill>
                <a:latin typeface="Calibri"/>
                <a:ea typeface="Calibri"/>
                <a:cs typeface="Calibri"/>
                <a:sym typeface="Calibri"/>
              </a:rPr>
              <a:t>Cork</a:t>
            </a:r>
            <a:endParaRPr/>
          </a:p>
        </p:txBody>
      </p:sp>
      <p:sp>
        <p:nvSpPr>
          <p:cNvPr id="375" name="Google Shape;375;p20"/>
          <p:cNvSpPr txBox="1"/>
          <p:nvPr/>
        </p:nvSpPr>
        <p:spPr>
          <a:xfrm>
            <a:off x="8710893" y="1719403"/>
            <a:ext cx="3481107"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chemeClr val="dk1"/>
                </a:solidFill>
                <a:latin typeface="Calibri"/>
                <a:ea typeface="Calibri"/>
                <a:cs typeface="Calibri"/>
                <a:sym typeface="Calibri"/>
              </a:rPr>
              <a:t>Learning Experience</a:t>
            </a:r>
            <a:endParaRPr b="1" sz="2400">
              <a:solidFill>
                <a:schemeClr val="dk1"/>
              </a:solidFill>
              <a:latin typeface="Calibri"/>
              <a:ea typeface="Calibri"/>
              <a:cs typeface="Calibri"/>
              <a:sym typeface="Calibri"/>
            </a:endParaRPr>
          </a:p>
          <a:p>
            <a:pPr indent="0" lvl="0" marL="0" marR="0" rtl="0" algn="ctr">
              <a:spcBef>
                <a:spcPts val="0"/>
              </a:spcBef>
              <a:spcAft>
                <a:spcPts val="0"/>
              </a:spcAft>
              <a:buNone/>
            </a:pPr>
            <a:r>
              <a:rPr lang="en-IE" sz="2400">
                <a:solidFill>
                  <a:schemeClr val="dk1"/>
                </a:solidFill>
                <a:latin typeface="Calibri"/>
                <a:ea typeface="Calibri"/>
                <a:cs typeface="Calibri"/>
                <a:sym typeface="Calibri"/>
              </a:rPr>
              <a:t>Students teach each other skills</a:t>
            </a:r>
            <a:endParaRPr sz="2400">
              <a:solidFill>
                <a:schemeClr val="dk1"/>
              </a:solidFill>
              <a:latin typeface="Calibri"/>
              <a:ea typeface="Calibri"/>
              <a:cs typeface="Calibri"/>
              <a:sym typeface="Calibri"/>
            </a:endParaRPr>
          </a:p>
        </p:txBody>
      </p:sp>
      <p:sp>
        <p:nvSpPr>
          <p:cNvPr id="376" name="Google Shape;376;p20"/>
          <p:cNvSpPr/>
          <p:nvPr/>
        </p:nvSpPr>
        <p:spPr>
          <a:xfrm>
            <a:off x="11070112" y="5720685"/>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6/7</a:t>
            </a:r>
            <a:endParaRPr/>
          </a:p>
        </p:txBody>
      </p:sp>
      <p:sp>
        <p:nvSpPr>
          <p:cNvPr id="377" name="Google Shape;377;p20"/>
          <p:cNvSpPr txBox="1"/>
          <p:nvPr/>
        </p:nvSpPr>
        <p:spPr>
          <a:xfrm>
            <a:off x="8819190" y="3553805"/>
            <a:ext cx="3144210" cy="1200329"/>
          </a:xfrm>
          <a:prstGeom prst="rect">
            <a:avLst/>
          </a:prstGeom>
          <a:solidFill>
            <a:srgbClr val="D17DB9"/>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2400"/>
              <a:buFont typeface="Calibri"/>
              <a:buNone/>
            </a:pPr>
            <a:r>
              <a:rPr b="1" lang="en-IE" sz="2400">
                <a:solidFill>
                  <a:schemeClr val="dk1"/>
                </a:solidFill>
                <a:latin typeface="Calibri"/>
                <a:ea typeface="Calibri"/>
                <a:cs typeface="Calibri"/>
                <a:sym typeface="Calibri"/>
              </a:rPr>
              <a:t>As you watch, reflect on student learning in your own classroom.</a:t>
            </a:r>
            <a:endParaRPr b="1" sz="2400">
              <a:solidFill>
                <a:schemeClr val="dk1"/>
              </a:solidFill>
              <a:latin typeface="Calibri"/>
              <a:ea typeface="Calibri"/>
              <a:cs typeface="Calibri"/>
              <a:sym typeface="Calibri"/>
            </a:endParaRPr>
          </a:p>
        </p:txBody>
      </p:sp>
      <p:pic>
        <p:nvPicPr>
          <p:cNvPr descr="A picture containing text, outdoor, orange&#10;&#10;Description automatically generated" id="378" name="Google Shape;378;p20"/>
          <p:cNvPicPr preferRelativeResize="0"/>
          <p:nvPr/>
        </p:nvPicPr>
        <p:blipFill rotWithShape="1">
          <a:blip r:embed="rId3">
            <a:alphaModFix/>
          </a:blip>
          <a:srcRect b="0" l="0" r="0" t="0"/>
          <a:stretch/>
        </p:blipFill>
        <p:spPr>
          <a:xfrm>
            <a:off x="1910825" y="1510749"/>
            <a:ext cx="6007275" cy="374950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1"/>
          <p:cNvSpPr txBox="1"/>
          <p:nvPr>
            <p:ph type="title"/>
          </p:nvPr>
        </p:nvSpPr>
        <p:spPr>
          <a:xfrm>
            <a:off x="838200" y="365125"/>
            <a:ext cx="9242502" cy="1062231"/>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Learning Outcomes in action for CBA 1 and CBA 2</a:t>
            </a:r>
            <a:endParaRPr/>
          </a:p>
        </p:txBody>
      </p:sp>
      <p:pic>
        <p:nvPicPr>
          <p:cNvPr descr="A picture containing text, metal, screenshot&#10;&#10;Description automatically generated" id="385" name="Google Shape;385;p21"/>
          <p:cNvPicPr preferRelativeResize="0"/>
          <p:nvPr/>
        </p:nvPicPr>
        <p:blipFill rotWithShape="1">
          <a:blip r:embed="rId3">
            <a:alphaModFix/>
          </a:blip>
          <a:srcRect b="0" l="0" r="0" t="0"/>
          <a:stretch/>
        </p:blipFill>
        <p:spPr>
          <a:xfrm>
            <a:off x="4509415" y="2305687"/>
            <a:ext cx="2409239" cy="3723315"/>
          </a:xfrm>
          <a:prstGeom prst="rect">
            <a:avLst/>
          </a:prstGeom>
          <a:noFill/>
          <a:ln cap="flat" cmpd="sng" w="19050">
            <a:solidFill>
              <a:schemeClr val="dk1"/>
            </a:solidFill>
            <a:prstDash val="solid"/>
            <a:round/>
            <a:headEnd len="sm" w="sm" type="none"/>
            <a:tailEnd len="sm" w="sm" type="none"/>
          </a:ln>
        </p:spPr>
      </p:pic>
      <p:sp>
        <p:nvSpPr>
          <p:cNvPr id="386" name="Google Shape;386;p21"/>
          <p:cNvSpPr/>
          <p:nvPr/>
        </p:nvSpPr>
        <p:spPr>
          <a:xfrm>
            <a:off x="11051728" y="5687067"/>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7/8</a:t>
            </a:r>
            <a:endParaRPr sz="1800">
              <a:solidFill>
                <a:schemeClr val="dk1"/>
              </a:solidFill>
              <a:latin typeface="Calibri"/>
              <a:ea typeface="Calibri"/>
              <a:cs typeface="Calibri"/>
              <a:sym typeface="Calibri"/>
            </a:endParaRPr>
          </a:p>
        </p:txBody>
      </p:sp>
      <p:sp>
        <p:nvSpPr>
          <p:cNvPr id="387" name="Google Shape;387;p21"/>
          <p:cNvSpPr txBox="1"/>
          <p:nvPr/>
        </p:nvSpPr>
        <p:spPr>
          <a:xfrm>
            <a:off x="838200" y="1941286"/>
            <a:ext cx="3537030" cy="4452116"/>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lang="en-IE" sz="2400">
                <a:solidFill>
                  <a:schemeClr val="dk1"/>
                </a:solidFill>
                <a:latin typeface="Calibri"/>
                <a:ea typeface="Calibri"/>
                <a:cs typeface="Calibri"/>
                <a:sym typeface="Calibri"/>
              </a:rPr>
              <a:t>CBA 1 </a:t>
            </a:r>
            <a:endParaRPr/>
          </a:p>
          <a:p>
            <a:pPr indent="0" lvl="0" marL="0" marR="0" rtl="0" algn="ctr">
              <a:lnSpc>
                <a:spcPct val="107000"/>
              </a:lnSpc>
              <a:spcBef>
                <a:spcPts val="800"/>
              </a:spcBef>
              <a:spcAft>
                <a:spcPts val="0"/>
              </a:spcAft>
              <a:buNone/>
            </a:pPr>
            <a:r>
              <a:rPr b="1" lang="en-IE" sz="2400">
                <a:solidFill>
                  <a:schemeClr val="dk1"/>
                </a:solidFill>
                <a:latin typeface="Calibri"/>
                <a:ea typeface="Calibri"/>
                <a:cs typeface="Calibri"/>
                <a:sym typeface="Calibri"/>
              </a:rPr>
              <a:t>Oral Communication</a:t>
            </a:r>
            <a:endParaRPr b="1" sz="2400">
              <a:solidFill>
                <a:schemeClr val="dk1"/>
              </a:solidFill>
              <a:latin typeface="Calibri"/>
              <a:ea typeface="Calibri"/>
              <a:cs typeface="Calibri"/>
              <a:sym typeface="Calibri"/>
            </a:endParaRPr>
          </a:p>
          <a:p>
            <a:pPr indent="0" lvl="0" marL="0" marR="0" rtl="0" algn="ctr">
              <a:lnSpc>
                <a:spcPct val="107000"/>
              </a:lnSpc>
              <a:spcBef>
                <a:spcPts val="800"/>
              </a:spcBef>
              <a:spcAft>
                <a:spcPts val="0"/>
              </a:spcAft>
              <a:buNone/>
            </a:pPr>
            <a:r>
              <a:t/>
            </a:r>
            <a:endParaRPr b="1" sz="2400">
              <a:solidFill>
                <a:schemeClr val="dk1"/>
              </a:solidFill>
              <a:latin typeface="Calibri"/>
              <a:ea typeface="Calibri"/>
              <a:cs typeface="Calibri"/>
              <a:sym typeface="Calibri"/>
            </a:endParaRPr>
          </a:p>
          <a:p>
            <a:pPr indent="0" lvl="0" marL="0" marR="0" rtl="0" algn="ctr">
              <a:lnSpc>
                <a:spcPct val="107000"/>
              </a:lnSpc>
              <a:spcBef>
                <a:spcPts val="800"/>
              </a:spcBef>
              <a:spcAft>
                <a:spcPts val="0"/>
              </a:spcAft>
              <a:buNone/>
            </a:pPr>
            <a:r>
              <a:rPr b="1" lang="en-IE" sz="2400">
                <a:solidFill>
                  <a:schemeClr val="dk1"/>
                </a:solidFill>
                <a:latin typeface="Calibri"/>
                <a:ea typeface="Calibri"/>
                <a:cs typeface="Calibri"/>
                <a:sym typeface="Calibri"/>
              </a:rPr>
              <a:t>Oral Language</a:t>
            </a:r>
            <a:endParaRPr sz="2400">
              <a:solidFill>
                <a:schemeClr val="dk1"/>
              </a:solidFill>
              <a:latin typeface="Calibri"/>
              <a:ea typeface="Calibri"/>
              <a:cs typeface="Calibri"/>
              <a:sym typeface="Calibri"/>
            </a:endParaRPr>
          </a:p>
          <a:p>
            <a:pPr indent="0" lvl="0" marL="0" marR="0" rtl="0" algn="ctr">
              <a:lnSpc>
                <a:spcPct val="107000"/>
              </a:lnSpc>
              <a:spcBef>
                <a:spcPts val="800"/>
              </a:spcBef>
              <a:spcAft>
                <a:spcPts val="0"/>
              </a:spcAft>
              <a:buNone/>
            </a:pPr>
            <a:r>
              <a:rPr lang="en-IE" sz="2400">
                <a:solidFill>
                  <a:schemeClr val="dk1"/>
                </a:solidFill>
                <a:highlight>
                  <a:srgbClr val="FFFF00"/>
                </a:highlight>
                <a:latin typeface="Calibri"/>
                <a:ea typeface="Calibri"/>
                <a:cs typeface="Calibri"/>
                <a:sym typeface="Calibri"/>
              </a:rPr>
              <a:t>1</a:t>
            </a:r>
            <a:r>
              <a:rPr lang="en-IE" sz="2400">
                <a:solidFill>
                  <a:schemeClr val="dk1"/>
                </a:solidFill>
                <a:latin typeface="Calibri"/>
                <a:ea typeface="Calibri"/>
                <a:cs typeface="Calibri"/>
                <a:sym typeface="Calibri"/>
              </a:rPr>
              <a:t>, 5, 7, 9, 13 </a:t>
            </a:r>
            <a:endParaRPr b="1" sz="2400">
              <a:solidFill>
                <a:schemeClr val="dk1"/>
              </a:solidFill>
              <a:latin typeface="Calibri"/>
              <a:ea typeface="Calibri"/>
              <a:cs typeface="Calibri"/>
              <a:sym typeface="Calibri"/>
            </a:endParaRPr>
          </a:p>
          <a:p>
            <a:pPr indent="0" lvl="0" marL="0" marR="0" rtl="0" algn="ctr">
              <a:lnSpc>
                <a:spcPct val="107000"/>
              </a:lnSpc>
              <a:spcBef>
                <a:spcPts val="800"/>
              </a:spcBef>
              <a:spcAft>
                <a:spcPts val="0"/>
              </a:spcAft>
              <a:buNone/>
            </a:pPr>
            <a:r>
              <a:rPr b="1" lang="en-IE" sz="2400">
                <a:solidFill>
                  <a:schemeClr val="dk1"/>
                </a:solidFill>
                <a:latin typeface="Calibri"/>
                <a:ea typeface="Calibri"/>
                <a:cs typeface="Calibri"/>
                <a:sym typeface="Calibri"/>
              </a:rPr>
              <a:t>Reading</a:t>
            </a:r>
            <a:endParaRPr sz="2400">
              <a:solidFill>
                <a:schemeClr val="dk1"/>
              </a:solidFill>
              <a:latin typeface="Calibri"/>
              <a:ea typeface="Calibri"/>
              <a:cs typeface="Calibri"/>
              <a:sym typeface="Calibri"/>
            </a:endParaRPr>
          </a:p>
          <a:p>
            <a:pPr indent="0" lvl="0" marL="0" marR="0" rtl="0" algn="ctr">
              <a:lnSpc>
                <a:spcPct val="107000"/>
              </a:lnSpc>
              <a:spcBef>
                <a:spcPts val="800"/>
              </a:spcBef>
              <a:spcAft>
                <a:spcPts val="0"/>
              </a:spcAft>
              <a:buNone/>
            </a:pPr>
            <a:r>
              <a:rPr lang="en-IE" sz="2400">
                <a:solidFill>
                  <a:schemeClr val="dk1"/>
                </a:solidFill>
                <a:highlight>
                  <a:srgbClr val="FFFF00"/>
                </a:highlight>
                <a:latin typeface="Calibri"/>
                <a:ea typeface="Calibri"/>
                <a:cs typeface="Calibri"/>
                <a:sym typeface="Calibri"/>
              </a:rPr>
              <a:t>3</a:t>
            </a:r>
            <a:r>
              <a:rPr lang="en-IE" sz="2400">
                <a:solidFill>
                  <a:schemeClr val="dk1"/>
                </a:solidFill>
                <a:latin typeface="Calibri"/>
                <a:ea typeface="Calibri"/>
                <a:cs typeface="Calibri"/>
                <a:sym typeface="Calibri"/>
              </a:rPr>
              <a:t> </a:t>
            </a:r>
            <a:endParaRPr/>
          </a:p>
          <a:p>
            <a:pPr indent="0" lvl="0" marL="0" marR="0" rtl="0" algn="ctr">
              <a:lnSpc>
                <a:spcPct val="107000"/>
              </a:lnSpc>
              <a:spcBef>
                <a:spcPts val="800"/>
              </a:spcBef>
              <a:spcAft>
                <a:spcPts val="0"/>
              </a:spcAft>
              <a:buNone/>
            </a:pPr>
            <a:r>
              <a:rPr b="1" lang="en-IE" sz="2400">
                <a:solidFill>
                  <a:schemeClr val="dk1"/>
                </a:solidFill>
                <a:latin typeface="Calibri"/>
                <a:ea typeface="Calibri"/>
                <a:cs typeface="Calibri"/>
                <a:sym typeface="Calibri"/>
              </a:rPr>
              <a:t>Writing</a:t>
            </a:r>
            <a:endParaRPr sz="2400">
              <a:solidFill>
                <a:schemeClr val="dk1"/>
              </a:solidFill>
              <a:latin typeface="Calibri"/>
              <a:ea typeface="Calibri"/>
              <a:cs typeface="Calibri"/>
              <a:sym typeface="Calibri"/>
            </a:endParaRPr>
          </a:p>
          <a:p>
            <a:pPr indent="0" lvl="0" marL="0" marR="0" rtl="0" algn="ctr">
              <a:lnSpc>
                <a:spcPct val="107000"/>
              </a:lnSpc>
              <a:spcBef>
                <a:spcPts val="800"/>
              </a:spcBef>
              <a:spcAft>
                <a:spcPts val="0"/>
              </a:spcAft>
              <a:buNone/>
            </a:pPr>
            <a:r>
              <a:rPr lang="en-IE" sz="2400">
                <a:solidFill>
                  <a:schemeClr val="dk1"/>
                </a:solidFill>
                <a:highlight>
                  <a:srgbClr val="FFFF00"/>
                </a:highlight>
                <a:latin typeface="Calibri"/>
                <a:ea typeface="Calibri"/>
                <a:cs typeface="Calibri"/>
                <a:sym typeface="Calibri"/>
              </a:rPr>
              <a:t>3</a:t>
            </a:r>
            <a:r>
              <a:rPr lang="en-IE" sz="2400">
                <a:solidFill>
                  <a:schemeClr val="dk1"/>
                </a:solidFill>
                <a:latin typeface="Calibri"/>
                <a:ea typeface="Calibri"/>
                <a:cs typeface="Calibri"/>
                <a:sym typeface="Calibri"/>
              </a:rPr>
              <a:t>, 5</a:t>
            </a:r>
            <a:endParaRPr/>
          </a:p>
        </p:txBody>
      </p:sp>
      <p:sp>
        <p:nvSpPr>
          <p:cNvPr id="388" name="Google Shape;388;p21"/>
          <p:cNvSpPr txBox="1"/>
          <p:nvPr/>
        </p:nvSpPr>
        <p:spPr>
          <a:xfrm>
            <a:off x="7207058" y="1941286"/>
            <a:ext cx="4291314" cy="4452116"/>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lang="en-IE" sz="2400">
                <a:solidFill>
                  <a:schemeClr val="dk1"/>
                </a:solidFill>
                <a:latin typeface="Calibri"/>
                <a:ea typeface="Calibri"/>
                <a:cs typeface="Calibri"/>
                <a:sym typeface="Calibri"/>
              </a:rPr>
              <a:t>CBA 2</a:t>
            </a:r>
            <a:endParaRPr/>
          </a:p>
          <a:p>
            <a:pPr indent="0" lvl="0" marL="0" marR="0" rtl="0" algn="ctr">
              <a:lnSpc>
                <a:spcPct val="107000"/>
              </a:lnSpc>
              <a:spcBef>
                <a:spcPts val="800"/>
              </a:spcBef>
              <a:spcAft>
                <a:spcPts val="0"/>
              </a:spcAft>
              <a:buNone/>
            </a:pPr>
            <a:r>
              <a:rPr b="1" lang="en-IE" sz="2400">
                <a:solidFill>
                  <a:schemeClr val="dk1"/>
                </a:solidFill>
                <a:latin typeface="Calibri"/>
                <a:ea typeface="Calibri"/>
                <a:cs typeface="Calibri"/>
                <a:sym typeface="Calibri"/>
              </a:rPr>
              <a:t>Collection of Student’s Texts </a:t>
            </a:r>
            <a:endParaRPr/>
          </a:p>
          <a:p>
            <a:pPr indent="0" lvl="0" marL="0" marR="0" rtl="0" algn="ctr">
              <a:lnSpc>
                <a:spcPct val="107000"/>
              </a:lnSpc>
              <a:spcBef>
                <a:spcPts val="800"/>
              </a:spcBef>
              <a:spcAft>
                <a:spcPts val="0"/>
              </a:spcAft>
              <a:buNone/>
            </a:pPr>
            <a:r>
              <a:t/>
            </a:r>
            <a:endParaRPr b="1" sz="2400">
              <a:solidFill>
                <a:schemeClr val="dk1"/>
              </a:solidFill>
              <a:latin typeface="Calibri"/>
              <a:ea typeface="Calibri"/>
              <a:cs typeface="Calibri"/>
              <a:sym typeface="Calibri"/>
            </a:endParaRPr>
          </a:p>
          <a:p>
            <a:pPr indent="0" lvl="0" marL="0" marR="0" rtl="0" algn="ctr">
              <a:lnSpc>
                <a:spcPct val="107000"/>
              </a:lnSpc>
              <a:spcBef>
                <a:spcPts val="800"/>
              </a:spcBef>
              <a:spcAft>
                <a:spcPts val="0"/>
              </a:spcAft>
              <a:buNone/>
            </a:pPr>
            <a:r>
              <a:rPr b="1" lang="en-IE" sz="2400">
                <a:solidFill>
                  <a:schemeClr val="dk1"/>
                </a:solidFill>
                <a:latin typeface="Calibri"/>
                <a:ea typeface="Calibri"/>
                <a:cs typeface="Calibri"/>
                <a:sym typeface="Calibri"/>
              </a:rPr>
              <a:t>Oral Language</a:t>
            </a:r>
            <a:endParaRPr/>
          </a:p>
          <a:p>
            <a:pPr indent="0" lvl="0" marL="0" marR="0" rtl="0" algn="ctr">
              <a:lnSpc>
                <a:spcPct val="107000"/>
              </a:lnSpc>
              <a:spcBef>
                <a:spcPts val="800"/>
              </a:spcBef>
              <a:spcAft>
                <a:spcPts val="0"/>
              </a:spcAft>
              <a:buNone/>
            </a:pPr>
            <a:r>
              <a:rPr lang="en-IE" sz="2400">
                <a:solidFill>
                  <a:schemeClr val="dk1"/>
                </a:solidFill>
                <a:latin typeface="Calibri"/>
                <a:ea typeface="Calibri"/>
                <a:cs typeface="Calibri"/>
                <a:sym typeface="Calibri"/>
              </a:rPr>
              <a:t>1</a:t>
            </a:r>
            <a:endParaRPr b="1" sz="2400">
              <a:solidFill>
                <a:schemeClr val="dk1"/>
              </a:solidFill>
              <a:latin typeface="Calibri"/>
              <a:ea typeface="Calibri"/>
              <a:cs typeface="Calibri"/>
              <a:sym typeface="Calibri"/>
            </a:endParaRPr>
          </a:p>
          <a:p>
            <a:pPr indent="0" lvl="0" marL="0" marR="0" rtl="0" algn="ctr">
              <a:lnSpc>
                <a:spcPct val="107000"/>
              </a:lnSpc>
              <a:spcBef>
                <a:spcPts val="800"/>
              </a:spcBef>
              <a:spcAft>
                <a:spcPts val="0"/>
              </a:spcAft>
              <a:buNone/>
            </a:pPr>
            <a:r>
              <a:rPr b="1" lang="en-IE" sz="2400">
                <a:solidFill>
                  <a:schemeClr val="dk1"/>
                </a:solidFill>
                <a:latin typeface="Calibri"/>
                <a:ea typeface="Calibri"/>
                <a:cs typeface="Calibri"/>
                <a:sym typeface="Calibri"/>
              </a:rPr>
              <a:t>Reading</a:t>
            </a:r>
            <a:endParaRPr/>
          </a:p>
          <a:p>
            <a:pPr indent="0" lvl="0" marL="0" marR="0" rtl="0" algn="ctr">
              <a:lnSpc>
                <a:spcPct val="107000"/>
              </a:lnSpc>
              <a:spcBef>
                <a:spcPts val="800"/>
              </a:spcBef>
              <a:spcAft>
                <a:spcPts val="0"/>
              </a:spcAft>
              <a:buNone/>
            </a:pPr>
            <a:r>
              <a:rPr lang="en-IE" sz="2400">
                <a:solidFill>
                  <a:schemeClr val="dk1"/>
                </a:solidFill>
                <a:latin typeface="Calibri"/>
                <a:ea typeface="Calibri"/>
                <a:cs typeface="Calibri"/>
                <a:sym typeface="Calibri"/>
              </a:rPr>
              <a:t>2,6,8</a:t>
            </a:r>
            <a:endParaRPr b="1" sz="2400">
              <a:solidFill>
                <a:schemeClr val="dk1"/>
              </a:solidFill>
              <a:latin typeface="Calibri"/>
              <a:ea typeface="Calibri"/>
              <a:cs typeface="Calibri"/>
              <a:sym typeface="Calibri"/>
            </a:endParaRPr>
          </a:p>
          <a:p>
            <a:pPr indent="0" lvl="0" marL="0" marR="0" rtl="0" algn="ctr">
              <a:lnSpc>
                <a:spcPct val="107000"/>
              </a:lnSpc>
              <a:spcBef>
                <a:spcPts val="800"/>
              </a:spcBef>
              <a:spcAft>
                <a:spcPts val="0"/>
              </a:spcAft>
              <a:buNone/>
            </a:pPr>
            <a:r>
              <a:rPr b="1" lang="en-IE" sz="2400">
                <a:solidFill>
                  <a:schemeClr val="dk1"/>
                </a:solidFill>
                <a:latin typeface="Calibri"/>
                <a:ea typeface="Calibri"/>
                <a:cs typeface="Calibri"/>
                <a:sym typeface="Calibri"/>
              </a:rPr>
              <a:t>Writing</a:t>
            </a:r>
            <a:endParaRPr/>
          </a:p>
          <a:p>
            <a:pPr indent="0" lvl="0" marL="0" marR="0" rtl="0" algn="ctr">
              <a:lnSpc>
                <a:spcPct val="107000"/>
              </a:lnSpc>
              <a:spcBef>
                <a:spcPts val="800"/>
              </a:spcBef>
              <a:spcAft>
                <a:spcPts val="0"/>
              </a:spcAft>
              <a:buNone/>
            </a:pPr>
            <a:r>
              <a:rPr lang="en-IE" sz="2400">
                <a:solidFill>
                  <a:schemeClr val="dk1"/>
                </a:solidFill>
                <a:latin typeface="Calibri"/>
                <a:ea typeface="Calibri"/>
                <a:cs typeface="Calibri"/>
                <a:sym typeface="Calibri"/>
              </a:rPr>
              <a:t>1, 2, 3, 4, 6, 9, 11</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2"/>
          <p:cNvSpPr txBox="1"/>
          <p:nvPr>
            <p:ph type="title"/>
          </p:nvPr>
        </p:nvSpPr>
        <p:spPr>
          <a:xfrm>
            <a:off x="838200" y="365125"/>
            <a:ext cx="9233848" cy="753991"/>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rPr>
              <a:t>Focus:</a:t>
            </a:r>
            <a:endParaRPr/>
          </a:p>
        </p:txBody>
      </p:sp>
      <p:sp>
        <p:nvSpPr>
          <p:cNvPr id="395" name="Google Shape;395;p22"/>
          <p:cNvSpPr/>
          <p:nvPr/>
        </p:nvSpPr>
        <p:spPr>
          <a:xfrm>
            <a:off x="801159" y="1452103"/>
            <a:ext cx="10379328" cy="2183642"/>
          </a:xfrm>
          <a:prstGeom prst="roundRect">
            <a:avLst>
              <a:gd fmla="val 16667" name="adj"/>
            </a:avLst>
          </a:prstGeom>
          <a:solidFill>
            <a:srgbClr val="5E729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lang="en-IE" sz="3200">
                <a:solidFill>
                  <a:schemeClr val="lt1"/>
                </a:solidFill>
                <a:latin typeface="Calibri"/>
                <a:ea typeface="Calibri"/>
                <a:cs typeface="Calibri"/>
                <a:sym typeface="Calibri"/>
              </a:rPr>
              <a:t>To explore planning for assessment</a:t>
            </a:r>
            <a:endParaRPr/>
          </a:p>
        </p:txBody>
      </p:sp>
      <p:pic>
        <p:nvPicPr>
          <p:cNvPr descr="Chart, treemap chart&#10;&#10;Description automatically generated" id="396" name="Google Shape;396;p22"/>
          <p:cNvPicPr preferRelativeResize="0"/>
          <p:nvPr/>
        </p:nvPicPr>
        <p:blipFill rotWithShape="1">
          <a:blip r:embed="rId3">
            <a:alphaModFix/>
          </a:blip>
          <a:srcRect b="0" l="0" r="0" t="0"/>
          <a:stretch/>
        </p:blipFill>
        <p:spPr>
          <a:xfrm>
            <a:off x="9626491" y="4332701"/>
            <a:ext cx="1175456" cy="1659445"/>
          </a:xfrm>
          <a:prstGeom prst="rect">
            <a:avLst/>
          </a:prstGeom>
          <a:noFill/>
          <a:ln cap="flat" cmpd="sng" w="12700">
            <a:solidFill>
              <a:schemeClr val="dk1"/>
            </a:solidFill>
            <a:prstDash val="solid"/>
            <a:round/>
            <a:headEnd len="sm" w="sm" type="none"/>
            <a:tailEnd len="sm" w="sm" type="none"/>
          </a:ln>
        </p:spPr>
      </p:pic>
      <p:pic>
        <p:nvPicPr>
          <p:cNvPr descr="A picture containing text, furniture, chair, seat&#10;&#10;Description automatically generated" id="397" name="Google Shape;397;p22"/>
          <p:cNvPicPr preferRelativeResize="0"/>
          <p:nvPr/>
        </p:nvPicPr>
        <p:blipFill rotWithShape="1">
          <a:blip r:embed="rId4">
            <a:alphaModFix/>
          </a:blip>
          <a:srcRect b="0" l="0" r="0" t="0"/>
          <a:stretch/>
        </p:blipFill>
        <p:spPr>
          <a:xfrm>
            <a:off x="5673511" y="4024372"/>
            <a:ext cx="3576967" cy="2128054"/>
          </a:xfrm>
          <a:prstGeom prst="rect">
            <a:avLst/>
          </a:prstGeom>
          <a:noFill/>
          <a:ln>
            <a:noFill/>
          </a:ln>
        </p:spPr>
      </p:pic>
      <p:pic>
        <p:nvPicPr>
          <p:cNvPr id="398" name="Google Shape;398;p22"/>
          <p:cNvPicPr preferRelativeResize="0"/>
          <p:nvPr/>
        </p:nvPicPr>
        <p:blipFill rotWithShape="1">
          <a:blip r:embed="rId5">
            <a:alphaModFix/>
          </a:blip>
          <a:srcRect b="0" l="0" r="0" t="0"/>
          <a:stretch/>
        </p:blipFill>
        <p:spPr>
          <a:xfrm>
            <a:off x="4104093" y="4363130"/>
            <a:ext cx="1201130" cy="1629017"/>
          </a:xfrm>
          <a:prstGeom prst="rect">
            <a:avLst/>
          </a:prstGeom>
          <a:noFill/>
          <a:ln cap="flat" cmpd="sng" w="9525">
            <a:solidFill>
              <a:schemeClr val="dk1"/>
            </a:solidFill>
            <a:prstDash val="solid"/>
            <a:round/>
            <a:headEnd len="sm" w="sm" type="none"/>
            <a:tailEnd len="sm" w="sm" type="none"/>
          </a:ln>
        </p:spPr>
      </p:pic>
      <p:pic>
        <p:nvPicPr>
          <p:cNvPr descr="Diagram, venn diagram&#10;&#10;Description automatically generated" id="399" name="Google Shape;399;p22"/>
          <p:cNvPicPr preferRelativeResize="0"/>
          <p:nvPr>
            <p:ph idx="1" type="body"/>
          </p:nvPr>
        </p:nvPicPr>
        <p:blipFill rotWithShape="1">
          <a:blip r:embed="rId6">
            <a:alphaModFix/>
          </a:blip>
          <a:srcRect b="0" l="0" r="0" t="0"/>
          <a:stretch/>
        </p:blipFill>
        <p:spPr>
          <a:xfrm>
            <a:off x="1190184" y="4147908"/>
            <a:ext cx="2464862" cy="19638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23"/>
          <p:cNvSpPr txBox="1"/>
          <p:nvPr>
            <p:ph idx="1" type="body"/>
          </p:nvPr>
        </p:nvSpPr>
        <p:spPr>
          <a:xfrm>
            <a:off x="573205" y="1902542"/>
            <a:ext cx="10372299" cy="4702974"/>
          </a:xfrm>
          <a:prstGeom prst="rect">
            <a:avLst/>
          </a:prstGeom>
          <a:noFill/>
          <a:ln>
            <a:noFill/>
          </a:ln>
        </p:spPr>
        <p:txBody>
          <a:bodyPr anchorCtr="0" anchor="t" bIns="45700" lIns="91425" spcFirstLastPara="1" rIns="91425" wrap="square" tIns="45700">
            <a:normAutofit/>
          </a:bodyPr>
          <a:lstStyle/>
          <a:p>
            <a:pPr indent="-457200" lvl="0" marL="457200" rtl="0" algn="l">
              <a:lnSpc>
                <a:spcPct val="150000"/>
              </a:lnSpc>
              <a:spcBef>
                <a:spcPts val="0"/>
              </a:spcBef>
              <a:spcAft>
                <a:spcPts val="0"/>
              </a:spcAft>
              <a:buClr>
                <a:schemeClr val="dk1"/>
              </a:buClr>
              <a:buSzPts val="2400"/>
              <a:buFont typeface="Arial"/>
              <a:buChar char="•"/>
            </a:pPr>
            <a:r>
              <a:rPr lang="en-IE" sz="2400">
                <a:latin typeface="Calibri"/>
                <a:ea typeface="Calibri"/>
                <a:cs typeface="Calibri"/>
                <a:sym typeface="Calibri"/>
              </a:rPr>
              <a:t>The student’s prior knowledge</a:t>
            </a:r>
            <a:endParaRPr/>
          </a:p>
          <a:p>
            <a:pPr indent="-457200" lvl="0" marL="457200" rtl="0" algn="l">
              <a:lnSpc>
                <a:spcPct val="150000"/>
              </a:lnSpc>
              <a:spcBef>
                <a:spcPts val="1000"/>
              </a:spcBef>
              <a:spcAft>
                <a:spcPts val="0"/>
              </a:spcAft>
              <a:buClr>
                <a:schemeClr val="dk1"/>
              </a:buClr>
              <a:buSzPts val="2400"/>
              <a:buFont typeface="Arial"/>
              <a:buChar char="•"/>
            </a:pPr>
            <a:r>
              <a:rPr lang="en-IE" sz="2400">
                <a:latin typeface="Calibri"/>
                <a:ea typeface="Calibri"/>
                <a:cs typeface="Calibri"/>
                <a:sym typeface="Calibri"/>
              </a:rPr>
              <a:t>Differentiation</a:t>
            </a:r>
            <a:endParaRPr/>
          </a:p>
          <a:p>
            <a:pPr indent="-457200" lvl="0" marL="457200" rtl="0" algn="l">
              <a:lnSpc>
                <a:spcPct val="150000"/>
              </a:lnSpc>
              <a:spcBef>
                <a:spcPts val="1000"/>
              </a:spcBef>
              <a:spcAft>
                <a:spcPts val="0"/>
              </a:spcAft>
              <a:buClr>
                <a:schemeClr val="dk1"/>
              </a:buClr>
              <a:buSzPts val="2400"/>
              <a:buFont typeface="Arial"/>
              <a:buChar char="•"/>
            </a:pPr>
            <a:r>
              <a:rPr lang="en-IE" sz="2400">
                <a:latin typeface="Calibri"/>
                <a:ea typeface="Calibri"/>
                <a:cs typeface="Calibri"/>
                <a:sym typeface="Calibri"/>
              </a:rPr>
              <a:t>Choice of response formats</a:t>
            </a:r>
            <a:endParaRPr/>
          </a:p>
          <a:p>
            <a:pPr indent="-457200" lvl="0" marL="457200" rtl="0" algn="l">
              <a:lnSpc>
                <a:spcPct val="150000"/>
              </a:lnSpc>
              <a:spcBef>
                <a:spcPts val="1000"/>
              </a:spcBef>
              <a:spcAft>
                <a:spcPts val="0"/>
              </a:spcAft>
              <a:buClr>
                <a:schemeClr val="dk1"/>
              </a:buClr>
              <a:buSzPts val="2400"/>
              <a:buFont typeface="Arial"/>
              <a:buChar char="•"/>
            </a:pPr>
            <a:r>
              <a:rPr lang="en-IE" sz="2400">
                <a:latin typeface="Calibri"/>
                <a:ea typeface="Calibri"/>
                <a:cs typeface="Calibri"/>
                <a:sym typeface="Calibri"/>
              </a:rPr>
              <a:t>Scaffolds, exemplars, models</a:t>
            </a:r>
            <a:endParaRPr/>
          </a:p>
          <a:p>
            <a:pPr indent="-457200" lvl="0" marL="457200" rtl="0" algn="l">
              <a:lnSpc>
                <a:spcPct val="150000"/>
              </a:lnSpc>
              <a:spcBef>
                <a:spcPts val="1000"/>
              </a:spcBef>
              <a:spcAft>
                <a:spcPts val="0"/>
              </a:spcAft>
              <a:buClr>
                <a:schemeClr val="dk1"/>
              </a:buClr>
              <a:buSzPts val="2400"/>
              <a:buFont typeface="Arial"/>
              <a:buChar char="•"/>
            </a:pPr>
            <a:r>
              <a:rPr lang="en-IE" sz="2400">
                <a:latin typeface="Calibri"/>
                <a:ea typeface="Calibri"/>
                <a:cs typeface="Calibri"/>
                <a:sym typeface="Calibri"/>
              </a:rPr>
              <a:t>Link learning intentions to the assessment</a:t>
            </a:r>
            <a:endParaRPr sz="2400">
              <a:latin typeface="Calibri"/>
              <a:ea typeface="Calibri"/>
              <a:cs typeface="Calibri"/>
              <a:sym typeface="Calibri"/>
            </a:endParaRPr>
          </a:p>
          <a:p>
            <a:pPr indent="-457200" lvl="0" marL="457200" rtl="0" algn="l">
              <a:lnSpc>
                <a:spcPct val="150000"/>
              </a:lnSpc>
              <a:spcBef>
                <a:spcPts val="1000"/>
              </a:spcBef>
              <a:spcAft>
                <a:spcPts val="0"/>
              </a:spcAft>
              <a:buClr>
                <a:schemeClr val="dk1"/>
              </a:buClr>
              <a:buSzPts val="2400"/>
              <a:buFont typeface="Arial"/>
              <a:buChar char="•"/>
            </a:pPr>
            <a:r>
              <a:rPr lang="en-IE" sz="2400">
                <a:latin typeface="Calibri"/>
                <a:ea typeface="Calibri"/>
                <a:cs typeface="Calibri"/>
                <a:sym typeface="Calibri"/>
              </a:rPr>
              <a:t>Success criteria</a:t>
            </a:r>
            <a:endParaRPr/>
          </a:p>
          <a:p>
            <a:pPr indent="-279400" lvl="0" marL="457200" rtl="0" algn="l">
              <a:lnSpc>
                <a:spcPct val="90000"/>
              </a:lnSpc>
              <a:spcBef>
                <a:spcPts val="1000"/>
              </a:spcBef>
              <a:spcAft>
                <a:spcPts val="0"/>
              </a:spcAft>
              <a:buClr>
                <a:schemeClr val="dk1"/>
              </a:buClr>
              <a:buSzPts val="2800"/>
              <a:buFont typeface="Arial"/>
              <a:buNone/>
            </a:pPr>
            <a:r>
              <a:t/>
            </a:r>
            <a:endParaRPr sz="2800"/>
          </a:p>
          <a:p>
            <a:pPr indent="-50800" lvl="0" marL="228600" rtl="0" algn="l">
              <a:lnSpc>
                <a:spcPct val="90000"/>
              </a:lnSpc>
              <a:spcBef>
                <a:spcPts val="1000"/>
              </a:spcBef>
              <a:spcAft>
                <a:spcPts val="0"/>
              </a:spcAft>
              <a:buClr>
                <a:schemeClr val="dk1"/>
              </a:buClr>
              <a:buSzPts val="2800"/>
              <a:buNone/>
            </a:pPr>
            <a:r>
              <a:t/>
            </a:r>
            <a:endParaRPr/>
          </a:p>
        </p:txBody>
      </p:sp>
      <p:sp>
        <p:nvSpPr>
          <p:cNvPr id="406" name="Google Shape;406;p23"/>
          <p:cNvSpPr txBox="1"/>
          <p:nvPr>
            <p:ph type="title"/>
          </p:nvPr>
        </p:nvSpPr>
        <p:spPr>
          <a:xfrm>
            <a:off x="573206" y="401120"/>
            <a:ext cx="9567081" cy="992979"/>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What factors do we consider when we create an assessment?</a:t>
            </a:r>
            <a:endParaRPr/>
          </a:p>
        </p:txBody>
      </p:sp>
      <p:sp>
        <p:nvSpPr>
          <p:cNvPr id="407" name="Google Shape;407;p23"/>
          <p:cNvSpPr/>
          <p:nvPr/>
        </p:nvSpPr>
        <p:spPr>
          <a:xfrm>
            <a:off x="11137211" y="5773011"/>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10</a:t>
            </a:r>
            <a:endParaRPr/>
          </a:p>
        </p:txBody>
      </p:sp>
      <p:pic>
        <p:nvPicPr>
          <p:cNvPr id="408" name="Google Shape;408;p23"/>
          <p:cNvPicPr preferRelativeResize="0"/>
          <p:nvPr/>
        </p:nvPicPr>
        <p:blipFill rotWithShape="1">
          <a:blip r:embed="rId3">
            <a:alphaModFix/>
          </a:blip>
          <a:srcRect b="0" l="0" r="0" t="0"/>
          <a:stretch/>
        </p:blipFill>
        <p:spPr>
          <a:xfrm>
            <a:off x="8922111" y="1635958"/>
            <a:ext cx="1603610" cy="1603610"/>
          </a:xfrm>
          <a:prstGeom prst="rect">
            <a:avLst/>
          </a:prstGeom>
          <a:noFill/>
          <a:ln>
            <a:noFill/>
          </a:ln>
        </p:spPr>
      </p:pic>
      <p:pic>
        <p:nvPicPr>
          <p:cNvPr id="409" name="Google Shape;409;p23"/>
          <p:cNvPicPr preferRelativeResize="0"/>
          <p:nvPr/>
        </p:nvPicPr>
        <p:blipFill rotWithShape="1">
          <a:blip r:embed="rId4">
            <a:alphaModFix/>
          </a:blip>
          <a:srcRect b="0" l="0" r="0" t="0"/>
          <a:stretch/>
        </p:blipFill>
        <p:spPr>
          <a:xfrm>
            <a:off x="8823489" y="3714981"/>
            <a:ext cx="2313722" cy="23999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24"/>
          <p:cNvSpPr txBox="1"/>
          <p:nvPr>
            <p:ph type="title"/>
          </p:nvPr>
        </p:nvSpPr>
        <p:spPr>
          <a:xfrm>
            <a:off x="579408" y="264483"/>
            <a:ext cx="9493101" cy="805192"/>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i="0" lang="en-IE" sz="3200" u="none" cap="none" strike="noStrike">
                <a:solidFill>
                  <a:schemeClr val="lt1"/>
                </a:solidFill>
                <a:latin typeface="Calibri"/>
                <a:ea typeface="Calibri"/>
                <a:cs typeface="Calibri"/>
                <a:sym typeface="Calibri"/>
              </a:rPr>
              <a:t>Personal Writing in First Year</a:t>
            </a:r>
            <a:endParaRPr b="0" i="0" sz="3100" u="none" cap="none" strike="noStrike">
              <a:solidFill>
                <a:schemeClr val="lt1"/>
              </a:solidFill>
              <a:latin typeface="Calibri"/>
              <a:ea typeface="Calibri"/>
              <a:cs typeface="Calibri"/>
              <a:sym typeface="Calibri"/>
            </a:endParaRPr>
          </a:p>
        </p:txBody>
      </p:sp>
      <p:sp>
        <p:nvSpPr>
          <p:cNvPr id="416" name="Google Shape;416;p24"/>
          <p:cNvSpPr txBox="1"/>
          <p:nvPr/>
        </p:nvSpPr>
        <p:spPr>
          <a:xfrm>
            <a:off x="2939371" y="5110873"/>
            <a:ext cx="3861458"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a:solidFill>
                  <a:schemeClr val="dk1"/>
                </a:solidFill>
                <a:latin typeface="Calibri"/>
                <a:ea typeface="Calibri"/>
                <a:cs typeface="Calibri"/>
                <a:sym typeface="Calibri"/>
              </a:rPr>
              <a:t>First Years</a:t>
            </a:r>
            <a:endParaRPr/>
          </a:p>
          <a:p>
            <a:pPr indent="0" lvl="0" marL="0" marR="0" rtl="0" algn="ctr">
              <a:spcBef>
                <a:spcPts val="0"/>
              </a:spcBef>
              <a:spcAft>
                <a:spcPts val="0"/>
              </a:spcAft>
              <a:buNone/>
            </a:pPr>
            <a:r>
              <a:rPr b="1" lang="en-IE" sz="1800">
                <a:solidFill>
                  <a:schemeClr val="dk1"/>
                </a:solidFill>
                <a:latin typeface="Calibri"/>
                <a:ea typeface="Calibri"/>
                <a:cs typeface="Calibri"/>
                <a:sym typeface="Calibri"/>
              </a:rPr>
              <a:t>Coláiste Cholmcille, </a:t>
            </a:r>
            <a:endParaRPr/>
          </a:p>
          <a:p>
            <a:pPr indent="0" lvl="0" marL="0" marR="0" rtl="0" algn="ctr">
              <a:spcBef>
                <a:spcPts val="0"/>
              </a:spcBef>
              <a:spcAft>
                <a:spcPts val="0"/>
              </a:spcAft>
              <a:buNone/>
            </a:pPr>
            <a:r>
              <a:rPr b="1" lang="en-IE" sz="1800">
                <a:solidFill>
                  <a:schemeClr val="dk1"/>
                </a:solidFill>
                <a:latin typeface="Calibri"/>
                <a:ea typeface="Calibri"/>
                <a:cs typeface="Calibri"/>
                <a:sym typeface="Calibri"/>
              </a:rPr>
              <a:t>Ballyshannon, Donegal</a:t>
            </a:r>
            <a:endParaRPr b="1" sz="1800">
              <a:solidFill>
                <a:schemeClr val="dk1"/>
              </a:solidFill>
              <a:latin typeface="Calibri"/>
              <a:ea typeface="Calibri"/>
              <a:cs typeface="Calibri"/>
              <a:sym typeface="Calibri"/>
            </a:endParaRPr>
          </a:p>
        </p:txBody>
      </p:sp>
      <p:sp>
        <p:nvSpPr>
          <p:cNvPr id="417" name="Google Shape;417;p24"/>
          <p:cNvSpPr/>
          <p:nvPr/>
        </p:nvSpPr>
        <p:spPr>
          <a:xfrm>
            <a:off x="10971218" y="5692269"/>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11</a:t>
            </a:r>
            <a:endParaRPr/>
          </a:p>
        </p:txBody>
      </p:sp>
      <p:sp>
        <p:nvSpPr>
          <p:cNvPr id="418" name="Google Shape;418;p24"/>
          <p:cNvSpPr txBox="1"/>
          <p:nvPr/>
        </p:nvSpPr>
        <p:spPr>
          <a:xfrm>
            <a:off x="8614611" y="1395663"/>
            <a:ext cx="3249896" cy="3693319"/>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1800"/>
              <a:buFont typeface="Calibri"/>
              <a:buNone/>
            </a:pPr>
            <a:r>
              <a:rPr lang="en-IE" sz="1800">
                <a:solidFill>
                  <a:schemeClr val="dk1"/>
                </a:solidFill>
                <a:latin typeface="Calibri"/>
                <a:ea typeface="Calibri"/>
                <a:cs typeface="Calibri"/>
                <a:sym typeface="Calibri"/>
              </a:rPr>
              <a:t>Assessment in Junior Cycle English… rests upon the provision for learners of opportunities to</a:t>
            </a:r>
            <a:r>
              <a:rPr b="1" lang="en-IE" sz="1800">
                <a:solidFill>
                  <a:srgbClr val="0070C0"/>
                </a:solidFill>
                <a:latin typeface="Calibri"/>
                <a:ea typeface="Calibri"/>
                <a:cs typeface="Calibri"/>
                <a:sym typeface="Calibri"/>
              </a:rPr>
              <a:t> negotiate success criteria against which the quality of their work can be judged by peer, self, and teacher assessment</a:t>
            </a:r>
            <a:r>
              <a:rPr lang="en-IE" sz="1800">
                <a:solidFill>
                  <a:schemeClr val="dk1"/>
                </a:solidFill>
                <a:latin typeface="Calibri"/>
                <a:ea typeface="Calibri"/>
                <a:cs typeface="Calibri"/>
                <a:sym typeface="Calibri"/>
              </a:rPr>
              <a:t>; and upon the quality of the focused feedback, they get in support of their learning.</a:t>
            </a:r>
            <a:endParaRPr/>
          </a:p>
          <a:p>
            <a:pPr indent="0" lvl="0" marL="0" marR="0" rtl="0" algn="just">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r">
              <a:spcBef>
                <a:spcPts val="0"/>
              </a:spcBef>
              <a:spcAft>
                <a:spcPts val="0"/>
              </a:spcAft>
              <a:buClr>
                <a:schemeClr val="dk1"/>
              </a:buClr>
              <a:buSzPts val="1800"/>
              <a:buFont typeface="Calibri"/>
              <a:buNone/>
            </a:pPr>
            <a:r>
              <a:rPr lang="en-IE" sz="1800">
                <a:solidFill>
                  <a:schemeClr val="dk1"/>
                </a:solidFill>
                <a:latin typeface="Calibri"/>
                <a:ea typeface="Calibri"/>
                <a:cs typeface="Calibri"/>
                <a:sym typeface="Calibri"/>
              </a:rPr>
              <a:t>(English Specification, p.16)</a:t>
            </a:r>
            <a:endParaRPr sz="1800">
              <a:solidFill>
                <a:schemeClr val="dk1"/>
              </a:solidFill>
              <a:latin typeface="Calibri"/>
              <a:ea typeface="Calibri"/>
              <a:cs typeface="Calibri"/>
              <a:sym typeface="Calibri"/>
            </a:endParaRPr>
          </a:p>
        </p:txBody>
      </p:sp>
      <p:pic>
        <p:nvPicPr>
          <p:cNvPr descr="A person wearing a mask&#10;&#10;Description automatically generated with low confidence" id="419" name="Google Shape;419;p24"/>
          <p:cNvPicPr preferRelativeResize="0"/>
          <p:nvPr>
            <p:ph idx="1" type="body"/>
          </p:nvPr>
        </p:nvPicPr>
        <p:blipFill rotWithShape="1">
          <a:blip r:embed="rId3">
            <a:alphaModFix/>
          </a:blip>
          <a:srcRect b="0" l="0" r="0" t="0"/>
          <a:stretch/>
        </p:blipFill>
        <p:spPr>
          <a:xfrm>
            <a:off x="1932336" y="1592449"/>
            <a:ext cx="5875529" cy="32997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500"/>
                                        <p:tgtEl>
                                          <p:spTgt spid="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5"/>
          <p:cNvSpPr txBox="1"/>
          <p:nvPr>
            <p:ph idx="3" type="body"/>
          </p:nvPr>
        </p:nvSpPr>
        <p:spPr>
          <a:xfrm>
            <a:off x="313545" y="5791048"/>
            <a:ext cx="11728034" cy="703933"/>
          </a:xfrm>
          <a:prstGeom prst="rect">
            <a:avLst/>
          </a:prstGeom>
          <a:noFill/>
          <a:ln>
            <a:noFill/>
          </a:ln>
        </p:spPr>
        <p:txBody>
          <a:bodyPr anchorCtr="0" anchor="t" bIns="45700" lIns="91425" spcFirstLastPara="1" rIns="91425" wrap="square" tIns="45700">
            <a:noAutofit/>
          </a:bodyPr>
          <a:lstStyle/>
          <a:p>
            <a:pPr indent="0" lvl="0" marL="0" rtl="0" algn="ctr">
              <a:lnSpc>
                <a:spcPct val="150000"/>
              </a:lnSpc>
              <a:spcBef>
                <a:spcPts val="0"/>
              </a:spcBef>
              <a:spcAft>
                <a:spcPts val="0"/>
              </a:spcAft>
              <a:buClr>
                <a:srgbClr val="002060"/>
              </a:buClr>
              <a:buSzPts val="2400"/>
              <a:buNone/>
            </a:pPr>
            <a:r>
              <a:rPr b="1" lang="en-IE" sz="2400" u="sng">
                <a:solidFill>
                  <a:srgbClr val="002060"/>
                </a:solidFill>
                <a:latin typeface="Calibri"/>
                <a:ea typeface="Calibri"/>
                <a:cs typeface="Calibri"/>
                <a:sym typeface="Calibri"/>
              </a:rPr>
              <a:t>Focus:</a:t>
            </a:r>
            <a:r>
              <a:rPr b="1" lang="en-IE" sz="2400">
                <a:solidFill>
                  <a:srgbClr val="002060"/>
                </a:solidFill>
                <a:latin typeface="Calibri"/>
                <a:ea typeface="Calibri"/>
                <a:cs typeface="Calibri"/>
                <a:sym typeface="Calibri"/>
              </a:rPr>
              <a:t> To explore planning for assessment</a:t>
            </a:r>
            <a:endParaRPr/>
          </a:p>
          <a:p>
            <a:pPr indent="0" lvl="0" marL="0" rtl="0" algn="l">
              <a:lnSpc>
                <a:spcPct val="150000"/>
              </a:lnSpc>
              <a:spcBef>
                <a:spcPts val="1000"/>
              </a:spcBef>
              <a:spcAft>
                <a:spcPts val="0"/>
              </a:spcAft>
              <a:buClr>
                <a:schemeClr val="dk1"/>
              </a:buClr>
              <a:buSzPts val="2400"/>
              <a:buNone/>
            </a:pPr>
            <a:r>
              <a:t/>
            </a:r>
            <a:endParaRPr b="1" sz="2400">
              <a:solidFill>
                <a:srgbClr val="002060"/>
              </a:solidFill>
              <a:latin typeface="Arial"/>
              <a:ea typeface="Arial"/>
              <a:cs typeface="Arial"/>
              <a:sym typeface="Arial"/>
            </a:endParaRPr>
          </a:p>
          <a:p>
            <a:pPr indent="0" lvl="0" marL="0" rtl="0" algn="ctr">
              <a:lnSpc>
                <a:spcPct val="150000"/>
              </a:lnSpc>
              <a:spcBef>
                <a:spcPts val="1000"/>
              </a:spcBef>
              <a:spcAft>
                <a:spcPts val="0"/>
              </a:spcAft>
              <a:buClr>
                <a:schemeClr val="dk1"/>
              </a:buClr>
              <a:buSzPts val="2400"/>
              <a:buNone/>
            </a:pPr>
            <a:r>
              <a:t/>
            </a:r>
            <a:endParaRPr b="1" sz="2400">
              <a:solidFill>
                <a:srgbClr val="002060"/>
              </a:solidFill>
              <a:latin typeface="Arial"/>
              <a:ea typeface="Arial"/>
              <a:cs typeface="Arial"/>
              <a:sym typeface="Arial"/>
            </a:endParaRPr>
          </a:p>
        </p:txBody>
      </p:sp>
      <p:sp>
        <p:nvSpPr>
          <p:cNvPr id="426" name="Google Shape;426;p25"/>
          <p:cNvSpPr txBox="1"/>
          <p:nvPr/>
        </p:nvSpPr>
        <p:spPr>
          <a:xfrm>
            <a:off x="313545" y="290035"/>
            <a:ext cx="9162143" cy="926645"/>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Assessment to support student learning</a:t>
            </a:r>
            <a:endParaRPr sz="3100">
              <a:solidFill>
                <a:schemeClr val="lt1"/>
              </a:solidFill>
              <a:latin typeface="Calibri"/>
              <a:ea typeface="Calibri"/>
              <a:cs typeface="Calibri"/>
              <a:sym typeface="Calibri"/>
            </a:endParaRPr>
          </a:p>
        </p:txBody>
      </p:sp>
      <p:pic>
        <p:nvPicPr>
          <p:cNvPr descr="A picture containing text, furniture, chair, seat&#10;&#10;Description automatically generated" id="427" name="Google Shape;427;p25"/>
          <p:cNvPicPr preferRelativeResize="0"/>
          <p:nvPr/>
        </p:nvPicPr>
        <p:blipFill rotWithShape="1">
          <a:blip r:embed="rId3">
            <a:alphaModFix/>
          </a:blip>
          <a:srcRect b="0" l="0" r="0" t="0"/>
          <a:stretch/>
        </p:blipFill>
        <p:spPr>
          <a:xfrm>
            <a:off x="2533269" y="1775985"/>
            <a:ext cx="6762863" cy="4023447"/>
          </a:xfrm>
          <a:prstGeom prst="rect">
            <a:avLst/>
          </a:prstGeom>
          <a:noFill/>
          <a:ln>
            <a:noFill/>
          </a:ln>
        </p:spPr>
      </p:pic>
      <p:sp>
        <p:nvSpPr>
          <p:cNvPr id="428" name="Google Shape;428;p25"/>
          <p:cNvSpPr/>
          <p:nvPr/>
        </p:nvSpPr>
        <p:spPr>
          <a:xfrm>
            <a:off x="1060106" y="1368708"/>
            <a:ext cx="1473163" cy="620485"/>
          </a:xfrm>
          <a:prstGeom prst="rightArrow">
            <a:avLst>
              <a:gd fmla="val 50000" name="adj1"/>
              <a:gd fmla="val 50000" name="adj2"/>
            </a:avLst>
          </a:prstGeom>
          <a:solidFill>
            <a:srgbClr val="FF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First Year</a:t>
            </a:r>
            <a:endParaRPr/>
          </a:p>
        </p:txBody>
      </p:sp>
      <p:sp>
        <p:nvSpPr>
          <p:cNvPr id="429" name="Google Shape;429;p25"/>
          <p:cNvSpPr/>
          <p:nvPr/>
        </p:nvSpPr>
        <p:spPr>
          <a:xfrm>
            <a:off x="5359418" y="1368708"/>
            <a:ext cx="1473163" cy="620485"/>
          </a:xfrm>
          <a:prstGeom prst="rightArrow">
            <a:avLst>
              <a:gd fmla="val 50000" name="adj1"/>
              <a:gd fmla="val 50000" name="adj2"/>
            </a:avLst>
          </a:prstGeom>
          <a:solidFill>
            <a:schemeClr val="accent4"/>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Second Year</a:t>
            </a:r>
            <a:endParaRPr sz="1800">
              <a:solidFill>
                <a:schemeClr val="lt1"/>
              </a:solidFill>
              <a:latin typeface="Calibri"/>
              <a:ea typeface="Calibri"/>
              <a:cs typeface="Calibri"/>
              <a:sym typeface="Calibri"/>
            </a:endParaRPr>
          </a:p>
        </p:txBody>
      </p:sp>
      <p:sp>
        <p:nvSpPr>
          <p:cNvPr id="430" name="Google Shape;430;p25"/>
          <p:cNvSpPr/>
          <p:nvPr/>
        </p:nvSpPr>
        <p:spPr>
          <a:xfrm>
            <a:off x="10206726" y="1326983"/>
            <a:ext cx="1473163" cy="703933"/>
          </a:xfrm>
          <a:prstGeom prst="rightArrow">
            <a:avLst>
              <a:gd fmla="val 50000" name="adj1"/>
              <a:gd fmla="val 50000" name="adj2"/>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lt1"/>
                </a:solidFill>
                <a:latin typeface="Calibri"/>
                <a:ea typeface="Calibri"/>
                <a:cs typeface="Calibri"/>
                <a:sym typeface="Calibri"/>
              </a:rPr>
              <a:t>Third Year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6"/>
          <p:cNvSpPr txBox="1"/>
          <p:nvPr>
            <p:ph idx="1" type="body"/>
          </p:nvPr>
        </p:nvSpPr>
        <p:spPr>
          <a:xfrm>
            <a:off x="6186576" y="1783783"/>
            <a:ext cx="5667703" cy="3846273"/>
          </a:xfrm>
          <a:prstGeom prst="rect">
            <a:avLst/>
          </a:prstGeom>
          <a:noFill/>
          <a:ln>
            <a:noFill/>
          </a:ln>
        </p:spPr>
        <p:txBody>
          <a:bodyPr anchorCtr="0" anchor="t" bIns="45700" lIns="91425" spcFirstLastPara="1" rIns="91425" wrap="square" tIns="45700">
            <a:noAutofit/>
          </a:bodyPr>
          <a:lstStyle/>
          <a:p>
            <a:pPr indent="-228600" lvl="0" marL="228600" rtl="0" algn="just">
              <a:lnSpc>
                <a:spcPct val="110000"/>
              </a:lnSpc>
              <a:spcBef>
                <a:spcPts val="0"/>
              </a:spcBef>
              <a:spcAft>
                <a:spcPts val="0"/>
              </a:spcAft>
              <a:buClr>
                <a:schemeClr val="dk1"/>
              </a:buClr>
              <a:buSzPts val="1900"/>
              <a:buChar char="•"/>
            </a:pPr>
            <a:r>
              <a:rPr lang="en-IE" sz="1900">
                <a:latin typeface="Calibri"/>
                <a:ea typeface="Calibri"/>
                <a:cs typeface="Calibri"/>
                <a:sym typeface="Calibri"/>
              </a:rPr>
              <a:t>Using one or more of the words or phrases from the Word Cloud above, </a:t>
            </a:r>
            <a:r>
              <a:rPr b="1" lang="en-IE" sz="1900">
                <a:latin typeface="Calibri"/>
                <a:ea typeface="Calibri"/>
                <a:cs typeface="Calibri"/>
                <a:sym typeface="Calibri"/>
              </a:rPr>
              <a:t>write the dialogue for a scene in a TV drama where an adult confronts a teenager, or a teenager confronts an adult. </a:t>
            </a:r>
            <a:endParaRPr/>
          </a:p>
          <a:p>
            <a:pPr indent="0" lvl="0" marL="0" rtl="0" algn="just">
              <a:lnSpc>
                <a:spcPct val="110000"/>
              </a:lnSpc>
              <a:spcBef>
                <a:spcPts val="1000"/>
              </a:spcBef>
              <a:spcAft>
                <a:spcPts val="0"/>
              </a:spcAft>
              <a:buClr>
                <a:schemeClr val="dk1"/>
              </a:buClr>
              <a:buSzPts val="1900"/>
              <a:buNone/>
            </a:pPr>
            <a:r>
              <a:t/>
            </a:r>
            <a:endParaRPr sz="1900">
              <a:latin typeface="Calibri"/>
              <a:ea typeface="Calibri"/>
              <a:cs typeface="Calibri"/>
              <a:sym typeface="Calibri"/>
            </a:endParaRPr>
          </a:p>
          <a:p>
            <a:pPr indent="-228600" lvl="0" marL="228600" rtl="0" algn="just">
              <a:lnSpc>
                <a:spcPct val="110000"/>
              </a:lnSpc>
              <a:spcBef>
                <a:spcPts val="1000"/>
              </a:spcBef>
              <a:spcAft>
                <a:spcPts val="0"/>
              </a:spcAft>
              <a:buClr>
                <a:schemeClr val="dk1"/>
              </a:buClr>
              <a:buSzPts val="1900"/>
              <a:buChar char="•"/>
            </a:pPr>
            <a:r>
              <a:rPr lang="en-IE" sz="1900">
                <a:latin typeface="Calibri"/>
                <a:ea typeface="Calibri"/>
                <a:cs typeface="Calibri"/>
                <a:sym typeface="Calibri"/>
              </a:rPr>
              <a:t>Your dialogue may be serious or humorous or both. You may refer to location, the use of special effects and make suggestions for movement in your script. Indicate each speaker on the left‐hand side of the page.</a:t>
            </a:r>
            <a:endParaRPr/>
          </a:p>
        </p:txBody>
      </p:sp>
      <p:pic>
        <p:nvPicPr>
          <p:cNvPr id="437" name="Google Shape;437;p26"/>
          <p:cNvPicPr preferRelativeResize="0"/>
          <p:nvPr>
            <p:ph idx="2" type="body"/>
          </p:nvPr>
        </p:nvPicPr>
        <p:blipFill rotWithShape="1">
          <a:blip r:embed="rId3">
            <a:alphaModFix/>
          </a:blip>
          <a:srcRect b="0" l="0" r="0" t="0"/>
          <a:stretch/>
        </p:blipFill>
        <p:spPr>
          <a:xfrm>
            <a:off x="592968" y="2521096"/>
            <a:ext cx="5181600" cy="3108960"/>
          </a:xfrm>
          <a:prstGeom prst="rect">
            <a:avLst/>
          </a:prstGeom>
          <a:noFill/>
          <a:ln>
            <a:noFill/>
          </a:ln>
        </p:spPr>
      </p:pic>
      <p:sp>
        <p:nvSpPr>
          <p:cNvPr id="438" name="Google Shape;438;p26"/>
          <p:cNvSpPr txBox="1"/>
          <p:nvPr>
            <p:ph type="title"/>
          </p:nvPr>
        </p:nvSpPr>
        <p:spPr>
          <a:xfrm>
            <a:off x="477734" y="293259"/>
            <a:ext cx="9267497" cy="1179896"/>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2017 Higher Level English Final Assessment</a:t>
            </a:r>
            <a:r>
              <a:rPr b="1" lang="en-IE" sz="3200">
                <a:solidFill>
                  <a:schemeClr val="lt1"/>
                </a:solidFill>
                <a:latin typeface="Arial"/>
                <a:ea typeface="Arial"/>
                <a:cs typeface="Arial"/>
                <a:sym typeface="Arial"/>
              </a:rPr>
              <a:t> </a:t>
            </a:r>
            <a:br>
              <a:rPr b="1" lang="en-IE" sz="3200"/>
            </a:br>
            <a:r>
              <a:rPr b="1" lang="en-IE" sz="2800">
                <a:solidFill>
                  <a:schemeClr val="lt1"/>
                </a:solidFill>
                <a:latin typeface="Calibri"/>
                <a:ea typeface="Calibri"/>
                <a:cs typeface="Calibri"/>
                <a:sym typeface="Calibri"/>
              </a:rPr>
              <a:t>Section D - Engaging in the Writing Process</a:t>
            </a:r>
            <a:endParaRPr b="1" sz="3200">
              <a:solidFill>
                <a:schemeClr val="lt1"/>
              </a:solidFill>
              <a:latin typeface="Calibri"/>
              <a:ea typeface="Calibri"/>
              <a:cs typeface="Calibri"/>
              <a:sym typeface="Calibri"/>
            </a:endParaRPr>
          </a:p>
        </p:txBody>
      </p:sp>
      <p:sp>
        <p:nvSpPr>
          <p:cNvPr id="439" name="Google Shape;439;p26"/>
          <p:cNvSpPr txBox="1"/>
          <p:nvPr/>
        </p:nvSpPr>
        <p:spPr>
          <a:xfrm>
            <a:off x="741354" y="5786853"/>
            <a:ext cx="5181600" cy="830997"/>
          </a:xfrm>
          <a:prstGeom prst="rect">
            <a:avLst/>
          </a:prstGeom>
          <a:solidFill>
            <a:srgbClr val="C53BB5"/>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E" sz="2400" u="none" cap="none" strike="noStrike">
                <a:solidFill>
                  <a:srgbClr val="FFFFFF"/>
                </a:solidFill>
                <a:latin typeface="Calibri"/>
                <a:ea typeface="Calibri"/>
                <a:cs typeface="Calibri"/>
                <a:sym typeface="Calibri"/>
              </a:rPr>
              <a:t>W</a:t>
            </a:r>
            <a:r>
              <a:rPr b="1" lang="en-IE" sz="2400">
                <a:solidFill>
                  <a:srgbClr val="FFFFFF"/>
                </a:solidFill>
                <a:latin typeface="Calibri"/>
                <a:ea typeface="Calibri"/>
                <a:cs typeface="Calibri"/>
                <a:sym typeface="Calibri"/>
              </a:rPr>
              <a:t>hat in the question itself supports students to answer it?</a:t>
            </a:r>
            <a:endParaRPr/>
          </a:p>
        </p:txBody>
      </p:sp>
      <p:sp>
        <p:nvSpPr>
          <p:cNvPr id="440" name="Google Shape;440;p26"/>
          <p:cNvSpPr/>
          <p:nvPr/>
        </p:nvSpPr>
        <p:spPr>
          <a:xfrm>
            <a:off x="11022704" y="5750742"/>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12</a:t>
            </a:r>
            <a:endParaRPr sz="1800">
              <a:solidFill>
                <a:schemeClr val="dk1"/>
              </a:solidFill>
              <a:latin typeface="Calibri"/>
              <a:ea typeface="Calibri"/>
              <a:cs typeface="Calibri"/>
              <a:sym typeface="Calibri"/>
            </a:endParaRPr>
          </a:p>
        </p:txBody>
      </p:sp>
      <p:sp>
        <p:nvSpPr>
          <p:cNvPr id="441" name="Google Shape;441;p26"/>
          <p:cNvSpPr txBox="1"/>
          <p:nvPr/>
        </p:nvSpPr>
        <p:spPr>
          <a:xfrm>
            <a:off x="477734" y="1687191"/>
            <a:ext cx="5708841"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dk1"/>
                </a:solidFill>
                <a:latin typeface="Calibri"/>
                <a:ea typeface="Calibri"/>
                <a:cs typeface="Calibri"/>
                <a:sym typeface="Calibri"/>
              </a:rPr>
              <a:t>Study the Word Cloud. </a:t>
            </a:r>
            <a:endParaRPr/>
          </a:p>
          <a:p>
            <a:pPr indent="0" lvl="0" marL="0" marR="0" rtl="0" algn="ctr">
              <a:spcBef>
                <a:spcPts val="0"/>
              </a:spcBef>
              <a:spcAft>
                <a:spcPts val="0"/>
              </a:spcAft>
              <a:buNone/>
            </a:pPr>
            <a:r>
              <a:rPr lang="en-IE" sz="2400">
                <a:solidFill>
                  <a:schemeClr val="dk1"/>
                </a:solidFill>
                <a:latin typeface="Calibri"/>
                <a:ea typeface="Calibri"/>
                <a:cs typeface="Calibri"/>
                <a:sym typeface="Calibri"/>
              </a:rPr>
              <a:t>Complete the task that follows.</a:t>
            </a:r>
            <a:endParaRPr sz="2400">
              <a:solidFill>
                <a:schemeClr val="dk1"/>
              </a:solidFill>
              <a:latin typeface="Calibri"/>
              <a:ea typeface="Calibri"/>
              <a:cs typeface="Calibri"/>
              <a:sym typeface="Calibri"/>
            </a:endParaRPr>
          </a:p>
        </p:txBody>
      </p:sp>
      <p:pic>
        <p:nvPicPr>
          <p:cNvPr descr="A picture containing shape&#10;&#10;Description automatically generated" id="442" name="Google Shape;442;p26"/>
          <p:cNvPicPr preferRelativeResize="0"/>
          <p:nvPr/>
        </p:nvPicPr>
        <p:blipFill rotWithShape="1">
          <a:blip r:embed="rId4">
            <a:alphaModFix/>
          </a:blip>
          <a:srcRect b="0" l="0" r="0" t="0"/>
          <a:stretch/>
        </p:blipFill>
        <p:spPr>
          <a:xfrm>
            <a:off x="6909154" y="5897903"/>
            <a:ext cx="3411985" cy="6838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7"/>
          <p:cNvSpPr txBox="1"/>
          <p:nvPr>
            <p:ph type="title"/>
          </p:nvPr>
        </p:nvSpPr>
        <p:spPr>
          <a:xfrm>
            <a:off x="838200" y="365125"/>
            <a:ext cx="9307902" cy="1095525"/>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2018 Ordinary Level English Final Assessment</a:t>
            </a:r>
            <a:r>
              <a:rPr b="1" lang="en-IE" sz="3200">
                <a:solidFill>
                  <a:schemeClr val="lt1"/>
                </a:solidFill>
                <a:latin typeface="Arial"/>
                <a:ea typeface="Arial"/>
                <a:cs typeface="Arial"/>
                <a:sym typeface="Arial"/>
              </a:rPr>
              <a:t> </a:t>
            </a:r>
            <a:br>
              <a:rPr b="1" lang="en-IE" sz="3200"/>
            </a:br>
            <a:r>
              <a:rPr b="1" lang="en-IE" sz="2800">
                <a:solidFill>
                  <a:schemeClr val="lt1"/>
                </a:solidFill>
                <a:latin typeface="Calibri"/>
                <a:ea typeface="Calibri"/>
                <a:cs typeface="Calibri"/>
                <a:sym typeface="Calibri"/>
              </a:rPr>
              <a:t>Section C – Writing for a Variety of Purposes</a:t>
            </a:r>
            <a:endParaRPr/>
          </a:p>
        </p:txBody>
      </p:sp>
      <p:pic>
        <p:nvPicPr>
          <p:cNvPr id="449" name="Google Shape;449;p27"/>
          <p:cNvPicPr preferRelativeResize="0"/>
          <p:nvPr/>
        </p:nvPicPr>
        <p:blipFill rotWithShape="1">
          <a:blip r:embed="rId3">
            <a:alphaModFix/>
          </a:blip>
          <a:srcRect b="0" l="0" r="0" t="0"/>
          <a:stretch/>
        </p:blipFill>
        <p:spPr>
          <a:xfrm>
            <a:off x="1508715" y="1800921"/>
            <a:ext cx="2866292" cy="3934822"/>
          </a:xfrm>
          <a:prstGeom prst="rect">
            <a:avLst/>
          </a:prstGeom>
          <a:noFill/>
          <a:ln cap="flat" cmpd="sng" w="9525">
            <a:solidFill>
              <a:schemeClr val="dk1"/>
            </a:solidFill>
            <a:prstDash val="solid"/>
            <a:round/>
            <a:headEnd len="sm" w="sm" type="none"/>
            <a:tailEnd len="sm" w="sm" type="none"/>
          </a:ln>
        </p:spPr>
      </p:pic>
      <p:sp>
        <p:nvSpPr>
          <p:cNvPr id="450" name="Google Shape;450;p27"/>
          <p:cNvSpPr txBox="1"/>
          <p:nvPr/>
        </p:nvSpPr>
        <p:spPr>
          <a:xfrm>
            <a:off x="5093676" y="1800921"/>
            <a:ext cx="6714369" cy="304698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IE" sz="2400">
                <a:solidFill>
                  <a:schemeClr val="dk1"/>
                </a:solidFill>
                <a:latin typeface="Calibri"/>
                <a:ea typeface="Calibri"/>
                <a:cs typeface="Calibri"/>
                <a:sym typeface="Calibri"/>
              </a:rPr>
              <a:t>You and your classmates are going to travel along part of The Wild Atlantic Way next weekend.   You all meet at break time to try to decide whether to camp or to stay in hotels. You know what you would prefer to do. </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just">
              <a:spcBef>
                <a:spcPts val="0"/>
              </a:spcBef>
              <a:spcAft>
                <a:spcPts val="0"/>
              </a:spcAft>
              <a:buNone/>
            </a:pPr>
            <a:r>
              <a:rPr b="1" lang="en-IE" sz="2400">
                <a:solidFill>
                  <a:schemeClr val="dk1"/>
                </a:solidFill>
                <a:latin typeface="Calibri"/>
                <a:ea typeface="Calibri"/>
                <a:cs typeface="Calibri"/>
                <a:sym typeface="Calibri"/>
              </a:rPr>
              <a:t>Write out the talk you would give to persuade your classmates to agree with you.  </a:t>
            </a:r>
            <a:r>
              <a:rPr b="1" lang="en-IE" sz="2200">
                <a:solidFill>
                  <a:schemeClr val="dk1"/>
                </a:solidFill>
                <a:latin typeface="Calibri"/>
                <a:ea typeface="Calibri"/>
                <a:cs typeface="Calibri"/>
                <a:sym typeface="Calibri"/>
              </a:rPr>
              <a:t> </a:t>
            </a:r>
            <a:endParaRPr b="1" sz="2200">
              <a:solidFill>
                <a:schemeClr val="dk1"/>
              </a:solidFill>
              <a:latin typeface="Calibri"/>
              <a:ea typeface="Calibri"/>
              <a:cs typeface="Calibri"/>
              <a:sym typeface="Calibri"/>
            </a:endParaRPr>
          </a:p>
        </p:txBody>
      </p:sp>
      <p:pic>
        <p:nvPicPr>
          <p:cNvPr descr="A picture containing shape&#10;&#10;Description automatically generated" id="451" name="Google Shape;451;p27"/>
          <p:cNvPicPr preferRelativeResize="0"/>
          <p:nvPr/>
        </p:nvPicPr>
        <p:blipFill rotWithShape="1">
          <a:blip r:embed="rId4">
            <a:alphaModFix/>
          </a:blip>
          <a:srcRect b="0" l="0" r="0" t="0"/>
          <a:stretch/>
        </p:blipFill>
        <p:spPr>
          <a:xfrm>
            <a:off x="6909154" y="5897903"/>
            <a:ext cx="3411985" cy="683868"/>
          </a:xfrm>
          <a:prstGeom prst="rect">
            <a:avLst/>
          </a:prstGeom>
          <a:noFill/>
          <a:ln>
            <a:noFill/>
          </a:ln>
        </p:spPr>
      </p:pic>
      <p:sp>
        <p:nvSpPr>
          <p:cNvPr id="452" name="Google Shape;452;p27"/>
          <p:cNvSpPr/>
          <p:nvPr/>
        </p:nvSpPr>
        <p:spPr>
          <a:xfrm>
            <a:off x="10914758" y="5703572"/>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13</a:t>
            </a:r>
            <a:endParaRPr sz="1800">
              <a:solidFill>
                <a:schemeClr val="dk1"/>
              </a:solidFill>
              <a:latin typeface="Calibri"/>
              <a:ea typeface="Calibri"/>
              <a:cs typeface="Calibri"/>
              <a:sym typeface="Calibri"/>
            </a:endParaRPr>
          </a:p>
        </p:txBody>
      </p:sp>
      <p:sp>
        <p:nvSpPr>
          <p:cNvPr id="453" name="Google Shape;453;p27"/>
          <p:cNvSpPr txBox="1"/>
          <p:nvPr/>
        </p:nvSpPr>
        <p:spPr>
          <a:xfrm>
            <a:off x="838200" y="5900425"/>
            <a:ext cx="5181600" cy="830997"/>
          </a:xfrm>
          <a:prstGeom prst="rect">
            <a:avLst/>
          </a:prstGeom>
          <a:solidFill>
            <a:srgbClr val="C53BB5"/>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E" sz="2400" u="none" cap="none" strike="noStrike">
                <a:solidFill>
                  <a:srgbClr val="FFFFFF"/>
                </a:solidFill>
                <a:latin typeface="Calibri"/>
                <a:ea typeface="Calibri"/>
                <a:cs typeface="Calibri"/>
                <a:sym typeface="Calibri"/>
              </a:rPr>
              <a:t>W</a:t>
            </a:r>
            <a:r>
              <a:rPr b="1" lang="en-IE" sz="2400">
                <a:solidFill>
                  <a:srgbClr val="FFFFFF"/>
                </a:solidFill>
                <a:latin typeface="Calibri"/>
                <a:ea typeface="Calibri"/>
                <a:cs typeface="Calibri"/>
                <a:sym typeface="Calibri"/>
              </a:rPr>
              <a:t>hat in the question itself supports students to answer it?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8"/>
          <p:cNvSpPr txBox="1"/>
          <p:nvPr>
            <p:ph type="title"/>
          </p:nvPr>
        </p:nvSpPr>
        <p:spPr>
          <a:xfrm>
            <a:off x="838200" y="352425"/>
            <a:ext cx="9092609" cy="1080903"/>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Looking at Quality or Success Criteria in the Final Assessment</a:t>
            </a:r>
            <a:endParaRPr/>
          </a:p>
        </p:txBody>
      </p:sp>
      <p:pic>
        <p:nvPicPr>
          <p:cNvPr descr="Text, letter&#10;&#10;Description automatically generated" id="460" name="Google Shape;460;p28"/>
          <p:cNvPicPr preferRelativeResize="0"/>
          <p:nvPr/>
        </p:nvPicPr>
        <p:blipFill rotWithShape="1">
          <a:blip r:embed="rId3">
            <a:alphaModFix/>
          </a:blip>
          <a:srcRect b="0" l="0" r="0" t="0"/>
          <a:stretch/>
        </p:blipFill>
        <p:spPr>
          <a:xfrm>
            <a:off x="2162498" y="1888609"/>
            <a:ext cx="7867003" cy="4616965"/>
          </a:xfrm>
          <a:prstGeom prst="rect">
            <a:avLst/>
          </a:prstGeom>
          <a:noFill/>
          <a:ln>
            <a:noFill/>
          </a:ln>
        </p:spPr>
      </p:pic>
      <p:sp>
        <p:nvSpPr>
          <p:cNvPr id="461" name="Google Shape;461;p28"/>
          <p:cNvSpPr txBox="1"/>
          <p:nvPr/>
        </p:nvSpPr>
        <p:spPr>
          <a:xfrm>
            <a:off x="838200" y="1657777"/>
            <a:ext cx="85000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400">
                <a:solidFill>
                  <a:schemeClr val="dk1"/>
                </a:solidFill>
                <a:latin typeface="Calibri"/>
                <a:ea typeface="Calibri"/>
                <a:cs typeface="Calibri"/>
                <a:sym typeface="Calibri"/>
              </a:rPr>
              <a:t>General Indicators of Quality from the Marking Scheme</a:t>
            </a:r>
            <a:endParaRPr/>
          </a:p>
        </p:txBody>
      </p:sp>
      <p:sp>
        <p:nvSpPr>
          <p:cNvPr id="462" name="Google Shape;462;p28"/>
          <p:cNvSpPr/>
          <p:nvPr/>
        </p:nvSpPr>
        <p:spPr>
          <a:xfrm>
            <a:off x="10914758" y="5703572"/>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14</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500"/>
                                        <p:tgtEl>
                                          <p:spTgt spid="4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29"/>
          <p:cNvSpPr txBox="1"/>
          <p:nvPr>
            <p:ph type="title"/>
          </p:nvPr>
        </p:nvSpPr>
        <p:spPr>
          <a:xfrm>
            <a:off x="535932" y="332509"/>
            <a:ext cx="9584813" cy="780171"/>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The 'Technical Challenge’</a:t>
            </a:r>
            <a:r>
              <a:rPr b="1" lang="en-IE" sz="3200">
                <a:solidFill>
                  <a:schemeClr val="lt1"/>
                </a:solidFill>
                <a:latin typeface="Arial"/>
                <a:ea typeface="Arial"/>
                <a:cs typeface="Arial"/>
                <a:sym typeface="Arial"/>
              </a:rPr>
              <a:t> </a:t>
            </a:r>
            <a:endParaRPr/>
          </a:p>
        </p:txBody>
      </p:sp>
      <p:pic>
        <p:nvPicPr>
          <p:cNvPr descr="A picture containing text, indoor&#10;&#10;Description automatically generated" id="469" name="Google Shape;469;p29"/>
          <p:cNvPicPr preferRelativeResize="0"/>
          <p:nvPr/>
        </p:nvPicPr>
        <p:blipFill rotWithShape="1">
          <a:blip r:embed="rId3">
            <a:alphaModFix/>
          </a:blip>
          <a:srcRect b="0" l="0" r="0" t="0"/>
          <a:stretch/>
        </p:blipFill>
        <p:spPr>
          <a:xfrm>
            <a:off x="2506669" y="1603852"/>
            <a:ext cx="7178662" cy="3650296"/>
          </a:xfrm>
          <a:prstGeom prst="rect">
            <a:avLst/>
          </a:prstGeom>
          <a:noFill/>
          <a:ln>
            <a:noFill/>
          </a:ln>
        </p:spPr>
      </p:pic>
      <p:sp>
        <p:nvSpPr>
          <p:cNvPr id="470" name="Google Shape;470;p29"/>
          <p:cNvSpPr txBox="1"/>
          <p:nvPr/>
        </p:nvSpPr>
        <p:spPr>
          <a:xfrm>
            <a:off x="3047144" y="5643773"/>
            <a:ext cx="6097712" cy="369332"/>
          </a:xfrm>
          <a:prstGeom prst="rect">
            <a:avLst/>
          </a:prstGeom>
          <a:noFill/>
          <a:ln>
            <a:noFill/>
          </a:ln>
        </p:spPr>
        <p:txBody>
          <a:bodyPr anchorCtr="0" anchor="t" bIns="45700" lIns="91425" spcFirstLastPara="1" rIns="91425" wrap="square" tIns="45700">
            <a:spAutoFit/>
          </a:bodyPr>
          <a:lstStyle/>
          <a:p>
            <a:pPr indent="0" lvl="0" marL="76200" marR="0" rtl="0" algn="ctr">
              <a:lnSpc>
                <a:spcPct val="100000"/>
              </a:lnSpc>
              <a:spcBef>
                <a:spcPts val="0"/>
              </a:spcBef>
              <a:spcAft>
                <a:spcPts val="0"/>
              </a:spcAft>
              <a:buClr>
                <a:srgbClr val="800080"/>
              </a:buClr>
              <a:buSzPts val="1600"/>
              <a:buFont typeface="Noto Sans Symbols"/>
              <a:buNone/>
            </a:pPr>
            <a:r>
              <a:rPr b="0" i="0" lang="en-IE" sz="1800" u="none" cap="none" strike="noStrike">
                <a:solidFill>
                  <a:schemeClr val="dk1"/>
                </a:solidFill>
                <a:latin typeface="Calibri"/>
                <a:ea typeface="Calibri"/>
                <a:cs typeface="Calibri"/>
                <a:sym typeface="Calibri"/>
              </a:rPr>
              <a:t>Click </a:t>
            </a:r>
            <a:r>
              <a:rPr b="0" i="0" lang="en-IE" sz="1800" u="sng" cap="none" strike="noStrike">
                <a:solidFill>
                  <a:schemeClr val="dk1"/>
                </a:solidFill>
                <a:latin typeface="Calibri"/>
                <a:ea typeface="Calibri"/>
                <a:cs typeface="Calibri"/>
                <a:sym typeface="Calibri"/>
                <a:hlinkClick r:id="rId4">
                  <a:extLst>
                    <a:ext uri="{A12FA001-AC4F-418D-AE19-62706E023703}">
                      <ahyp:hlinkClr val="tx"/>
                    </a:ext>
                  </a:extLst>
                </a:hlinkClick>
              </a:rPr>
              <a:t>here</a:t>
            </a:r>
            <a:r>
              <a:rPr b="0" i="0" lang="en-IE" sz="1800" u="none" cap="none" strike="noStrike">
                <a:solidFill>
                  <a:schemeClr val="dk1"/>
                </a:solidFill>
                <a:latin typeface="Calibri"/>
                <a:ea typeface="Calibri"/>
                <a:cs typeface="Calibri"/>
                <a:sym typeface="Calibri"/>
              </a:rPr>
              <a:t> to watch the video</a:t>
            </a:r>
            <a:endParaRPr sz="11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grpSp>
        <p:nvGrpSpPr>
          <p:cNvPr id="149" name="Google Shape;149;p3"/>
          <p:cNvGrpSpPr/>
          <p:nvPr/>
        </p:nvGrpSpPr>
        <p:grpSpPr>
          <a:xfrm>
            <a:off x="2851475" y="4785783"/>
            <a:ext cx="6851071" cy="1864904"/>
            <a:chOff x="1313815" y="4632960"/>
            <a:chExt cx="6522720" cy="1610600"/>
          </a:xfrm>
        </p:grpSpPr>
        <p:sp>
          <p:nvSpPr>
            <p:cNvPr descr="Session 3 14:00 - 15:30" id="150" name="Google Shape;150;p3"/>
            <p:cNvSpPr/>
            <p:nvPr/>
          </p:nvSpPr>
          <p:spPr>
            <a:xfrm>
              <a:off x="1313815" y="4632960"/>
              <a:ext cx="6522720" cy="1610600"/>
            </a:xfrm>
            <a:prstGeom prst="roundRect">
              <a:avLst>
                <a:gd fmla="val 16667" name="adj"/>
              </a:avLst>
            </a:prstGeom>
            <a:solidFill>
              <a:srgbClr val="F44336"/>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FFFFFF"/>
                </a:buClr>
                <a:buSzPts val="2000"/>
                <a:buFont typeface="Calibri"/>
                <a:buNone/>
              </a:pPr>
              <a:r>
                <a:rPr b="1" i="0" lang="en-IE" sz="2400" u="none" cap="none" strike="noStrike">
                  <a:solidFill>
                    <a:srgbClr val="FFFFFF"/>
                  </a:solidFill>
                  <a:latin typeface="Calibri"/>
                  <a:ea typeface="Calibri"/>
                  <a:cs typeface="Calibri"/>
                  <a:sym typeface="Calibri"/>
                </a:rPr>
                <a:t>Session 3                   14:00 – 15:30</a:t>
              </a:r>
              <a:endParaRPr/>
            </a:p>
            <a:p>
              <a:pPr indent="0" lvl="0" marL="0" marR="0" rtl="0" algn="ctr">
                <a:lnSpc>
                  <a:spcPct val="150000"/>
                </a:lnSpc>
                <a:spcBef>
                  <a:spcPts val="0"/>
                </a:spcBef>
                <a:spcAft>
                  <a:spcPts val="0"/>
                </a:spcAft>
                <a:buClr>
                  <a:srgbClr val="FFFFFF"/>
                </a:buClr>
                <a:buSzPts val="2000"/>
                <a:buFont typeface="Calibri"/>
                <a:buNone/>
              </a:pPr>
              <a:r>
                <a:rPr b="1" lang="en-IE" sz="2400">
                  <a:solidFill>
                    <a:srgbClr val="000000"/>
                  </a:solidFill>
                  <a:latin typeface="Calibri"/>
                  <a:ea typeface="Calibri"/>
                  <a:cs typeface="Calibri"/>
                  <a:sym typeface="Calibri"/>
                </a:rPr>
                <a:t>Language</a:t>
              </a:r>
              <a:r>
                <a:rPr b="1" i="0" lang="en-IE" sz="2400" u="none" cap="none" strike="noStrike">
                  <a:solidFill>
                    <a:srgbClr val="000000"/>
                  </a:solidFill>
                  <a:latin typeface="Calibri"/>
                  <a:ea typeface="Calibri"/>
                  <a:cs typeface="Calibri"/>
                  <a:sym typeface="Calibri"/>
                </a:rPr>
                <a:t> and Story in the Junior Cycle English classroom</a:t>
              </a:r>
              <a:endParaRPr/>
            </a:p>
            <a:p>
              <a:pPr indent="0" lvl="0" marL="0" marR="0" rtl="0" algn="l">
                <a:lnSpc>
                  <a:spcPct val="150000"/>
                </a:lnSpc>
                <a:spcBef>
                  <a:spcPts val="0"/>
                </a:spcBef>
                <a:spcAft>
                  <a:spcPts val="0"/>
                </a:spcAft>
                <a:buClr>
                  <a:srgbClr val="FFFFFF"/>
                </a:buClr>
                <a:buSzPts val="2000"/>
                <a:buFont typeface="Calibri"/>
                <a:buNone/>
              </a:pPr>
              <a:r>
                <a:t/>
              </a:r>
              <a:endParaRPr b="1" i="0" sz="2400" u="none" cap="none" strike="noStrike">
                <a:solidFill>
                  <a:srgbClr val="FFFFFF"/>
                </a:solidFill>
                <a:latin typeface="Calibri"/>
                <a:ea typeface="Calibri"/>
                <a:cs typeface="Calibri"/>
                <a:sym typeface="Calibri"/>
              </a:endParaRPr>
            </a:p>
          </p:txBody>
        </p:sp>
        <p:pic>
          <p:nvPicPr>
            <p:cNvPr id="151" name="Google Shape;151;p3"/>
            <p:cNvPicPr preferRelativeResize="0"/>
            <p:nvPr/>
          </p:nvPicPr>
          <p:blipFill rotWithShape="1">
            <a:blip r:embed="rId3">
              <a:alphaModFix/>
            </a:blip>
            <a:srcRect b="0" l="0" r="0" t="0"/>
            <a:stretch/>
          </p:blipFill>
          <p:spPr>
            <a:xfrm>
              <a:off x="7135206" y="4708323"/>
              <a:ext cx="438785" cy="499745"/>
            </a:xfrm>
            <a:prstGeom prst="rect">
              <a:avLst/>
            </a:prstGeom>
            <a:noFill/>
            <a:ln>
              <a:noFill/>
            </a:ln>
          </p:spPr>
        </p:pic>
      </p:grpSp>
      <p:grpSp>
        <p:nvGrpSpPr>
          <p:cNvPr descr="Session 2 11:20- 13:00" id="152" name="Google Shape;152;p3"/>
          <p:cNvGrpSpPr/>
          <p:nvPr/>
        </p:nvGrpSpPr>
        <p:grpSpPr>
          <a:xfrm>
            <a:off x="2824795" y="3035057"/>
            <a:ext cx="6851071" cy="1625822"/>
            <a:chOff x="1307465" y="3090545"/>
            <a:chExt cx="6522720" cy="1404120"/>
          </a:xfrm>
        </p:grpSpPr>
        <p:sp>
          <p:nvSpPr>
            <p:cNvPr id="153" name="Google Shape;153;p3"/>
            <p:cNvSpPr/>
            <p:nvPr/>
          </p:nvSpPr>
          <p:spPr>
            <a:xfrm>
              <a:off x="1307465" y="3090545"/>
              <a:ext cx="6522720" cy="1404120"/>
            </a:xfrm>
            <a:prstGeom prst="roundRect">
              <a:avLst>
                <a:gd fmla="val 16667" name="adj"/>
              </a:avLst>
            </a:prstGeom>
            <a:solidFill>
              <a:srgbClr val="8BC34A"/>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i="0" lang="en-IE" sz="2400" u="none" cap="none" strike="noStrike">
                  <a:solidFill>
                    <a:srgbClr val="FFFFFF"/>
                  </a:solidFill>
                  <a:latin typeface="Calibri"/>
                  <a:ea typeface="Calibri"/>
                  <a:cs typeface="Calibri"/>
                  <a:sym typeface="Calibri"/>
                </a:rPr>
                <a:t>Session 2</a:t>
              </a:r>
              <a:r>
                <a:rPr b="1" lang="en-IE" sz="2400">
                  <a:solidFill>
                    <a:srgbClr val="FFFFFF"/>
                  </a:solidFill>
                  <a:latin typeface="Calibri"/>
                  <a:ea typeface="Calibri"/>
                  <a:cs typeface="Calibri"/>
                  <a:sym typeface="Calibri"/>
                </a:rPr>
                <a:t>                   12:00 </a:t>
              </a:r>
              <a:r>
                <a:rPr b="1" i="0" lang="en-IE" sz="2400" u="none" cap="none" strike="noStrike">
                  <a:solidFill>
                    <a:srgbClr val="FFFFFF"/>
                  </a:solidFill>
                  <a:latin typeface="Calibri"/>
                  <a:ea typeface="Calibri"/>
                  <a:cs typeface="Calibri"/>
                  <a:sym typeface="Calibri"/>
                </a:rPr>
                <a:t>– 13:00</a:t>
              </a:r>
              <a:endParaRPr/>
            </a:p>
            <a:p>
              <a:pPr indent="0" lvl="0" marL="0" marR="0" rtl="0" algn="ctr">
                <a:lnSpc>
                  <a:spcPct val="150000"/>
                </a:lnSpc>
                <a:spcBef>
                  <a:spcPts val="0"/>
                </a:spcBef>
                <a:spcAft>
                  <a:spcPts val="0"/>
                </a:spcAft>
                <a:buClr>
                  <a:srgbClr val="FFFFFF"/>
                </a:buClr>
                <a:buSzPts val="2000"/>
                <a:buFont typeface="Calibri"/>
                <a:buNone/>
              </a:pPr>
              <a:r>
                <a:rPr b="1" i="0" lang="en-IE" sz="2400" u="none" cap="none" strike="noStrike">
                  <a:solidFill>
                    <a:srgbClr val="000000"/>
                  </a:solidFill>
                  <a:latin typeface="Calibri"/>
                  <a:ea typeface="Calibri"/>
                  <a:cs typeface="Calibri"/>
                  <a:sym typeface="Calibri"/>
                </a:rPr>
                <a:t>Choice of Workshops</a:t>
              </a:r>
              <a:endParaRPr/>
            </a:p>
            <a:p>
              <a:pPr indent="0" lvl="0" marL="0" marR="0" rtl="0" algn="ctr">
                <a:lnSpc>
                  <a:spcPct val="150000"/>
                </a:lnSpc>
                <a:spcBef>
                  <a:spcPts val="0"/>
                </a:spcBef>
                <a:spcAft>
                  <a:spcPts val="0"/>
                </a:spcAft>
                <a:buClr>
                  <a:srgbClr val="FFFFFF"/>
                </a:buClr>
                <a:buSzPts val="2000"/>
                <a:buFont typeface="Calibri"/>
                <a:buNone/>
              </a:pPr>
              <a:r>
                <a:t/>
              </a:r>
              <a:endParaRPr b="0" i="0" sz="2400" u="none" cap="none" strike="noStrike">
                <a:solidFill>
                  <a:srgbClr val="000000"/>
                </a:solidFill>
                <a:latin typeface="Calibri"/>
                <a:ea typeface="Calibri"/>
                <a:cs typeface="Calibri"/>
                <a:sym typeface="Calibri"/>
              </a:endParaRPr>
            </a:p>
            <a:p>
              <a:pPr indent="0" lvl="0" marL="0" marR="0" rtl="0" algn="ctr">
                <a:lnSpc>
                  <a:spcPct val="118000"/>
                </a:lnSpc>
                <a:spcBef>
                  <a:spcPts val="600"/>
                </a:spcBef>
                <a:spcAft>
                  <a:spcPts val="0"/>
                </a:spcAft>
                <a:buClr>
                  <a:srgbClr val="FFFFFF"/>
                </a:buClr>
                <a:buSzPts val="1000"/>
                <a:buFont typeface="Calibri"/>
                <a:buNone/>
              </a:pPr>
              <a:r>
                <a:t/>
              </a:r>
              <a:endParaRPr b="0" i="0" sz="1000" u="none" cap="none" strike="noStrike">
                <a:solidFill>
                  <a:srgbClr val="000000"/>
                </a:solidFill>
                <a:latin typeface="Calibri"/>
                <a:ea typeface="Calibri"/>
                <a:cs typeface="Calibri"/>
                <a:sym typeface="Calibri"/>
              </a:endParaRPr>
            </a:p>
          </p:txBody>
        </p:sp>
        <p:pic>
          <p:nvPicPr>
            <p:cNvPr id="154" name="Google Shape;154;p3"/>
            <p:cNvPicPr preferRelativeResize="0"/>
            <p:nvPr/>
          </p:nvPicPr>
          <p:blipFill rotWithShape="1">
            <a:blip r:embed="rId4">
              <a:alphaModFix/>
            </a:blip>
            <a:srcRect b="0" l="0" r="0" t="0"/>
            <a:stretch/>
          </p:blipFill>
          <p:spPr>
            <a:xfrm>
              <a:off x="7143981" y="3157595"/>
              <a:ext cx="438785" cy="499745"/>
            </a:xfrm>
            <a:prstGeom prst="rect">
              <a:avLst/>
            </a:prstGeom>
            <a:noFill/>
            <a:ln>
              <a:noFill/>
            </a:ln>
          </p:spPr>
        </p:pic>
      </p:grpSp>
      <p:sp>
        <p:nvSpPr>
          <p:cNvPr descr="Session 1 9:30-11:00" id="155" name="Google Shape;155;p3"/>
          <p:cNvSpPr/>
          <p:nvPr/>
        </p:nvSpPr>
        <p:spPr>
          <a:xfrm>
            <a:off x="2844805" y="1170000"/>
            <a:ext cx="6851071" cy="1625821"/>
          </a:xfrm>
          <a:prstGeom prst="roundRect">
            <a:avLst>
              <a:gd fmla="val 16667" name="adj"/>
            </a:avLst>
          </a:prstGeom>
          <a:solidFill>
            <a:schemeClr val="accent2"/>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b="1" i="0" lang="en-IE" sz="2400" u="none" cap="none" strike="noStrike">
                <a:solidFill>
                  <a:srgbClr val="FFFFFF"/>
                </a:solidFill>
                <a:latin typeface="Calibri"/>
                <a:ea typeface="Calibri"/>
                <a:cs typeface="Calibri"/>
                <a:sym typeface="Calibri"/>
              </a:rPr>
              <a:t>Session 1</a:t>
            </a:r>
            <a:r>
              <a:rPr b="1" lang="en-IE" sz="2400">
                <a:solidFill>
                  <a:srgbClr val="FFFFFF"/>
                </a:solidFill>
                <a:latin typeface="Calibri"/>
                <a:ea typeface="Calibri"/>
                <a:cs typeface="Calibri"/>
                <a:sym typeface="Calibri"/>
              </a:rPr>
              <a:t>                  </a:t>
            </a:r>
            <a:r>
              <a:rPr b="1" i="0" lang="en-IE" sz="2400" u="none" cap="none" strike="noStrike">
                <a:solidFill>
                  <a:srgbClr val="FFFFFF"/>
                </a:solidFill>
                <a:latin typeface="Calibri"/>
                <a:ea typeface="Calibri"/>
                <a:cs typeface="Calibri"/>
                <a:sym typeface="Calibri"/>
              </a:rPr>
              <a:t>9:30 – </a:t>
            </a:r>
            <a:r>
              <a:rPr b="1" lang="en-IE" sz="2400">
                <a:solidFill>
                  <a:srgbClr val="FFFFFF"/>
                </a:solidFill>
                <a:latin typeface="Calibri"/>
                <a:ea typeface="Calibri"/>
                <a:cs typeface="Calibri"/>
                <a:sym typeface="Calibri"/>
              </a:rPr>
              <a:t>12:00</a:t>
            </a:r>
            <a:endParaRPr b="1" i="0" sz="24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Calibri"/>
              <a:buNone/>
            </a:pPr>
            <a:r>
              <a:rPr b="1" i="0" lang="en-IE" sz="2400" u="none" cap="none" strike="noStrike">
                <a:solidFill>
                  <a:srgbClr val="000000"/>
                </a:solidFill>
                <a:latin typeface="Calibri"/>
                <a:ea typeface="Calibri"/>
                <a:cs typeface="Calibri"/>
                <a:sym typeface="Calibri"/>
              </a:rPr>
              <a:t>Looking at Junior Cycle English </a:t>
            </a:r>
            <a:endParaRPr/>
          </a:p>
          <a:p>
            <a:pPr indent="0" lvl="0" marL="0" marR="0" rtl="0" algn="ctr">
              <a:lnSpc>
                <a:spcPct val="100000"/>
              </a:lnSpc>
              <a:spcBef>
                <a:spcPts val="0"/>
              </a:spcBef>
              <a:spcAft>
                <a:spcPts val="0"/>
              </a:spcAft>
              <a:buClr>
                <a:srgbClr val="000000"/>
              </a:buClr>
              <a:buSzPts val="2400"/>
              <a:buFont typeface="Calibri"/>
              <a:buNone/>
            </a:pPr>
            <a:r>
              <a:rPr b="1" i="0" lang="en-IE" sz="2400" u="none" cap="none" strike="noStrike">
                <a:solidFill>
                  <a:srgbClr val="000000"/>
                </a:solidFill>
                <a:latin typeface="Calibri"/>
                <a:ea typeface="Calibri"/>
                <a:cs typeface="Calibri"/>
                <a:sym typeface="Calibri"/>
              </a:rPr>
              <a:t>in our Schools</a:t>
            </a:r>
            <a:endParaRPr/>
          </a:p>
          <a:p>
            <a:pPr indent="0" lvl="0" marL="0" marR="0" rtl="0" algn="l">
              <a:lnSpc>
                <a:spcPct val="150000"/>
              </a:lnSpc>
              <a:spcBef>
                <a:spcPts val="0"/>
              </a:spcBef>
              <a:spcAft>
                <a:spcPts val="0"/>
              </a:spcAft>
              <a:buClr>
                <a:srgbClr val="FFFFFF"/>
              </a:buClr>
              <a:buSzPts val="2000"/>
              <a:buFont typeface="Calibri"/>
              <a:buNone/>
            </a:pPr>
            <a:r>
              <a:t/>
            </a:r>
            <a:endParaRPr b="0" i="0" sz="1050" u="none" cap="none" strike="noStrike">
              <a:solidFill>
                <a:srgbClr val="000000"/>
              </a:solidFill>
              <a:latin typeface="Calibri"/>
              <a:ea typeface="Calibri"/>
              <a:cs typeface="Calibri"/>
              <a:sym typeface="Calibri"/>
            </a:endParaRPr>
          </a:p>
          <a:p>
            <a:pPr indent="0" lvl="0" marL="0" marR="0" rtl="0" algn="ctr">
              <a:lnSpc>
                <a:spcPct val="118000"/>
              </a:lnSpc>
              <a:spcBef>
                <a:spcPts val="600"/>
              </a:spcBef>
              <a:spcAft>
                <a:spcPts val="0"/>
              </a:spcAft>
              <a:buClr>
                <a:srgbClr val="000000"/>
              </a:buClr>
              <a:buSzPts val="1000"/>
              <a:buFont typeface="Calibri"/>
              <a:buNone/>
            </a:pPr>
            <a:r>
              <a:t/>
            </a:r>
            <a:endParaRPr b="0" i="0" sz="2000" u="none" cap="none" strike="noStrike">
              <a:solidFill>
                <a:srgbClr val="000000"/>
              </a:solidFill>
              <a:latin typeface="Calibri"/>
              <a:ea typeface="Calibri"/>
              <a:cs typeface="Calibri"/>
              <a:sym typeface="Calibri"/>
            </a:endParaRPr>
          </a:p>
        </p:txBody>
      </p:sp>
      <p:sp>
        <p:nvSpPr>
          <p:cNvPr id="156" name="Google Shape;156;p3"/>
          <p:cNvSpPr/>
          <p:nvPr/>
        </p:nvSpPr>
        <p:spPr>
          <a:xfrm>
            <a:off x="9914568" y="2494190"/>
            <a:ext cx="2117012" cy="2166688"/>
          </a:xfrm>
          <a:prstGeom prst="ellipse">
            <a:avLst/>
          </a:prstGeom>
          <a:noFill/>
          <a:ln cap="flat" cmpd="sng" w="57150">
            <a:solidFill>
              <a:srgbClr val="A1398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7" name="Google Shape;157;p3"/>
          <p:cNvSpPr/>
          <p:nvPr/>
        </p:nvSpPr>
        <p:spPr>
          <a:xfrm>
            <a:off x="385782" y="2494190"/>
            <a:ext cx="2117012" cy="2166688"/>
          </a:xfrm>
          <a:prstGeom prst="ellipse">
            <a:avLst/>
          </a:prstGeom>
          <a:noFill/>
          <a:ln cap="flat" cmpd="sng" w="5715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8" name="Google Shape;158;p3"/>
          <p:cNvSpPr txBox="1"/>
          <p:nvPr/>
        </p:nvSpPr>
        <p:spPr>
          <a:xfrm>
            <a:off x="519205" y="2940287"/>
            <a:ext cx="198358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1" i="0" lang="en-IE" sz="2400" u="none" cap="none" strike="noStrike">
                <a:solidFill>
                  <a:srgbClr val="000000"/>
                </a:solidFill>
                <a:latin typeface="Calibri"/>
                <a:ea typeface="Calibri"/>
                <a:cs typeface="Calibri"/>
                <a:sym typeface="Calibri"/>
              </a:rPr>
              <a:t>11:00 – 11:20</a:t>
            </a:r>
            <a:endParaRPr b="0" i="0" sz="1800" u="none" cap="none" strike="noStrike">
              <a:solidFill>
                <a:srgbClr val="000000"/>
              </a:solidFill>
              <a:latin typeface="Calibri"/>
              <a:ea typeface="Calibri"/>
              <a:cs typeface="Calibri"/>
              <a:sym typeface="Calibri"/>
            </a:endParaRPr>
          </a:p>
        </p:txBody>
      </p:sp>
      <p:pic>
        <p:nvPicPr>
          <p:cNvPr descr="Shape&#10;&#10;Description automatically generated with low confidence" id="159" name="Google Shape;159;p3"/>
          <p:cNvPicPr preferRelativeResize="0"/>
          <p:nvPr/>
        </p:nvPicPr>
        <p:blipFill rotWithShape="1">
          <a:blip r:embed="rId5">
            <a:alphaModFix/>
          </a:blip>
          <a:srcRect b="0" l="0" r="0" t="0"/>
          <a:stretch/>
        </p:blipFill>
        <p:spPr>
          <a:xfrm>
            <a:off x="1013156" y="3474906"/>
            <a:ext cx="862263" cy="746286"/>
          </a:xfrm>
          <a:prstGeom prst="rect">
            <a:avLst/>
          </a:prstGeom>
          <a:noFill/>
          <a:ln>
            <a:noFill/>
          </a:ln>
        </p:spPr>
      </p:pic>
      <p:sp>
        <p:nvSpPr>
          <p:cNvPr id="160" name="Google Shape;160;p3"/>
          <p:cNvSpPr txBox="1"/>
          <p:nvPr/>
        </p:nvSpPr>
        <p:spPr>
          <a:xfrm>
            <a:off x="10047991" y="2967335"/>
            <a:ext cx="198358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1" i="0" lang="en-IE" sz="2400" u="none" cap="none" strike="noStrike">
                <a:solidFill>
                  <a:srgbClr val="000000"/>
                </a:solidFill>
                <a:latin typeface="Calibri"/>
                <a:ea typeface="Calibri"/>
                <a:cs typeface="Calibri"/>
                <a:sym typeface="Calibri"/>
              </a:rPr>
              <a:t>13:00 – 14:00</a:t>
            </a:r>
            <a:endParaRPr b="0" i="0" sz="1800" u="none" cap="none" strike="noStrike">
              <a:solidFill>
                <a:srgbClr val="000000"/>
              </a:solidFill>
              <a:latin typeface="Calibri"/>
              <a:ea typeface="Calibri"/>
              <a:cs typeface="Calibri"/>
              <a:sym typeface="Calibri"/>
            </a:endParaRPr>
          </a:p>
        </p:txBody>
      </p:sp>
      <p:pic>
        <p:nvPicPr>
          <p:cNvPr descr="Shape&#10;&#10;Description automatically generated with low confidence" id="161" name="Google Shape;161;p3"/>
          <p:cNvPicPr preferRelativeResize="0"/>
          <p:nvPr/>
        </p:nvPicPr>
        <p:blipFill rotWithShape="1">
          <a:blip r:embed="rId6">
            <a:alphaModFix/>
          </a:blip>
          <a:srcRect b="0" l="0" r="-1415" t="0"/>
          <a:stretch/>
        </p:blipFill>
        <p:spPr>
          <a:xfrm>
            <a:off x="10572696" y="3577534"/>
            <a:ext cx="934178" cy="717414"/>
          </a:xfrm>
          <a:prstGeom prst="rect">
            <a:avLst/>
          </a:prstGeom>
          <a:noFill/>
          <a:ln>
            <a:noFill/>
          </a:ln>
        </p:spPr>
      </p:pic>
      <p:sp>
        <p:nvSpPr>
          <p:cNvPr id="162" name="Google Shape;162;p3"/>
          <p:cNvSpPr txBox="1"/>
          <p:nvPr>
            <p:ph type="title"/>
          </p:nvPr>
        </p:nvSpPr>
        <p:spPr>
          <a:xfrm>
            <a:off x="385782" y="211010"/>
            <a:ext cx="9662209" cy="804054"/>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b="1" lang="en-IE" sz="3200">
                <a:solidFill>
                  <a:schemeClr val="lt1"/>
                </a:solidFill>
              </a:rPr>
              <a:t>Structure of our day</a:t>
            </a:r>
            <a:endParaRPr sz="3200">
              <a:solidFill>
                <a:schemeClr val="lt1"/>
              </a:solidFill>
            </a:endParaRPr>
          </a:p>
        </p:txBody>
      </p:sp>
      <p:pic>
        <p:nvPicPr>
          <p:cNvPr id="163" name="Google Shape;163;p3"/>
          <p:cNvPicPr preferRelativeResize="0"/>
          <p:nvPr/>
        </p:nvPicPr>
        <p:blipFill rotWithShape="1">
          <a:blip r:embed="rId4">
            <a:alphaModFix/>
          </a:blip>
          <a:srcRect b="0" l="0" r="0" t="0"/>
          <a:stretch/>
        </p:blipFill>
        <p:spPr>
          <a:xfrm>
            <a:off x="8955119" y="1321537"/>
            <a:ext cx="460873" cy="578652"/>
          </a:xfrm>
          <a:prstGeom prst="rect">
            <a:avLst/>
          </a:prstGeom>
          <a:noFill/>
          <a:ln>
            <a:noFill/>
          </a:ln>
        </p:spPr>
      </p:pic>
      <p:sp>
        <p:nvSpPr>
          <p:cNvPr id="164" name="Google Shape;164;p3"/>
          <p:cNvSpPr/>
          <p:nvPr/>
        </p:nvSpPr>
        <p:spPr>
          <a:xfrm>
            <a:off x="10816786" y="5670832"/>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0"/>
          <p:cNvSpPr txBox="1"/>
          <p:nvPr/>
        </p:nvSpPr>
        <p:spPr>
          <a:xfrm>
            <a:off x="767622" y="1407271"/>
            <a:ext cx="10715914" cy="523220"/>
          </a:xfrm>
          <a:prstGeom prst="rect">
            <a:avLst/>
          </a:prstGeom>
          <a:solidFill>
            <a:srgbClr val="FFFF0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800">
                <a:solidFill>
                  <a:schemeClr val="dk1"/>
                </a:solidFill>
                <a:latin typeface="Calibri"/>
                <a:ea typeface="Calibri"/>
                <a:cs typeface="Calibri"/>
                <a:sym typeface="Calibri"/>
              </a:rPr>
              <a:t>Individual Task – Tour of ThingLink</a:t>
            </a:r>
            <a:endParaRPr sz="2800">
              <a:solidFill>
                <a:schemeClr val="dk1"/>
              </a:solidFill>
              <a:latin typeface="Calibri"/>
              <a:ea typeface="Calibri"/>
              <a:cs typeface="Calibri"/>
              <a:sym typeface="Calibri"/>
            </a:endParaRPr>
          </a:p>
        </p:txBody>
      </p:sp>
      <p:sp>
        <p:nvSpPr>
          <p:cNvPr id="477" name="Google Shape;477;p30"/>
          <p:cNvSpPr txBox="1"/>
          <p:nvPr>
            <p:ph type="title"/>
          </p:nvPr>
        </p:nvSpPr>
        <p:spPr>
          <a:xfrm>
            <a:off x="605228" y="365126"/>
            <a:ext cx="9501298" cy="714670"/>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Tour of ThingLink and 4 Texts</a:t>
            </a:r>
            <a:endParaRPr/>
          </a:p>
        </p:txBody>
      </p:sp>
      <p:sp>
        <p:nvSpPr>
          <p:cNvPr id="478" name="Google Shape;478;p30"/>
          <p:cNvSpPr/>
          <p:nvPr/>
        </p:nvSpPr>
        <p:spPr>
          <a:xfrm>
            <a:off x="11090031" y="5784783"/>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15</a:t>
            </a:r>
            <a:endParaRPr/>
          </a:p>
        </p:txBody>
      </p:sp>
      <p:pic>
        <p:nvPicPr>
          <p:cNvPr id="479" name="Google Shape;479;p30"/>
          <p:cNvPicPr preferRelativeResize="0"/>
          <p:nvPr/>
        </p:nvPicPr>
        <p:blipFill rotWithShape="1">
          <a:blip r:embed="rId3">
            <a:alphaModFix/>
          </a:blip>
          <a:srcRect b="0" l="0" r="0" t="0"/>
          <a:stretch/>
        </p:blipFill>
        <p:spPr>
          <a:xfrm>
            <a:off x="7710223" y="2256376"/>
            <a:ext cx="3770401" cy="1940453"/>
          </a:xfrm>
          <a:prstGeom prst="rect">
            <a:avLst/>
          </a:prstGeom>
          <a:noFill/>
          <a:ln cap="flat" cmpd="sng" w="9525">
            <a:solidFill>
              <a:schemeClr val="dk1"/>
            </a:solidFill>
            <a:prstDash val="solid"/>
            <a:round/>
            <a:headEnd len="sm" w="sm" type="none"/>
            <a:tailEnd len="sm" w="sm" type="none"/>
          </a:ln>
        </p:spPr>
      </p:pic>
      <p:pic>
        <p:nvPicPr>
          <p:cNvPr descr="Graphical user interface&#10;&#10;Description automatically generated" id="480" name="Google Shape;480;p30"/>
          <p:cNvPicPr preferRelativeResize="0"/>
          <p:nvPr/>
        </p:nvPicPr>
        <p:blipFill rotWithShape="1">
          <a:blip r:embed="rId4">
            <a:alphaModFix/>
          </a:blip>
          <a:srcRect b="0" l="0" r="0" t="0"/>
          <a:stretch/>
        </p:blipFill>
        <p:spPr>
          <a:xfrm>
            <a:off x="767622" y="2256376"/>
            <a:ext cx="6601366" cy="3690912"/>
          </a:xfrm>
          <a:prstGeom prst="rect">
            <a:avLst/>
          </a:prstGeom>
          <a:noFill/>
          <a:ln cap="flat" cmpd="sng" w="9525">
            <a:solidFill>
              <a:schemeClr val="dk1"/>
            </a:solidFill>
            <a:prstDash val="solid"/>
            <a:round/>
            <a:headEnd len="sm" w="sm" type="none"/>
            <a:tailEnd len="sm" w="sm" type="none"/>
          </a:ln>
        </p:spPr>
      </p:pic>
      <p:pic>
        <p:nvPicPr>
          <p:cNvPr descr="A picture containing qr code&#10;&#10;Description automatically generated" id="481" name="Google Shape;481;p30"/>
          <p:cNvPicPr preferRelativeResize="0"/>
          <p:nvPr/>
        </p:nvPicPr>
        <p:blipFill rotWithShape="1">
          <a:blip r:embed="rId5">
            <a:alphaModFix/>
          </a:blip>
          <a:srcRect b="0" l="0" r="0" t="0"/>
          <a:stretch/>
        </p:blipFill>
        <p:spPr>
          <a:xfrm>
            <a:off x="8501799" y="4666005"/>
            <a:ext cx="1823452" cy="182345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1"/>
          <p:cNvSpPr txBox="1"/>
          <p:nvPr>
            <p:ph idx="1" type="body"/>
          </p:nvPr>
        </p:nvSpPr>
        <p:spPr>
          <a:xfrm>
            <a:off x="838200" y="2274849"/>
            <a:ext cx="10515600" cy="390211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E">
                <a:latin typeface="Calibri"/>
                <a:ea typeface="Calibri"/>
                <a:cs typeface="Calibri"/>
                <a:sym typeface="Calibri"/>
              </a:rPr>
              <a:t>Don’t leave the meeting!</a:t>
            </a:r>
            <a:endParaRPr/>
          </a:p>
          <a:p>
            <a:pPr indent="-50800" lvl="0" marL="228600" rtl="0" algn="l">
              <a:lnSpc>
                <a:spcPct val="90000"/>
              </a:lnSpc>
              <a:spcBef>
                <a:spcPts val="1000"/>
              </a:spcBef>
              <a:spcAft>
                <a:spcPts val="0"/>
              </a:spcAft>
              <a:buClr>
                <a:schemeClr val="dk1"/>
              </a:buClr>
              <a:buSzPts val="2800"/>
              <a:buNone/>
            </a:pPr>
            <a:r>
              <a:t/>
            </a:r>
            <a:endParaRPr>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800"/>
              <a:buChar char="•"/>
            </a:pPr>
            <a:r>
              <a:rPr lang="en-IE">
                <a:latin typeface="Calibri"/>
                <a:ea typeface="Calibri"/>
                <a:cs typeface="Calibri"/>
                <a:sym typeface="Calibri"/>
              </a:rPr>
              <a:t>Do mute your mic</a:t>
            </a:r>
            <a:endParaRPr/>
          </a:p>
          <a:p>
            <a:pPr indent="-50800" lvl="0" marL="228600" rtl="0" algn="l">
              <a:lnSpc>
                <a:spcPct val="90000"/>
              </a:lnSpc>
              <a:spcBef>
                <a:spcPts val="1000"/>
              </a:spcBef>
              <a:spcAft>
                <a:spcPts val="0"/>
              </a:spcAft>
              <a:buClr>
                <a:schemeClr val="dk1"/>
              </a:buClr>
              <a:buSzPts val="2800"/>
              <a:buNone/>
            </a:pPr>
            <a:r>
              <a:t/>
            </a:r>
            <a:endParaRPr>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800"/>
              <a:buChar char="•"/>
            </a:pPr>
            <a:r>
              <a:rPr lang="en-IE">
                <a:latin typeface="Calibri"/>
                <a:ea typeface="Calibri"/>
                <a:cs typeface="Calibri"/>
                <a:sym typeface="Calibri"/>
              </a:rPr>
              <a:t>Do turn off your camera</a:t>
            </a:r>
            <a:endParaRPr/>
          </a:p>
          <a:p>
            <a:pPr indent="-50800" lvl="0" marL="228600" rtl="0" algn="l">
              <a:lnSpc>
                <a:spcPct val="90000"/>
              </a:lnSpc>
              <a:spcBef>
                <a:spcPts val="1000"/>
              </a:spcBef>
              <a:spcAft>
                <a:spcPts val="0"/>
              </a:spcAft>
              <a:buClr>
                <a:schemeClr val="dk1"/>
              </a:buClr>
              <a:buSzPts val="2800"/>
              <a:buNone/>
            </a:pPr>
            <a:r>
              <a:t/>
            </a:r>
            <a:endParaRPr>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800"/>
              <a:buChar char="•"/>
            </a:pPr>
            <a:r>
              <a:rPr lang="en-IE">
                <a:latin typeface="Calibri"/>
                <a:ea typeface="Calibri"/>
                <a:cs typeface="Calibri"/>
                <a:sym typeface="Calibri"/>
              </a:rPr>
              <a:t>We’ll continue at </a:t>
            </a:r>
            <a:r>
              <a:rPr b="1" lang="en-IE">
                <a:latin typeface="Calibri"/>
                <a:ea typeface="Calibri"/>
                <a:cs typeface="Calibri"/>
                <a:sym typeface="Calibri"/>
              </a:rPr>
              <a:t>11.20am</a:t>
            </a:r>
            <a:endParaRPr/>
          </a:p>
        </p:txBody>
      </p:sp>
      <p:sp>
        <p:nvSpPr>
          <p:cNvPr id="487" name="Google Shape;487;p31"/>
          <p:cNvSpPr txBox="1"/>
          <p:nvPr>
            <p:ph type="title"/>
          </p:nvPr>
        </p:nvSpPr>
        <p:spPr>
          <a:xfrm>
            <a:off x="838200" y="365125"/>
            <a:ext cx="9153293" cy="1174467"/>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How we manage break-times</a:t>
            </a:r>
            <a:endParaRPr/>
          </a:p>
        </p:txBody>
      </p:sp>
      <p:pic>
        <p:nvPicPr>
          <p:cNvPr id="488" name="Google Shape;488;p31"/>
          <p:cNvPicPr preferRelativeResize="0"/>
          <p:nvPr/>
        </p:nvPicPr>
        <p:blipFill rotWithShape="1">
          <a:blip r:embed="rId3">
            <a:alphaModFix/>
          </a:blip>
          <a:srcRect b="13296" l="7455" r="0" t="15321"/>
          <a:stretch/>
        </p:blipFill>
        <p:spPr>
          <a:xfrm>
            <a:off x="7565673" y="4856356"/>
            <a:ext cx="3294242" cy="875282"/>
          </a:xfrm>
          <a:prstGeom prst="rect">
            <a:avLst/>
          </a:prstGeom>
          <a:noFill/>
          <a:ln>
            <a:noFill/>
          </a:ln>
        </p:spPr>
      </p:pic>
      <p:pic>
        <p:nvPicPr>
          <p:cNvPr id="489" name="Google Shape;489;p31"/>
          <p:cNvPicPr preferRelativeResize="0"/>
          <p:nvPr/>
        </p:nvPicPr>
        <p:blipFill rotWithShape="1">
          <a:blip r:embed="rId4">
            <a:alphaModFix/>
          </a:blip>
          <a:srcRect b="0" l="0" r="0" t="0"/>
          <a:stretch/>
        </p:blipFill>
        <p:spPr>
          <a:xfrm>
            <a:off x="8474928" y="2128889"/>
            <a:ext cx="1825824" cy="234895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2"/>
          <p:cNvSpPr txBox="1"/>
          <p:nvPr>
            <p:ph type="title"/>
          </p:nvPr>
        </p:nvSpPr>
        <p:spPr>
          <a:xfrm>
            <a:off x="523325" y="392263"/>
            <a:ext cx="9571126" cy="753991"/>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rPr>
              <a:t>Focus:</a:t>
            </a:r>
            <a:endParaRPr/>
          </a:p>
        </p:txBody>
      </p:sp>
      <p:sp>
        <p:nvSpPr>
          <p:cNvPr id="496" name="Google Shape;496;p32"/>
          <p:cNvSpPr/>
          <p:nvPr/>
        </p:nvSpPr>
        <p:spPr>
          <a:xfrm>
            <a:off x="573292" y="1906630"/>
            <a:ext cx="10516737" cy="1370396"/>
          </a:xfrm>
          <a:prstGeom prst="roundRect">
            <a:avLst>
              <a:gd fmla="val 16667" name="adj"/>
            </a:avLst>
          </a:prstGeom>
          <a:solidFill>
            <a:srgbClr val="00B05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lt1"/>
              </a:solidFill>
              <a:latin typeface="Calibri"/>
              <a:ea typeface="Calibri"/>
              <a:cs typeface="Calibri"/>
              <a:sym typeface="Calibri"/>
            </a:endParaRPr>
          </a:p>
          <a:p>
            <a:pPr indent="0" lvl="0" marL="0" marR="0" rtl="0" algn="ctr">
              <a:spcBef>
                <a:spcPts val="0"/>
              </a:spcBef>
              <a:spcAft>
                <a:spcPts val="0"/>
              </a:spcAft>
              <a:buNone/>
            </a:pPr>
            <a:r>
              <a:rPr b="1" lang="en-IE" sz="3200">
                <a:solidFill>
                  <a:schemeClr val="lt1"/>
                </a:solidFill>
                <a:latin typeface="Calibri"/>
                <a:ea typeface="Calibri"/>
                <a:cs typeface="Calibri"/>
                <a:sym typeface="Calibri"/>
              </a:rPr>
              <a:t>To collaboratively create a sample assessment focusing</a:t>
            </a:r>
            <a:endParaRPr/>
          </a:p>
          <a:p>
            <a:pPr indent="0" lvl="0" marL="0" marR="0" rtl="0" algn="ctr">
              <a:spcBef>
                <a:spcPts val="0"/>
              </a:spcBef>
              <a:spcAft>
                <a:spcPts val="0"/>
              </a:spcAft>
              <a:buNone/>
            </a:pPr>
            <a:r>
              <a:rPr b="1" lang="en-IE" sz="3200">
                <a:solidFill>
                  <a:schemeClr val="lt1"/>
                </a:solidFill>
                <a:latin typeface="Calibri"/>
                <a:ea typeface="Calibri"/>
                <a:cs typeface="Calibri"/>
                <a:sym typeface="Calibri"/>
              </a:rPr>
              <a:t>on personal writing</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None/>
            </a:pPr>
            <a:r>
              <a:t/>
            </a:r>
            <a:endParaRPr b="1" sz="3200">
              <a:solidFill>
                <a:schemeClr val="lt1"/>
              </a:solidFill>
              <a:latin typeface="Calibri"/>
              <a:ea typeface="Calibri"/>
              <a:cs typeface="Calibri"/>
              <a:sym typeface="Calibri"/>
            </a:endParaRPr>
          </a:p>
        </p:txBody>
      </p:sp>
      <p:pic>
        <p:nvPicPr>
          <p:cNvPr id="497" name="Google Shape;497;p32"/>
          <p:cNvPicPr preferRelativeResize="0"/>
          <p:nvPr/>
        </p:nvPicPr>
        <p:blipFill rotWithShape="1">
          <a:blip r:embed="rId3">
            <a:alphaModFix/>
          </a:blip>
          <a:srcRect b="-6658" l="0" r="0" t="0"/>
          <a:stretch/>
        </p:blipFill>
        <p:spPr>
          <a:xfrm>
            <a:off x="3791082" y="4334541"/>
            <a:ext cx="2225865" cy="1638887"/>
          </a:xfrm>
          <a:prstGeom prst="rect">
            <a:avLst/>
          </a:prstGeom>
          <a:noFill/>
          <a:ln cap="flat" cmpd="sng" w="12700">
            <a:solidFill>
              <a:schemeClr val="dk1"/>
            </a:solidFill>
            <a:prstDash val="solid"/>
            <a:round/>
            <a:headEnd len="sm" w="sm" type="none"/>
            <a:tailEnd len="sm" w="sm" type="none"/>
          </a:ln>
        </p:spPr>
      </p:pic>
      <p:pic>
        <p:nvPicPr>
          <p:cNvPr id="498" name="Google Shape;498;p32"/>
          <p:cNvPicPr preferRelativeResize="0"/>
          <p:nvPr/>
        </p:nvPicPr>
        <p:blipFill rotWithShape="1">
          <a:blip r:embed="rId4">
            <a:alphaModFix/>
          </a:blip>
          <a:srcRect b="0" l="0" r="0" t="0"/>
          <a:stretch/>
        </p:blipFill>
        <p:spPr>
          <a:xfrm>
            <a:off x="1466262" y="4077989"/>
            <a:ext cx="1922939" cy="1996722"/>
          </a:xfrm>
          <a:prstGeom prst="rect">
            <a:avLst/>
          </a:prstGeom>
          <a:noFill/>
          <a:ln>
            <a:noFill/>
          </a:ln>
        </p:spPr>
      </p:pic>
      <p:sp>
        <p:nvSpPr>
          <p:cNvPr id="499" name="Google Shape;499;p32"/>
          <p:cNvSpPr/>
          <p:nvPr/>
        </p:nvSpPr>
        <p:spPr>
          <a:xfrm>
            <a:off x="11090031" y="5739264"/>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10</a:t>
            </a:r>
            <a:endParaRPr sz="1800">
              <a:solidFill>
                <a:schemeClr val="dk1"/>
              </a:solidFill>
              <a:latin typeface="Calibri"/>
              <a:ea typeface="Calibri"/>
              <a:cs typeface="Calibri"/>
              <a:sym typeface="Calibri"/>
            </a:endParaRPr>
          </a:p>
        </p:txBody>
      </p:sp>
      <p:pic>
        <p:nvPicPr>
          <p:cNvPr descr="Chart, treemap chart&#10;&#10;Description automatically generated" id="500" name="Google Shape;500;p32"/>
          <p:cNvPicPr preferRelativeResize="0"/>
          <p:nvPr/>
        </p:nvPicPr>
        <p:blipFill rotWithShape="1">
          <a:blip r:embed="rId5">
            <a:alphaModFix/>
          </a:blip>
          <a:srcRect b="0" l="0" r="0" t="0"/>
          <a:stretch/>
        </p:blipFill>
        <p:spPr>
          <a:xfrm>
            <a:off x="9331369" y="4249029"/>
            <a:ext cx="1175456" cy="1659445"/>
          </a:xfrm>
          <a:prstGeom prst="rect">
            <a:avLst/>
          </a:prstGeom>
          <a:noFill/>
          <a:ln cap="flat" cmpd="sng" w="12700">
            <a:solidFill>
              <a:schemeClr val="dk1"/>
            </a:solidFill>
            <a:prstDash val="solid"/>
            <a:round/>
            <a:headEnd len="sm" w="sm" type="none"/>
            <a:tailEnd len="sm" w="sm" type="none"/>
          </a:ln>
        </p:spPr>
      </p:pic>
      <p:pic>
        <p:nvPicPr>
          <p:cNvPr id="501" name="Google Shape;501;p32"/>
          <p:cNvPicPr preferRelativeResize="0"/>
          <p:nvPr>
            <p:ph idx="1" type="body"/>
          </p:nvPr>
        </p:nvPicPr>
        <p:blipFill rotWithShape="1">
          <a:blip r:embed="rId6">
            <a:alphaModFix/>
          </a:blip>
          <a:srcRect b="0" l="0" r="0" t="0"/>
          <a:stretch/>
        </p:blipFill>
        <p:spPr>
          <a:xfrm>
            <a:off x="6280788" y="4333889"/>
            <a:ext cx="2450983" cy="1638153"/>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500"/>
                                        <p:tgtEl>
                                          <p:spTgt spid="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33"/>
          <p:cNvSpPr/>
          <p:nvPr/>
        </p:nvSpPr>
        <p:spPr>
          <a:xfrm>
            <a:off x="378691" y="1646564"/>
            <a:ext cx="2352067" cy="4167505"/>
          </a:xfrm>
          <a:prstGeom prst="roundRect">
            <a:avLst>
              <a:gd fmla="val 16667" name="adj"/>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IE" sz="2400">
                <a:solidFill>
                  <a:schemeClr val="lt1"/>
                </a:solidFill>
                <a:latin typeface="Calibri"/>
                <a:ea typeface="Calibri"/>
                <a:cs typeface="Calibri"/>
                <a:sym typeface="Calibri"/>
              </a:rPr>
              <a:t>OL1 Know and use the conventions of oral language interaction in a variety of contexts</a:t>
            </a:r>
            <a:endParaRPr sz="2400">
              <a:solidFill>
                <a:schemeClr val="lt1"/>
              </a:solidFill>
              <a:latin typeface="Calibri"/>
              <a:ea typeface="Calibri"/>
              <a:cs typeface="Calibri"/>
              <a:sym typeface="Calibri"/>
            </a:endParaRPr>
          </a:p>
        </p:txBody>
      </p:sp>
      <p:sp>
        <p:nvSpPr>
          <p:cNvPr id="507" name="Google Shape;507;p33"/>
          <p:cNvSpPr/>
          <p:nvPr/>
        </p:nvSpPr>
        <p:spPr>
          <a:xfrm>
            <a:off x="2859954" y="1913560"/>
            <a:ext cx="2100541" cy="4167506"/>
          </a:xfrm>
          <a:prstGeom prst="roundRect">
            <a:avLst>
              <a:gd fmla="val 16667" name="adj"/>
            </a:avLst>
          </a:prstGeom>
          <a:solidFill>
            <a:srgbClr val="D17DB9"/>
          </a:solidFill>
          <a:ln cap="flat" cmpd="sng" w="9525">
            <a:solidFill>
              <a:schemeClr val="dk1"/>
            </a:solidFill>
            <a:prstDash val="solid"/>
            <a:round/>
            <a:headEnd len="sm" w="sm" type="none"/>
            <a:tailEnd len="sm" w="sm" type="none"/>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Calibri"/>
              <a:buNone/>
            </a:pPr>
            <a:r>
              <a:rPr b="1" i="0" lang="en-IE" sz="2400" u="sng" cap="none" strike="noStrike">
                <a:solidFill>
                  <a:schemeClr val="lt1"/>
                </a:solidFill>
                <a:latin typeface="Calibri"/>
                <a:ea typeface="Calibri"/>
                <a:cs typeface="Calibri"/>
                <a:sym typeface="Calibri"/>
              </a:rPr>
              <a:t>R8</a:t>
            </a:r>
            <a:r>
              <a:rPr b="0" i="0" lang="en-IE" sz="2400" u="none" cap="none" strike="noStrike">
                <a:solidFill>
                  <a:schemeClr val="lt1"/>
                </a:solidFill>
                <a:latin typeface="Calibri"/>
                <a:ea typeface="Calibri"/>
                <a:cs typeface="Calibri"/>
                <a:sym typeface="Calibri"/>
              </a:rPr>
              <a:t> </a:t>
            </a:r>
            <a:r>
              <a:rPr lang="en-IE" sz="2400">
                <a:solidFill>
                  <a:schemeClr val="lt1"/>
                </a:solidFill>
                <a:latin typeface="Calibri"/>
                <a:ea typeface="Calibri"/>
                <a:cs typeface="Calibri"/>
                <a:sym typeface="Calibri"/>
              </a:rPr>
              <a:t>Read their texts to understand and appreciate language enrichment</a:t>
            </a:r>
            <a:endParaRPr sz="2400">
              <a:solidFill>
                <a:schemeClr val="lt1"/>
              </a:solidFill>
              <a:latin typeface="Calibri"/>
              <a:ea typeface="Calibri"/>
              <a:cs typeface="Calibri"/>
              <a:sym typeface="Calibri"/>
            </a:endParaRPr>
          </a:p>
        </p:txBody>
      </p:sp>
      <p:sp>
        <p:nvSpPr>
          <p:cNvPr id="508" name="Google Shape;508;p33"/>
          <p:cNvSpPr/>
          <p:nvPr/>
        </p:nvSpPr>
        <p:spPr>
          <a:xfrm>
            <a:off x="5057049" y="2227500"/>
            <a:ext cx="2271009" cy="4044847"/>
          </a:xfrm>
          <a:prstGeom prst="roundRect">
            <a:avLst>
              <a:gd fmla="val 16667" name="adj"/>
            </a:avLst>
          </a:prstGeom>
          <a:solidFill>
            <a:schemeClr val="accent6"/>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IE" sz="2400" u="sng" cap="none" strike="noStrike">
                <a:solidFill>
                  <a:schemeClr val="lt1"/>
                </a:solidFill>
                <a:latin typeface="Calibri"/>
                <a:ea typeface="Calibri"/>
                <a:cs typeface="Calibri"/>
                <a:sym typeface="Calibri"/>
              </a:rPr>
              <a:t>W2</a:t>
            </a:r>
            <a:r>
              <a:rPr b="0" i="0" lang="en-IE" sz="2400" u="none" cap="none" strike="noStrike">
                <a:solidFill>
                  <a:schemeClr val="lt1"/>
                </a:solidFill>
                <a:latin typeface="Calibri"/>
                <a:ea typeface="Calibri"/>
                <a:cs typeface="Calibri"/>
                <a:sym typeface="Calibri"/>
              </a:rPr>
              <a:t> </a:t>
            </a:r>
            <a:r>
              <a:rPr lang="en-IE" sz="2400">
                <a:solidFill>
                  <a:schemeClr val="lt1"/>
                </a:solidFill>
                <a:latin typeface="Calibri"/>
                <a:ea typeface="Calibri"/>
                <a:cs typeface="Calibri"/>
                <a:sym typeface="Calibri"/>
              </a:rPr>
              <a:t>Discuss their own and other students’ written work  </a:t>
            </a:r>
            <a:endParaRPr/>
          </a:p>
          <a:p>
            <a:pPr indent="0" lvl="0" marL="0" marR="0" rtl="0" algn="l">
              <a:lnSpc>
                <a:spcPct val="100000"/>
              </a:lnSpc>
              <a:spcBef>
                <a:spcPts val="0"/>
              </a:spcBef>
              <a:spcAft>
                <a:spcPts val="0"/>
              </a:spcAft>
              <a:buClr>
                <a:schemeClr val="lt1"/>
              </a:buClr>
              <a:buSzPts val="2400"/>
              <a:buFont typeface="Calibri"/>
              <a:buNone/>
            </a:pPr>
            <a:r>
              <a:rPr lang="en-IE" sz="2400">
                <a:solidFill>
                  <a:schemeClr val="lt1"/>
                </a:solidFill>
                <a:latin typeface="Calibri"/>
                <a:ea typeface="Calibri"/>
                <a:cs typeface="Calibri"/>
                <a:sym typeface="Calibri"/>
              </a:rPr>
              <a:t>constructively and with clear purpose</a:t>
            </a:r>
            <a:endParaRPr sz="2400">
              <a:solidFill>
                <a:schemeClr val="lt1"/>
              </a:solidFill>
              <a:latin typeface="Calibri"/>
              <a:ea typeface="Calibri"/>
              <a:cs typeface="Calibri"/>
              <a:sym typeface="Calibri"/>
            </a:endParaRPr>
          </a:p>
        </p:txBody>
      </p:sp>
      <p:sp>
        <p:nvSpPr>
          <p:cNvPr id="509" name="Google Shape;509;p33"/>
          <p:cNvSpPr/>
          <p:nvPr/>
        </p:nvSpPr>
        <p:spPr>
          <a:xfrm>
            <a:off x="7488524" y="2509455"/>
            <a:ext cx="2238367" cy="4044846"/>
          </a:xfrm>
          <a:prstGeom prst="roundRect">
            <a:avLst>
              <a:gd fmla="val 16667" name="adj"/>
            </a:avLst>
          </a:prstGeom>
          <a:solidFill>
            <a:srgbClr val="D17DB9"/>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Calibri"/>
              <a:buNone/>
            </a:pPr>
            <a:r>
              <a:rPr b="1" i="0" lang="en-IE" sz="2400" u="sng" cap="none" strike="noStrike">
                <a:solidFill>
                  <a:schemeClr val="lt1"/>
                </a:solidFill>
                <a:latin typeface="Calibri"/>
                <a:ea typeface="Calibri"/>
                <a:cs typeface="Calibri"/>
                <a:sym typeface="Calibri"/>
              </a:rPr>
              <a:t>W9</a:t>
            </a:r>
            <a:r>
              <a:rPr b="0" i="0" lang="en-IE" sz="2400" u="none" cap="none" strike="noStrike">
                <a:solidFill>
                  <a:schemeClr val="lt1"/>
                </a:solidFill>
                <a:latin typeface="Calibri"/>
                <a:ea typeface="Calibri"/>
                <a:cs typeface="Calibri"/>
                <a:sym typeface="Calibri"/>
              </a:rPr>
              <a:t> </a:t>
            </a:r>
            <a:r>
              <a:rPr lang="en-IE" sz="2400">
                <a:solidFill>
                  <a:schemeClr val="lt1"/>
                </a:solidFill>
                <a:latin typeface="Calibri"/>
                <a:ea typeface="Calibri"/>
                <a:cs typeface="Calibri"/>
                <a:sym typeface="Calibri"/>
              </a:rPr>
              <a:t>Engage in the writing process as their individual style is thoughtfully developed</a:t>
            </a:r>
            <a:endParaRPr sz="2400">
              <a:solidFill>
                <a:schemeClr val="lt1"/>
              </a:solidFill>
              <a:latin typeface="Calibri"/>
              <a:ea typeface="Calibri"/>
              <a:cs typeface="Calibri"/>
              <a:sym typeface="Calibri"/>
            </a:endParaRPr>
          </a:p>
        </p:txBody>
      </p:sp>
      <p:sp>
        <p:nvSpPr>
          <p:cNvPr id="510" name="Google Shape;510;p33"/>
          <p:cNvSpPr/>
          <p:nvPr/>
        </p:nvSpPr>
        <p:spPr>
          <a:xfrm>
            <a:off x="9856087" y="2808349"/>
            <a:ext cx="2238367" cy="3745952"/>
          </a:xfrm>
          <a:prstGeom prst="roundRect">
            <a:avLst>
              <a:gd fmla="val 16667" name="adj"/>
            </a:avLst>
          </a:prstGeom>
          <a:solidFill>
            <a:srgbClr val="0070C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Calibri"/>
              <a:buNone/>
            </a:pPr>
            <a:r>
              <a:rPr b="1" i="0" lang="en-IE" sz="2400" u="sng" cap="none" strike="noStrike">
                <a:solidFill>
                  <a:schemeClr val="lt1"/>
                </a:solidFill>
                <a:latin typeface="Calibri"/>
                <a:ea typeface="Calibri"/>
                <a:cs typeface="Calibri"/>
                <a:sym typeface="Calibri"/>
              </a:rPr>
              <a:t>W11</a:t>
            </a:r>
            <a:r>
              <a:rPr b="0" i="0" lang="en-IE" sz="2400" u="none" cap="none" strike="noStrike">
                <a:solidFill>
                  <a:schemeClr val="lt1"/>
                </a:solidFill>
                <a:latin typeface="Calibri"/>
                <a:ea typeface="Calibri"/>
                <a:cs typeface="Calibri"/>
                <a:sym typeface="Calibri"/>
              </a:rPr>
              <a:t> </a:t>
            </a:r>
            <a:r>
              <a:rPr lang="en-IE" sz="2400">
                <a:solidFill>
                  <a:schemeClr val="lt1"/>
                </a:solidFill>
                <a:latin typeface="Calibri"/>
                <a:ea typeface="Calibri"/>
                <a:cs typeface="Calibri"/>
                <a:sym typeface="Calibri"/>
              </a:rPr>
              <a:t>Use language conventions appropriately, especially </a:t>
            </a:r>
            <a:endParaRPr/>
          </a:p>
          <a:p>
            <a:pPr indent="0" lvl="0" marL="0" marR="0" rtl="0" algn="l">
              <a:lnSpc>
                <a:spcPct val="100000"/>
              </a:lnSpc>
              <a:spcBef>
                <a:spcPts val="0"/>
              </a:spcBef>
              <a:spcAft>
                <a:spcPts val="0"/>
              </a:spcAft>
              <a:buClr>
                <a:schemeClr val="lt1"/>
              </a:buClr>
              <a:buSzPts val="2400"/>
              <a:buFont typeface="Calibri"/>
              <a:buNone/>
            </a:pPr>
            <a:r>
              <a:rPr lang="en-IE" sz="2400">
                <a:solidFill>
                  <a:schemeClr val="lt1"/>
                </a:solidFill>
                <a:latin typeface="Calibri"/>
                <a:ea typeface="Calibri"/>
                <a:cs typeface="Calibri"/>
                <a:sym typeface="Calibri"/>
              </a:rPr>
              <a:t>punctuation and spelling</a:t>
            </a:r>
            <a:endParaRPr sz="2400">
              <a:solidFill>
                <a:schemeClr val="lt1"/>
              </a:solidFill>
              <a:latin typeface="Calibri"/>
              <a:ea typeface="Calibri"/>
              <a:cs typeface="Calibri"/>
              <a:sym typeface="Calibri"/>
            </a:endParaRPr>
          </a:p>
        </p:txBody>
      </p:sp>
      <p:sp>
        <p:nvSpPr>
          <p:cNvPr id="511" name="Google Shape;511;p33"/>
          <p:cNvSpPr txBox="1"/>
          <p:nvPr>
            <p:ph type="title"/>
          </p:nvPr>
        </p:nvSpPr>
        <p:spPr>
          <a:xfrm>
            <a:off x="377206" y="303699"/>
            <a:ext cx="9666258" cy="823057"/>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br>
              <a:rPr b="1" lang="en-IE" sz="3200">
                <a:solidFill>
                  <a:schemeClr val="lt1"/>
                </a:solidFill>
                <a:latin typeface="Arial"/>
                <a:ea typeface="Arial"/>
                <a:cs typeface="Arial"/>
                <a:sym typeface="Arial"/>
              </a:rPr>
            </a:br>
            <a:r>
              <a:rPr b="1" lang="en-IE" sz="3200">
                <a:solidFill>
                  <a:schemeClr val="lt1"/>
                </a:solidFill>
                <a:latin typeface="Calibri"/>
                <a:ea typeface="Calibri"/>
                <a:cs typeface="Calibri"/>
                <a:sym typeface="Calibri"/>
              </a:rPr>
              <a:t>Aspects of selected Learning Outcomes </a:t>
            </a:r>
            <a:br>
              <a:rPr b="1" lang="en-IE" sz="3200">
                <a:solidFill>
                  <a:schemeClr val="lt1"/>
                </a:solidFill>
                <a:latin typeface="Arial"/>
                <a:ea typeface="Arial"/>
                <a:cs typeface="Arial"/>
                <a:sym typeface="Arial"/>
              </a:rPr>
            </a:br>
            <a:endParaRPr b="1" sz="3200">
              <a:solidFill>
                <a:schemeClr val="lt1"/>
              </a:solidFill>
              <a:latin typeface="Arial"/>
              <a:ea typeface="Arial"/>
              <a:cs typeface="Arial"/>
              <a:sym typeface="Arial"/>
            </a:endParaRPr>
          </a:p>
        </p:txBody>
      </p:sp>
      <p:sp>
        <p:nvSpPr>
          <p:cNvPr id="512" name="Google Shape;512;p33"/>
          <p:cNvSpPr/>
          <p:nvPr/>
        </p:nvSpPr>
        <p:spPr>
          <a:xfrm>
            <a:off x="627938" y="6081066"/>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15</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500"/>
                                        <p:tgtEl>
                                          <p:spTgt spid="5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
                                        <p:tgtEl>
                                          <p:spTgt spid="5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500"/>
                                        <p:tgtEl>
                                          <p:spTgt spid="5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7" name="Shape 517"/>
        <p:cNvGrpSpPr/>
        <p:nvPr/>
      </p:nvGrpSpPr>
      <p:grpSpPr>
        <a:xfrm>
          <a:off x="0" y="0"/>
          <a:ext cx="0" cy="0"/>
          <a:chOff x="0" y="0"/>
          <a:chExt cx="0" cy="0"/>
        </a:xfrm>
      </p:grpSpPr>
      <p:sp>
        <p:nvSpPr>
          <p:cNvPr id="518" name="Google Shape;518;p34"/>
          <p:cNvSpPr txBox="1"/>
          <p:nvPr>
            <p:ph type="title"/>
          </p:nvPr>
        </p:nvSpPr>
        <p:spPr>
          <a:xfrm>
            <a:off x="574430" y="272557"/>
            <a:ext cx="9479329" cy="784510"/>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Learning Intentions  </a:t>
            </a:r>
            <a:endParaRPr/>
          </a:p>
        </p:txBody>
      </p:sp>
      <p:sp>
        <p:nvSpPr>
          <p:cNvPr id="519" name="Google Shape;519;p34"/>
          <p:cNvSpPr txBox="1"/>
          <p:nvPr/>
        </p:nvSpPr>
        <p:spPr>
          <a:xfrm>
            <a:off x="574430" y="1879404"/>
            <a:ext cx="7828164" cy="3693319"/>
          </a:xfrm>
          <a:prstGeom prst="rect">
            <a:avLst/>
          </a:prstGeom>
          <a:solidFill>
            <a:srgbClr val="A13983"/>
          </a:solidFill>
          <a:ln cap="flat" cmpd="sng" w="5715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600"/>
              <a:buFont typeface="Calibri"/>
              <a:buNone/>
            </a:pPr>
            <a:r>
              <a:rPr b="0" i="0" lang="en-IE" sz="3600" u="none" cap="none" strike="noStrike">
                <a:solidFill>
                  <a:schemeClr val="lt1"/>
                </a:solidFill>
                <a:latin typeface="Calibri"/>
                <a:ea typeface="Calibri"/>
                <a:cs typeface="Calibri"/>
                <a:sym typeface="Calibri"/>
              </a:rPr>
              <a:t>We are learning to</a:t>
            </a:r>
            <a:r>
              <a:rPr lang="en-IE" sz="3600">
                <a:solidFill>
                  <a:schemeClr val="lt1"/>
                </a:solidFill>
                <a:latin typeface="Calibri"/>
                <a:ea typeface="Calibri"/>
                <a:cs typeface="Calibri"/>
                <a:sym typeface="Calibri"/>
              </a:rPr>
              <a:t>:</a:t>
            </a:r>
            <a:endParaRPr sz="36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600"/>
              <a:buFont typeface="Calibri"/>
              <a:buNone/>
            </a:pPr>
            <a:r>
              <a:t/>
            </a:r>
            <a:endParaRPr b="0" i="0" sz="3600" u="none" cap="none" strike="noStrike">
              <a:solidFill>
                <a:schemeClr val="lt1"/>
              </a:solidFill>
              <a:latin typeface="Calibri"/>
              <a:ea typeface="Calibri"/>
              <a:cs typeface="Calibri"/>
              <a:sym typeface="Calibri"/>
            </a:endParaRPr>
          </a:p>
          <a:p>
            <a:pPr indent="-457200" lvl="0" marL="457200" marR="0" rtl="0" algn="l">
              <a:spcBef>
                <a:spcPts val="0"/>
              </a:spcBef>
              <a:spcAft>
                <a:spcPts val="0"/>
              </a:spcAft>
              <a:buClr>
                <a:schemeClr val="lt1"/>
              </a:buClr>
              <a:buSzPts val="3600"/>
              <a:buFont typeface="Arial"/>
              <a:buChar char="•"/>
            </a:pPr>
            <a:r>
              <a:rPr lang="en-IE" sz="3600">
                <a:solidFill>
                  <a:schemeClr val="lt1"/>
                </a:solidFill>
                <a:latin typeface="Calibri"/>
                <a:ea typeface="Calibri"/>
                <a:cs typeface="Calibri"/>
                <a:sym typeface="Calibri"/>
              </a:rPr>
              <a:t>Focus on personal writing and create texts in a range  of formats</a:t>
            </a:r>
            <a:endParaRPr sz="3600">
              <a:solidFill>
                <a:schemeClr val="lt1"/>
              </a:solidFill>
              <a:latin typeface="Calibri"/>
              <a:ea typeface="Calibri"/>
              <a:cs typeface="Calibri"/>
              <a:sym typeface="Calibri"/>
            </a:endParaRPr>
          </a:p>
          <a:p>
            <a:pPr indent="-457200" lvl="0" marL="457200" marR="0" rtl="0" algn="l">
              <a:spcBef>
                <a:spcPts val="0"/>
              </a:spcBef>
              <a:spcAft>
                <a:spcPts val="0"/>
              </a:spcAft>
              <a:buClr>
                <a:schemeClr val="lt1"/>
              </a:buClr>
              <a:buSzPts val="3600"/>
              <a:buFont typeface="Arial"/>
              <a:buChar char="•"/>
            </a:pPr>
            <a:r>
              <a:rPr lang="en-IE" sz="3600">
                <a:solidFill>
                  <a:schemeClr val="lt1"/>
                </a:solidFill>
                <a:latin typeface="Calibri"/>
                <a:ea typeface="Calibri"/>
                <a:cs typeface="Calibri"/>
                <a:sym typeface="Calibri"/>
              </a:rPr>
              <a:t>Develop our own style and consider word choice, punctuation and spelling</a:t>
            </a:r>
            <a:endParaRPr sz="36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0" name="Google Shape;520;p34"/>
          <p:cNvSpPr/>
          <p:nvPr/>
        </p:nvSpPr>
        <p:spPr>
          <a:xfrm>
            <a:off x="10965284" y="959254"/>
            <a:ext cx="920150" cy="920150"/>
          </a:xfrm>
          <a:prstGeom prst="ellipse">
            <a:avLst/>
          </a:prstGeom>
          <a:solidFill>
            <a:srgbClr val="FFFF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34"/>
          <p:cNvSpPr txBox="1"/>
          <p:nvPr/>
        </p:nvSpPr>
        <p:spPr>
          <a:xfrm>
            <a:off x="10053759" y="1065386"/>
            <a:ext cx="27432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chemeClr val="dk1"/>
                </a:solidFill>
                <a:latin typeface="Calibri"/>
                <a:ea typeface="Calibri"/>
                <a:cs typeface="Calibri"/>
                <a:sym typeface="Calibri"/>
              </a:rPr>
              <a:t>2nd </a:t>
            </a:r>
            <a:endParaRPr b="1" sz="2000">
              <a:solidFill>
                <a:schemeClr val="dk1"/>
              </a:solidFill>
              <a:latin typeface="Calibri"/>
              <a:ea typeface="Calibri"/>
              <a:cs typeface="Calibri"/>
              <a:sym typeface="Calibri"/>
            </a:endParaRPr>
          </a:p>
          <a:p>
            <a:pPr indent="0" lvl="0" marL="0" marR="0" rtl="0" algn="ctr">
              <a:spcBef>
                <a:spcPts val="0"/>
              </a:spcBef>
              <a:spcAft>
                <a:spcPts val="0"/>
              </a:spcAft>
              <a:buNone/>
            </a:pPr>
            <a:r>
              <a:rPr b="1" lang="en-IE" sz="2000">
                <a:solidFill>
                  <a:schemeClr val="dk1"/>
                </a:solidFill>
                <a:latin typeface="Calibri"/>
                <a:ea typeface="Calibri"/>
                <a:cs typeface="Calibri"/>
                <a:sym typeface="Calibri"/>
              </a:rPr>
              <a:t>Year</a:t>
            </a:r>
            <a:endParaRPr/>
          </a:p>
        </p:txBody>
      </p:sp>
      <p:sp>
        <p:nvSpPr>
          <p:cNvPr id="522" name="Google Shape;522;p34"/>
          <p:cNvSpPr/>
          <p:nvPr/>
        </p:nvSpPr>
        <p:spPr>
          <a:xfrm>
            <a:off x="11090031" y="5851690"/>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15</a:t>
            </a:r>
            <a:endParaRPr sz="1800">
              <a:solidFill>
                <a:schemeClr val="dk1"/>
              </a:solidFill>
              <a:latin typeface="Calibri"/>
              <a:ea typeface="Calibri"/>
              <a:cs typeface="Calibri"/>
              <a:sym typeface="Calibri"/>
            </a:endParaRPr>
          </a:p>
        </p:txBody>
      </p:sp>
      <p:sp>
        <p:nvSpPr>
          <p:cNvPr id="523" name="Google Shape;523;p34"/>
          <p:cNvSpPr txBox="1"/>
          <p:nvPr/>
        </p:nvSpPr>
        <p:spPr>
          <a:xfrm>
            <a:off x="8748585" y="2385092"/>
            <a:ext cx="3136849" cy="2677656"/>
          </a:xfrm>
          <a:prstGeom prst="rect">
            <a:avLst/>
          </a:prstGeom>
          <a:solidFill>
            <a:srgbClr val="FBE4D4"/>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E" sz="2400">
                <a:solidFill>
                  <a:schemeClr val="dk1"/>
                </a:solidFill>
                <a:latin typeface="Calibri"/>
                <a:ea typeface="Calibri"/>
                <a:cs typeface="Calibri"/>
                <a:sym typeface="Calibri"/>
              </a:rPr>
              <a:t>Consider:</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IE" sz="2400">
                <a:solidFill>
                  <a:schemeClr val="dk1"/>
                </a:solidFill>
                <a:latin typeface="Calibri"/>
                <a:ea typeface="Calibri"/>
                <a:cs typeface="Calibri"/>
                <a:sym typeface="Calibri"/>
              </a:rPr>
              <a:t>How can these learning intentions link to the assessment and to the success criteria that your group will create?</a:t>
            </a:r>
            <a:endParaRPr sz="24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500"/>
                                        <p:tgtEl>
                                          <p:spTgt spid="5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500"/>
                                        <p:tgtEl>
                                          <p:spTgt spid="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35"/>
          <p:cNvSpPr/>
          <p:nvPr>
            <p:ph idx="1" type="body"/>
          </p:nvPr>
        </p:nvSpPr>
        <p:spPr>
          <a:xfrm>
            <a:off x="4835108" y="2021114"/>
            <a:ext cx="5306987" cy="4712257"/>
          </a:xfrm>
          <a:prstGeom prst="ellipse">
            <a:avLst/>
          </a:prstGeom>
          <a:solidFill>
            <a:srgbClr val="FEE599"/>
          </a:solidFill>
          <a:ln>
            <a:noFill/>
          </a:ln>
        </p:spPr>
        <p:txBody>
          <a:bodyPr anchorCtr="0" anchor="t" bIns="45700" lIns="91425" spcFirstLastPara="1" rIns="91425" wrap="square" tIns="45700">
            <a:normAutofit/>
          </a:bodyPr>
          <a:lstStyle/>
          <a:p>
            <a:pPr indent="0" lvl="1" marL="457200" rtl="0" algn="l">
              <a:lnSpc>
                <a:spcPct val="80000"/>
              </a:lnSpc>
              <a:spcBef>
                <a:spcPts val="0"/>
              </a:spcBef>
              <a:spcAft>
                <a:spcPts val="0"/>
              </a:spcAft>
              <a:buClr>
                <a:schemeClr val="dk1"/>
              </a:buClr>
              <a:buSzPts val="2000"/>
              <a:buNone/>
            </a:pPr>
            <a:r>
              <a:rPr b="1" lang="en-IE" sz="2000">
                <a:latin typeface="Calibri"/>
                <a:ea typeface="Calibri"/>
                <a:cs typeface="Calibri"/>
                <a:sym typeface="Calibri"/>
              </a:rPr>
              <a:t>Success Criteria</a:t>
            </a:r>
            <a:endParaRPr/>
          </a:p>
          <a:p>
            <a:pPr indent="0" lvl="1" marL="457200" rtl="0" algn="l">
              <a:lnSpc>
                <a:spcPct val="80000"/>
              </a:lnSpc>
              <a:spcBef>
                <a:spcPts val="1300"/>
              </a:spcBef>
              <a:spcAft>
                <a:spcPts val="0"/>
              </a:spcAft>
              <a:buClr>
                <a:schemeClr val="dk1"/>
              </a:buClr>
              <a:buSzPts val="2000"/>
              <a:buNone/>
            </a:pPr>
            <a:r>
              <a:rPr lang="en-IE" sz="2000">
                <a:latin typeface="Calibri"/>
                <a:ea typeface="Calibri"/>
                <a:cs typeface="Calibri"/>
                <a:sym typeface="Calibri"/>
              </a:rPr>
              <a:t>The information or instructions are presented in a clear, step-by-step format</a:t>
            </a:r>
            <a:endParaRPr/>
          </a:p>
          <a:p>
            <a:pPr indent="0" lvl="1" marL="457200" rtl="0" algn="l">
              <a:lnSpc>
                <a:spcPct val="80000"/>
              </a:lnSpc>
              <a:spcBef>
                <a:spcPts val="1300"/>
              </a:spcBef>
              <a:spcAft>
                <a:spcPts val="0"/>
              </a:spcAft>
              <a:buClr>
                <a:schemeClr val="dk1"/>
              </a:buClr>
              <a:buSzPts val="2000"/>
              <a:buNone/>
            </a:pPr>
            <a:r>
              <a:rPr lang="en-IE" sz="2000">
                <a:latin typeface="Calibri"/>
                <a:ea typeface="Calibri"/>
                <a:cs typeface="Calibri"/>
                <a:sym typeface="Calibri"/>
              </a:rPr>
              <a:t>The words and vocabulary used are specific to the task </a:t>
            </a:r>
            <a:endParaRPr/>
          </a:p>
          <a:p>
            <a:pPr indent="0" lvl="1" marL="457200" rtl="0" algn="l">
              <a:lnSpc>
                <a:spcPct val="80000"/>
              </a:lnSpc>
              <a:spcBef>
                <a:spcPts val="1300"/>
              </a:spcBef>
              <a:spcAft>
                <a:spcPts val="0"/>
              </a:spcAft>
              <a:buClr>
                <a:schemeClr val="dk1"/>
              </a:buClr>
              <a:buSzPts val="2000"/>
              <a:buNone/>
            </a:pPr>
            <a:r>
              <a:rPr lang="en-IE" sz="2000">
                <a:latin typeface="Calibri"/>
                <a:ea typeface="Calibri"/>
                <a:cs typeface="Calibri"/>
                <a:sym typeface="Calibri"/>
              </a:rPr>
              <a:t>An appropriate format and tone is used</a:t>
            </a:r>
            <a:endParaRPr/>
          </a:p>
          <a:p>
            <a:pPr indent="0" lvl="1" marL="457200" rtl="0" algn="l">
              <a:lnSpc>
                <a:spcPct val="80000"/>
              </a:lnSpc>
              <a:spcBef>
                <a:spcPts val="1300"/>
              </a:spcBef>
              <a:spcAft>
                <a:spcPts val="0"/>
              </a:spcAft>
              <a:buClr>
                <a:schemeClr val="dk1"/>
              </a:buClr>
              <a:buSzPts val="2000"/>
              <a:buNone/>
            </a:pPr>
            <a:r>
              <a:rPr lang="en-IE" sz="2000">
                <a:latin typeface="Calibri"/>
                <a:ea typeface="Calibri"/>
                <a:cs typeface="Calibri"/>
                <a:sym typeface="Calibri"/>
              </a:rPr>
              <a:t>An awareness of the audience is shown</a:t>
            </a:r>
            <a:endParaRPr/>
          </a:p>
        </p:txBody>
      </p:sp>
      <p:sp>
        <p:nvSpPr>
          <p:cNvPr id="530" name="Google Shape;530;p35"/>
          <p:cNvSpPr txBox="1"/>
          <p:nvPr>
            <p:ph type="title"/>
          </p:nvPr>
        </p:nvSpPr>
        <p:spPr>
          <a:xfrm>
            <a:off x="775741" y="151295"/>
            <a:ext cx="9366355" cy="978729"/>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rgbClr val="000000"/>
              </a:buClr>
              <a:buSzPts val="3200"/>
              <a:buFont typeface="Arial"/>
              <a:buNone/>
            </a:pPr>
            <a:r>
              <a:rPr b="1" lang="en-IE" sz="3200">
                <a:solidFill>
                  <a:schemeClr val="lt1"/>
                </a:solidFill>
                <a:latin typeface="Arial"/>
                <a:ea typeface="Arial"/>
                <a:cs typeface="Arial"/>
                <a:sym typeface="Arial"/>
              </a:rPr>
              <a:t>A reminder of linking Learning Intentions and Success Criteria </a:t>
            </a:r>
            <a:endParaRPr b="1" sz="3200">
              <a:solidFill>
                <a:schemeClr val="lt1"/>
              </a:solidFill>
              <a:latin typeface="Arial"/>
              <a:ea typeface="Arial"/>
              <a:cs typeface="Arial"/>
              <a:sym typeface="Arial"/>
            </a:endParaRPr>
          </a:p>
        </p:txBody>
      </p:sp>
      <p:sp>
        <p:nvSpPr>
          <p:cNvPr id="531" name="Google Shape;531;p35"/>
          <p:cNvSpPr/>
          <p:nvPr>
            <p:ph idx="4294967295" type="body"/>
          </p:nvPr>
        </p:nvSpPr>
        <p:spPr>
          <a:xfrm>
            <a:off x="513568" y="2021114"/>
            <a:ext cx="5098092" cy="4712257"/>
          </a:xfrm>
          <a:prstGeom prst="ellipse">
            <a:avLst/>
          </a:prstGeom>
          <a:solidFill>
            <a:srgbClr val="FFD53D"/>
          </a:solidFill>
          <a:ln>
            <a:noFill/>
          </a:ln>
        </p:spPr>
        <p:txBody>
          <a:bodyPr anchorCtr="0" anchor="t" bIns="45700" lIns="91425" spcFirstLastPara="1" rIns="91425" wrap="square" tIns="45700">
            <a:normAutofit/>
          </a:bodyPr>
          <a:lstStyle/>
          <a:p>
            <a:pPr indent="0" lvl="1" marL="457200" rtl="0" algn="l">
              <a:lnSpc>
                <a:spcPct val="80000"/>
              </a:lnSpc>
              <a:spcBef>
                <a:spcPts val="0"/>
              </a:spcBef>
              <a:spcAft>
                <a:spcPts val="0"/>
              </a:spcAft>
              <a:buClr>
                <a:schemeClr val="dk1"/>
              </a:buClr>
              <a:buSzPts val="1850"/>
              <a:buNone/>
            </a:pPr>
            <a:r>
              <a:rPr b="1" lang="en-IE" sz="1850">
                <a:latin typeface="Calibri"/>
                <a:ea typeface="Calibri"/>
                <a:cs typeface="Calibri"/>
                <a:sym typeface="Calibri"/>
              </a:rPr>
              <a:t>We are learning to: </a:t>
            </a:r>
            <a:endParaRPr/>
          </a:p>
          <a:p>
            <a:pPr indent="0" lvl="0" marL="0" rtl="0" algn="l">
              <a:lnSpc>
                <a:spcPct val="80000"/>
              </a:lnSpc>
              <a:spcBef>
                <a:spcPts val="1800"/>
              </a:spcBef>
              <a:spcAft>
                <a:spcPts val="0"/>
              </a:spcAft>
              <a:buClr>
                <a:schemeClr val="dk1"/>
              </a:buClr>
              <a:buSzPts val="1850"/>
              <a:buNone/>
            </a:pPr>
            <a:r>
              <a:rPr lang="en-IE" sz="1850">
                <a:latin typeface="Calibri"/>
                <a:ea typeface="Calibri"/>
                <a:cs typeface="Calibri"/>
                <a:sym typeface="Calibri"/>
              </a:rPr>
              <a:t>Create an informational or instructional script </a:t>
            </a:r>
            <a:endParaRPr/>
          </a:p>
          <a:p>
            <a:pPr indent="0" lvl="0" marL="0" rtl="0" algn="l">
              <a:lnSpc>
                <a:spcPct val="80000"/>
              </a:lnSpc>
              <a:spcBef>
                <a:spcPts val="1800"/>
              </a:spcBef>
              <a:spcAft>
                <a:spcPts val="0"/>
              </a:spcAft>
              <a:buClr>
                <a:schemeClr val="dk1"/>
              </a:buClr>
              <a:buSzPts val="1850"/>
              <a:buNone/>
            </a:pPr>
            <a:r>
              <a:rPr lang="en-IE" sz="1850">
                <a:latin typeface="Calibri"/>
                <a:ea typeface="Calibri"/>
                <a:cs typeface="Calibri"/>
                <a:sym typeface="Calibri"/>
              </a:rPr>
              <a:t>Teach each other skills</a:t>
            </a:r>
            <a:endParaRPr/>
          </a:p>
          <a:p>
            <a:pPr indent="0" lvl="0" marL="0" rtl="0" algn="l">
              <a:lnSpc>
                <a:spcPct val="80000"/>
              </a:lnSpc>
              <a:spcBef>
                <a:spcPts val="1800"/>
              </a:spcBef>
              <a:spcAft>
                <a:spcPts val="0"/>
              </a:spcAft>
              <a:buClr>
                <a:schemeClr val="dk1"/>
              </a:buClr>
              <a:buSzPts val="1850"/>
              <a:buNone/>
            </a:pPr>
            <a:r>
              <a:rPr lang="en-IE" sz="1850">
                <a:latin typeface="Calibri"/>
                <a:ea typeface="Calibri"/>
                <a:cs typeface="Calibri"/>
                <a:sym typeface="Calibri"/>
              </a:rPr>
              <a:t>Share our instruction, with others, in a clear, step-by-step format</a:t>
            </a:r>
            <a:endParaRPr sz="1850">
              <a:latin typeface="Calibri"/>
              <a:ea typeface="Calibri"/>
              <a:cs typeface="Calibri"/>
              <a:sym typeface="Calibri"/>
            </a:endParaRPr>
          </a:p>
          <a:p>
            <a:pPr indent="0" lvl="0" marL="0" rtl="0" algn="l">
              <a:lnSpc>
                <a:spcPct val="80000"/>
              </a:lnSpc>
              <a:spcBef>
                <a:spcPts val="1800"/>
              </a:spcBef>
              <a:spcAft>
                <a:spcPts val="0"/>
              </a:spcAft>
              <a:buClr>
                <a:schemeClr val="dk1"/>
              </a:buClr>
              <a:buSzPts val="1850"/>
              <a:buNone/>
            </a:pPr>
            <a:r>
              <a:rPr lang="en-IE" sz="1850">
                <a:latin typeface="Calibri"/>
                <a:ea typeface="Calibri"/>
                <a:cs typeface="Calibri"/>
                <a:sym typeface="Calibri"/>
              </a:rPr>
              <a:t>Use an appropriate media format, tone and keep our audience in mind</a:t>
            </a:r>
            <a:endParaRPr/>
          </a:p>
        </p:txBody>
      </p:sp>
      <p:sp>
        <p:nvSpPr>
          <p:cNvPr id="532" name="Google Shape;532;p35"/>
          <p:cNvSpPr/>
          <p:nvPr/>
        </p:nvSpPr>
        <p:spPr>
          <a:xfrm>
            <a:off x="10963123" y="5810437"/>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lang="en-IE" sz="1800">
                <a:solidFill>
                  <a:srgbClr val="000000"/>
                </a:solidFill>
                <a:latin typeface="Calibri"/>
                <a:ea typeface="Calibri"/>
                <a:cs typeface="Calibri"/>
                <a:sym typeface="Calibri"/>
              </a:rPr>
              <a:t>6-7</a:t>
            </a:r>
            <a:endParaRPr b="0" i="0" sz="1800" u="none" cap="none" strike="noStrike">
              <a:solidFill>
                <a:srgbClr val="000000"/>
              </a:solidFill>
              <a:latin typeface="Calibri"/>
              <a:ea typeface="Calibri"/>
              <a:cs typeface="Calibri"/>
              <a:sym typeface="Calibri"/>
            </a:endParaRPr>
          </a:p>
        </p:txBody>
      </p:sp>
      <p:pic>
        <p:nvPicPr>
          <p:cNvPr descr="A screenshot of a home&#10;&#10;Description automatically generated with medium confidence" id="533" name="Google Shape;533;p35"/>
          <p:cNvPicPr preferRelativeResize="0"/>
          <p:nvPr/>
        </p:nvPicPr>
        <p:blipFill rotWithShape="1">
          <a:blip r:embed="rId3">
            <a:alphaModFix/>
          </a:blip>
          <a:srcRect b="0" l="0" r="0" t="0"/>
          <a:stretch/>
        </p:blipFill>
        <p:spPr>
          <a:xfrm>
            <a:off x="8881078" y="1394170"/>
            <a:ext cx="2699761" cy="1518094"/>
          </a:xfrm>
          <a:prstGeom prst="rect">
            <a:avLst/>
          </a:prstGeom>
          <a:noFill/>
          <a:ln>
            <a:noFill/>
          </a:ln>
          <a:effectLst>
            <a:outerShdw blurRad="50800" rotWithShape="0" algn="t" dir="5400000" dist="381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36"/>
          <p:cNvSpPr txBox="1"/>
          <p:nvPr/>
        </p:nvSpPr>
        <p:spPr>
          <a:xfrm>
            <a:off x="492802" y="1502261"/>
            <a:ext cx="2806060" cy="523220"/>
          </a:xfrm>
          <a:prstGeom prst="rect">
            <a:avLst/>
          </a:prstGeom>
          <a:solidFill>
            <a:srgbClr val="FFFF0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800">
                <a:solidFill>
                  <a:schemeClr val="dk1"/>
                </a:solidFill>
                <a:latin typeface="Calibri"/>
                <a:ea typeface="Calibri"/>
                <a:cs typeface="Calibri"/>
                <a:sym typeface="Calibri"/>
              </a:rPr>
              <a:t>Department Task</a:t>
            </a:r>
            <a:endParaRPr sz="2800">
              <a:solidFill>
                <a:schemeClr val="dk1"/>
              </a:solidFill>
              <a:latin typeface="Calibri"/>
              <a:ea typeface="Calibri"/>
              <a:cs typeface="Calibri"/>
              <a:sym typeface="Calibri"/>
            </a:endParaRPr>
          </a:p>
        </p:txBody>
      </p:sp>
      <p:sp>
        <p:nvSpPr>
          <p:cNvPr id="540" name="Google Shape;540;p36"/>
          <p:cNvSpPr txBox="1"/>
          <p:nvPr/>
        </p:nvSpPr>
        <p:spPr>
          <a:xfrm>
            <a:off x="492802" y="2373231"/>
            <a:ext cx="7579360" cy="461665"/>
          </a:xfrm>
          <a:prstGeom prst="rect">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E" sz="2400">
                <a:solidFill>
                  <a:schemeClr val="lt1"/>
                </a:solidFill>
                <a:latin typeface="Calibri"/>
                <a:ea typeface="Calibri"/>
                <a:cs typeface="Calibri"/>
                <a:sym typeface="Calibri"/>
              </a:rPr>
              <a:t>Step 1 - Consider the Learning Intentions</a:t>
            </a:r>
            <a:endParaRPr/>
          </a:p>
        </p:txBody>
      </p:sp>
      <p:sp>
        <p:nvSpPr>
          <p:cNvPr id="541" name="Google Shape;541;p36"/>
          <p:cNvSpPr txBox="1"/>
          <p:nvPr/>
        </p:nvSpPr>
        <p:spPr>
          <a:xfrm>
            <a:off x="492802" y="3352224"/>
            <a:ext cx="7579360" cy="830997"/>
          </a:xfrm>
          <a:prstGeom prst="rect">
            <a:avLst/>
          </a:prstGeom>
          <a:solidFill>
            <a:schemeClr val="accent2"/>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E" sz="2400">
                <a:solidFill>
                  <a:schemeClr val="lt1"/>
                </a:solidFill>
                <a:latin typeface="Calibri"/>
                <a:ea typeface="Calibri"/>
                <a:cs typeface="Calibri"/>
                <a:sym typeface="Calibri"/>
              </a:rPr>
              <a:t>Step 2 - Choose 1 text/resource to use as a stimulus for assessment with a 2nd year group</a:t>
            </a:r>
            <a:endParaRPr/>
          </a:p>
        </p:txBody>
      </p:sp>
      <p:sp>
        <p:nvSpPr>
          <p:cNvPr id="542" name="Google Shape;542;p36"/>
          <p:cNvSpPr txBox="1"/>
          <p:nvPr/>
        </p:nvSpPr>
        <p:spPr>
          <a:xfrm>
            <a:off x="492802" y="4824098"/>
            <a:ext cx="7579360" cy="830997"/>
          </a:xfrm>
          <a:prstGeom prst="rect">
            <a:avLst/>
          </a:prstGeom>
          <a:solidFill>
            <a:srgbClr val="C53BB5"/>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IE" sz="2400">
                <a:solidFill>
                  <a:schemeClr val="lt1"/>
                </a:solidFill>
                <a:latin typeface="Calibri"/>
                <a:ea typeface="Calibri"/>
                <a:cs typeface="Calibri"/>
                <a:sym typeface="Calibri"/>
              </a:rPr>
              <a:t>Step 3 - Create an assessment and success criteria. Post your work on the Google slides</a:t>
            </a:r>
            <a:endParaRPr/>
          </a:p>
        </p:txBody>
      </p:sp>
      <p:sp>
        <p:nvSpPr>
          <p:cNvPr id="543" name="Google Shape;543;p36"/>
          <p:cNvSpPr txBox="1"/>
          <p:nvPr/>
        </p:nvSpPr>
        <p:spPr>
          <a:xfrm>
            <a:off x="580837" y="6082484"/>
            <a:ext cx="766327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400">
                <a:solidFill>
                  <a:schemeClr val="dk1"/>
                </a:solidFill>
                <a:latin typeface="Calibri"/>
                <a:ea typeface="Calibri"/>
                <a:cs typeface="Calibri"/>
                <a:sym typeface="Calibri"/>
              </a:rPr>
              <a:t>Please </a:t>
            </a:r>
            <a:r>
              <a:rPr b="1" lang="en-IE" sz="2400" u="sng">
                <a:solidFill>
                  <a:schemeClr val="dk1"/>
                </a:solidFill>
                <a:latin typeface="Calibri"/>
                <a:ea typeface="Calibri"/>
                <a:cs typeface="Calibri"/>
                <a:sym typeface="Calibri"/>
              </a:rPr>
              <a:t>NOTE</a:t>
            </a:r>
            <a:r>
              <a:rPr b="1" lang="en-IE" sz="2400">
                <a:solidFill>
                  <a:schemeClr val="dk1"/>
                </a:solidFill>
                <a:latin typeface="Calibri"/>
                <a:ea typeface="Calibri"/>
                <a:cs typeface="Calibri"/>
                <a:sym typeface="Calibri"/>
              </a:rPr>
              <a:t> the breakout room number that you are in</a:t>
            </a:r>
            <a:endParaRPr b="1" sz="1800">
              <a:solidFill>
                <a:schemeClr val="dk1"/>
              </a:solidFill>
              <a:latin typeface="Calibri"/>
              <a:ea typeface="Calibri"/>
              <a:cs typeface="Calibri"/>
              <a:sym typeface="Calibri"/>
            </a:endParaRPr>
          </a:p>
        </p:txBody>
      </p:sp>
      <p:sp>
        <p:nvSpPr>
          <p:cNvPr id="544" name="Google Shape;544;p36"/>
          <p:cNvSpPr txBox="1"/>
          <p:nvPr>
            <p:ph type="title"/>
          </p:nvPr>
        </p:nvSpPr>
        <p:spPr>
          <a:xfrm>
            <a:off x="492802" y="313851"/>
            <a:ext cx="9519878" cy="998188"/>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Activity 3 – Collaboratively Create an Assessment </a:t>
            </a:r>
            <a:br>
              <a:rPr b="1" lang="en-IE" sz="3200">
                <a:solidFill>
                  <a:schemeClr val="lt1"/>
                </a:solidFill>
                <a:latin typeface="Calibri"/>
                <a:ea typeface="Calibri"/>
                <a:cs typeface="Calibri"/>
                <a:sym typeface="Calibri"/>
              </a:rPr>
            </a:br>
            <a:r>
              <a:rPr b="1" lang="en-IE" sz="3200">
                <a:solidFill>
                  <a:schemeClr val="lt1"/>
                </a:solidFill>
                <a:latin typeface="Calibri"/>
                <a:ea typeface="Calibri"/>
                <a:cs typeface="Calibri"/>
                <a:sym typeface="Calibri"/>
              </a:rPr>
              <a:t>(20 mins)</a:t>
            </a:r>
            <a:endParaRPr/>
          </a:p>
        </p:txBody>
      </p:sp>
      <p:sp>
        <p:nvSpPr>
          <p:cNvPr id="545" name="Google Shape;545;p36"/>
          <p:cNvSpPr/>
          <p:nvPr/>
        </p:nvSpPr>
        <p:spPr>
          <a:xfrm>
            <a:off x="11090031" y="5784783"/>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15</a:t>
            </a:r>
            <a:endParaRPr/>
          </a:p>
        </p:txBody>
      </p:sp>
      <p:pic>
        <p:nvPicPr>
          <p:cNvPr id="546" name="Google Shape;546;p36"/>
          <p:cNvPicPr preferRelativeResize="0"/>
          <p:nvPr/>
        </p:nvPicPr>
        <p:blipFill rotWithShape="1">
          <a:blip r:embed="rId3">
            <a:alphaModFix/>
          </a:blip>
          <a:srcRect b="0" l="0" r="0" t="0"/>
          <a:stretch/>
        </p:blipFill>
        <p:spPr>
          <a:xfrm>
            <a:off x="8503920" y="1767550"/>
            <a:ext cx="3479399" cy="1926716"/>
          </a:xfrm>
          <a:prstGeom prst="rect">
            <a:avLst/>
          </a:prstGeom>
          <a:noFill/>
          <a:ln cap="flat" cmpd="sng" w="12700">
            <a:solidFill>
              <a:schemeClr val="dk1"/>
            </a:solidFill>
            <a:prstDash val="solid"/>
            <a:round/>
            <a:headEnd len="sm" w="sm" type="none"/>
            <a:tailEnd len="sm" w="sm" type="none"/>
          </a:ln>
        </p:spPr>
      </p:pic>
      <p:pic>
        <p:nvPicPr>
          <p:cNvPr descr="A picture containing qr code&#10;&#10;Description automatically generated" id="547" name="Google Shape;547;p36"/>
          <p:cNvPicPr preferRelativeResize="0"/>
          <p:nvPr/>
        </p:nvPicPr>
        <p:blipFill rotWithShape="1">
          <a:blip r:embed="rId4">
            <a:alphaModFix/>
          </a:blip>
          <a:srcRect b="0" l="0" r="0" t="0"/>
          <a:stretch/>
        </p:blipFill>
        <p:spPr>
          <a:xfrm>
            <a:off x="9194800" y="4149777"/>
            <a:ext cx="1823452" cy="18234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500"/>
                                        <p:tgtEl>
                                          <p:spTgt spid="5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500"/>
                                        <p:tgtEl>
                                          <p:spTgt spid="5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37"/>
          <p:cNvPicPr preferRelativeResize="0"/>
          <p:nvPr>
            <p:ph idx="1" type="body"/>
          </p:nvPr>
        </p:nvPicPr>
        <p:blipFill rotWithShape="1">
          <a:blip r:embed="rId3">
            <a:alphaModFix/>
          </a:blip>
          <a:srcRect b="0" l="0" r="0" t="0"/>
          <a:stretch/>
        </p:blipFill>
        <p:spPr>
          <a:xfrm>
            <a:off x="1221608" y="1435792"/>
            <a:ext cx="4874392" cy="3249595"/>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sp>
        <p:nvSpPr>
          <p:cNvPr id="554" name="Google Shape;554;p37"/>
          <p:cNvSpPr txBox="1"/>
          <p:nvPr>
            <p:ph type="title"/>
          </p:nvPr>
        </p:nvSpPr>
        <p:spPr>
          <a:xfrm>
            <a:off x="510863" y="236541"/>
            <a:ext cx="9585638" cy="832842"/>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rPr>
              <a:t>Feedback</a:t>
            </a:r>
            <a:endParaRPr/>
          </a:p>
        </p:txBody>
      </p:sp>
      <p:sp>
        <p:nvSpPr>
          <p:cNvPr id="555" name="Google Shape;555;p37"/>
          <p:cNvSpPr txBox="1"/>
          <p:nvPr/>
        </p:nvSpPr>
        <p:spPr>
          <a:xfrm>
            <a:off x="510863" y="5051799"/>
            <a:ext cx="11555951"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dk1"/>
                </a:solidFill>
                <a:latin typeface="Calibri"/>
                <a:ea typeface="Calibri"/>
                <a:cs typeface="Calibri"/>
                <a:sym typeface="Calibri"/>
              </a:rPr>
              <a:t>To save this exercise as a PDF, screenshot your slide or simply download from the Google site. Please note these slides serve as a </a:t>
            </a:r>
            <a:r>
              <a:rPr b="1" lang="en-IE" sz="2400" u="sng">
                <a:solidFill>
                  <a:schemeClr val="dk1"/>
                </a:solidFill>
                <a:latin typeface="Calibri"/>
                <a:ea typeface="Calibri"/>
                <a:cs typeface="Calibri"/>
                <a:sym typeface="Calibri"/>
              </a:rPr>
              <a:t>springboard for ideas only.</a:t>
            </a:r>
            <a:endParaRPr/>
          </a:p>
          <a:p>
            <a:pPr indent="0" lvl="0" marL="0" marR="0" rtl="0" algn="ctr">
              <a:spcBef>
                <a:spcPts val="0"/>
              </a:spcBef>
              <a:spcAft>
                <a:spcPts val="0"/>
              </a:spcAft>
              <a:buNone/>
            </a:pPr>
            <a:r>
              <a:t/>
            </a:r>
            <a:endParaRPr b="1" sz="2400" u="sng">
              <a:solidFill>
                <a:schemeClr val="dk1"/>
              </a:solidFill>
              <a:latin typeface="Calibri"/>
              <a:ea typeface="Calibri"/>
              <a:cs typeface="Calibri"/>
              <a:sym typeface="Calibri"/>
            </a:endParaRPr>
          </a:p>
          <a:p>
            <a:pPr indent="0" lvl="0" marL="0" marR="0" rtl="0" algn="ctr">
              <a:spcBef>
                <a:spcPts val="0"/>
              </a:spcBef>
              <a:spcAft>
                <a:spcPts val="0"/>
              </a:spcAft>
              <a:buNone/>
            </a:pPr>
            <a:r>
              <a:rPr lang="en-IE" sz="2400">
                <a:solidFill>
                  <a:schemeClr val="dk1"/>
                </a:solidFill>
                <a:latin typeface="Calibri"/>
                <a:ea typeface="Calibri"/>
                <a:cs typeface="Calibri"/>
                <a:sym typeface="Calibri"/>
              </a:rPr>
              <a:t>These slides will </a:t>
            </a:r>
            <a:r>
              <a:rPr b="1" lang="en-IE" sz="2400" u="sng">
                <a:solidFill>
                  <a:schemeClr val="dk1"/>
                </a:solidFill>
                <a:latin typeface="Calibri"/>
                <a:ea typeface="Calibri"/>
                <a:cs typeface="Calibri"/>
                <a:sym typeface="Calibri"/>
              </a:rPr>
              <a:t>not</a:t>
            </a:r>
            <a:r>
              <a:rPr lang="en-IE" sz="2400">
                <a:solidFill>
                  <a:schemeClr val="dk1"/>
                </a:solidFill>
                <a:latin typeface="Calibri"/>
                <a:ea typeface="Calibri"/>
                <a:cs typeface="Calibri"/>
                <a:sym typeface="Calibri"/>
              </a:rPr>
              <a:t> be available after today, so please save now if you wish to keep a copy.</a:t>
            </a:r>
            <a:endParaRPr/>
          </a:p>
        </p:txBody>
      </p:sp>
      <p:sp>
        <p:nvSpPr>
          <p:cNvPr id="556" name="Google Shape;556;p37"/>
          <p:cNvSpPr txBox="1"/>
          <p:nvPr/>
        </p:nvSpPr>
        <p:spPr>
          <a:xfrm>
            <a:off x="6929682" y="1929057"/>
            <a:ext cx="4874391" cy="2308324"/>
          </a:xfrm>
          <a:prstGeom prst="rect">
            <a:avLst/>
          </a:prstGeom>
          <a:solidFill>
            <a:srgbClr val="FFFF00"/>
          </a:solidFill>
          <a:ln cap="flat" cmpd="sng" w="9525">
            <a:solidFill>
              <a:srgbClr val="5E729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400">
                <a:solidFill>
                  <a:schemeClr val="dk1"/>
                </a:solidFill>
                <a:latin typeface="Calibri"/>
                <a:ea typeface="Calibri"/>
                <a:cs typeface="Calibri"/>
                <a:sym typeface="Calibri"/>
              </a:rPr>
              <a:t>Future Considerations</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Arial"/>
              <a:buChar char="•"/>
            </a:pPr>
            <a:r>
              <a:rPr lang="en-IE" sz="2400">
                <a:solidFill>
                  <a:schemeClr val="dk1"/>
                </a:solidFill>
                <a:latin typeface="Calibri"/>
                <a:ea typeface="Calibri"/>
                <a:cs typeface="Calibri"/>
                <a:sym typeface="Calibri"/>
              </a:rPr>
              <a:t>How do we approach assessment as an English department?</a:t>
            </a:r>
            <a:endParaRPr/>
          </a:p>
          <a:p>
            <a:pPr indent="-342900" lvl="0" marL="342900" marR="0" rtl="0" algn="l">
              <a:spcBef>
                <a:spcPts val="0"/>
              </a:spcBef>
              <a:spcAft>
                <a:spcPts val="0"/>
              </a:spcAft>
              <a:buClr>
                <a:schemeClr val="dk1"/>
              </a:buClr>
              <a:buSzPts val="2400"/>
              <a:buFont typeface="Arial"/>
              <a:buChar char="•"/>
            </a:pPr>
            <a:r>
              <a:rPr lang="en-IE" sz="2400">
                <a:solidFill>
                  <a:schemeClr val="dk1"/>
                </a:solidFill>
                <a:latin typeface="Calibri"/>
                <a:ea typeface="Calibri"/>
                <a:cs typeface="Calibri"/>
                <a:sym typeface="Calibri"/>
              </a:rPr>
              <a:t>What is working well?</a:t>
            </a:r>
            <a:endParaRPr/>
          </a:p>
          <a:p>
            <a:pPr indent="-342900" lvl="0" marL="342900" marR="0" rtl="0" algn="l">
              <a:spcBef>
                <a:spcPts val="0"/>
              </a:spcBef>
              <a:spcAft>
                <a:spcPts val="0"/>
              </a:spcAft>
              <a:buClr>
                <a:schemeClr val="dk1"/>
              </a:buClr>
              <a:buSzPts val="2400"/>
              <a:buFont typeface="Arial"/>
              <a:buChar char="•"/>
            </a:pPr>
            <a:r>
              <a:rPr lang="en-IE" sz="2400">
                <a:solidFill>
                  <a:schemeClr val="dk1"/>
                </a:solidFill>
                <a:latin typeface="Calibri"/>
                <a:ea typeface="Calibri"/>
                <a:cs typeface="Calibri"/>
                <a:sym typeface="Calibri"/>
              </a:rPr>
              <a:t>What might be changed?</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38"/>
          <p:cNvSpPr txBox="1"/>
          <p:nvPr>
            <p:ph type="title"/>
          </p:nvPr>
        </p:nvSpPr>
        <p:spPr>
          <a:xfrm>
            <a:off x="666750" y="384176"/>
            <a:ext cx="9353550" cy="1000212"/>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A flavour of the elective workshops on offer today...</a:t>
            </a:r>
            <a:endParaRPr sz="3200">
              <a:solidFill>
                <a:schemeClr val="lt1"/>
              </a:solidFill>
              <a:latin typeface="Calibri"/>
              <a:ea typeface="Calibri"/>
              <a:cs typeface="Calibri"/>
              <a:sym typeface="Calibri"/>
            </a:endParaRPr>
          </a:p>
        </p:txBody>
      </p:sp>
      <p:sp>
        <p:nvSpPr>
          <p:cNvPr id="563" name="Google Shape;563;p38"/>
          <p:cNvSpPr/>
          <p:nvPr/>
        </p:nvSpPr>
        <p:spPr>
          <a:xfrm>
            <a:off x="11090031" y="5784783"/>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16</a:t>
            </a:r>
            <a:endParaRPr sz="1800">
              <a:solidFill>
                <a:schemeClr val="dk1"/>
              </a:solidFill>
              <a:latin typeface="Calibri"/>
              <a:ea typeface="Calibri"/>
              <a:cs typeface="Calibri"/>
              <a:sym typeface="Calibri"/>
            </a:endParaRPr>
          </a:p>
        </p:txBody>
      </p:sp>
      <p:pic>
        <p:nvPicPr>
          <p:cNvPr id="564" name="Google Shape;564;p38"/>
          <p:cNvPicPr preferRelativeResize="0"/>
          <p:nvPr/>
        </p:nvPicPr>
        <p:blipFill rotWithShape="1">
          <a:blip r:embed="rId3">
            <a:alphaModFix/>
          </a:blip>
          <a:srcRect b="0" l="0" r="0" t="0"/>
          <a:stretch/>
        </p:blipFill>
        <p:spPr>
          <a:xfrm>
            <a:off x="10199755" y="3688080"/>
            <a:ext cx="1780551" cy="1780551"/>
          </a:xfrm>
          <a:prstGeom prst="rect">
            <a:avLst/>
          </a:prstGeom>
          <a:noFill/>
          <a:ln>
            <a:noFill/>
          </a:ln>
        </p:spPr>
      </p:pic>
      <p:pic>
        <p:nvPicPr>
          <p:cNvPr descr="Graphical user interface, application, website&#10;&#10;Description automatically generated" id="565" name="Google Shape;565;p38"/>
          <p:cNvPicPr preferRelativeResize="0"/>
          <p:nvPr>
            <p:ph idx="1" type="body"/>
          </p:nvPr>
        </p:nvPicPr>
        <p:blipFill rotWithShape="1">
          <a:blip r:embed="rId4">
            <a:alphaModFix/>
          </a:blip>
          <a:srcRect b="0" l="0" r="0" t="0"/>
          <a:stretch/>
        </p:blipFill>
        <p:spPr>
          <a:xfrm>
            <a:off x="2175085" y="1779653"/>
            <a:ext cx="6810464" cy="3816853"/>
          </a:xfrm>
          <a:prstGeom prst="rect">
            <a:avLst/>
          </a:prstGeom>
          <a:noFill/>
          <a:ln>
            <a:noFill/>
          </a:ln>
        </p:spPr>
      </p:pic>
      <p:sp>
        <p:nvSpPr>
          <p:cNvPr id="566" name="Google Shape;566;p38"/>
          <p:cNvSpPr txBox="1"/>
          <p:nvPr/>
        </p:nvSpPr>
        <p:spPr>
          <a:xfrm>
            <a:off x="2533155" y="5942051"/>
            <a:ext cx="6094324" cy="369332"/>
          </a:xfrm>
          <a:prstGeom prst="rect">
            <a:avLst/>
          </a:prstGeom>
          <a:noFill/>
          <a:ln>
            <a:noFill/>
          </a:ln>
        </p:spPr>
        <p:txBody>
          <a:bodyPr anchorCtr="0" anchor="t" bIns="45700" lIns="91425" spcFirstLastPara="1" rIns="91425" wrap="square" tIns="45700">
            <a:spAutoFit/>
          </a:bodyPr>
          <a:lstStyle/>
          <a:p>
            <a:pPr indent="0" lvl="0" marL="76200" marR="0" rtl="0" algn="ctr">
              <a:lnSpc>
                <a:spcPct val="100000"/>
              </a:lnSpc>
              <a:spcBef>
                <a:spcPts val="0"/>
              </a:spcBef>
              <a:spcAft>
                <a:spcPts val="0"/>
              </a:spcAft>
              <a:buClr>
                <a:srgbClr val="800080"/>
              </a:buClr>
              <a:buSzPts val="1600"/>
              <a:buFont typeface="Noto Sans Symbols"/>
              <a:buNone/>
            </a:pPr>
            <a:r>
              <a:rPr b="0" i="0" lang="en-IE" sz="1800" u="none" cap="none" strike="noStrike">
                <a:solidFill>
                  <a:schemeClr val="dk1"/>
                </a:solidFill>
                <a:latin typeface="Calibri"/>
                <a:ea typeface="Calibri"/>
                <a:cs typeface="Calibri"/>
                <a:sym typeface="Calibri"/>
              </a:rPr>
              <a:t>Click </a:t>
            </a:r>
            <a:r>
              <a:rPr b="0" i="0" lang="en-IE"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here</a:t>
            </a:r>
            <a:r>
              <a:rPr b="0" i="0" lang="en-IE" sz="1800" u="none" cap="none" strike="noStrike">
                <a:solidFill>
                  <a:schemeClr val="dk1"/>
                </a:solidFill>
                <a:latin typeface="Calibri"/>
                <a:ea typeface="Calibri"/>
                <a:cs typeface="Calibri"/>
                <a:sym typeface="Calibri"/>
              </a:rPr>
              <a:t> to watch the video</a:t>
            </a:r>
            <a:endParaRPr sz="11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39"/>
          <p:cNvSpPr txBox="1"/>
          <p:nvPr>
            <p:ph idx="1" type="body"/>
          </p:nvPr>
        </p:nvSpPr>
        <p:spPr>
          <a:xfrm>
            <a:off x="838200" y="2274849"/>
            <a:ext cx="10515600" cy="390211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E">
                <a:latin typeface="Calibri"/>
                <a:ea typeface="Calibri"/>
                <a:cs typeface="Calibri"/>
                <a:sym typeface="Calibri"/>
              </a:rPr>
              <a:t>Don’t leave the meeting!</a:t>
            </a:r>
            <a:endParaRPr/>
          </a:p>
          <a:p>
            <a:pPr indent="-50800" lvl="0" marL="228600" rtl="0" algn="l">
              <a:lnSpc>
                <a:spcPct val="90000"/>
              </a:lnSpc>
              <a:spcBef>
                <a:spcPts val="1000"/>
              </a:spcBef>
              <a:spcAft>
                <a:spcPts val="0"/>
              </a:spcAft>
              <a:buClr>
                <a:schemeClr val="dk1"/>
              </a:buClr>
              <a:buSzPts val="2800"/>
              <a:buNone/>
            </a:pPr>
            <a:r>
              <a:t/>
            </a:r>
            <a:endParaRPr>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800"/>
              <a:buChar char="•"/>
            </a:pPr>
            <a:r>
              <a:rPr lang="en-IE">
                <a:latin typeface="Calibri"/>
                <a:ea typeface="Calibri"/>
                <a:cs typeface="Calibri"/>
                <a:sym typeface="Calibri"/>
              </a:rPr>
              <a:t>Do mute your mic</a:t>
            </a:r>
            <a:endParaRPr/>
          </a:p>
          <a:p>
            <a:pPr indent="-50800" lvl="0" marL="228600" rtl="0" algn="l">
              <a:lnSpc>
                <a:spcPct val="90000"/>
              </a:lnSpc>
              <a:spcBef>
                <a:spcPts val="1000"/>
              </a:spcBef>
              <a:spcAft>
                <a:spcPts val="0"/>
              </a:spcAft>
              <a:buClr>
                <a:schemeClr val="dk1"/>
              </a:buClr>
              <a:buSzPts val="2800"/>
              <a:buNone/>
            </a:pPr>
            <a:r>
              <a:t/>
            </a:r>
            <a:endParaRPr>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800"/>
              <a:buChar char="•"/>
            </a:pPr>
            <a:r>
              <a:rPr lang="en-IE">
                <a:latin typeface="Calibri"/>
                <a:ea typeface="Calibri"/>
                <a:cs typeface="Calibri"/>
                <a:sym typeface="Calibri"/>
              </a:rPr>
              <a:t>Do turn off your camera</a:t>
            </a:r>
            <a:endParaRPr/>
          </a:p>
          <a:p>
            <a:pPr indent="-50800" lvl="0" marL="228600" rtl="0" algn="l">
              <a:lnSpc>
                <a:spcPct val="90000"/>
              </a:lnSpc>
              <a:spcBef>
                <a:spcPts val="1000"/>
              </a:spcBef>
              <a:spcAft>
                <a:spcPts val="0"/>
              </a:spcAft>
              <a:buClr>
                <a:schemeClr val="dk1"/>
              </a:buClr>
              <a:buSzPts val="2800"/>
              <a:buNone/>
            </a:pPr>
            <a:r>
              <a:t/>
            </a:r>
            <a:endParaRPr>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800"/>
              <a:buChar char="•"/>
            </a:pPr>
            <a:r>
              <a:rPr lang="en-IE">
                <a:latin typeface="Calibri"/>
                <a:ea typeface="Calibri"/>
                <a:cs typeface="Calibri"/>
                <a:sym typeface="Calibri"/>
              </a:rPr>
              <a:t>We’ll continue at </a:t>
            </a:r>
            <a:r>
              <a:rPr b="1" lang="en-IE">
                <a:latin typeface="Calibri"/>
                <a:ea typeface="Calibri"/>
                <a:cs typeface="Calibri"/>
                <a:sym typeface="Calibri"/>
              </a:rPr>
              <a:t>2pm</a:t>
            </a:r>
            <a:endParaRPr/>
          </a:p>
        </p:txBody>
      </p:sp>
      <p:sp>
        <p:nvSpPr>
          <p:cNvPr id="572" name="Google Shape;572;p39"/>
          <p:cNvSpPr txBox="1"/>
          <p:nvPr>
            <p:ph type="title"/>
          </p:nvPr>
        </p:nvSpPr>
        <p:spPr>
          <a:xfrm>
            <a:off x="838200" y="365125"/>
            <a:ext cx="9153293" cy="799713"/>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How we manage break-times</a:t>
            </a:r>
            <a:endParaRPr/>
          </a:p>
        </p:txBody>
      </p:sp>
      <p:pic>
        <p:nvPicPr>
          <p:cNvPr id="573" name="Google Shape;573;p39"/>
          <p:cNvPicPr preferRelativeResize="0"/>
          <p:nvPr/>
        </p:nvPicPr>
        <p:blipFill rotWithShape="1">
          <a:blip r:embed="rId3">
            <a:alphaModFix/>
          </a:blip>
          <a:srcRect b="13296" l="7455" r="0" t="15321"/>
          <a:stretch/>
        </p:blipFill>
        <p:spPr>
          <a:xfrm>
            <a:off x="7653116" y="4918815"/>
            <a:ext cx="3294242" cy="875282"/>
          </a:xfrm>
          <a:prstGeom prst="rect">
            <a:avLst/>
          </a:prstGeom>
          <a:noFill/>
          <a:ln>
            <a:noFill/>
          </a:ln>
        </p:spPr>
      </p:pic>
      <p:pic>
        <p:nvPicPr>
          <p:cNvPr id="574" name="Google Shape;574;p39"/>
          <p:cNvPicPr preferRelativeResize="0"/>
          <p:nvPr/>
        </p:nvPicPr>
        <p:blipFill rotWithShape="1">
          <a:blip r:embed="rId4">
            <a:alphaModFix/>
          </a:blip>
          <a:srcRect b="0" l="0" r="0" t="0"/>
          <a:stretch/>
        </p:blipFill>
        <p:spPr>
          <a:xfrm>
            <a:off x="7282118" y="2182654"/>
            <a:ext cx="2131720" cy="1777509"/>
          </a:xfrm>
          <a:prstGeom prst="rect">
            <a:avLst/>
          </a:prstGeom>
          <a:noFill/>
          <a:ln>
            <a:noFill/>
          </a:ln>
        </p:spPr>
      </p:pic>
      <p:pic>
        <p:nvPicPr>
          <p:cNvPr id="575" name="Google Shape;575;p39"/>
          <p:cNvPicPr preferRelativeResize="0"/>
          <p:nvPr/>
        </p:nvPicPr>
        <p:blipFill rotWithShape="1">
          <a:blip r:embed="rId5">
            <a:alphaModFix/>
          </a:blip>
          <a:srcRect b="0" l="0" r="0" t="0"/>
          <a:stretch/>
        </p:blipFill>
        <p:spPr>
          <a:xfrm>
            <a:off x="9252845" y="1922093"/>
            <a:ext cx="2047291" cy="2078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4"/>
          <p:cNvSpPr txBox="1"/>
          <p:nvPr/>
        </p:nvSpPr>
        <p:spPr>
          <a:xfrm>
            <a:off x="5046075" y="1383656"/>
            <a:ext cx="2858123"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chemeClr val="dk1"/>
                </a:solidFill>
                <a:latin typeface="Calibri"/>
                <a:ea typeface="Calibri"/>
                <a:cs typeface="Calibri"/>
                <a:sym typeface="Calibri"/>
              </a:rPr>
              <a:t>12:00pm - 1:00pm</a:t>
            </a:r>
            <a:endParaRPr/>
          </a:p>
        </p:txBody>
      </p:sp>
      <p:sp>
        <p:nvSpPr>
          <p:cNvPr id="170" name="Google Shape;170;p4"/>
          <p:cNvSpPr txBox="1"/>
          <p:nvPr/>
        </p:nvSpPr>
        <p:spPr>
          <a:xfrm>
            <a:off x="4812892" y="1845321"/>
            <a:ext cx="3324491"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chemeClr val="dk1"/>
                </a:solidFill>
                <a:latin typeface="Calibri"/>
                <a:ea typeface="Calibri"/>
                <a:cs typeface="Calibri"/>
                <a:sym typeface="Calibri"/>
              </a:rPr>
              <a:t>Choose a Workshop</a:t>
            </a:r>
            <a:endParaRPr/>
          </a:p>
        </p:txBody>
      </p:sp>
      <p:sp>
        <p:nvSpPr>
          <p:cNvPr id="171" name="Google Shape;171;p4"/>
          <p:cNvSpPr txBox="1"/>
          <p:nvPr>
            <p:ph type="title"/>
          </p:nvPr>
        </p:nvSpPr>
        <p:spPr>
          <a:xfrm>
            <a:off x="382788" y="365126"/>
            <a:ext cx="9742113" cy="829494"/>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Choice of elective workshops</a:t>
            </a:r>
            <a:endParaRPr sz="3200">
              <a:solidFill>
                <a:schemeClr val="lt1"/>
              </a:solidFill>
              <a:latin typeface="Calibri"/>
              <a:ea typeface="Calibri"/>
              <a:cs typeface="Calibri"/>
              <a:sym typeface="Calibri"/>
            </a:endParaRPr>
          </a:p>
        </p:txBody>
      </p:sp>
      <p:sp>
        <p:nvSpPr>
          <p:cNvPr id="172" name="Google Shape;172;p4"/>
          <p:cNvSpPr/>
          <p:nvPr/>
        </p:nvSpPr>
        <p:spPr>
          <a:xfrm>
            <a:off x="9488045" y="2624526"/>
            <a:ext cx="2321166" cy="1950479"/>
          </a:xfrm>
          <a:prstGeom prst="roundRect">
            <a:avLst>
              <a:gd fmla="val 16667" name="adj"/>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Using Digital Technology to Enhance Learning Experiences</a:t>
            </a:r>
            <a:endParaRPr sz="2400">
              <a:solidFill>
                <a:schemeClr val="lt1"/>
              </a:solidFill>
              <a:latin typeface="Calibri"/>
              <a:ea typeface="Calibri"/>
              <a:cs typeface="Calibri"/>
              <a:sym typeface="Calibri"/>
            </a:endParaRPr>
          </a:p>
        </p:txBody>
      </p:sp>
      <p:sp>
        <p:nvSpPr>
          <p:cNvPr id="173" name="Google Shape;173;p4"/>
          <p:cNvSpPr/>
          <p:nvPr/>
        </p:nvSpPr>
        <p:spPr>
          <a:xfrm>
            <a:off x="1224909" y="2624526"/>
            <a:ext cx="2246215" cy="1952954"/>
          </a:xfrm>
          <a:prstGeom prst="roundRect">
            <a:avLst>
              <a:gd fmla="val 16667" name="adj"/>
            </a:avLst>
          </a:prstGeom>
          <a:solidFill>
            <a:srgbClr val="E5383B"/>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Raising the Curtain - Drama and Performance</a:t>
            </a:r>
            <a:endParaRPr/>
          </a:p>
        </p:txBody>
      </p:sp>
      <p:sp>
        <p:nvSpPr>
          <p:cNvPr id="174" name="Google Shape;174;p4"/>
          <p:cNvSpPr/>
          <p:nvPr/>
        </p:nvSpPr>
        <p:spPr>
          <a:xfrm>
            <a:off x="4090852" y="2639491"/>
            <a:ext cx="2158235" cy="1937989"/>
          </a:xfrm>
          <a:prstGeom prst="roundRect">
            <a:avLst>
              <a:gd fmla="val 16667" name="adj"/>
            </a:avLst>
          </a:prstGeom>
          <a:solidFill>
            <a:schemeClr val="accent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Level 2 and Level 3 in the JC English classroom</a:t>
            </a:r>
            <a:endParaRPr sz="2400">
              <a:solidFill>
                <a:schemeClr val="lt1"/>
              </a:solidFill>
              <a:latin typeface="Calibri"/>
              <a:ea typeface="Calibri"/>
              <a:cs typeface="Calibri"/>
              <a:sym typeface="Calibri"/>
            </a:endParaRPr>
          </a:p>
        </p:txBody>
      </p:sp>
      <p:sp>
        <p:nvSpPr>
          <p:cNvPr id="175" name="Google Shape;175;p4"/>
          <p:cNvSpPr/>
          <p:nvPr/>
        </p:nvSpPr>
        <p:spPr>
          <a:xfrm>
            <a:off x="6795694" y="2645698"/>
            <a:ext cx="2145744" cy="1937988"/>
          </a:xfrm>
          <a:prstGeom prst="roundRect">
            <a:avLst>
              <a:gd fmla="val 16667" name="adj"/>
            </a:avLst>
          </a:prstGeom>
          <a:solidFill>
            <a:srgbClr val="00B05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2400">
                <a:solidFill>
                  <a:schemeClr val="lt1"/>
                </a:solidFill>
                <a:latin typeface="Calibri"/>
                <a:ea typeface="Calibri"/>
                <a:cs typeface="Calibri"/>
                <a:sym typeface="Calibri"/>
              </a:rPr>
              <a:t>Exploring My Creative Writing</a:t>
            </a:r>
            <a:endParaRPr sz="2400">
              <a:solidFill>
                <a:schemeClr val="lt1"/>
              </a:solidFill>
              <a:latin typeface="Calibri"/>
              <a:ea typeface="Calibri"/>
              <a:cs typeface="Calibri"/>
              <a:sym typeface="Calibri"/>
            </a:endParaRPr>
          </a:p>
        </p:txBody>
      </p:sp>
      <p:pic>
        <p:nvPicPr>
          <p:cNvPr descr="A picture containing text&#10;&#10;Description automatically generated" id="176" name="Google Shape;176;p4"/>
          <p:cNvPicPr preferRelativeResize="0"/>
          <p:nvPr/>
        </p:nvPicPr>
        <p:blipFill rotWithShape="1">
          <a:blip r:embed="rId3">
            <a:alphaModFix/>
          </a:blip>
          <a:srcRect b="0" l="0" r="0" t="0"/>
          <a:stretch/>
        </p:blipFill>
        <p:spPr>
          <a:xfrm>
            <a:off x="4579831" y="4722651"/>
            <a:ext cx="3926737" cy="1770223"/>
          </a:xfrm>
          <a:prstGeom prst="rect">
            <a:avLst/>
          </a:prstGeom>
          <a:noFill/>
          <a:ln>
            <a:noFill/>
          </a:ln>
        </p:spPr>
      </p:pic>
      <p:sp>
        <p:nvSpPr>
          <p:cNvPr id="177" name="Google Shape;177;p4"/>
          <p:cNvSpPr txBox="1"/>
          <p:nvPr/>
        </p:nvSpPr>
        <p:spPr>
          <a:xfrm>
            <a:off x="3544245" y="3503488"/>
            <a:ext cx="57535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400">
                <a:solidFill>
                  <a:schemeClr val="dk1"/>
                </a:solidFill>
                <a:latin typeface="Calibri"/>
                <a:ea typeface="Calibri"/>
                <a:cs typeface="Calibri"/>
                <a:sym typeface="Calibri"/>
              </a:rPr>
              <a:t>or</a:t>
            </a:r>
            <a:endParaRPr/>
          </a:p>
        </p:txBody>
      </p:sp>
      <p:sp>
        <p:nvSpPr>
          <p:cNvPr id="178" name="Google Shape;178;p4"/>
          <p:cNvSpPr txBox="1"/>
          <p:nvPr/>
        </p:nvSpPr>
        <p:spPr>
          <a:xfrm>
            <a:off x="6295200" y="3474898"/>
            <a:ext cx="57535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400">
                <a:solidFill>
                  <a:schemeClr val="dk1"/>
                </a:solidFill>
                <a:latin typeface="Calibri"/>
                <a:ea typeface="Calibri"/>
                <a:cs typeface="Calibri"/>
                <a:sym typeface="Calibri"/>
              </a:rPr>
              <a:t>or</a:t>
            </a:r>
            <a:endParaRPr/>
          </a:p>
        </p:txBody>
      </p:sp>
      <p:sp>
        <p:nvSpPr>
          <p:cNvPr id="179" name="Google Shape;179;p4"/>
          <p:cNvSpPr txBox="1"/>
          <p:nvPr/>
        </p:nvSpPr>
        <p:spPr>
          <a:xfrm>
            <a:off x="8998305" y="3429000"/>
            <a:ext cx="57535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2400">
                <a:solidFill>
                  <a:schemeClr val="dk1"/>
                </a:solidFill>
                <a:latin typeface="Calibri"/>
                <a:ea typeface="Calibri"/>
                <a:cs typeface="Calibri"/>
                <a:sym typeface="Calibri"/>
              </a:rPr>
              <a:t>or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Online, Meeting, Virtual, Skype, Zoom, Video" id="185" name="Google Shape;185;p5"/>
          <p:cNvPicPr preferRelativeResize="0"/>
          <p:nvPr/>
        </p:nvPicPr>
        <p:blipFill rotWithShape="1">
          <a:blip r:embed="rId3">
            <a:alphaModFix/>
          </a:blip>
          <a:srcRect b="0" l="0" r="0" t="0"/>
          <a:stretch/>
        </p:blipFill>
        <p:spPr>
          <a:xfrm>
            <a:off x="578863" y="1907837"/>
            <a:ext cx="2597796" cy="1606556"/>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313"/>
              </a:srgbClr>
            </a:outerShdw>
          </a:effectLst>
        </p:spPr>
      </p:pic>
      <p:pic>
        <p:nvPicPr>
          <p:cNvPr descr="Audio, Condenser Microphone, Music, Sound Recording" id="186" name="Google Shape;186;p5"/>
          <p:cNvPicPr preferRelativeResize="0"/>
          <p:nvPr/>
        </p:nvPicPr>
        <p:blipFill rotWithShape="1">
          <a:blip r:embed="rId4">
            <a:alphaModFix/>
          </a:blip>
          <a:srcRect b="0" l="0" r="0" t="0"/>
          <a:stretch/>
        </p:blipFill>
        <p:spPr>
          <a:xfrm>
            <a:off x="4687595" y="1907837"/>
            <a:ext cx="2778034" cy="1606557"/>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313"/>
              </a:srgbClr>
            </a:outerShdw>
          </a:effectLst>
        </p:spPr>
      </p:pic>
      <p:sp>
        <p:nvSpPr>
          <p:cNvPr id="187" name="Google Shape;187;p5"/>
          <p:cNvSpPr txBox="1"/>
          <p:nvPr>
            <p:ph type="title"/>
          </p:nvPr>
        </p:nvSpPr>
        <p:spPr>
          <a:xfrm>
            <a:off x="446402" y="365126"/>
            <a:ext cx="9670055" cy="804054"/>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rPr>
              <a:t>Some ways to make today a success</a:t>
            </a:r>
            <a:endParaRPr sz="3200">
              <a:solidFill>
                <a:schemeClr val="lt1"/>
              </a:solidFill>
            </a:endParaRPr>
          </a:p>
        </p:txBody>
      </p:sp>
      <p:sp>
        <p:nvSpPr>
          <p:cNvPr id="188" name="Google Shape;188;p5"/>
          <p:cNvSpPr/>
          <p:nvPr/>
        </p:nvSpPr>
        <p:spPr>
          <a:xfrm>
            <a:off x="3079533" y="5983599"/>
            <a:ext cx="6228679" cy="584466"/>
          </a:xfrm>
          <a:prstGeom prst="roundRect">
            <a:avLst>
              <a:gd fmla="val 16667" name="adj"/>
            </a:avLst>
          </a:prstGeom>
          <a:noFill/>
          <a:ln cap="flat" cmpd="sng" w="38100">
            <a:solidFill>
              <a:srgbClr val="0070C0"/>
            </a:solidFill>
            <a:prstDash val="solid"/>
            <a:round/>
            <a:headEnd len="sm" w="sm" type="none"/>
            <a:tailEnd len="sm" w="sm" type="none"/>
          </a:ln>
        </p:spPr>
        <p:txBody>
          <a:bodyPr anchorCtr="0" anchor="t" bIns="91425" lIns="91425" spcFirstLastPara="1" rIns="91425" wrap="square" tIns="91425">
            <a:noAutofit/>
          </a:bodyPr>
          <a:lstStyle/>
          <a:p>
            <a:pPr indent="0" lvl="0" marL="76200" marR="0" rtl="0" algn="ctr">
              <a:lnSpc>
                <a:spcPct val="100000"/>
              </a:lnSpc>
              <a:spcBef>
                <a:spcPts val="0"/>
              </a:spcBef>
              <a:spcAft>
                <a:spcPts val="0"/>
              </a:spcAft>
              <a:buClr>
                <a:srgbClr val="800080"/>
              </a:buClr>
              <a:buSzPts val="1600"/>
              <a:buFont typeface="Noto Sans Symbols"/>
              <a:buNone/>
            </a:pPr>
            <a:r>
              <a:rPr b="0" i="0" lang="en-IE" sz="2800" u="none" cap="none" strike="noStrike">
                <a:solidFill>
                  <a:schemeClr val="dk1"/>
                </a:solidFill>
                <a:latin typeface="Calibri"/>
                <a:ea typeface="Calibri"/>
                <a:cs typeface="Calibri"/>
                <a:sym typeface="Calibri"/>
              </a:rPr>
              <a:t>This day is </a:t>
            </a:r>
            <a:r>
              <a:rPr b="1" i="0" lang="en-IE" sz="2800" u="none" cap="none" strike="noStrike">
                <a:solidFill>
                  <a:schemeClr val="dk1"/>
                </a:solidFill>
                <a:latin typeface="Calibri"/>
                <a:ea typeface="Calibri"/>
                <a:cs typeface="Calibri"/>
                <a:sym typeface="Calibri"/>
              </a:rPr>
              <a:t>not</a:t>
            </a:r>
            <a:r>
              <a:rPr b="0" i="0" lang="en-IE" sz="2800" u="none" cap="none" strike="noStrike">
                <a:solidFill>
                  <a:schemeClr val="dk1"/>
                </a:solidFill>
                <a:latin typeface="Calibri"/>
                <a:ea typeface="Calibri"/>
                <a:cs typeface="Calibri"/>
                <a:sym typeface="Calibri"/>
              </a:rPr>
              <a:t> being recorded</a:t>
            </a:r>
            <a:endParaRPr sz="1600">
              <a:solidFill>
                <a:schemeClr val="dk1"/>
              </a:solidFill>
              <a:latin typeface="Calibri"/>
              <a:ea typeface="Calibri"/>
              <a:cs typeface="Calibri"/>
              <a:sym typeface="Calibri"/>
            </a:endParaRPr>
          </a:p>
        </p:txBody>
      </p:sp>
      <p:sp>
        <p:nvSpPr>
          <p:cNvPr id="189" name="Google Shape;189;p5"/>
          <p:cNvSpPr txBox="1"/>
          <p:nvPr/>
        </p:nvSpPr>
        <p:spPr>
          <a:xfrm>
            <a:off x="578863" y="3929132"/>
            <a:ext cx="3280577" cy="1269451"/>
          </a:xfrm>
          <a:prstGeom prst="rect">
            <a:avLst/>
          </a:prstGeom>
          <a:noFill/>
          <a:ln>
            <a:noFill/>
          </a:ln>
        </p:spPr>
        <p:txBody>
          <a:bodyPr anchorCtr="0" anchor="t" bIns="91425" lIns="91425" spcFirstLastPara="1" rIns="91425" wrap="square" tIns="91425">
            <a:noAutofit/>
          </a:bodyPr>
          <a:lstStyle/>
          <a:p>
            <a:pPr indent="0" lvl="0" marL="76200" marR="0" rtl="0" algn="ctr">
              <a:lnSpc>
                <a:spcPct val="100000"/>
              </a:lnSpc>
              <a:spcBef>
                <a:spcPts val="0"/>
              </a:spcBef>
              <a:spcAft>
                <a:spcPts val="0"/>
              </a:spcAft>
              <a:buNone/>
            </a:pPr>
            <a:r>
              <a:rPr lang="en-IE" sz="2400">
                <a:solidFill>
                  <a:schemeClr val="dk1"/>
                </a:solidFill>
                <a:latin typeface="Arial"/>
                <a:ea typeface="Arial"/>
                <a:cs typeface="Arial"/>
                <a:sym typeface="Arial"/>
              </a:rPr>
              <a:t>We invite you to leave your camera on for the duration, but especially in Breakout Rooms</a:t>
            </a:r>
            <a:endParaRPr b="0" i="0" sz="2400" u="none" cap="none" strike="noStrike">
              <a:solidFill>
                <a:schemeClr val="dk1"/>
              </a:solidFill>
              <a:latin typeface="Arial"/>
              <a:ea typeface="Arial"/>
              <a:cs typeface="Arial"/>
              <a:sym typeface="Arial"/>
            </a:endParaRPr>
          </a:p>
        </p:txBody>
      </p:sp>
      <p:sp>
        <p:nvSpPr>
          <p:cNvPr id="190" name="Google Shape;190;p5"/>
          <p:cNvSpPr txBox="1"/>
          <p:nvPr/>
        </p:nvSpPr>
        <p:spPr>
          <a:xfrm>
            <a:off x="8341002" y="1477609"/>
            <a:ext cx="355583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2400">
                <a:solidFill>
                  <a:schemeClr val="dk1"/>
                </a:solidFill>
                <a:latin typeface="Arial"/>
                <a:ea typeface="Arial"/>
                <a:cs typeface="Arial"/>
                <a:sym typeface="Arial"/>
              </a:rPr>
              <a:t>If you lose connection</a:t>
            </a:r>
            <a:r>
              <a:rPr lang="en-IE" sz="2400">
                <a:solidFill>
                  <a:schemeClr val="dk1"/>
                </a:solidFill>
                <a:latin typeface="Calibri"/>
                <a:ea typeface="Calibri"/>
                <a:cs typeface="Calibri"/>
                <a:sym typeface="Calibri"/>
              </a:rPr>
              <a:t>…</a:t>
            </a:r>
            <a:endParaRPr sz="2400">
              <a:solidFill>
                <a:schemeClr val="dk1"/>
              </a:solidFill>
              <a:latin typeface="Calibri"/>
              <a:ea typeface="Calibri"/>
              <a:cs typeface="Calibri"/>
              <a:sym typeface="Calibri"/>
            </a:endParaRPr>
          </a:p>
        </p:txBody>
      </p:sp>
      <p:pic>
        <p:nvPicPr>
          <p:cNvPr descr="Zoom Unveils Slew of New Features at Zoomtopia 2020 - eWEEK" id="191" name="Google Shape;191;p5"/>
          <p:cNvPicPr preferRelativeResize="0"/>
          <p:nvPr/>
        </p:nvPicPr>
        <p:blipFill rotWithShape="1">
          <a:blip r:embed="rId5">
            <a:alphaModFix/>
          </a:blip>
          <a:srcRect b="0" l="0" r="0" t="0"/>
          <a:stretch/>
        </p:blipFill>
        <p:spPr>
          <a:xfrm>
            <a:off x="8760155" y="1986233"/>
            <a:ext cx="2712603" cy="1629890"/>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sp>
        <p:nvSpPr>
          <p:cNvPr id="192" name="Google Shape;192;p5"/>
          <p:cNvSpPr txBox="1"/>
          <p:nvPr/>
        </p:nvSpPr>
        <p:spPr>
          <a:xfrm>
            <a:off x="4367160" y="4033912"/>
            <a:ext cx="3457680" cy="1269451"/>
          </a:xfrm>
          <a:prstGeom prst="rect">
            <a:avLst/>
          </a:prstGeom>
          <a:noFill/>
          <a:ln>
            <a:noFill/>
          </a:ln>
        </p:spPr>
        <p:txBody>
          <a:bodyPr anchorCtr="0" anchor="t" bIns="91425" lIns="91425" spcFirstLastPara="1" rIns="91425" wrap="square" tIns="91425">
            <a:noAutofit/>
          </a:bodyPr>
          <a:lstStyle/>
          <a:p>
            <a:pPr indent="0" lvl="0" marL="76200" marR="0" rtl="0" algn="ctr">
              <a:spcBef>
                <a:spcPts val="0"/>
              </a:spcBef>
              <a:spcAft>
                <a:spcPts val="0"/>
              </a:spcAft>
              <a:buNone/>
            </a:pPr>
            <a:r>
              <a:rPr lang="en-IE" sz="2400">
                <a:solidFill>
                  <a:schemeClr val="dk1"/>
                </a:solidFill>
                <a:latin typeface="Arial"/>
                <a:ea typeface="Arial"/>
                <a:cs typeface="Arial"/>
                <a:sym typeface="Arial"/>
              </a:rPr>
              <a:t>Please mute your  microphone when not speaking but use the chat anytime</a:t>
            </a:r>
            <a:endParaRPr sz="2400">
              <a:solidFill>
                <a:schemeClr val="dk1"/>
              </a:solidFill>
              <a:latin typeface="Arial"/>
              <a:ea typeface="Arial"/>
              <a:cs typeface="Arial"/>
              <a:sym typeface="Arial"/>
            </a:endParaRPr>
          </a:p>
        </p:txBody>
      </p:sp>
      <p:pic>
        <p:nvPicPr>
          <p:cNvPr descr="Text&#10;&#10;Description automatically generated" id="193" name="Google Shape;193;p5"/>
          <p:cNvPicPr preferRelativeResize="0"/>
          <p:nvPr/>
        </p:nvPicPr>
        <p:blipFill rotWithShape="1">
          <a:blip r:embed="rId6">
            <a:alphaModFix/>
          </a:blip>
          <a:srcRect b="0" l="0" r="0" t="0"/>
          <a:stretch/>
        </p:blipFill>
        <p:spPr>
          <a:xfrm>
            <a:off x="8093877" y="3966162"/>
            <a:ext cx="3967984" cy="17971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Graphical user interface, application, website&#10;&#10;Description automatically generated" id="199" name="Google Shape;199;p6"/>
          <p:cNvPicPr preferRelativeResize="0"/>
          <p:nvPr>
            <p:ph idx="1" type="body"/>
          </p:nvPr>
        </p:nvPicPr>
        <p:blipFill rotWithShape="1">
          <a:blip r:embed="rId3">
            <a:alphaModFix/>
          </a:blip>
          <a:srcRect b="0" l="0" r="0" t="0"/>
          <a:stretch/>
        </p:blipFill>
        <p:spPr>
          <a:xfrm>
            <a:off x="1153477" y="2041208"/>
            <a:ext cx="6929438" cy="3513138"/>
          </a:xfrm>
          <a:prstGeom prst="rect">
            <a:avLst/>
          </a:prstGeom>
          <a:noFill/>
          <a:ln cap="flat" cmpd="sng" w="9525">
            <a:solidFill>
              <a:schemeClr val="dk1"/>
            </a:solidFill>
            <a:prstDash val="solid"/>
            <a:round/>
            <a:headEnd len="sm" w="sm" type="none"/>
            <a:tailEnd len="sm" w="sm" type="none"/>
          </a:ln>
        </p:spPr>
      </p:pic>
      <p:pic>
        <p:nvPicPr>
          <p:cNvPr descr="QR Code to access the Google Site for today's CPD." id="200" name="Google Shape;200;p6"/>
          <p:cNvPicPr preferRelativeResize="0"/>
          <p:nvPr/>
        </p:nvPicPr>
        <p:blipFill rotWithShape="1">
          <a:blip r:embed="rId4">
            <a:alphaModFix/>
          </a:blip>
          <a:srcRect b="0" l="0" r="0" t="0"/>
          <a:stretch/>
        </p:blipFill>
        <p:spPr>
          <a:xfrm>
            <a:off x="8286591" y="2224088"/>
            <a:ext cx="3513138" cy="3513138"/>
          </a:xfrm>
          <a:prstGeom prst="rect">
            <a:avLst/>
          </a:prstGeom>
          <a:noFill/>
          <a:ln>
            <a:noFill/>
          </a:ln>
        </p:spPr>
      </p:pic>
      <p:sp>
        <p:nvSpPr>
          <p:cNvPr id="201" name="Google Shape;201;p6"/>
          <p:cNvSpPr txBox="1"/>
          <p:nvPr>
            <p:ph type="title"/>
          </p:nvPr>
        </p:nvSpPr>
        <p:spPr>
          <a:xfrm>
            <a:off x="838200" y="365125"/>
            <a:ext cx="9204960" cy="755649"/>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rPr>
              <a:t>Google Site and Support Booklet</a:t>
            </a:r>
            <a:endParaRPr/>
          </a:p>
        </p:txBody>
      </p:sp>
      <p:sp>
        <p:nvSpPr>
          <p:cNvPr id="202" name="Google Shape;202;p6"/>
          <p:cNvSpPr txBox="1"/>
          <p:nvPr/>
        </p:nvSpPr>
        <p:spPr>
          <a:xfrm>
            <a:off x="8595360" y="5737226"/>
            <a:ext cx="283464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a:solidFill>
                  <a:schemeClr val="dk1"/>
                </a:solidFill>
                <a:latin typeface="Arial"/>
                <a:ea typeface="Arial"/>
                <a:cs typeface="Arial"/>
                <a:sym typeface="Arial"/>
              </a:rPr>
              <a:t>Scan me using your camera or QR scanner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7"/>
          <p:cNvSpPr txBox="1"/>
          <p:nvPr>
            <p:ph type="title"/>
          </p:nvPr>
        </p:nvSpPr>
        <p:spPr>
          <a:xfrm>
            <a:off x="478244" y="346840"/>
            <a:ext cx="9652727" cy="835790"/>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rPr>
              <a:t>Rationale for our day</a:t>
            </a:r>
            <a:endParaRPr sz="2800">
              <a:solidFill>
                <a:schemeClr val="lt1"/>
              </a:solidFill>
            </a:endParaRPr>
          </a:p>
        </p:txBody>
      </p:sp>
      <p:grpSp>
        <p:nvGrpSpPr>
          <p:cNvPr id="209" name="Google Shape;209;p7"/>
          <p:cNvGrpSpPr/>
          <p:nvPr/>
        </p:nvGrpSpPr>
        <p:grpSpPr>
          <a:xfrm>
            <a:off x="667780" y="2162650"/>
            <a:ext cx="10856438" cy="2035582"/>
            <a:chOff x="9558" y="1348925"/>
            <a:chExt cx="10856438" cy="2035582"/>
          </a:xfrm>
        </p:grpSpPr>
        <p:sp>
          <p:nvSpPr>
            <p:cNvPr id="210" name="Google Shape;210;p7"/>
            <p:cNvSpPr/>
            <p:nvPr/>
          </p:nvSpPr>
          <p:spPr>
            <a:xfrm>
              <a:off x="9558" y="1348925"/>
              <a:ext cx="2856957" cy="2035582"/>
            </a:xfrm>
            <a:prstGeom prst="roundRect">
              <a:avLst>
                <a:gd fmla="val 10000" name="adj"/>
              </a:avLst>
            </a:prstGeom>
            <a:solidFill>
              <a:schemeClr val="accent4"/>
            </a:solidFill>
            <a:ln cap="flat" cmpd="sng" w="1905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7"/>
            <p:cNvSpPr txBox="1"/>
            <p:nvPr/>
          </p:nvSpPr>
          <p:spPr>
            <a:xfrm>
              <a:off x="69178" y="1408545"/>
              <a:ext cx="2737717" cy="1916342"/>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2400"/>
                <a:buFont typeface="Calibri"/>
                <a:buNone/>
              </a:pPr>
              <a:r>
                <a:rPr lang="en-IE" sz="2400">
                  <a:solidFill>
                    <a:schemeClr val="dk1"/>
                  </a:solidFill>
                  <a:latin typeface="Calibri"/>
                  <a:ea typeface="Calibri"/>
                  <a:cs typeface="Calibri"/>
                  <a:sym typeface="Calibri"/>
                </a:rPr>
                <a:t>Feedback from Teachers to JCT English</a:t>
              </a:r>
              <a:endParaRPr/>
            </a:p>
          </p:txBody>
        </p:sp>
        <p:sp>
          <p:nvSpPr>
            <p:cNvPr id="212" name="Google Shape;212;p7"/>
            <p:cNvSpPr/>
            <p:nvPr/>
          </p:nvSpPr>
          <p:spPr>
            <a:xfrm>
              <a:off x="3145122" y="2140048"/>
              <a:ext cx="633602" cy="709198"/>
            </a:xfrm>
            <a:prstGeom prst="rightArrow">
              <a:avLst>
                <a:gd fmla="val 60000" name="adj1"/>
                <a:gd fmla="val 50000" name="adj2"/>
              </a:avLst>
            </a:prstGeom>
            <a:solidFill>
              <a:srgbClr val="00B0F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7"/>
            <p:cNvSpPr txBox="1"/>
            <p:nvPr/>
          </p:nvSpPr>
          <p:spPr>
            <a:xfrm>
              <a:off x="3145122" y="2281888"/>
              <a:ext cx="443521" cy="42551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3000"/>
                <a:buFont typeface="Calibri"/>
                <a:buNone/>
              </a:pPr>
              <a:r>
                <a:t/>
              </a:r>
              <a:endParaRPr sz="3000">
                <a:solidFill>
                  <a:schemeClr val="lt1"/>
                </a:solidFill>
                <a:latin typeface="Calibri"/>
                <a:ea typeface="Calibri"/>
                <a:cs typeface="Calibri"/>
                <a:sym typeface="Calibri"/>
              </a:endParaRPr>
            </a:p>
          </p:txBody>
        </p:sp>
        <p:sp>
          <p:nvSpPr>
            <p:cNvPr id="214" name="Google Shape;214;p7"/>
            <p:cNvSpPr/>
            <p:nvPr/>
          </p:nvSpPr>
          <p:spPr>
            <a:xfrm>
              <a:off x="4009299" y="1348925"/>
              <a:ext cx="2856957" cy="2035582"/>
            </a:xfrm>
            <a:prstGeom prst="roundRect">
              <a:avLst>
                <a:gd fmla="val 10000" name="adj"/>
              </a:avLst>
            </a:prstGeom>
            <a:solidFill>
              <a:srgbClr val="00B0F0"/>
            </a:solidFill>
            <a:ln cap="flat" cmpd="sng" w="1905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7"/>
            <p:cNvSpPr txBox="1"/>
            <p:nvPr/>
          </p:nvSpPr>
          <p:spPr>
            <a:xfrm>
              <a:off x="4068919" y="1408545"/>
              <a:ext cx="2737717" cy="1916342"/>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alibri"/>
                <a:buNone/>
              </a:pPr>
              <a:r>
                <a:rPr lang="en-IE" sz="2400">
                  <a:solidFill>
                    <a:schemeClr val="lt1"/>
                  </a:solidFill>
                  <a:latin typeface="Calibri"/>
                  <a:ea typeface="Calibri"/>
                  <a:cs typeface="Calibri"/>
                  <a:sym typeface="Calibri"/>
                </a:rPr>
                <a:t>Research on the impact of the pandemic on teaching and learning</a:t>
              </a:r>
              <a:endParaRPr sz="2400">
                <a:solidFill>
                  <a:schemeClr val="lt1"/>
                </a:solidFill>
                <a:latin typeface="Calibri"/>
                <a:ea typeface="Calibri"/>
                <a:cs typeface="Calibri"/>
                <a:sym typeface="Calibri"/>
              </a:endParaRPr>
            </a:p>
          </p:txBody>
        </p:sp>
        <p:sp>
          <p:nvSpPr>
            <p:cNvPr id="216" name="Google Shape;216;p7"/>
            <p:cNvSpPr/>
            <p:nvPr/>
          </p:nvSpPr>
          <p:spPr>
            <a:xfrm flipH="1" rot="10800000">
              <a:off x="7142752" y="2144990"/>
              <a:ext cx="633911" cy="708525"/>
            </a:xfrm>
            <a:prstGeom prst="rightArrow">
              <a:avLst>
                <a:gd fmla="val 60000" name="adj1"/>
                <a:gd fmla="val 50000" name="adj2"/>
              </a:avLst>
            </a:prstGeom>
            <a:solidFill>
              <a:srgbClr val="6FAB4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7"/>
            <p:cNvSpPr txBox="1"/>
            <p:nvPr/>
          </p:nvSpPr>
          <p:spPr>
            <a:xfrm rot="10800000">
              <a:off x="7142752" y="2286695"/>
              <a:ext cx="443738" cy="425115"/>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dk1"/>
                </a:buClr>
                <a:buSzPts val="3000"/>
                <a:buFont typeface="Calibri"/>
                <a:buNone/>
              </a:pPr>
              <a:r>
                <a:t/>
              </a:r>
              <a:endParaRPr sz="3000">
                <a:solidFill>
                  <a:schemeClr val="lt1"/>
                </a:solidFill>
                <a:latin typeface="Calibri"/>
                <a:ea typeface="Calibri"/>
                <a:cs typeface="Calibri"/>
                <a:sym typeface="Calibri"/>
              </a:endParaRPr>
            </a:p>
          </p:txBody>
        </p:sp>
        <p:sp>
          <p:nvSpPr>
            <p:cNvPr id="218" name="Google Shape;218;p7"/>
            <p:cNvSpPr/>
            <p:nvPr/>
          </p:nvSpPr>
          <p:spPr>
            <a:xfrm>
              <a:off x="8009039" y="1348925"/>
              <a:ext cx="2856957" cy="2035582"/>
            </a:xfrm>
            <a:prstGeom prst="roundRect">
              <a:avLst>
                <a:gd fmla="val 10000" name="adj"/>
              </a:avLst>
            </a:prstGeom>
            <a:solidFill>
              <a:srgbClr val="6FAB46"/>
            </a:solidFill>
            <a:ln cap="flat" cmpd="sng" w="19050">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7"/>
            <p:cNvSpPr txBox="1"/>
            <p:nvPr/>
          </p:nvSpPr>
          <p:spPr>
            <a:xfrm>
              <a:off x="8068659" y="1408545"/>
              <a:ext cx="2737717" cy="1916342"/>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FFFFFF"/>
                </a:buClr>
                <a:buSzPts val="2400"/>
                <a:buFont typeface="Calibri"/>
                <a:buNone/>
              </a:pPr>
              <a:r>
                <a:rPr lang="en-IE" sz="2400">
                  <a:solidFill>
                    <a:srgbClr val="FFFFFF"/>
                  </a:solidFill>
                  <a:latin typeface="Calibri"/>
                  <a:ea typeface="Calibri"/>
                  <a:cs typeface="Calibri"/>
                  <a:sym typeface="Calibri"/>
                </a:rPr>
                <a:t>Recommendations from the publication </a:t>
              </a:r>
              <a:r>
                <a:rPr i="1" lang="en-IE" sz="2400">
                  <a:solidFill>
                    <a:srgbClr val="FFFFFF"/>
                  </a:solidFill>
                  <a:latin typeface="Calibri"/>
                  <a:ea typeface="Calibri"/>
                  <a:cs typeface="Calibri"/>
                  <a:sym typeface="Calibri"/>
                </a:rPr>
                <a:t>Looking at English in our School</a:t>
              </a:r>
              <a:endParaRPr/>
            </a:p>
          </p:txBody>
        </p:sp>
      </p:grpSp>
      <p:pic>
        <p:nvPicPr>
          <p:cNvPr descr="A picture containing clipart&#10;&#10;Description automatically generated" id="220" name="Google Shape;220;p7"/>
          <p:cNvPicPr preferRelativeResize="0"/>
          <p:nvPr/>
        </p:nvPicPr>
        <p:blipFill rotWithShape="1">
          <a:blip r:embed="rId3">
            <a:alphaModFix/>
          </a:blip>
          <a:srcRect b="0" l="0" r="0" t="0"/>
          <a:stretch/>
        </p:blipFill>
        <p:spPr>
          <a:xfrm>
            <a:off x="3428145" y="4418930"/>
            <a:ext cx="1989675" cy="2305658"/>
          </a:xfrm>
          <a:prstGeom prst="rect">
            <a:avLst/>
          </a:prstGeom>
          <a:noFill/>
          <a:ln>
            <a:noFill/>
          </a:ln>
        </p:spPr>
      </p:pic>
      <p:sp>
        <p:nvSpPr>
          <p:cNvPr id="221" name="Google Shape;221;p7"/>
          <p:cNvSpPr txBox="1"/>
          <p:nvPr/>
        </p:nvSpPr>
        <p:spPr>
          <a:xfrm rot="-378548">
            <a:off x="3902704" y="5059763"/>
            <a:ext cx="128793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600">
                <a:solidFill>
                  <a:schemeClr val="dk1"/>
                </a:solidFill>
                <a:latin typeface="Calibri"/>
                <a:ea typeface="Calibri"/>
                <a:cs typeface="Calibri"/>
                <a:sym typeface="Calibri"/>
              </a:rPr>
              <a:t>Rationale</a:t>
            </a:r>
            <a:endParaRPr b="1" sz="1600">
              <a:solidFill>
                <a:schemeClr val="dk1"/>
              </a:solidFill>
              <a:latin typeface="Calibri"/>
              <a:ea typeface="Calibri"/>
              <a:cs typeface="Calibri"/>
              <a:sym typeface="Calibri"/>
            </a:endParaRPr>
          </a:p>
        </p:txBody>
      </p:sp>
      <p:pic>
        <p:nvPicPr>
          <p:cNvPr descr="Chart, treemap chart&#10;&#10;Description automatically generated" id="222" name="Google Shape;222;p7"/>
          <p:cNvPicPr preferRelativeResize="0"/>
          <p:nvPr/>
        </p:nvPicPr>
        <p:blipFill rotWithShape="1">
          <a:blip r:embed="rId4">
            <a:alphaModFix/>
          </a:blip>
          <a:srcRect b="0" l="0" r="0" t="0"/>
          <a:stretch/>
        </p:blipFill>
        <p:spPr>
          <a:xfrm>
            <a:off x="9130655" y="4552635"/>
            <a:ext cx="1296870" cy="1830850"/>
          </a:xfrm>
          <a:prstGeom prst="rect">
            <a:avLst/>
          </a:prstGeom>
          <a:noFill/>
          <a:ln cap="flat" cmpd="sng" w="12700">
            <a:solidFill>
              <a:schemeClr val="dk1"/>
            </a:solidFill>
            <a:prstDash val="solid"/>
            <a:round/>
            <a:headEnd len="sm" w="sm" type="none"/>
            <a:tailEnd len="sm" w="sm" type="none"/>
          </a:ln>
        </p:spPr>
      </p:pic>
      <p:sp>
        <p:nvSpPr>
          <p:cNvPr id="223" name="Google Shape;223;p7"/>
          <p:cNvSpPr txBox="1"/>
          <p:nvPr/>
        </p:nvSpPr>
        <p:spPr>
          <a:xfrm>
            <a:off x="5417820" y="5644165"/>
            <a:ext cx="3757711"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chemeClr val="dk1"/>
                </a:solidFill>
                <a:latin typeface="Calibri"/>
                <a:ea typeface="Calibri"/>
                <a:cs typeface="Calibri"/>
                <a:sym typeface="Calibri"/>
              </a:rPr>
              <a:t>Looking at English in our School</a:t>
            </a:r>
            <a:endParaRPr/>
          </a:p>
        </p:txBody>
      </p:sp>
      <p:sp>
        <p:nvSpPr>
          <p:cNvPr id="224" name="Google Shape;224;p7"/>
          <p:cNvSpPr/>
          <p:nvPr/>
        </p:nvSpPr>
        <p:spPr>
          <a:xfrm>
            <a:off x="11087134" y="5793938"/>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8"/>
          <p:cNvSpPr txBox="1"/>
          <p:nvPr>
            <p:ph idx="1" type="body"/>
          </p:nvPr>
        </p:nvSpPr>
        <p:spPr>
          <a:xfrm>
            <a:off x="729565" y="2069281"/>
            <a:ext cx="9439194" cy="3976225"/>
          </a:xfrm>
          <a:prstGeom prst="rect">
            <a:avLst/>
          </a:prstGeom>
          <a:noFill/>
          <a:ln>
            <a:noFill/>
          </a:ln>
        </p:spPr>
        <p:txBody>
          <a:bodyPr anchorCtr="0" anchor="t" bIns="45700" lIns="91425" spcFirstLastPara="1" rIns="91425" wrap="square" tIns="45700">
            <a:normAutofit/>
          </a:bodyPr>
          <a:lstStyle/>
          <a:p>
            <a:pPr indent="-514350" lvl="0" marL="514350" rtl="0" algn="l">
              <a:lnSpc>
                <a:spcPct val="150000"/>
              </a:lnSpc>
              <a:spcBef>
                <a:spcPts val="0"/>
              </a:spcBef>
              <a:spcAft>
                <a:spcPts val="0"/>
              </a:spcAft>
              <a:buClr>
                <a:srgbClr val="C55A11"/>
              </a:buClr>
              <a:buSzPts val="2800"/>
              <a:buFont typeface="Calibri"/>
              <a:buAutoNum type="arabicPeriod"/>
            </a:pPr>
            <a:r>
              <a:rPr lang="en-IE">
                <a:solidFill>
                  <a:srgbClr val="C55A11"/>
                </a:solidFill>
                <a:latin typeface="Calibri"/>
                <a:ea typeface="Calibri"/>
                <a:cs typeface="Calibri"/>
                <a:sym typeface="Calibri"/>
              </a:rPr>
              <a:t>To share recent experiences of teaching and learning in Junior Cycle English</a:t>
            </a:r>
            <a:endParaRPr/>
          </a:p>
          <a:p>
            <a:pPr indent="-514350" lvl="0" marL="514350" rtl="0" algn="l">
              <a:lnSpc>
                <a:spcPct val="150000"/>
              </a:lnSpc>
              <a:spcBef>
                <a:spcPts val="1000"/>
              </a:spcBef>
              <a:spcAft>
                <a:spcPts val="0"/>
              </a:spcAft>
              <a:buClr>
                <a:srgbClr val="002060"/>
              </a:buClr>
              <a:buSzPts val="2800"/>
              <a:buFont typeface="Calibri"/>
              <a:buAutoNum type="arabicPeriod"/>
            </a:pPr>
            <a:r>
              <a:rPr lang="en-IE">
                <a:solidFill>
                  <a:srgbClr val="002060"/>
                </a:solidFill>
                <a:latin typeface="Calibri"/>
                <a:ea typeface="Calibri"/>
                <a:cs typeface="Calibri"/>
                <a:sym typeface="Calibri"/>
              </a:rPr>
              <a:t>To explore planning for </a:t>
            </a:r>
            <a:r>
              <a:rPr lang="en-IE">
                <a:solidFill>
                  <a:srgbClr val="1F3B73"/>
                </a:solidFill>
                <a:latin typeface="Calibri"/>
                <a:ea typeface="Calibri"/>
                <a:cs typeface="Calibri"/>
                <a:sym typeface="Calibri"/>
              </a:rPr>
              <a:t>assessment</a:t>
            </a:r>
            <a:endParaRPr/>
          </a:p>
          <a:p>
            <a:pPr indent="-514350" lvl="0" marL="514350" rtl="0" algn="l">
              <a:lnSpc>
                <a:spcPct val="150000"/>
              </a:lnSpc>
              <a:spcBef>
                <a:spcPts val="1000"/>
              </a:spcBef>
              <a:spcAft>
                <a:spcPts val="0"/>
              </a:spcAft>
              <a:buClr>
                <a:srgbClr val="00B050"/>
              </a:buClr>
              <a:buSzPts val="2800"/>
              <a:buFont typeface="Calibri"/>
              <a:buAutoNum type="arabicPeriod"/>
            </a:pPr>
            <a:r>
              <a:rPr lang="en-IE">
                <a:solidFill>
                  <a:srgbClr val="00B050"/>
                </a:solidFill>
                <a:latin typeface="Calibri"/>
                <a:ea typeface="Calibri"/>
                <a:cs typeface="Calibri"/>
                <a:sym typeface="Calibri"/>
              </a:rPr>
              <a:t>To collaboratively create a sample assessment focusing on personal writing</a:t>
            </a:r>
            <a:endParaRPr/>
          </a:p>
        </p:txBody>
      </p:sp>
      <p:sp>
        <p:nvSpPr>
          <p:cNvPr id="231" name="Google Shape;231;p8"/>
          <p:cNvSpPr txBox="1"/>
          <p:nvPr>
            <p:ph type="title"/>
          </p:nvPr>
        </p:nvSpPr>
        <p:spPr>
          <a:xfrm>
            <a:off x="729565" y="384500"/>
            <a:ext cx="9292771" cy="938354"/>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1" lang="en-IE" sz="3200">
                <a:solidFill>
                  <a:schemeClr val="lt1"/>
                </a:solidFill>
              </a:rPr>
              <a:t>Our focus for this session is:</a:t>
            </a:r>
            <a:endParaRPr/>
          </a:p>
        </p:txBody>
      </p:sp>
      <p:pic>
        <p:nvPicPr>
          <p:cNvPr descr="Icon&#10;&#10;Description automatically generated" id="232" name="Google Shape;232;p8"/>
          <p:cNvPicPr preferRelativeResize="0"/>
          <p:nvPr/>
        </p:nvPicPr>
        <p:blipFill rotWithShape="1">
          <a:blip r:embed="rId3">
            <a:alphaModFix/>
          </a:blip>
          <a:srcRect b="0" l="0" r="0" t="0"/>
          <a:stretch/>
        </p:blipFill>
        <p:spPr>
          <a:xfrm>
            <a:off x="10462241" y="2131012"/>
            <a:ext cx="1296974" cy="1297988"/>
          </a:xfrm>
          <a:prstGeom prst="rect">
            <a:avLst/>
          </a:prstGeom>
          <a:noFill/>
          <a:ln>
            <a:noFill/>
          </a:ln>
        </p:spPr>
      </p:pic>
      <p:pic>
        <p:nvPicPr>
          <p:cNvPr descr="Group brainstorm with solid fill" id="233" name="Google Shape;233;p8"/>
          <p:cNvPicPr preferRelativeResize="0"/>
          <p:nvPr/>
        </p:nvPicPr>
        <p:blipFill rotWithShape="1">
          <a:blip r:embed="rId4">
            <a:alphaModFix/>
          </a:blip>
          <a:srcRect b="0" l="0" r="0" t="0"/>
          <a:stretch/>
        </p:blipFill>
        <p:spPr>
          <a:xfrm>
            <a:off x="10757463" y="4057393"/>
            <a:ext cx="1118153" cy="1118153"/>
          </a:xfrm>
          <a:prstGeom prst="rect">
            <a:avLst/>
          </a:prstGeom>
          <a:noFill/>
          <a:ln>
            <a:noFill/>
          </a:ln>
        </p:spPr>
      </p:pic>
      <p:sp>
        <p:nvSpPr>
          <p:cNvPr id="234" name="Google Shape;234;p8"/>
          <p:cNvSpPr/>
          <p:nvPr/>
        </p:nvSpPr>
        <p:spPr>
          <a:xfrm>
            <a:off x="10865927" y="5703571"/>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 3</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9"/>
          <p:cNvSpPr txBox="1"/>
          <p:nvPr>
            <p:ph type="title"/>
          </p:nvPr>
        </p:nvSpPr>
        <p:spPr>
          <a:xfrm>
            <a:off x="498609" y="342854"/>
            <a:ext cx="9263743" cy="952046"/>
          </a:xfrm>
          <a:prstGeom prst="rect">
            <a:avLst/>
          </a:prstGeom>
          <a:solidFill>
            <a:srgbClr val="23BFD7"/>
          </a:solid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1" lang="en-IE" sz="3200">
                <a:solidFill>
                  <a:schemeClr val="lt1"/>
                </a:solidFill>
                <a:latin typeface="Calibri"/>
                <a:ea typeface="Calibri"/>
                <a:cs typeface="Calibri"/>
                <a:sym typeface="Calibri"/>
              </a:rPr>
              <a:t>Four texts for the group task – choose 1</a:t>
            </a:r>
            <a:r>
              <a:rPr b="1" lang="en-IE" sz="3200">
                <a:solidFill>
                  <a:schemeClr val="lt1"/>
                </a:solidFill>
                <a:latin typeface="Arial"/>
                <a:ea typeface="Arial"/>
                <a:cs typeface="Arial"/>
                <a:sym typeface="Arial"/>
              </a:rPr>
              <a:t>  </a:t>
            </a:r>
            <a:endParaRPr b="1" sz="3200">
              <a:solidFill>
                <a:schemeClr val="lt1"/>
              </a:solidFill>
            </a:endParaRPr>
          </a:p>
        </p:txBody>
      </p:sp>
      <p:pic>
        <p:nvPicPr>
          <p:cNvPr descr="A picture containing text&#10;&#10;Description automatically generated" id="241" name="Google Shape;241;p9"/>
          <p:cNvPicPr preferRelativeResize="0"/>
          <p:nvPr/>
        </p:nvPicPr>
        <p:blipFill rotWithShape="1">
          <a:blip r:embed="rId3">
            <a:alphaModFix/>
          </a:blip>
          <a:srcRect b="0" l="0" r="0" t="0"/>
          <a:stretch/>
        </p:blipFill>
        <p:spPr>
          <a:xfrm>
            <a:off x="9674916" y="2191142"/>
            <a:ext cx="1837328" cy="2601819"/>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pic>
        <p:nvPicPr>
          <p:cNvPr descr="Text&#10;&#10;Description automatically generated" id="242" name="Google Shape;242;p9"/>
          <p:cNvPicPr preferRelativeResize="0"/>
          <p:nvPr/>
        </p:nvPicPr>
        <p:blipFill rotWithShape="1">
          <a:blip r:embed="rId4">
            <a:alphaModFix/>
          </a:blip>
          <a:srcRect b="0" l="0" r="0" t="0"/>
          <a:stretch/>
        </p:blipFill>
        <p:spPr>
          <a:xfrm>
            <a:off x="705132" y="2191142"/>
            <a:ext cx="1686161" cy="2704884"/>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sp>
        <p:nvSpPr>
          <p:cNvPr id="243" name="Google Shape;243;p9"/>
          <p:cNvSpPr txBox="1"/>
          <p:nvPr/>
        </p:nvSpPr>
        <p:spPr>
          <a:xfrm>
            <a:off x="247650" y="5076516"/>
            <a:ext cx="260112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IE" sz="1800">
                <a:solidFill>
                  <a:schemeClr val="dk1"/>
                </a:solidFill>
                <a:latin typeface="Calibri"/>
                <a:ea typeface="Calibri"/>
                <a:cs typeface="Calibri"/>
                <a:sym typeface="Calibri"/>
              </a:rPr>
              <a:t>Julius Caesar</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IE" sz="1800">
                <a:solidFill>
                  <a:schemeClr val="dk1"/>
                </a:solidFill>
                <a:latin typeface="Calibri"/>
                <a:ea typeface="Calibri"/>
                <a:cs typeface="Calibri"/>
                <a:sym typeface="Calibri"/>
              </a:rPr>
              <a:t>William Shakespeare</a:t>
            </a:r>
            <a:endParaRPr sz="1800">
              <a:solidFill>
                <a:schemeClr val="dk1"/>
              </a:solidFill>
              <a:latin typeface="Calibri"/>
              <a:ea typeface="Calibri"/>
              <a:cs typeface="Calibri"/>
              <a:sym typeface="Calibri"/>
            </a:endParaRPr>
          </a:p>
        </p:txBody>
      </p:sp>
      <p:sp>
        <p:nvSpPr>
          <p:cNvPr id="244" name="Google Shape;244;p9"/>
          <p:cNvSpPr txBox="1"/>
          <p:nvPr/>
        </p:nvSpPr>
        <p:spPr>
          <a:xfrm>
            <a:off x="6410686" y="5076516"/>
            <a:ext cx="229688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IE" sz="1800">
                <a:solidFill>
                  <a:schemeClr val="dk1"/>
                </a:solidFill>
                <a:latin typeface="Calibri"/>
                <a:ea typeface="Calibri"/>
                <a:cs typeface="Calibri"/>
                <a:sym typeface="Calibri"/>
              </a:rPr>
              <a:t>Father and Daughter</a:t>
            </a:r>
            <a:endParaRPr/>
          </a:p>
          <a:p>
            <a:pPr indent="0" lvl="0" marL="0" marR="0" rtl="0" algn="ctr">
              <a:spcBef>
                <a:spcPts val="0"/>
              </a:spcBef>
              <a:spcAft>
                <a:spcPts val="0"/>
              </a:spcAft>
              <a:buNone/>
            </a:pPr>
            <a:r>
              <a:rPr lang="en-IE" sz="1800">
                <a:solidFill>
                  <a:schemeClr val="dk1"/>
                </a:solidFill>
                <a:latin typeface="Calibri"/>
                <a:ea typeface="Calibri"/>
                <a:cs typeface="Calibri"/>
                <a:sym typeface="Calibri"/>
              </a:rPr>
              <a:t>Aifric Mac Aodha</a:t>
            </a:r>
            <a:endParaRPr sz="1800">
              <a:solidFill>
                <a:schemeClr val="dk1"/>
              </a:solidFill>
              <a:latin typeface="Calibri"/>
              <a:ea typeface="Calibri"/>
              <a:cs typeface="Calibri"/>
              <a:sym typeface="Calibri"/>
            </a:endParaRPr>
          </a:p>
        </p:txBody>
      </p:sp>
      <p:sp>
        <p:nvSpPr>
          <p:cNvPr id="245" name="Google Shape;245;p9"/>
          <p:cNvSpPr txBox="1"/>
          <p:nvPr/>
        </p:nvSpPr>
        <p:spPr>
          <a:xfrm>
            <a:off x="9733480" y="5076516"/>
            <a:ext cx="1614032"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IE" sz="1800">
                <a:solidFill>
                  <a:schemeClr val="dk1"/>
                </a:solidFill>
                <a:latin typeface="Calibri"/>
                <a:ea typeface="Calibri"/>
                <a:cs typeface="Calibri"/>
                <a:sym typeface="Calibri"/>
              </a:rPr>
              <a:t>The 14</a:t>
            </a:r>
            <a:r>
              <a:rPr baseline="30000" i="1" lang="en-IE" sz="1800">
                <a:solidFill>
                  <a:schemeClr val="dk1"/>
                </a:solidFill>
                <a:latin typeface="Calibri"/>
                <a:ea typeface="Calibri"/>
                <a:cs typeface="Calibri"/>
                <a:sym typeface="Calibri"/>
              </a:rPr>
              <a:t>th</a:t>
            </a:r>
            <a:r>
              <a:rPr i="1" lang="en-IE" sz="1800">
                <a:solidFill>
                  <a:schemeClr val="dk1"/>
                </a:solidFill>
                <a:latin typeface="Calibri"/>
                <a:ea typeface="Calibri"/>
                <a:cs typeface="Calibri"/>
                <a:sym typeface="Calibri"/>
              </a:rPr>
              <a:t> Tale</a:t>
            </a:r>
            <a:endParaRPr/>
          </a:p>
          <a:p>
            <a:pPr indent="0" lvl="0" marL="0" marR="0" rtl="0" algn="ctr">
              <a:spcBef>
                <a:spcPts val="0"/>
              </a:spcBef>
              <a:spcAft>
                <a:spcPts val="0"/>
              </a:spcAft>
              <a:buNone/>
            </a:pPr>
            <a:r>
              <a:rPr lang="en-IE" sz="1800">
                <a:solidFill>
                  <a:schemeClr val="dk1"/>
                </a:solidFill>
                <a:latin typeface="Calibri"/>
                <a:ea typeface="Calibri"/>
                <a:cs typeface="Calibri"/>
                <a:sym typeface="Calibri"/>
              </a:rPr>
              <a:t>Inua Ellams</a:t>
            </a:r>
            <a:endParaRPr sz="1800">
              <a:solidFill>
                <a:schemeClr val="dk1"/>
              </a:solidFill>
              <a:latin typeface="Calibri"/>
              <a:ea typeface="Calibri"/>
              <a:cs typeface="Calibri"/>
              <a:sym typeface="Calibri"/>
            </a:endParaRPr>
          </a:p>
        </p:txBody>
      </p:sp>
      <p:sp>
        <p:nvSpPr>
          <p:cNvPr id="246" name="Google Shape;246;p9"/>
          <p:cNvSpPr txBox="1"/>
          <p:nvPr/>
        </p:nvSpPr>
        <p:spPr>
          <a:xfrm>
            <a:off x="3047222" y="4938016"/>
            <a:ext cx="2337556"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IE" sz="1800">
                <a:solidFill>
                  <a:schemeClr val="dk1"/>
                </a:solidFill>
                <a:latin typeface="Calibri"/>
                <a:ea typeface="Calibri"/>
                <a:cs typeface="Calibri"/>
                <a:sym typeface="Calibri"/>
              </a:rPr>
              <a:t>Suffragette</a:t>
            </a:r>
            <a:r>
              <a:rPr lang="en-IE" sz="1800">
                <a:solidFill>
                  <a:schemeClr val="dk1"/>
                </a:solidFill>
                <a:latin typeface="Calibri"/>
                <a:ea typeface="Calibri"/>
                <a:cs typeface="Calibri"/>
                <a:sym typeface="Calibri"/>
              </a:rPr>
              <a:t> </a:t>
            </a:r>
            <a:endParaRPr/>
          </a:p>
          <a:p>
            <a:pPr indent="0" lvl="0" marL="0" marR="0" rtl="0" algn="ctr">
              <a:spcBef>
                <a:spcPts val="0"/>
              </a:spcBef>
              <a:spcAft>
                <a:spcPts val="0"/>
              </a:spcAft>
              <a:buNone/>
            </a:pPr>
            <a:r>
              <a:rPr lang="en-IE" sz="1800">
                <a:solidFill>
                  <a:schemeClr val="dk1"/>
                </a:solidFill>
                <a:latin typeface="Calibri"/>
                <a:ea typeface="Calibri"/>
                <a:cs typeface="Calibri"/>
                <a:sym typeface="Calibri"/>
              </a:rPr>
              <a:t>directed by </a:t>
            </a:r>
            <a:endParaRPr/>
          </a:p>
          <a:p>
            <a:pPr indent="0" lvl="0" marL="0" marR="0" rtl="0" algn="ctr">
              <a:spcBef>
                <a:spcPts val="0"/>
              </a:spcBef>
              <a:spcAft>
                <a:spcPts val="0"/>
              </a:spcAft>
              <a:buNone/>
            </a:pPr>
            <a:r>
              <a:rPr lang="en-IE" sz="1800">
                <a:solidFill>
                  <a:schemeClr val="dk1"/>
                </a:solidFill>
                <a:latin typeface="Calibri"/>
                <a:ea typeface="Calibri"/>
                <a:cs typeface="Calibri"/>
                <a:sym typeface="Calibri"/>
              </a:rPr>
              <a:t>Sarah Gavron</a:t>
            </a:r>
            <a:endParaRPr/>
          </a:p>
        </p:txBody>
      </p:sp>
      <p:pic>
        <p:nvPicPr>
          <p:cNvPr descr="A group of men&#10;&#10;Description automatically generated with low confidence" id="247" name="Google Shape;247;p9"/>
          <p:cNvPicPr preferRelativeResize="0"/>
          <p:nvPr/>
        </p:nvPicPr>
        <p:blipFill rotWithShape="1">
          <a:blip r:embed="rId5">
            <a:alphaModFix/>
          </a:blip>
          <a:srcRect b="0" l="0" r="1288" t="953"/>
          <a:stretch/>
        </p:blipFill>
        <p:spPr>
          <a:xfrm>
            <a:off x="3234973" y="2191142"/>
            <a:ext cx="2122097" cy="2679117"/>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pic>
        <p:nvPicPr>
          <p:cNvPr descr="A person and person holding each other&#10;&#10;Description automatically generated with medium confidence" id="248" name="Google Shape;248;p9"/>
          <p:cNvPicPr preferRelativeResize="0"/>
          <p:nvPr/>
        </p:nvPicPr>
        <p:blipFill rotWithShape="1">
          <a:blip r:embed="rId6">
            <a:alphaModFix/>
          </a:blip>
          <a:srcRect b="0" l="0" r="0" t="0"/>
          <a:stretch/>
        </p:blipFill>
        <p:spPr>
          <a:xfrm>
            <a:off x="6096000" y="2191142"/>
            <a:ext cx="2717800" cy="2564532"/>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705"/>
              </a:srgbClr>
            </a:outerShdw>
          </a:effectLst>
        </p:spPr>
      </p:pic>
      <p:sp>
        <p:nvSpPr>
          <p:cNvPr id="249" name="Google Shape;249;p9"/>
          <p:cNvSpPr/>
          <p:nvPr/>
        </p:nvSpPr>
        <p:spPr>
          <a:xfrm>
            <a:off x="11065600" y="5754433"/>
            <a:ext cx="893288" cy="683869"/>
          </a:xfrm>
          <a:custGeom>
            <a:rect b="b" l="l" r="r" t="t"/>
            <a:pathLst>
              <a:path extrusionOk="0" h="120000" w="120000">
                <a:moveTo>
                  <a:pt x="0" y="0"/>
                </a:moveTo>
                <a:lnTo>
                  <a:pt x="120000" y="0"/>
                </a:lnTo>
                <a:lnTo>
                  <a:pt x="120000" y="120000"/>
                </a:lnTo>
                <a:lnTo>
                  <a:pt x="0" y="120000"/>
                </a:lnTo>
                <a:close/>
                <a:moveTo>
                  <a:pt x="34162" y="15000"/>
                </a:moveTo>
                <a:lnTo>
                  <a:pt x="68613" y="15000"/>
                </a:lnTo>
                <a:lnTo>
                  <a:pt x="85838" y="37500"/>
                </a:lnTo>
                <a:lnTo>
                  <a:pt x="85838" y="105000"/>
                </a:lnTo>
                <a:lnTo>
                  <a:pt x="34162" y="105000"/>
                </a:lnTo>
                <a:close/>
              </a:path>
              <a:path extrusionOk="0" fill="darkenLess" h="120000" w="120000">
                <a:moveTo>
                  <a:pt x="34162" y="15000"/>
                </a:moveTo>
                <a:lnTo>
                  <a:pt x="68613" y="15000"/>
                </a:lnTo>
                <a:lnTo>
                  <a:pt x="68613" y="37500"/>
                </a:lnTo>
                <a:lnTo>
                  <a:pt x="85838" y="37500"/>
                </a:lnTo>
                <a:lnTo>
                  <a:pt x="85838" y="105000"/>
                </a:lnTo>
                <a:lnTo>
                  <a:pt x="34162" y="105000"/>
                </a:lnTo>
                <a:close/>
              </a:path>
              <a:path extrusionOk="0" fill="darken" h="120000" w="120000">
                <a:moveTo>
                  <a:pt x="68613" y="15000"/>
                </a:moveTo>
                <a:lnTo>
                  <a:pt x="68613" y="37500"/>
                </a:lnTo>
                <a:lnTo>
                  <a:pt x="85838" y="37500"/>
                </a:lnTo>
                <a:close/>
              </a:path>
              <a:path extrusionOk="0" fill="none" h="120000" w="120000">
                <a:moveTo>
                  <a:pt x="34162" y="15000"/>
                </a:moveTo>
                <a:lnTo>
                  <a:pt x="68613" y="15000"/>
                </a:lnTo>
                <a:lnTo>
                  <a:pt x="85838" y="37500"/>
                </a:lnTo>
                <a:lnTo>
                  <a:pt x="85838" y="105000"/>
                </a:lnTo>
                <a:lnTo>
                  <a:pt x="34162" y="105000"/>
                </a:lnTo>
                <a:close/>
                <a:moveTo>
                  <a:pt x="85838" y="37500"/>
                </a:moveTo>
                <a:lnTo>
                  <a:pt x="68613" y="37500"/>
                </a:lnTo>
                <a:lnTo>
                  <a:pt x="68613" y="15000"/>
                </a:lnTo>
              </a:path>
              <a:path extrusionOk="0" fill="none" h="120000" w="120000">
                <a:moveTo>
                  <a:pt x="0" y="0"/>
                </a:moveTo>
                <a:lnTo>
                  <a:pt x="120000" y="0"/>
                </a:lnTo>
                <a:lnTo>
                  <a:pt x="120000" y="120000"/>
                </a:lnTo>
                <a:lnTo>
                  <a:pt x="0" y="120000"/>
                </a:lnTo>
                <a:close/>
              </a:path>
            </a:pathLst>
          </a:cu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IE" sz="1200">
                <a:solidFill>
                  <a:schemeClr val="dk1"/>
                </a:solidFill>
                <a:latin typeface="Calibri"/>
                <a:ea typeface="Calibri"/>
                <a:cs typeface="Calibri"/>
                <a:sym typeface="Calibri"/>
              </a:rPr>
              <a:t>3/5/9</a:t>
            </a:r>
            <a:endParaRPr/>
          </a:p>
        </p:txBody>
      </p:sp>
    </p:spTree>
  </p:cSld>
  <p:clrMapOvr>
    <a:masterClrMapping/>
  </p:clrMapOvr>
</p:sld>
</file>

<file path=ppt/theme/theme1.xml><?xml version="1.0" encoding="utf-8"?>
<a:theme xmlns:a="http://schemas.openxmlformats.org/drawingml/2006/main" xmlns:r="http://schemas.openxmlformats.org/officeDocument/2006/relationships" name="jct 2019-20">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jct 2019-20">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jct 2019-20">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2022-02-02T12:40:21Z</dcterms:created>
</cp:coreProperties>
</file>