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Play"/>
      <p:regular r:id="rId18"/>
      <p:bold r:id="rId19"/>
    </p:embeddedFont>
    <p:embeddedFont>
      <p:font typeface="Playfair Display"/>
      <p:regular r:id="rId20"/>
      <p:bold r:id="rId21"/>
      <p:italic r:id="rId22"/>
      <p:boldItalic r:id="rId23"/>
    </p:embeddedFont>
    <p:embeddedFont>
      <p:font typeface="Palatino Linotype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gyey/NVzHp5TN0bNWH/9SE/6Oa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22" Type="http://schemas.openxmlformats.org/officeDocument/2006/relationships/font" Target="fonts/PlayfairDisplay-italic.fntdata"/><Relationship Id="rId21" Type="http://schemas.openxmlformats.org/officeDocument/2006/relationships/font" Target="fonts/PlayfairDisplay-bold.fntdata"/><Relationship Id="rId24" Type="http://schemas.openxmlformats.org/officeDocument/2006/relationships/font" Target="fonts/PalatinoLinotype-regular.fntdata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alatinoLinotype-italic.fntdata"/><Relationship Id="rId25" Type="http://schemas.openxmlformats.org/officeDocument/2006/relationships/font" Target="fonts/PalatinoLinotype-bold.fntdata"/><Relationship Id="rId28" Type="http://customschemas.google.com/relationships/presentationmetadata" Target="metadata"/><Relationship Id="rId27" Type="http://schemas.openxmlformats.org/officeDocument/2006/relationships/font" Target="fonts/PalatinoLinotyp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-bold.fntdata"/><Relationship Id="rId18" Type="http://schemas.openxmlformats.org/officeDocument/2006/relationships/font" Target="fonts/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44ae8bb9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e44ae8bb9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44ae8bb98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e44ae8bb98_0_1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e4c3639d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e4c3639db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e4c3639db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e4c3639db7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44ae8bb98_0_8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7" name="Google Shape;177;g3e44ae8bb98_0_83:notes"/>
          <p:cNvSpPr/>
          <p:nvPr>
            <p:ph idx="2" type="sldImg"/>
          </p:nvPr>
        </p:nvSpPr>
        <p:spPr>
          <a:xfrm>
            <a:off x="2290763" y="512763"/>
            <a:ext cx="45624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e4687eeb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3e4687eeb0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e4687eeb0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e4687eeb0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9" name="Google Shape;8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44ae8bb98_0_0"/>
          <p:cNvSpPr/>
          <p:nvPr/>
        </p:nvSpPr>
        <p:spPr>
          <a:xfrm>
            <a:off x="11118533" y="918266"/>
            <a:ext cx="706127" cy="5863532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0F48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e44ae8bb98_0_0"/>
          <p:cNvSpPr/>
          <p:nvPr/>
        </p:nvSpPr>
        <p:spPr>
          <a:xfrm>
            <a:off x="11117879" y="643467"/>
            <a:ext cx="420307" cy="5668921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0A3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e44ae8bb98_0_0"/>
          <p:cNvSpPr/>
          <p:nvPr/>
        </p:nvSpPr>
        <p:spPr>
          <a:xfrm>
            <a:off x="629262" y="483367"/>
            <a:ext cx="10933500" cy="5391900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red and white logo&#10;&#10;Description automatically generated" id="162" name="Google Shape;162;g3e44ae8bb9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3578" y="1394858"/>
            <a:ext cx="9664847" cy="389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3e44ae8bb98_0_0" title="Gold prevail clear backgrou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450" y="6012175"/>
            <a:ext cx="1204498" cy="73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"/>
          <p:cNvSpPr/>
          <p:nvPr/>
        </p:nvSpPr>
        <p:spPr>
          <a:xfrm>
            <a:off x="-8" y="0"/>
            <a:ext cx="12192000" cy="685800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>
            <a:off x="2498350" y="2397900"/>
            <a:ext cx="75903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3"/>
          <p:cNvSpPr txBox="1"/>
          <p:nvPr/>
        </p:nvSpPr>
        <p:spPr>
          <a:xfrm>
            <a:off x="3792400" y="2227300"/>
            <a:ext cx="69168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1" sz="5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e44ae8bb98_0_178"/>
          <p:cNvSpPr txBox="1"/>
          <p:nvPr/>
        </p:nvSpPr>
        <p:spPr>
          <a:xfrm>
            <a:off x="2498350" y="2397900"/>
            <a:ext cx="75903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QUESTIONS??</a:t>
            </a:r>
            <a:endParaRPr b="1" sz="5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g3e44ae8bb98_0_178"/>
          <p:cNvSpPr/>
          <p:nvPr/>
        </p:nvSpPr>
        <p:spPr>
          <a:xfrm>
            <a:off x="-8" y="0"/>
            <a:ext cx="12192000" cy="685800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	</a:t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MUCH INCOME DO YOU WANT TO HAVE COMING IN EVERY MONTH? ANNUALLY? </a:t>
            </a:r>
            <a:endParaRPr sz="700">
              <a:solidFill>
                <a:srgbClr val="CC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    </a:t>
            </a:r>
            <a:r>
              <a:rPr lang="en-US" sz="2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_______________/_______________</a:t>
            </a:r>
            <a:endParaRPr>
              <a:solidFill>
                <a:srgbClr val="CC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	2. AT WHAT AGE DO YOU WANT TO RETIRE? __________</a:t>
            </a:r>
            <a:endParaRPr sz="700">
              <a:solidFill>
                <a:srgbClr val="CC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FACTOR AVERAGE LIFE EXPECTANCY _________</a:t>
            </a:r>
            <a:endParaRPr sz="700">
              <a:solidFill>
                <a:srgbClr val="CC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SUBTRACT YOUR RETIREMENT AGE FROM AVG. LIFE EXPECTANCY TO GET THE       NUMBER YEARS THAT YOU WILL NEED INCOME ______</a:t>
            </a:r>
            <a:endParaRPr sz="700">
              <a:solidFill>
                <a:srgbClr val="CC0000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7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MULTIPLY YOUR DESIRED ANNUAL RETIREMENT INCOME TIMES THE NUMBER OF   YEARS OF INCOME NEEDED TO GET YOUR FIN# </a:t>
            </a:r>
            <a:r>
              <a:rPr lang="en-US" sz="240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</a:t>
            </a:r>
            <a:endParaRPr sz="2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g3e44ae8bb98_0_178"/>
          <p:cNvSpPr txBox="1"/>
          <p:nvPr/>
        </p:nvSpPr>
        <p:spPr>
          <a:xfrm>
            <a:off x="2816525" y="348725"/>
            <a:ext cx="8605200" cy="16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YOUR FIN#</a:t>
            </a:r>
            <a:r>
              <a:rPr lang="en-US" sz="5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FINANCIAL INDEPENDENCE NUMBER</a:t>
            </a:r>
            <a:endParaRPr b="1" sz="53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e4c3639db7_0_0"/>
          <p:cNvSpPr txBox="1"/>
          <p:nvPr/>
        </p:nvSpPr>
        <p:spPr>
          <a:xfrm>
            <a:off x="2498350" y="2397900"/>
            <a:ext cx="75903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QUESTIONS??</a:t>
            </a:r>
            <a:endParaRPr b="1" sz="5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g3e4c3639db7_0_0"/>
          <p:cNvSpPr/>
          <p:nvPr/>
        </p:nvSpPr>
        <p:spPr>
          <a:xfrm>
            <a:off x="-8" y="0"/>
            <a:ext cx="12192000" cy="685800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3e4c3639db7_0_0"/>
          <p:cNvSpPr txBox="1"/>
          <p:nvPr/>
        </p:nvSpPr>
        <p:spPr>
          <a:xfrm>
            <a:off x="2689850" y="609600"/>
            <a:ext cx="9441300" cy="61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LICENSED AGENT NEXT STEPS:</a:t>
            </a:r>
            <a:endParaRPr b="1"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arenR"/>
            </a:pP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 A FULL STATEMENT</a:t>
            </a:r>
            <a:r>
              <a:rPr b="1" lang="en-US" sz="2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(either email or picture of it)</a:t>
            </a:r>
            <a:endParaRPr b="1"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arenR"/>
            </a:pP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PICTURE OF DRIVERS LIC OR GOVERNMENT ID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imes New Roman"/>
              <a:buAutoNum type="arabicParenR"/>
            </a:pPr>
            <a:r>
              <a:rPr b="1" lang="en-US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Set up call with client and transferring company to see which forms they need to release funds. Their own form? the receiving company’s form?or just verbal authorization?</a:t>
            </a:r>
            <a:endParaRPr b="1" sz="2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/>
          <p:nvPr/>
        </p:nvSpPr>
        <p:spPr>
          <a:xfrm>
            <a:off x="-8" y="0"/>
            <a:ext cx="12192000" cy="685800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18288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</a:t>
            </a:r>
            <a:endParaRPr sz="7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POWER OF</a:t>
            </a:r>
            <a:endParaRPr sz="7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				 INDEX ANNUITIES</a:t>
            </a:r>
            <a:endParaRPr sz="1867"/>
          </a:p>
        </p:txBody>
      </p:sp>
      <p:pic>
        <p:nvPicPr>
          <p:cNvPr id="169" name="Google Shape;169;p15" title="Gold prevail clear backgrou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7050" y="6165675"/>
            <a:ext cx="949201" cy="65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3e4c3639db7_0_11" title="ChatGPT Image May 25, 2026 at 05_41_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8" cy="6861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44ae8bb98_0_83"/>
          <p:cNvSpPr/>
          <p:nvPr/>
        </p:nvSpPr>
        <p:spPr>
          <a:xfrm>
            <a:off x="-70850" y="0"/>
            <a:ext cx="12679680" cy="692658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e44ae8bb98_0_83"/>
          <p:cNvSpPr txBox="1"/>
          <p:nvPr/>
        </p:nvSpPr>
        <p:spPr>
          <a:xfrm>
            <a:off x="817624" y="500417"/>
            <a:ext cx="1028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imes New Roman"/>
              <a:buNone/>
            </a:pPr>
            <a:r>
              <a:rPr i="0" lang="en-US" sz="6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HOMES </a:t>
            </a:r>
            <a:r>
              <a:rPr lang="en-US" sz="6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i="0" lang="en-US" sz="6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MONEY</a:t>
            </a:r>
            <a:endParaRPr i="0" sz="93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g3e44ae8bb98_0_83"/>
          <p:cNvSpPr/>
          <p:nvPr/>
        </p:nvSpPr>
        <p:spPr>
          <a:xfrm>
            <a:off x="106175" y="2767925"/>
            <a:ext cx="3782064" cy="3748355"/>
          </a:xfrm>
          <a:custGeom>
            <a:rect b="b" l="l" r="r" t="t"/>
            <a:pathLst>
              <a:path extrusionOk="0" h="5432398" w="5666014">
                <a:moveTo>
                  <a:pt x="0" y="0"/>
                </a:moveTo>
                <a:lnTo>
                  <a:pt x="5666014" y="0"/>
                </a:lnTo>
                <a:lnTo>
                  <a:pt x="5666014" y="5432399"/>
                </a:lnTo>
                <a:lnTo>
                  <a:pt x="0" y="5432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957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e44ae8bb98_0_83"/>
          <p:cNvSpPr/>
          <p:nvPr/>
        </p:nvSpPr>
        <p:spPr>
          <a:xfrm>
            <a:off x="3990455" y="2819399"/>
            <a:ext cx="3945552" cy="3697652"/>
          </a:xfrm>
          <a:custGeom>
            <a:rect b="b" l="l" r="r" t="t"/>
            <a:pathLst>
              <a:path extrusionOk="0" h="5539553" w="5910940">
                <a:moveTo>
                  <a:pt x="0" y="0"/>
                </a:moveTo>
                <a:lnTo>
                  <a:pt x="5910940" y="0"/>
                </a:lnTo>
                <a:lnTo>
                  <a:pt x="5910940" y="5539553"/>
                </a:lnTo>
                <a:lnTo>
                  <a:pt x="0" y="55395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10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e44ae8bb98_0_83"/>
          <p:cNvSpPr/>
          <p:nvPr/>
        </p:nvSpPr>
        <p:spPr>
          <a:xfrm>
            <a:off x="8037995" y="2819400"/>
            <a:ext cx="3945552" cy="3697651"/>
          </a:xfrm>
          <a:custGeom>
            <a:rect b="b" l="l" r="r" t="t"/>
            <a:pathLst>
              <a:path extrusionOk="0" h="5539552" w="5910940">
                <a:moveTo>
                  <a:pt x="0" y="0"/>
                </a:moveTo>
                <a:lnTo>
                  <a:pt x="5910940" y="0"/>
                </a:lnTo>
                <a:lnTo>
                  <a:pt x="5910940" y="5539552"/>
                </a:lnTo>
                <a:lnTo>
                  <a:pt x="0" y="5539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10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e44ae8bb98_0_83"/>
          <p:cNvSpPr txBox="1"/>
          <p:nvPr/>
        </p:nvSpPr>
        <p:spPr>
          <a:xfrm>
            <a:off x="355077" y="1586051"/>
            <a:ext cx="34083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FIXED ACCOUNT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layfair Display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SAFE, ACCESSIBLE</a:t>
            </a:r>
            <a:endParaRPr b="0" i="0" sz="933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layfair Display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FEES, LOW INTEREST RATES</a:t>
            </a:r>
            <a:endParaRPr b="0" i="0" sz="933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5" name="Google Shape;185;g3e44ae8bb98_0_83"/>
          <p:cNvSpPr txBox="1"/>
          <p:nvPr/>
        </p:nvSpPr>
        <p:spPr>
          <a:xfrm>
            <a:off x="4021000" y="1586067"/>
            <a:ext cx="43149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VARIABLE ACCOUNT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layfair Display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 REWARD</a:t>
            </a:r>
            <a:endParaRPr b="0" i="0" sz="933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layfair Display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HIGH RISK</a:t>
            </a:r>
            <a:endParaRPr b="0" i="0" sz="933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6" name="Google Shape;186;g3e44ae8bb98_0_83"/>
          <p:cNvSpPr txBox="1"/>
          <p:nvPr/>
        </p:nvSpPr>
        <p:spPr>
          <a:xfrm>
            <a:off x="8408133" y="1586067"/>
            <a:ext cx="35556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 ACCOUNT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9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layfair Display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SAFETY OF THE BANK (NO RISK)</a:t>
            </a:r>
            <a:endParaRPr b="0" i="0" sz="933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layfair Display"/>
              <a:buNone/>
            </a:pPr>
            <a:r>
              <a:rPr b="0" i="0" lang="en-US" sz="1600" u="none" cap="none" strike="noStrike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PORTION OF THE MARKET’S UPSIDE</a:t>
            </a:r>
            <a:endParaRPr b="0" i="0" sz="933" u="none" cap="none" strike="noStrike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7" name="Google Shape;187;g3e44ae8bb98_0_83"/>
          <p:cNvSpPr txBox="1"/>
          <p:nvPr/>
        </p:nvSpPr>
        <p:spPr>
          <a:xfrm>
            <a:off x="817633" y="3365967"/>
            <a:ext cx="2605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 </a:t>
            </a:r>
            <a:endParaRPr b="0" i="0" sz="53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BANK RATES 0.03%</a:t>
            </a:r>
            <a:endParaRPr b="0" i="0" sz="53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3e44ae8bb98_0_83"/>
          <p:cNvSpPr txBox="1"/>
          <p:nvPr/>
        </p:nvSpPr>
        <p:spPr>
          <a:xfrm>
            <a:off x="3916526" y="3459975"/>
            <a:ext cx="4068900" cy="9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-US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en-US" sz="3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</a:t>
            </a:r>
            <a:r>
              <a:rPr b="0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53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Times New Roman"/>
              <a:buNone/>
            </a:pPr>
            <a:r>
              <a:rPr lang="en-US" sz="1467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b="0" i="0" lang="en-US" sz="1467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401K, 403B, 457, IRA, R.E, CRYPTO</a:t>
            </a:r>
            <a:endParaRPr b="0" i="0" sz="53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g3e44ae8bb98_0_83"/>
          <p:cNvSpPr txBox="1"/>
          <p:nvPr/>
        </p:nvSpPr>
        <p:spPr>
          <a:xfrm>
            <a:off x="9155937" y="3365968"/>
            <a:ext cx="1946400" cy="9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</a:t>
            </a: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 sz="3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(HYBRID)</a:t>
            </a:r>
            <a:endParaRPr b="0" i="0" sz="933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0" name="Google Shape;190;g3e44ae8bb98_0_83" title="ChatGPT Image May 15, 2026 at 09_23_01 PM.png"/>
          <p:cNvPicPr preferRelativeResize="0"/>
          <p:nvPr/>
        </p:nvPicPr>
        <p:blipFill rotWithShape="1">
          <a:blip r:embed="rId5">
            <a:alphaModFix/>
          </a:blip>
          <a:srcRect b="3374" l="1098" r="1730" t="23280"/>
          <a:stretch/>
        </p:blipFill>
        <p:spPr>
          <a:xfrm>
            <a:off x="475075" y="4412750"/>
            <a:ext cx="3320248" cy="20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e44ae8bb98_0_83" title="ChatGPT Image May 15, 2026 at 09_34_24 PM.png"/>
          <p:cNvPicPr preferRelativeResize="0"/>
          <p:nvPr/>
        </p:nvPicPr>
        <p:blipFill rotWithShape="1">
          <a:blip r:embed="rId6">
            <a:alphaModFix/>
          </a:blip>
          <a:srcRect b="23465" l="1611" r="1320" t="0"/>
          <a:stretch/>
        </p:blipFill>
        <p:spPr>
          <a:xfrm>
            <a:off x="8383850" y="4412750"/>
            <a:ext cx="3516127" cy="20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e44ae8bb98_0_83" title="ChatGPT Image May 15, 2026 at 09_43_21 PM.png"/>
          <p:cNvPicPr preferRelativeResize="0"/>
          <p:nvPr/>
        </p:nvPicPr>
        <p:blipFill rotWithShape="1">
          <a:blip r:embed="rId7">
            <a:alphaModFix/>
          </a:blip>
          <a:srcRect b="16425" l="2435" r="2063" t="23123"/>
          <a:stretch/>
        </p:blipFill>
        <p:spPr>
          <a:xfrm>
            <a:off x="4353300" y="4421425"/>
            <a:ext cx="3486950" cy="199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e4687eeb02_0_0"/>
          <p:cNvSpPr/>
          <p:nvPr/>
        </p:nvSpPr>
        <p:spPr>
          <a:xfrm>
            <a:off x="-70850" y="0"/>
            <a:ext cx="12679680" cy="692658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3e4687eeb02_0_0"/>
          <p:cNvSpPr txBox="1"/>
          <p:nvPr/>
        </p:nvSpPr>
        <p:spPr>
          <a:xfrm>
            <a:off x="732497" y="276117"/>
            <a:ext cx="1077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5400"/>
              <a:buFont typeface="Times New Roman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EMPLOYEE ALTERNATIVES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9" name="Google Shape;199;g3e4687eeb02_0_0"/>
          <p:cNvSpPr txBox="1"/>
          <p:nvPr/>
        </p:nvSpPr>
        <p:spPr>
          <a:xfrm>
            <a:off x="320050" y="1199525"/>
            <a:ext cx="121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 1: LEAVE IT     Opt 2: CASH OUT    Opt 3: CASH OUT A PORTION    Opt 4: IRA ROLLOVER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00" name="Google Shape;200;g3e4687eeb02_0_0"/>
          <p:cNvSpPr txBox="1"/>
          <p:nvPr/>
        </p:nvSpPr>
        <p:spPr>
          <a:xfrm>
            <a:off x="1115960" y="3089787"/>
            <a:ext cx="2379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e4687eeb02_0_0"/>
          <p:cNvSpPr txBox="1"/>
          <p:nvPr/>
        </p:nvSpPr>
        <p:spPr>
          <a:xfrm>
            <a:off x="1039760" y="3601477"/>
            <a:ext cx="245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6000"/>
              <a:buFont typeface="Times New Roman"/>
              <a:buNone/>
            </a:pPr>
            <a:r>
              <a:rPr b="0" i="0" lang="en-US" sz="6000" u="none" cap="none" strike="noStrike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401(K)</a:t>
            </a:r>
            <a:endParaRPr>
              <a:solidFill>
                <a:srgbClr val="757575"/>
              </a:solidFill>
            </a:endParaRPr>
          </a:p>
        </p:txBody>
      </p:sp>
      <p:sp>
        <p:nvSpPr>
          <p:cNvPr id="202" name="Google Shape;202;g3e4687eeb02_0_0"/>
          <p:cNvSpPr txBox="1"/>
          <p:nvPr/>
        </p:nvSpPr>
        <p:spPr>
          <a:xfrm>
            <a:off x="4481052" y="3585652"/>
            <a:ext cx="254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6000"/>
              <a:buFont typeface="Times New Roman"/>
              <a:buNone/>
            </a:pPr>
            <a:r>
              <a:rPr b="0" i="0" lang="en-US" sz="6000" u="none" cap="none" strike="noStrike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IRA</a:t>
            </a:r>
            <a:endParaRPr>
              <a:solidFill>
                <a:srgbClr val="757575"/>
              </a:solidFill>
            </a:endParaRPr>
          </a:p>
        </p:txBody>
      </p:sp>
      <p:sp>
        <p:nvSpPr>
          <p:cNvPr id="203" name="Google Shape;203;g3e4687eeb02_0_0"/>
          <p:cNvSpPr txBox="1"/>
          <p:nvPr/>
        </p:nvSpPr>
        <p:spPr>
          <a:xfrm>
            <a:off x="8185352" y="3633225"/>
            <a:ext cx="3018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</a:t>
            </a:r>
            <a:endParaRPr>
              <a:solidFill>
                <a:srgbClr val="75757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rgbClr val="7575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ANNUITY</a:t>
            </a:r>
            <a:endParaRPr>
              <a:solidFill>
                <a:srgbClr val="757575"/>
              </a:solidFill>
            </a:endParaRPr>
          </a:p>
        </p:txBody>
      </p:sp>
      <p:sp>
        <p:nvSpPr>
          <p:cNvPr id="204" name="Google Shape;204;g3e4687eeb02_0_0"/>
          <p:cNvSpPr/>
          <p:nvPr/>
        </p:nvSpPr>
        <p:spPr>
          <a:xfrm>
            <a:off x="2399071" y="2509407"/>
            <a:ext cx="3453600" cy="2629200"/>
          </a:xfrm>
          <a:custGeom>
            <a:rect b="b" l="l" r="r" t="t"/>
            <a:pathLst>
              <a:path extrusionOk="0" h="120000" w="120000">
                <a:moveTo>
                  <a:pt x="5710" y="60000"/>
                </a:moveTo>
                <a:cubicBezTo>
                  <a:pt x="5710" y="34890"/>
                  <a:pt x="24096" y="13296"/>
                  <a:pt x="49579" y="8476"/>
                </a:cubicBezTo>
                <a:cubicBezTo>
                  <a:pt x="75062" y="3657"/>
                  <a:pt x="100507" y="16961"/>
                  <a:pt x="110290" y="40220"/>
                </a:cubicBezTo>
                <a:lnTo>
                  <a:pt x="115055" y="40220"/>
                </a:lnTo>
                <a:lnTo>
                  <a:pt x="108581" y="60000"/>
                </a:lnTo>
                <a:lnTo>
                  <a:pt x="92217" y="40220"/>
                </a:lnTo>
                <a:lnTo>
                  <a:pt x="96422" y="40220"/>
                </a:lnTo>
                <a:cubicBezTo>
                  <a:pt x="86322" y="25990"/>
                  <a:pt x="66658" y="19344"/>
                  <a:pt x="48243" y="23938"/>
                </a:cubicBezTo>
                <a:cubicBezTo>
                  <a:pt x="29828" y="28531"/>
                  <a:pt x="17129" y="43250"/>
                  <a:pt x="17129" y="60000"/>
                </a:cubicBezTo>
                <a:close/>
              </a:path>
            </a:pathLst>
          </a:custGeom>
          <a:solidFill>
            <a:srgbClr val="FF0000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e4687eeb02_0_0"/>
          <p:cNvSpPr/>
          <p:nvPr/>
        </p:nvSpPr>
        <p:spPr>
          <a:xfrm>
            <a:off x="2546555" y="1850808"/>
            <a:ext cx="7148100" cy="19758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e4687eeb02_0_0"/>
          <p:cNvSpPr/>
          <p:nvPr/>
        </p:nvSpPr>
        <p:spPr>
          <a:xfrm>
            <a:off x="2133598" y="4519619"/>
            <a:ext cx="413100" cy="572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e4687eeb02_0_0"/>
          <p:cNvSpPr txBox="1"/>
          <p:nvPr/>
        </p:nvSpPr>
        <p:spPr>
          <a:xfrm>
            <a:off x="1224117" y="5035363"/>
            <a:ext cx="227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8" name="Google Shape;208;g3e4687eeb02_0_0"/>
          <p:cNvSpPr txBox="1"/>
          <p:nvPr/>
        </p:nvSpPr>
        <p:spPr>
          <a:xfrm>
            <a:off x="4973895" y="5035363"/>
            <a:ext cx="1769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09" name="Google Shape;209;g3e4687eeb02_0_0"/>
          <p:cNvSpPr/>
          <p:nvPr/>
        </p:nvSpPr>
        <p:spPr>
          <a:xfrm>
            <a:off x="5547850" y="4478044"/>
            <a:ext cx="413100" cy="572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e4687eeb02_0_0"/>
          <p:cNvSpPr/>
          <p:nvPr/>
        </p:nvSpPr>
        <p:spPr>
          <a:xfrm>
            <a:off x="9488126" y="5035363"/>
            <a:ext cx="413100" cy="572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e4687eeb02_0_0"/>
          <p:cNvSpPr txBox="1"/>
          <p:nvPr/>
        </p:nvSpPr>
        <p:spPr>
          <a:xfrm>
            <a:off x="8357418" y="5424701"/>
            <a:ext cx="267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Times New Roman"/>
              <a:buNone/>
            </a:pPr>
            <a:r>
              <a:rPr b="0" i="0" lang="en-US" sz="6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SAFE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"/>
          <p:cNvSpPr/>
          <p:nvPr/>
        </p:nvSpPr>
        <p:spPr>
          <a:xfrm>
            <a:off x="-70850" y="0"/>
            <a:ext cx="12679680" cy="692658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678426" y="560438"/>
            <a:ext cx="113562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Palatino Linotype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BENEFITS OF INDEX ANNUITIES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855406" y="1641987"/>
            <a:ext cx="111792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5400"/>
              <a:buFont typeface="Palatino Linotype"/>
              <a:buAutoNum type="arabicPeriod"/>
            </a:pPr>
            <a:r>
              <a:rPr b="0" i="0" lang="en-US" sz="5400" u="none" cap="none" strike="noStrike">
                <a:solidFill>
                  <a:srgbClr val="6AA84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SAFETY OF PRINCIPLE</a:t>
            </a:r>
            <a:endParaRPr>
              <a:solidFill>
                <a:srgbClr val="6AA84F"/>
              </a:solidFill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5400"/>
              <a:buFont typeface="Palatino Linotype"/>
              <a:buAutoNum type="arabicPeriod"/>
            </a:pPr>
            <a:r>
              <a:rPr b="0" i="0" lang="en-US" sz="5400" u="none" cap="none" strike="noStrike">
                <a:solidFill>
                  <a:srgbClr val="6AA84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TAX-DEFERRED GROWTH</a:t>
            </a:r>
            <a:endParaRPr>
              <a:solidFill>
                <a:srgbClr val="6AA84F"/>
              </a:solidFill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5400"/>
              <a:buFont typeface="Palatino Linotype"/>
              <a:buAutoNum type="arabicPeriod"/>
            </a:pPr>
            <a:r>
              <a:rPr b="0" i="0" lang="en-US" sz="5400" u="none" cap="none" strike="noStrike">
                <a:solidFill>
                  <a:srgbClr val="6AA84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LIFETIME INCOME</a:t>
            </a:r>
            <a:endParaRPr>
              <a:solidFill>
                <a:srgbClr val="6AA84F"/>
              </a:solidFill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5400"/>
              <a:buFont typeface="Palatino Linotype"/>
              <a:buAutoNum type="arabicPeriod"/>
            </a:pPr>
            <a:r>
              <a:rPr b="0" i="0" lang="en-US" sz="5400" u="none" cap="none" strike="noStrike">
                <a:solidFill>
                  <a:srgbClr val="6AA84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LTD ACCOUNT ACCESS</a:t>
            </a:r>
            <a:endParaRPr>
              <a:solidFill>
                <a:srgbClr val="6AA84F"/>
              </a:solidFill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5400"/>
              <a:buFont typeface="Palatino Linotype"/>
              <a:buAutoNum type="arabicPeriod"/>
            </a:pPr>
            <a:r>
              <a:rPr b="0" i="0" lang="en-US" sz="5400" u="none" cap="none" strike="noStrike">
                <a:solidFill>
                  <a:srgbClr val="6AA84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DESIGNATED BENEFICIARIES</a:t>
            </a:r>
            <a:endParaRPr>
              <a:solidFill>
                <a:srgbClr val="6AA84F"/>
              </a:solidFill>
            </a:endParaRPr>
          </a:p>
          <a:p>
            <a:pPr indent="-742950" lvl="0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5400"/>
              <a:buFont typeface="Palatino Linotype"/>
              <a:buAutoNum type="arabicPeriod"/>
            </a:pPr>
            <a:r>
              <a:rPr b="0" i="0" lang="en-US" sz="5400" u="none" cap="none" strike="noStrike">
                <a:solidFill>
                  <a:srgbClr val="6AA84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*INCOME RIDER!</a:t>
            </a:r>
            <a:endParaRPr b="0" i="0" sz="5400" u="none" cap="none" strike="noStrike">
              <a:solidFill>
                <a:srgbClr val="6AA84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/>
        </p:nvSpPr>
        <p:spPr>
          <a:xfrm>
            <a:off x="1595275" y="199825"/>
            <a:ext cx="9009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7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E8E8E8"/>
                </a:solidFill>
                <a:highlight>
                  <a:srgbClr val="FF0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ANNUITIES SIMPLIFIED</a:t>
            </a:r>
            <a:endParaRPr b="1" i="0" sz="933" u="none" cap="none" strike="noStrike">
              <a:solidFill>
                <a:srgbClr val="E8E8E8"/>
              </a:solidFill>
              <a:highlight>
                <a:srgbClr val="FF0000"/>
              </a:highlight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673509" y="1219345"/>
            <a:ext cx="5341500" cy="551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1892707" y="1207249"/>
            <a:ext cx="3087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PENSION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2074605" y="2020901"/>
            <a:ext cx="2723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EMPLOYER</a:t>
            </a:r>
            <a:endParaRPr>
              <a:solidFill>
                <a:srgbClr val="EA9999"/>
              </a:solidFill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467896" y="2535988"/>
            <a:ext cx="18484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$$$$$$</a:t>
            </a:r>
            <a:endParaRPr/>
          </a:p>
        </p:txBody>
      </p:sp>
      <p:sp>
        <p:nvSpPr>
          <p:cNvPr id="228" name="Google Shape;228;p7"/>
          <p:cNvSpPr txBox="1"/>
          <p:nvPr/>
        </p:nvSpPr>
        <p:spPr>
          <a:xfrm>
            <a:off x="1142999" y="3029877"/>
            <a:ext cx="477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INSURANCE CO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1988573" y="3555666"/>
            <a:ext cx="291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E0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ANNUITY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230" name="Google Shape;230;p7"/>
          <p:cNvSpPr txBox="1"/>
          <p:nvPr/>
        </p:nvSpPr>
        <p:spPr>
          <a:xfrm>
            <a:off x="1280651" y="4038673"/>
            <a:ext cx="450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3600"/>
              <a:buFont typeface="Times New Roman"/>
              <a:buNone/>
            </a:pPr>
            <a:r>
              <a:rPr b="0" i="0" lang="en-US" sz="36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INCOME FOR LIFE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231" name="Google Shape;231;p7"/>
          <p:cNvSpPr txBox="1"/>
          <p:nvPr/>
        </p:nvSpPr>
        <p:spPr>
          <a:xfrm>
            <a:off x="1516625" y="4717101"/>
            <a:ext cx="40312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1" i="1" lang="en-US" sz="40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ANNUITIZED</a:t>
            </a:r>
            <a:endParaRPr/>
          </a:p>
        </p:txBody>
      </p:sp>
      <p:sp>
        <p:nvSpPr>
          <p:cNvPr id="232" name="Google Shape;232;p7"/>
          <p:cNvSpPr txBox="1"/>
          <p:nvPr/>
        </p:nvSpPr>
        <p:spPr>
          <a:xfrm>
            <a:off x="6196778" y="1219345"/>
            <a:ext cx="5390400" cy="5515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6095999" y="1219345"/>
            <a:ext cx="562896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5000"/>
              <a:buFont typeface="Times New Roman"/>
              <a:buNone/>
            </a:pPr>
            <a:r>
              <a:rPr b="0" i="0" lang="en-US" sz="50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 ANNUITY</a:t>
            </a:r>
            <a:endParaRPr/>
          </a:p>
        </p:txBody>
      </p:sp>
      <p:sp>
        <p:nvSpPr>
          <p:cNvPr id="234" name="Google Shape;234;p7"/>
          <p:cNvSpPr txBox="1"/>
          <p:nvPr/>
        </p:nvSpPr>
        <p:spPr>
          <a:xfrm>
            <a:off x="7268495" y="2042123"/>
            <a:ext cx="33724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EA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EMPLOYER</a:t>
            </a:r>
            <a:endParaRPr>
              <a:solidFill>
                <a:srgbClr val="EA9999"/>
              </a:solidFill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6381134" y="2443517"/>
            <a:ext cx="5137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$$$$$</a:t>
            </a:r>
            <a:r>
              <a:rPr b="0" i="0" lang="en-US" sz="2400" u="none" cap="none" strike="noStrike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401(K), 403(b), 457, IRA, TSP...</a:t>
            </a:r>
            <a:endParaRPr/>
          </a:p>
        </p:txBody>
      </p:sp>
      <p:sp>
        <p:nvSpPr>
          <p:cNvPr id="236" name="Google Shape;236;p7"/>
          <p:cNvSpPr txBox="1"/>
          <p:nvPr/>
        </p:nvSpPr>
        <p:spPr>
          <a:xfrm>
            <a:off x="7112407" y="2924530"/>
            <a:ext cx="36748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E8E8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 INSURANCE CO</a:t>
            </a:r>
            <a:endParaRPr b="1"/>
          </a:p>
        </p:txBody>
      </p:sp>
      <p:sp>
        <p:nvSpPr>
          <p:cNvPr id="237" name="Google Shape;237;p7"/>
          <p:cNvSpPr txBox="1"/>
          <p:nvPr/>
        </p:nvSpPr>
        <p:spPr>
          <a:xfrm>
            <a:off x="6727711" y="3284022"/>
            <a:ext cx="441960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b="0" i="0" lang="en-US" sz="40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 ANNUITY</a:t>
            </a:r>
            <a:endParaRPr/>
          </a:p>
        </p:txBody>
      </p:sp>
      <p:sp>
        <p:nvSpPr>
          <p:cNvPr id="238" name="Google Shape;238;p7"/>
          <p:cNvSpPr txBox="1"/>
          <p:nvPr/>
        </p:nvSpPr>
        <p:spPr>
          <a:xfrm>
            <a:off x="6864143" y="3849901"/>
            <a:ext cx="409267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Times New Roman"/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INCOME FOR LIFE</a:t>
            </a:r>
            <a:endParaRPr/>
          </a:p>
        </p:txBody>
      </p:sp>
      <p:sp>
        <p:nvSpPr>
          <p:cNvPr id="239" name="Google Shape;239;p7"/>
          <p:cNvSpPr txBox="1"/>
          <p:nvPr/>
        </p:nvSpPr>
        <p:spPr>
          <a:xfrm>
            <a:off x="6322128" y="4224005"/>
            <a:ext cx="523077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Times New Roman"/>
              <a:buNone/>
            </a:pPr>
            <a:r>
              <a:rPr b="0" i="0" lang="en-US" sz="4800" u="none" cap="none" strike="noStrik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*INCOME RIDER*</a:t>
            </a:r>
            <a:endParaRPr/>
          </a:p>
        </p:txBody>
      </p:sp>
      <p:sp>
        <p:nvSpPr>
          <p:cNvPr id="240" name="Google Shape;240;p7"/>
          <p:cNvSpPr txBox="1"/>
          <p:nvPr/>
        </p:nvSpPr>
        <p:spPr>
          <a:xfrm>
            <a:off x="7352068" y="4915689"/>
            <a:ext cx="31168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ANNUITIZATION</a:t>
            </a:r>
            <a:endParaRPr/>
          </a:p>
        </p:txBody>
      </p:sp>
      <p:sp>
        <p:nvSpPr>
          <p:cNvPr id="241" name="Google Shape;241;p7"/>
          <p:cNvSpPr txBox="1"/>
          <p:nvPr/>
        </p:nvSpPr>
        <p:spPr>
          <a:xfrm>
            <a:off x="7339766" y="5379409"/>
            <a:ext cx="297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ACCOUNT ACCESS</a:t>
            </a:r>
            <a:endParaRPr>
              <a:solidFill>
                <a:srgbClr val="6AA84F"/>
              </a:solidFill>
            </a:endParaRPr>
          </a:p>
        </p:txBody>
      </p:sp>
      <p:sp>
        <p:nvSpPr>
          <p:cNvPr id="242" name="Google Shape;242;p7"/>
          <p:cNvSpPr txBox="1"/>
          <p:nvPr/>
        </p:nvSpPr>
        <p:spPr>
          <a:xfrm>
            <a:off x="7440558" y="5756194"/>
            <a:ext cx="27579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Times New Roman"/>
              <a:buNone/>
            </a:pPr>
            <a:r>
              <a:rPr b="0" i="0" lang="en-US" sz="20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GROWTH &amp; SAFETY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243" name="Google Shape;243;p7"/>
          <p:cNvSpPr txBox="1"/>
          <p:nvPr/>
        </p:nvSpPr>
        <p:spPr>
          <a:xfrm>
            <a:off x="5907957" y="6156304"/>
            <a:ext cx="583790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200"/>
              <a:buFont typeface="Times New Roman"/>
              <a:buNone/>
            </a:pPr>
            <a:r>
              <a:rPr b="0" i="0" lang="en-US" sz="2200" u="none" cap="none" strike="noStrike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 A LEGACY FOR BENEFICIARIES</a:t>
            </a:r>
            <a:endParaRPr>
              <a:solidFill>
                <a:srgbClr val="38761D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/>
          <p:nvPr/>
        </p:nvSpPr>
        <p:spPr>
          <a:xfrm>
            <a:off x="-78475" y="-34287"/>
            <a:ext cx="12679680" cy="692658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519371" y="573597"/>
            <a:ext cx="11484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HAPPENS WHEN YOU LOSE?</a:t>
            </a:r>
            <a:endParaRPr b="1" sz="500">
              <a:solidFill>
                <a:schemeClr val="lt1"/>
              </a:solidFill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894008" y="1778902"/>
            <a:ext cx="33627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$100,000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-20%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$80,000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+8% ($6,400)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$86,400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+8% ($6,912)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$93,312</a:t>
            </a:r>
            <a:endParaRPr/>
          </a:p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+8% (+7,464)</a:t>
            </a:r>
            <a:endParaRPr/>
          </a:p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$100,776</a:t>
            </a:r>
            <a:endParaRPr/>
          </a:p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+8% (+8,062)</a:t>
            </a:r>
            <a:endParaRPr/>
          </a:p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$108,838</a:t>
            </a:r>
            <a:endParaRPr/>
          </a:p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+8% (+8,707)</a:t>
            </a:r>
            <a:endParaRPr/>
          </a:p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400"/>
              <a:buFont typeface="Times New Roman"/>
              <a:buNone/>
            </a:pPr>
            <a:r>
              <a:rPr b="0" i="0" lang="en-US" sz="2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$117,545</a:t>
            </a:r>
            <a:endParaRPr/>
          </a:p>
        </p:txBody>
      </p:sp>
      <p:sp>
        <p:nvSpPr>
          <p:cNvPr id="251" name="Google Shape;251;p8"/>
          <p:cNvSpPr txBox="1"/>
          <p:nvPr/>
        </p:nvSpPr>
        <p:spPr>
          <a:xfrm>
            <a:off x="8253455" y="1577731"/>
            <a:ext cx="3107100" cy="52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716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$100,000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0%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$100,000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+5% (+5,000)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$105,000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+5% (+5,250)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$110,250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+5% (+5,512)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$115,762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+5% (+5,788)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$121,550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+5% (+6,077)</a:t>
            </a:r>
            <a:endParaRPr sz="1200"/>
          </a:p>
          <a:p>
            <a:pPr indent="0" lvl="0" marL="13716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</a:pPr>
            <a:r>
              <a:rPr b="0" i="0" lang="en-US" sz="2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$127,627</a:t>
            </a:r>
            <a:endParaRPr sz="1200"/>
          </a:p>
        </p:txBody>
      </p:sp>
      <p:sp>
        <p:nvSpPr>
          <p:cNvPr id="252" name="Google Shape;252;p8"/>
          <p:cNvSpPr txBox="1"/>
          <p:nvPr/>
        </p:nvSpPr>
        <p:spPr>
          <a:xfrm>
            <a:off x="4342100" y="1577725"/>
            <a:ext cx="3254400" cy="52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BIGGEST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MYTH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CATCH</a:t>
            </a:r>
            <a:endParaRPr sz="11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Times New Roman"/>
              <a:buNone/>
            </a:pPr>
            <a:r>
              <a:rPr b="0" i="0" lang="en-US" sz="37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UP!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500">
        <p14:vortex dir="r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e4687eeb02_0_17"/>
          <p:cNvSpPr/>
          <p:nvPr/>
        </p:nvSpPr>
        <p:spPr>
          <a:xfrm>
            <a:off x="-70850" y="0"/>
            <a:ext cx="12679680" cy="6926580"/>
          </a:xfrm>
          <a:custGeom>
            <a:rect b="b" l="l" r="r" t="t"/>
            <a:pathLst>
              <a:path extrusionOk="0" h="13716000" w="24384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0" l="0" r="0" t="-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e4687eeb02_0_17"/>
          <p:cNvSpPr txBox="1"/>
          <p:nvPr/>
        </p:nvSpPr>
        <p:spPr>
          <a:xfrm>
            <a:off x="655200" y="611550"/>
            <a:ext cx="11536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Times New Roman"/>
              <a:buNone/>
            </a:pPr>
            <a:r>
              <a:rPr b="1" i="0" lang="en-US" sz="4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 YOUR RETIREMENT INCOME!</a:t>
            </a:r>
            <a:endParaRPr b="1" sz="100">
              <a:solidFill>
                <a:schemeClr val="lt1"/>
              </a:solidFill>
            </a:endParaRPr>
          </a:p>
        </p:txBody>
      </p:sp>
      <p:sp>
        <p:nvSpPr>
          <p:cNvPr id="259" name="Google Shape;259;g3e4687eeb02_0_17"/>
          <p:cNvSpPr txBox="1"/>
          <p:nvPr/>
        </p:nvSpPr>
        <p:spPr>
          <a:xfrm>
            <a:off x="737419" y="2064691"/>
            <a:ext cx="53586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IRA INCOME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$500,000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4%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$20,000/YR</a:t>
            </a:r>
            <a:r>
              <a:rPr b="0" i="0" lang="en-US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MARKET LOSES 30%?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$350,000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4%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$14,000/YR</a:t>
            </a:r>
            <a:endParaRPr>
              <a:solidFill>
                <a:srgbClr val="CC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INCOME MAY CHANGE!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60" name="Google Shape;260;g3e4687eeb02_0_17"/>
          <p:cNvSpPr txBox="1"/>
          <p:nvPr/>
        </p:nvSpPr>
        <p:spPr>
          <a:xfrm>
            <a:off x="6479458" y="2045110"/>
            <a:ext cx="5122500" cy="4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</a:pPr>
            <a:r>
              <a:rPr b="0" i="0" lang="en-US" sz="32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INDEX ANNUITY INCOME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$500,000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92D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$25,000/YR!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 MARKET LOSES 30%?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$500,000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0" i="0" lang="en-US" sz="26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5%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1" i="0" lang="en-US" sz="2600" u="none" cap="none" strike="noStrik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$25,000/YR!</a:t>
            </a:r>
            <a:endParaRPr b="1">
              <a:solidFill>
                <a:srgbClr val="274E1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None/>
            </a:pPr>
            <a:r>
              <a:rPr b="1" i="0" lang="en-US" sz="2600" u="none" cap="none" strike="noStrike">
                <a:solidFill>
                  <a:srgbClr val="274E1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INCOME IS LOCKED IN!</a:t>
            </a:r>
            <a:endParaRPr b="1">
              <a:solidFill>
                <a:srgbClr val="274E1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2024-07-06T04:00:23Z</dcterms:created>
  <dc:creator>Earnest Sears Jr</dc:creator>
</cp:coreProperties>
</file>