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11746C-195C-497A-82BF-8E78FBD2F653}">
  <a:tblStyle styleId="{1111746C-195C-497A-82BF-8E78FBD2F6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07F93F1-4E2C-4BEA-B443-D1460DE425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ulipulichen.github.io/blogger/posts/2017/03/popup.html?_=&amp;icon=http://blog.codepen.io/wp-content/uploads/2012/06/Button-Fill-Black-Large.png&amp;url=http://codepen.io/pulipuli/full/dvjVmM/" TargetMode="External"/><Relationship Id="rId3" Type="http://schemas.openxmlformats.org/officeDocument/2006/relationships/hyperlink" Target="http://www.wordclouds.com/" TargetMode="External"/><Relationship Id="rId4" Type="http://schemas.openxmlformats.org/officeDocument/2006/relationships/hyperlink" Target="https://docs.google.com/spreadsheets/d/1PfW7udgIyiMxfbT9IgARJ2zCEJWXLrG5wfA92rPq1NA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7uRxElTq66kKoHOyYOp-07R8jR3VUNTY7kjAK6MGq0Q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knews.cc/baby/rek2brr.html" TargetMode="Externa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2OsIZBf0nHzVDy_EonVvi9aIzmA744v7LVAX_7Vd6Rs/edit?usp=sharing" TargetMode="Externa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dc638397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dc63839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http://pulipulichen.github.io/blogger/posts/2017/03/popup.html?_=&amp;icon=http://blog.codepen.io/wp-content/uploads/2012/06/Button-Fill-Black-Large.png&amp;url=http://codepen.io/pulipuli/full/dvjVmM/</a:t>
            </a:r>
            <a:r>
              <a:rPr lang="zh-TW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W12 類別變項的相關檢定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https://docs.google.com/presentation/d/1tPfcrMtc7-j7vA7hlbMscPgYhS6fS3UFYeffGUnp9Xs/edit?usp=sharing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-------------------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輔大網站的連結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尚未規劃完草稿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尚未建立公開連結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尚未確認心智圖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尚未刪去多餘投影片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尚未確認投影片裡面的註解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尚未建立線上資源連結 Google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尚未建立線上資源連結 PTT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尚未討論區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尚未上傳URL.txt教材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尚未公告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-------------------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R0. 規劃大綱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R1. 理論部分完成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R2. 實作部分完成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R3.修正未確定的例子， 刪除多餘的投影片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R4. 實作單完成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 u="sng">
                <a:solidFill>
                  <a:schemeClr val="hlink"/>
                </a:solidFill>
                <a:hlinkClick r:id="rId3"/>
              </a:rPr>
              <a:t>http://www.wordclouds.com/</a:t>
            </a:r>
            <a:endParaRPr sz="1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 u="sng">
                <a:solidFill>
                  <a:schemeClr val="hlink"/>
                </a:solidFill>
                <a:hlinkClick r:id="rId4"/>
              </a:rPr>
              <a:t>https://docs.google.com/spreadsheets/d/1PfW7udgIyiMxfbT9IgARJ2zCEJWXLrG5wfA92rPq1NA/edit</a:t>
            </a:r>
            <a:r>
              <a:rPr lang="zh-TW" sz="1000">
                <a:solidFill>
                  <a:srgbClr val="444444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g1dc63839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19211a378_1_3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19211a378_1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219211a378_1_3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191a45ab4_0_5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191a45ab4_0_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191a45ab4_0_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190e60ef1_1_6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190e60ef1_1_6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190e60ef1_1_6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190e60ef1_1_2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190e60ef1_1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2190e60ef1_1_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90e60ef1_1_2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190e60ef1_1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2190e60ef1_1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190e60ef1_1_2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190e60ef1_1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2190e60ef1_1_2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190e60ef1_1_2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190e60ef1_1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2190e60ef1_1_2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190e60ef1_1_2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190e60ef1_1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2190e60ef1_1_2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190e60ef1_1_2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190e60ef1_1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2190e60ef1_1_2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190e60ef1_1_2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190e60ef1_1_2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2190e60ef1_1_2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08d2762c7_0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08d2762c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08d2762c7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190e60ef1_1_2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190e60ef1_1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2190e60ef1_1_2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190e60ef1_1_3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190e60ef1_1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2190e60ef1_1_3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190e60ef1_1_3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190e60ef1_1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2190e60ef1_1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19211a378_1_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19211a378_1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219211a378_1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19211a378_1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19211a378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219211a378_1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190e60ef1_1_4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190e60ef1_1_4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g2190e60ef1_1_4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190e60ef1_1_9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190e60ef1_1_9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2190e60ef1_1_9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2b06a72d1_0_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2b06a72d1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g22b06a72d1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2b06a72d1_0_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2b06a72d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g22b06a72d1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2b06a72d1_0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2b06a72d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22b06a72d1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190e60ef1_1_1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190e60ef1_1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190e60ef1_1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2b06a72d1_0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2b06a72d1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22b06a72d1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2b06a72d1_0_2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2b06a72d1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g22b06a72d1_0_2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2b06a72d1_0_1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2b06a72d1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22b06a72d1_0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2b06a72d1_0_9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22b06a72d1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g22b06a72d1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2b06a72d1_0_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22b06a72d1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22b06a72d1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2b06a72d1_0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2b06a72d1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g22b06a72d1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2b06a72d1_0_1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2b06a72d1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g22b06a72d1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2b06a72d1_0_1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2b06a72d1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22b06a72d1_0_1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2b06a72d1_0_1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2b06a72d1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g22b06a72d1_0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2b06a72d1_0_2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22b06a72d1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g22b06a72d1_0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191a45ab4_0_4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191a45ab4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191a45ab4_0_4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2b06a72d1_0_2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2b06a72d1_0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22b06a72d1_0_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799e2cbc4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799e2cbc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g2799e2cbc4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190e60ef1_1_3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2190e60ef1_1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g2190e60ef1_1_3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190e60ef1_1_6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190e60ef1_1_6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g2190e60ef1_1_6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190e60ef1_1_6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190e60ef1_1_6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333333"/>
                </a:solidFill>
                <a:highlight>
                  <a:srgbClr val="F7F7F7"/>
                </a:highlight>
              </a:rPr>
              <a:t>71</a:t>
            </a:r>
            <a:endParaRPr sz="1350">
              <a:solidFill>
                <a:srgbClr val="333333"/>
              </a:solidFill>
              <a:highlight>
                <a:srgbClr val="F7F7F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7F7F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7F7F7"/>
              </a:highlight>
            </a:endParaRPr>
          </a:p>
        </p:txBody>
      </p:sp>
      <p:sp>
        <p:nvSpPr>
          <p:cNvPr id="898" name="Google Shape;898;g2190e60ef1_1_6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190e60ef1_1_6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2190e60ef1_1_6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g2190e60ef1_1_6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19211a378_1_1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219211a378_1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g219211a378_1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2190e60ef1_1_3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2190e60ef1_1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g2190e60ef1_1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190e60ef1_1_5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2190e60ef1_1_5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g2190e60ef1_1_5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2190e60ef1_1_3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2190e60ef1_1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https://docs.google.com/spreadsheets/d/17uRxElTq66kKoHOyYOp-07R8jR3VUNTY7kjAK6MGq0Q/edit?usp=sharing</a:t>
            </a:r>
            <a:r>
              <a:rPr lang="zh-TW"/>
              <a:t> </a:t>
            </a:r>
            <a:endParaRPr/>
          </a:p>
        </p:txBody>
      </p:sp>
      <p:sp>
        <p:nvSpPr>
          <p:cNvPr id="954" name="Google Shape;954;g2190e60ef1_1_3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191a45ab4_0_4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191a45ab4_0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2191a45ab4_0_4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190e60ef1_1_3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2190e60ef1_1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https://kknews.cc/baby/rek2brr.html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g2190e60ef1_1_3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190e60ef1_1_3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190e60ef1_1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g2190e60ef1_1_3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190e60ef1_1_3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2190e60ef1_1_3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https://docs.google.com/document/d/12OsIZBf0nHzVDy_EonVvi9aIzmA744v7LVAX_7Vd6Rs/edit?usp=sharing</a:t>
            </a:r>
            <a:r>
              <a:rPr lang="zh-TW"/>
              <a:t> </a:t>
            </a:r>
            <a:endParaRPr/>
          </a:p>
        </p:txBody>
      </p:sp>
      <p:sp>
        <p:nvSpPr>
          <p:cNvPr id="983" name="Google Shape;983;g2190e60ef1_1_3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2190e60ef1_1_3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2190e60ef1_1_3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g2190e60ef1_1_3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190e60ef1_1_3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2190e60ef1_1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g2190e60ef1_1_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190e60ef1_1_4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190e60ef1_1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g2190e60ef1_1_4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19211a378_1_2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19211a378_1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g219211a378_1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190e60ef1_1_4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2190e60ef1_1_4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g2190e60ef1_1_4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19211a378_1_2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19211a378_1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g219211a378_1_2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19211a378_1_2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219211a378_1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g219211a378_1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191a45ab4_0_4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191a45ab4_0_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191a45ab4_0_4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19211a378_1_2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19211a378_1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g219211a378_1_2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190e60ef1_1_7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190e60ef1_1_7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g2190e60ef1_1_7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19211a378_1_3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219211a378_1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g219211a378_1_3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2190e60ef1_1_4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2190e60ef1_1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g2190e60ef1_1_4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190e60ef1_1_6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2190e60ef1_1_6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g2190e60ef1_1_6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2190e60ef1_1_6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2190e60ef1_1_6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g2190e60ef1_1_6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190e60ef1_1_6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2190e60ef1_1_6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g2190e60ef1_1_6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2190e60ef1_1_6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2190e60ef1_1_6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g2190e60ef1_1_6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190e60ef1_1_6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2190e60ef1_1_6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g2190e60ef1_1_6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2190e60ef1_1_6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2190e60ef1_1_6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g2190e60ef1_1_6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191a45ab4_0_4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191a45ab4_0_4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2191a45ab4_0_4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190e60ef1_1_7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2190e60ef1_1_7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g2190e60ef1_1_7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219211a378_1_3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219211a378_1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g219211a378_1_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2190e60ef1_1_3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2190e60ef1_1_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g2190e60ef1_1_3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2190e60ef1_1_49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2190e60ef1_1_4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g2190e60ef1_1_4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2190e60ef1_1_5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2190e60ef1_1_5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g2190e60ef1_1_5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190e60ef1_1_5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2190e60ef1_1_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g2190e60ef1_1_5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219211a378_1_4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219211a378_1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g219211a378_1_4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2190e60ef1_1_5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2190e60ef1_1_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https://docs.google.com/document/d/18mFLtpcUdMt0aPuHpOrbDEXNSK-WuAqB9a58pQJdDNo/edit?usp=sharing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理學院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https://docs.google.com/spreadsheets/d/15iGYxl67OOPdDvH1PToAk_CRrMrBpzdT-eMH1ZRPEZ0/edit?usp=sharing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文學院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https://docs.google.com/spreadsheets/d/1xtwpnzjI79HaNGdJxnP8F3HzgpY11ZxvDhFS6jvOJCQ/edit?usp=sharing</a:t>
            </a:r>
            <a:endParaRPr/>
          </a:p>
        </p:txBody>
      </p:sp>
      <p:sp>
        <p:nvSpPr>
          <p:cNvPr id="1305" name="Google Shape;1305;g2190e60ef1_1_5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190e60ef1_1_5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2190e60ef1_1_5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https://docs.google.com/document/d/18mFLtpcUdMt0aPuHpOrbDEXNSK-WuAqB9a58pQJdDNo/edit?usp=sharing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理學院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https://docs.google.com/spreadsheets/d/15iGYxl67OOPdDvH1PToAk_CRrMrBpzdT-eMH1ZRPEZ0/edit?usp=sharing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文學院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https://docs.google.com/spreadsheets/d/1xtwpnzjI79HaNGdJxnP8F3HzgpY11ZxvDhFS6jvOJCQ/edit?usp=sharing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g2190e60ef1_1_5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190e60ef1_1_5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2190e60ef1_1_5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g2190e60ef1_1_5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190e60ef1_1_2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190e60ef1_1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190e60ef1_1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c83be048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c83be048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g1c83be048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190e60ef1_1_2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190e60ef1_1_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2190e60ef1_1_2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24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5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24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77" name="Google Shape;7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0230" l="0" r="5238" t="0"/>
          <a:stretch/>
        </p:blipFill>
        <p:spPr>
          <a:xfrm>
            <a:off x="5796136" y="4293096"/>
            <a:ext cx="3347864" cy="25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80" cy="7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53230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2" name="Google Shape;132;p19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 rot="5400000">
            <a:off x="4824412" y="2424113"/>
            <a:ext cx="575310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 rot="5400000">
            <a:off x="652462" y="452438"/>
            <a:ext cx="5753100" cy="59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571500"/>
            <a:ext cx="71628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p23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6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67" name="Google Shape;16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6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1" name="Google Shape;17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27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28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7" name="Google Shape;187;p29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6" name="Google Shape;196;p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97" name="Google Shape;197;p31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1" name="Google Shape;201;p32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8" name="Google Shape;208;p33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4" name="Google Shape;214;p34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6" name="Google Shape;216;p34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7" name="Google Shape;217;p34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21" name="Google Shape;221;p34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7" name="Google Shape;227;p3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6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5" name="Google Shape;235;p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1" name="Google Shape;241;p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8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44" name="Google Shape;244;p3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8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9" name="Google Shape;249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250" name="Google Shape;2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9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53" name="Google Shape;253;p3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9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39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257" name="Google Shape;25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0" name="Google Shape;260;p39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0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3" name="Google Shape;273;p41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1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0" name="Google Shape;280;p42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2" name="Google Shape;282;p4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5" name="Google Shape;285;p43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3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8" name="Google Shape;288;p4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1" name="Google Shape;291;p44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4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4" name="Google Shape;294;p44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5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5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9" name="Google Shape;299;p4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2" name="Google Shape;302;p46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03" name="Google Shape;303;p46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04" name="Google Shape;304;p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5" name="Google Shape;305;p46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8" name="Google Shape;308;p47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47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10" name="Google Shape;310;p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1" name="Google Shape;311;p47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4" name="Google Shape;314;p48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15" name="Google Shape;315;p48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9" name="Google Shape;319;p49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20" name="Google Shape;320;p49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1" name="Google Shape;321;p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4" name="Google Shape;324;p50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5" name="Google Shape;325;p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6" name="Google Shape;326;p50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299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33477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6293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33501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5" type="body"/>
          </p:nvPr>
        </p:nvSpPr>
        <p:spPr>
          <a:xfrm>
            <a:off x="60710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60733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image" Target="../media/image33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46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8" name="Google Shape;158;p24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log.pulipuli.info/" TargetMode="External"/><Relationship Id="rId4" Type="http://schemas.openxmlformats.org/officeDocument/2006/relationships/image" Target="../media/image3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oo.gl/2cbGxv" TargetMode="External"/><Relationship Id="rId4" Type="http://schemas.openxmlformats.org/officeDocument/2006/relationships/hyperlink" Target="http://www2.fiu.edu/~howellip/Fisher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goo.gl/2cbGxv" TargetMode="External"/><Relationship Id="rId4" Type="http://schemas.openxmlformats.org/officeDocument/2006/relationships/image" Target="../media/image5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4.png"/><Relationship Id="rId4" Type="http://schemas.openxmlformats.org/officeDocument/2006/relationships/image" Target="../media/image5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2.jpg"/><Relationship Id="rId4" Type="http://schemas.openxmlformats.org/officeDocument/2006/relationships/image" Target="../media/image6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1.png"/><Relationship Id="rId4" Type="http://schemas.openxmlformats.org/officeDocument/2006/relationships/image" Target="../media/image6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6.png"/><Relationship Id="rId4" Type="http://schemas.openxmlformats.org/officeDocument/2006/relationships/image" Target="../media/image56.png"/><Relationship Id="rId5" Type="http://schemas.openxmlformats.org/officeDocument/2006/relationships/image" Target="../media/image8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6.png"/><Relationship Id="rId4" Type="http://schemas.openxmlformats.org/officeDocument/2006/relationships/image" Target="../media/image8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png"/><Relationship Id="rId4" Type="http://schemas.openxmlformats.org/officeDocument/2006/relationships/image" Target="../media/image72.png"/><Relationship Id="rId5" Type="http://schemas.openxmlformats.org/officeDocument/2006/relationships/image" Target="../media/image6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7.png"/><Relationship Id="rId4" Type="http://schemas.openxmlformats.org/officeDocument/2006/relationships/image" Target="../media/image5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9.png"/><Relationship Id="rId4" Type="http://schemas.openxmlformats.org/officeDocument/2006/relationships/image" Target="../media/image5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png"/><Relationship Id="rId4" Type="http://schemas.openxmlformats.org/officeDocument/2006/relationships/image" Target="../media/image7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3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6.png"/><Relationship Id="rId4" Type="http://schemas.openxmlformats.org/officeDocument/2006/relationships/image" Target="../media/image56.png"/><Relationship Id="rId5" Type="http://schemas.openxmlformats.org/officeDocument/2006/relationships/image" Target="../media/image8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布丁布丁吃布丁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http://blog.pulipuli.info/</a:t>
            </a:r>
            <a:r>
              <a:rPr lang="zh-TW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3" name="Google Shape;333;p51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類別變項的相關檢定：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卡方獨立性檢定</a:t>
            </a:r>
            <a:endParaRPr/>
          </a:p>
        </p:txBody>
      </p:sp>
      <p:sp>
        <p:nvSpPr>
          <p:cNvPr id="334" name="Google Shape;334;p51"/>
          <p:cNvSpPr/>
          <p:nvPr/>
        </p:nvSpPr>
        <p:spPr>
          <a:xfrm>
            <a:off x="6448525" y="579525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資料</a:t>
            </a:r>
            <a:r>
              <a:rPr lang="zh-TW" sz="2400">
                <a:solidFill>
                  <a:srgbClr val="FFFFFF"/>
                </a:solidFill>
              </a:rPr>
              <a:t>檢定</a:t>
            </a:r>
            <a:r>
              <a:rPr lang="zh-TW" sz="2400">
                <a:solidFill>
                  <a:srgbClr val="FFFFFF"/>
                </a:solidFill>
              </a:rPr>
              <a:t>級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6448525" y="1329300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類別</a:t>
            </a:r>
            <a:r>
              <a:rPr lang="zh-TW" sz="2000">
                <a:solidFill>
                  <a:srgbClr val="FFFFFF"/>
                </a:solidFill>
              </a:rPr>
              <a:t>⇔</a:t>
            </a:r>
            <a:r>
              <a:rPr lang="zh-TW" sz="2400">
                <a:solidFill>
                  <a:srgbClr val="FFFFFF"/>
                </a:solidFill>
              </a:rPr>
              <a:t>類別</a:t>
            </a:r>
            <a:r>
              <a:rPr lang="zh-TW" sz="2400">
                <a:solidFill>
                  <a:srgbClr val="FFFFFF"/>
                </a:solidFill>
              </a:rPr>
              <a:t>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6" name="Google Shape;336;p51"/>
          <p:cNvSpPr/>
          <p:nvPr/>
        </p:nvSpPr>
        <p:spPr>
          <a:xfrm>
            <a:off x="6448525" y="2079075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1F497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卡方檢定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7" name="Google Shape;337;p51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巨量資料探勘與統計應用 W12</a:t>
            </a:r>
            <a:endParaRPr/>
          </a:p>
        </p:txBody>
      </p:sp>
      <p:pic>
        <p:nvPicPr>
          <p:cNvPr id="338" name="Google Shape;3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75" y="5416950"/>
            <a:ext cx="633000" cy="6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0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列聯表的構造 (2/3)</a:t>
            </a:r>
            <a:endParaRPr/>
          </a:p>
        </p:txBody>
      </p:sp>
      <p:sp>
        <p:nvSpPr>
          <p:cNvPr id="449" name="Google Shape;449;p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0" name="Google Shape;450;p60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51" name="Google Shape;451;p60"/>
          <p:cNvGraphicFramePr/>
          <p:nvPr/>
        </p:nvGraphicFramePr>
        <p:xfrm>
          <a:off x="2300000" y="174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358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452" name="Google Shape;452;p60"/>
          <p:cNvSpPr/>
          <p:nvPr/>
        </p:nvSpPr>
        <p:spPr>
          <a:xfrm>
            <a:off x="7213500" y="5007225"/>
            <a:ext cx="1369800" cy="986700"/>
          </a:xfrm>
          <a:prstGeom prst="wedgeRoundRectCallout">
            <a:avLst>
              <a:gd fmla="val -72427" name="adj1"/>
              <a:gd fmla="val 1207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樣本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總數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53" name="Google Shape;453;p60"/>
          <p:cNvSpPr/>
          <p:nvPr/>
        </p:nvSpPr>
        <p:spPr>
          <a:xfrm>
            <a:off x="7213500" y="3485900"/>
            <a:ext cx="1369800" cy="986700"/>
          </a:xfrm>
          <a:prstGeom prst="wedgeRoundRectCallout">
            <a:avLst>
              <a:gd fmla="val -72427" name="adj1"/>
              <a:gd fmla="val 1207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邊際</a:t>
            </a:r>
            <a:r>
              <a:rPr lang="zh-TW" sz="3200">
                <a:solidFill>
                  <a:srgbClr val="FFFFFF"/>
                </a:solidFill>
              </a:rPr>
              <a:t>總合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54" name="Google Shape;454;p60"/>
          <p:cNvSpPr/>
          <p:nvPr/>
        </p:nvSpPr>
        <p:spPr>
          <a:xfrm>
            <a:off x="3801925" y="5756150"/>
            <a:ext cx="2243400" cy="610800"/>
          </a:xfrm>
          <a:prstGeom prst="wedgeRoundRectCallout">
            <a:avLst>
              <a:gd fmla="val -8558" name="adj1"/>
              <a:gd fmla="val -8391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邊際</a:t>
            </a:r>
            <a:r>
              <a:rPr lang="zh-TW" sz="3200">
                <a:solidFill>
                  <a:srgbClr val="FFFFFF"/>
                </a:solidFill>
              </a:rPr>
              <a:t>總合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1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列聯表的構造 (3/3)</a:t>
            </a:r>
            <a:endParaRPr/>
          </a:p>
        </p:txBody>
      </p:sp>
      <p:sp>
        <p:nvSpPr>
          <p:cNvPr id="461" name="Google Shape;461;p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2" name="Google Shape;462;p61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63" name="Google Shape;463;p61"/>
          <p:cNvGraphicFramePr/>
          <p:nvPr/>
        </p:nvGraphicFramePr>
        <p:xfrm>
          <a:off x="3967250" y="179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358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464" name="Google Shape;464;p61"/>
          <p:cNvSpPr/>
          <p:nvPr/>
        </p:nvSpPr>
        <p:spPr>
          <a:xfrm>
            <a:off x="6594125" y="5299025"/>
            <a:ext cx="1907100" cy="917400"/>
          </a:xfrm>
          <a:prstGeom prst="wedgeRoundRectCallout">
            <a:avLst>
              <a:gd fmla="val -29145" name="adj1"/>
              <a:gd fmla="val -8918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細格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(2x2=4個)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65" name="Google Shape;465;p61"/>
          <p:cNvSpPr txBox="1"/>
          <p:nvPr>
            <p:ph idx="4294967295" type="body"/>
          </p:nvPr>
        </p:nvSpPr>
        <p:spPr>
          <a:xfrm>
            <a:off x="533400" y="1791150"/>
            <a:ext cx="3318300" cy="40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</a:rPr>
              <a:t>2x2列聯表</a:t>
            </a:r>
            <a:endParaRPr b="1" sz="32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行變項：2個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列</a:t>
            </a:r>
            <a:r>
              <a:rPr lang="zh-TW"/>
              <a:t>變項：2個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列聯表的尺寸</a:t>
            </a:r>
            <a:endParaRPr/>
          </a:p>
        </p:txBody>
      </p:sp>
      <p:sp>
        <p:nvSpPr>
          <p:cNvPr id="472" name="Google Shape;472;p62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62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3200"/>
              <a:t>2x</a:t>
            </a:r>
            <a:r>
              <a:rPr b="1" lang="zh-TW" sz="3200">
                <a:solidFill>
                  <a:srgbClr val="FF0000"/>
                </a:solidFill>
              </a:rPr>
              <a:t>4</a:t>
            </a:r>
            <a:r>
              <a:rPr b="1" lang="zh-TW" sz="3200"/>
              <a:t>列聯表</a:t>
            </a:r>
            <a:endParaRPr b="1" sz="3200"/>
          </a:p>
        </p:txBody>
      </p:sp>
      <p:sp>
        <p:nvSpPr>
          <p:cNvPr id="474" name="Google Shape;474;p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5" name="Google Shape;475;p6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62"/>
          <p:cNvSpPr/>
          <p:nvPr/>
        </p:nvSpPr>
        <p:spPr>
          <a:xfrm>
            <a:off x="583050" y="2556925"/>
            <a:ext cx="3920100" cy="3887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問卷調查</a:t>
            </a:r>
            <a:endParaRPr b="1" sz="28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TW" sz="2400"/>
              <a:t>請問您的教育程度：</a:t>
            </a:r>
            <a:br>
              <a:rPr lang="zh-TW" sz="2400"/>
            </a:br>
            <a:r>
              <a:rPr lang="zh-TW" sz="2400"/>
              <a:t>☐ 高中以下 ☐ 大學以上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請問您的閱讀偏好：</a:t>
            </a:r>
            <a:br>
              <a:rPr lang="zh-TW" sz="2400"/>
            </a:br>
            <a:r>
              <a:rPr lang="zh-TW" sz="2400">
                <a:solidFill>
                  <a:srgbClr val="FF0000"/>
                </a:solidFill>
              </a:rPr>
              <a:t>☐ </a:t>
            </a:r>
            <a:r>
              <a:rPr lang="zh-TW" sz="2400">
                <a:solidFill>
                  <a:srgbClr val="FF0000"/>
                </a:solidFill>
              </a:rPr>
              <a:t>文藝類</a:t>
            </a:r>
            <a:r>
              <a:rPr lang="zh-TW" sz="2400">
                <a:solidFill>
                  <a:srgbClr val="FF0000"/>
                </a:solidFill>
              </a:rPr>
              <a:t>書籍</a:t>
            </a:r>
            <a:br>
              <a:rPr lang="zh-TW" sz="2400">
                <a:solidFill>
                  <a:srgbClr val="FF0000"/>
                </a:solidFill>
              </a:rPr>
            </a:br>
            <a:r>
              <a:rPr lang="zh-TW" sz="2400">
                <a:solidFill>
                  <a:srgbClr val="FF0000"/>
                </a:solidFill>
              </a:rPr>
              <a:t>☐ 商業類書籍</a:t>
            </a:r>
            <a:br>
              <a:rPr lang="zh-TW" sz="2400">
                <a:solidFill>
                  <a:srgbClr val="FF0000"/>
                </a:solidFill>
              </a:rPr>
            </a:br>
            <a:r>
              <a:rPr lang="zh-TW" sz="2400">
                <a:solidFill>
                  <a:srgbClr val="FF0000"/>
                </a:solidFill>
              </a:rPr>
              <a:t>☐ </a:t>
            </a:r>
            <a:r>
              <a:rPr lang="zh-TW" sz="2400">
                <a:solidFill>
                  <a:srgbClr val="FF0000"/>
                </a:solidFill>
              </a:rPr>
              <a:t>科技</a:t>
            </a:r>
            <a:r>
              <a:rPr lang="zh-TW" sz="2400">
                <a:solidFill>
                  <a:srgbClr val="FF0000"/>
                </a:solidFill>
              </a:rPr>
              <a:t>類書籍</a:t>
            </a:r>
            <a:br>
              <a:rPr lang="zh-TW" sz="2400">
                <a:solidFill>
                  <a:srgbClr val="FF0000"/>
                </a:solidFill>
              </a:rPr>
            </a:br>
            <a:r>
              <a:rPr lang="zh-TW" sz="2400">
                <a:solidFill>
                  <a:srgbClr val="FF0000"/>
                </a:solidFill>
              </a:rPr>
              <a:t>☐ 休閒類書籍</a:t>
            </a:r>
            <a:endParaRPr sz="2400">
              <a:solidFill>
                <a:srgbClr val="FF0000"/>
              </a:solidFill>
            </a:endParaRPr>
          </a:p>
        </p:txBody>
      </p:sp>
      <p:graphicFrame>
        <p:nvGraphicFramePr>
          <p:cNvPr id="477" name="Google Shape;477;p62"/>
          <p:cNvGraphicFramePr/>
          <p:nvPr/>
        </p:nvGraphicFramePr>
        <p:xfrm>
          <a:off x="4920150" y="256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4332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721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3320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文藝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75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33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商業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75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108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36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2400">
                          <a:solidFill>
                            <a:schemeClr val="lt1"/>
                          </a:solidFill>
                        </a:rPr>
                        <a:t>科技類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57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36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2400">
                          <a:solidFill>
                            <a:schemeClr val="lt1"/>
                          </a:solidFill>
                        </a:rPr>
                        <a:t>休閒類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62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88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" name="Google Shape;483;p63"/>
          <p:cNvGraphicFramePr/>
          <p:nvPr/>
        </p:nvGraphicFramePr>
        <p:xfrm>
          <a:off x="5266675" y="256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392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654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578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75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75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108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484" name="Google Shape;484;p63" title="X和Y的線性相關程度較低"/>
          <p:cNvPicPr preferRelativeResize="0"/>
          <p:nvPr/>
        </p:nvPicPr>
        <p:blipFill rotWithShape="1">
          <a:blip r:embed="rId3">
            <a:alphaModFix/>
          </a:blip>
          <a:srcRect b="10176" l="13749" r="16950" t="15919"/>
          <a:stretch/>
        </p:blipFill>
        <p:spPr>
          <a:xfrm>
            <a:off x="629323" y="2439825"/>
            <a:ext cx="3489475" cy="23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相關？</a:t>
            </a:r>
            <a:endParaRPr/>
          </a:p>
        </p:txBody>
      </p:sp>
      <p:sp>
        <p:nvSpPr>
          <p:cNvPr id="486" name="Google Shape;486;p63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/>
              <a:t>連續變項的相關</a:t>
            </a:r>
            <a:endParaRPr b="1"/>
          </a:p>
        </p:txBody>
      </p:sp>
      <p:sp>
        <p:nvSpPr>
          <p:cNvPr id="487" name="Google Shape;487;p63"/>
          <p:cNvSpPr txBox="1"/>
          <p:nvPr>
            <p:ph idx="2" type="body"/>
          </p:nvPr>
        </p:nvSpPr>
        <p:spPr>
          <a:xfrm>
            <a:off x="5235275" y="1791150"/>
            <a:ext cx="34896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0000"/>
                </a:solidFill>
              </a:rPr>
              <a:t>類別變項的相關？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88" name="Google Shape;488;p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熊部長問號圖.png" id="489" name="Google Shape;489;p63"/>
          <p:cNvPicPr preferRelativeResize="0"/>
          <p:nvPr/>
        </p:nvPicPr>
        <p:blipFill rotWithShape="1">
          <a:blip r:embed="rId4">
            <a:alphaModFix/>
          </a:blip>
          <a:srcRect b="0" l="0" r="0" t="16296"/>
          <a:stretch/>
        </p:blipFill>
        <p:spPr>
          <a:xfrm flipH="1">
            <a:off x="2808225" y="4189199"/>
            <a:ext cx="2765550" cy="23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2750" y="3423200"/>
            <a:ext cx="766000" cy="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相關係數: 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無</a:t>
            </a:r>
            <a:r>
              <a:rPr b="0" lang="zh-TW" sz="3200"/>
              <a:t>相關</a:t>
            </a:r>
            <a:endParaRPr b="0" sz="3200"/>
          </a:p>
        </p:txBody>
      </p:sp>
      <p:sp>
        <p:nvSpPr>
          <p:cNvPr id="497" name="Google Shape;497;p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8" name="Google Shape;498;p6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99" name="Google Shape;499;p64"/>
          <p:cNvGraphicFramePr/>
          <p:nvPr/>
        </p:nvGraphicFramePr>
        <p:xfrm>
          <a:off x="555100" y="212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25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25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25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25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00" name="Google Shape;500;p64"/>
          <p:cNvSpPr txBox="1"/>
          <p:nvPr/>
        </p:nvSpPr>
        <p:spPr>
          <a:xfrm>
            <a:off x="5896775" y="3919975"/>
            <a:ext cx="2335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/>
              <a:t>教育程度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跟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/>
              <a:t>閱讀偏好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/>
              <a:t>無相關</a:t>
            </a:r>
            <a:endParaRPr b="1" sz="3600"/>
          </a:p>
        </p:txBody>
      </p:sp>
      <p:sp>
        <p:nvSpPr>
          <p:cNvPr id="501" name="Google Shape;501;p64"/>
          <p:cNvSpPr/>
          <p:nvPr/>
        </p:nvSpPr>
        <p:spPr>
          <a:xfrm>
            <a:off x="481838" y="1739388"/>
            <a:ext cx="1542300" cy="1333500"/>
          </a:xfrm>
          <a:prstGeom prst="wedgeRoundRectCallout">
            <a:avLst>
              <a:gd fmla="val 54497" name="adj1"/>
              <a:gd fmla="val 7508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502" name="Google Shape;50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13" y="1875250"/>
            <a:ext cx="1060175" cy="10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</a:t>
            </a:r>
            <a:r>
              <a:rPr lang="zh-TW"/>
              <a:t>係數: 0.2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低度</a:t>
            </a:r>
            <a:r>
              <a:rPr b="0" lang="zh-TW" sz="3200"/>
              <a:t>相關</a:t>
            </a:r>
            <a:endParaRPr b="0" sz="3200"/>
          </a:p>
        </p:txBody>
      </p:sp>
      <p:sp>
        <p:nvSpPr>
          <p:cNvPr id="509" name="Google Shape;509;p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0" name="Google Shape;510;p6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11" name="Google Shape;511;p65"/>
          <p:cNvGraphicFramePr/>
          <p:nvPr/>
        </p:nvGraphicFramePr>
        <p:xfrm>
          <a:off x="555100" y="212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30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20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20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30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12" name="Google Shape;512;p65"/>
          <p:cNvSpPr txBox="1"/>
          <p:nvPr/>
        </p:nvSpPr>
        <p:spPr>
          <a:xfrm>
            <a:off x="5896775" y="3919975"/>
            <a:ext cx="2771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chemeClr val="dk1"/>
                </a:solidFill>
              </a:rPr>
              <a:t>高中以下</a:t>
            </a:r>
            <a:r>
              <a:rPr lang="zh-TW" sz="2400">
                <a:solidFill>
                  <a:schemeClr val="dk1"/>
                </a:solidFill>
              </a:rPr>
              <a:t>看</a:t>
            </a:r>
            <a:r>
              <a:rPr lang="zh-TW" sz="2400" u="sng">
                <a:solidFill>
                  <a:schemeClr val="dk1"/>
                </a:solidFill>
              </a:rPr>
              <a:t>娛樂類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/>
              <a:t>大學以上</a:t>
            </a:r>
            <a:r>
              <a:rPr lang="zh-TW" sz="2400"/>
              <a:t>看</a:t>
            </a:r>
            <a:r>
              <a:rPr lang="zh-TW" sz="2400" u="sng"/>
              <a:t>專業類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3600">
                <a:solidFill>
                  <a:schemeClr val="dk1"/>
                </a:solidFill>
              </a:rPr>
              <a:t>低度相關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</p:txBody>
      </p:sp>
      <p:sp>
        <p:nvSpPr>
          <p:cNvPr id="513" name="Google Shape;513;p65"/>
          <p:cNvSpPr/>
          <p:nvPr/>
        </p:nvSpPr>
        <p:spPr>
          <a:xfrm>
            <a:off x="481838" y="1739388"/>
            <a:ext cx="1542300" cy="1333500"/>
          </a:xfrm>
          <a:prstGeom prst="wedgeRoundRectCallout">
            <a:avLst>
              <a:gd fmla="val 54497" name="adj1"/>
              <a:gd fmla="val 75082" name="adj2"/>
              <a:gd fmla="val 0" name="adj3"/>
            </a:avLst>
          </a:prstGeom>
          <a:solidFill>
            <a:srgbClr val="F4CCCC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A縣市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相關係數: 0.6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中</a:t>
            </a:r>
            <a:r>
              <a:rPr b="0" lang="zh-TW" sz="3200"/>
              <a:t>度相關</a:t>
            </a:r>
            <a:endParaRPr b="0" sz="3200"/>
          </a:p>
        </p:txBody>
      </p:sp>
      <p:sp>
        <p:nvSpPr>
          <p:cNvPr id="520" name="Google Shape;520;p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1" name="Google Shape;521;p6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22" name="Google Shape;522;p66"/>
          <p:cNvGraphicFramePr/>
          <p:nvPr/>
        </p:nvGraphicFramePr>
        <p:xfrm>
          <a:off x="555100" y="212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23" name="Google Shape;523;p66"/>
          <p:cNvSpPr txBox="1"/>
          <p:nvPr/>
        </p:nvSpPr>
        <p:spPr>
          <a:xfrm>
            <a:off x="5356450" y="3919975"/>
            <a:ext cx="33114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chemeClr val="dk1"/>
                </a:solidFill>
              </a:rPr>
              <a:t>高中以下</a:t>
            </a:r>
            <a:r>
              <a:rPr lang="zh-TW" sz="2400">
                <a:solidFill>
                  <a:srgbClr val="FF0000"/>
                </a:solidFill>
              </a:rPr>
              <a:t>多</a:t>
            </a:r>
            <a:r>
              <a:rPr lang="zh-TW" sz="2400">
                <a:solidFill>
                  <a:schemeClr val="dk1"/>
                </a:solidFill>
              </a:rPr>
              <a:t>看</a:t>
            </a:r>
            <a:r>
              <a:rPr lang="zh-TW" sz="2400" u="sng">
                <a:solidFill>
                  <a:schemeClr val="dk1"/>
                </a:solidFill>
              </a:rPr>
              <a:t>娛樂類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/>
              <a:t>大學以上</a:t>
            </a:r>
            <a:r>
              <a:rPr lang="zh-TW" sz="2400">
                <a:solidFill>
                  <a:srgbClr val="FF0000"/>
                </a:solidFill>
              </a:rPr>
              <a:t>多</a:t>
            </a:r>
            <a:r>
              <a:rPr lang="zh-TW" sz="2400"/>
              <a:t>看</a:t>
            </a:r>
            <a:r>
              <a:rPr lang="zh-TW" sz="2400" u="sng"/>
              <a:t>專業類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</a:rPr>
              <a:t>中</a:t>
            </a:r>
            <a:r>
              <a:rPr b="1" lang="zh-TW" sz="3600">
                <a:solidFill>
                  <a:schemeClr val="dk1"/>
                </a:solidFill>
              </a:rPr>
              <a:t>度相關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</p:txBody>
      </p:sp>
      <p:sp>
        <p:nvSpPr>
          <p:cNvPr id="524" name="Google Shape;524;p66"/>
          <p:cNvSpPr/>
          <p:nvPr/>
        </p:nvSpPr>
        <p:spPr>
          <a:xfrm>
            <a:off x="481838" y="1739388"/>
            <a:ext cx="1542300" cy="1333500"/>
          </a:xfrm>
          <a:prstGeom prst="wedgeRoundRectCallout">
            <a:avLst>
              <a:gd fmla="val 54497" name="adj1"/>
              <a:gd fmla="val 75082" name="adj2"/>
              <a:gd fmla="val 0" name="adj3"/>
            </a:avLst>
          </a:prstGeom>
          <a:solidFill>
            <a:srgbClr val="EA9999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B縣市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相關係數: 0.8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高</a:t>
            </a:r>
            <a:r>
              <a:rPr b="0" lang="zh-TW" sz="3200"/>
              <a:t>度相關</a:t>
            </a:r>
            <a:endParaRPr b="0" sz="3200"/>
          </a:p>
        </p:txBody>
      </p:sp>
      <p:sp>
        <p:nvSpPr>
          <p:cNvPr id="531" name="Google Shape;531;p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2" name="Google Shape;532;p6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33" name="Google Shape;533;p67"/>
          <p:cNvGraphicFramePr/>
          <p:nvPr/>
        </p:nvGraphicFramePr>
        <p:xfrm>
          <a:off x="555100" y="212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45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5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5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45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34" name="Google Shape;534;p67"/>
          <p:cNvSpPr txBox="1"/>
          <p:nvPr/>
        </p:nvSpPr>
        <p:spPr>
          <a:xfrm>
            <a:off x="5356450" y="3919975"/>
            <a:ext cx="33114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chemeClr val="dk1"/>
                </a:solidFill>
              </a:rPr>
              <a:t>高中以下</a:t>
            </a:r>
            <a:br>
              <a:rPr lang="zh-TW" sz="2400">
                <a:solidFill>
                  <a:srgbClr val="FF0000"/>
                </a:solidFill>
              </a:rPr>
            </a:br>
            <a:r>
              <a:rPr lang="zh-TW" sz="2400">
                <a:solidFill>
                  <a:srgbClr val="FF0000"/>
                </a:solidFill>
              </a:rPr>
              <a:t>幾乎都</a:t>
            </a:r>
            <a:r>
              <a:rPr lang="zh-TW" sz="2400">
                <a:solidFill>
                  <a:schemeClr val="dk1"/>
                </a:solidFill>
              </a:rPr>
              <a:t>看</a:t>
            </a:r>
            <a:r>
              <a:rPr lang="zh-TW" sz="2400" u="sng">
                <a:solidFill>
                  <a:schemeClr val="dk1"/>
                </a:solidFill>
              </a:rPr>
              <a:t>娛樂類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/>
              <a:t>大學以上</a:t>
            </a:r>
            <a:br>
              <a:rPr lang="zh-TW" sz="2400" u="sng"/>
            </a:br>
            <a:r>
              <a:rPr lang="zh-TW" sz="2400">
                <a:solidFill>
                  <a:srgbClr val="FF0000"/>
                </a:solidFill>
              </a:rPr>
              <a:t>幾乎都</a:t>
            </a:r>
            <a:r>
              <a:rPr lang="zh-TW" sz="2400"/>
              <a:t>看</a:t>
            </a:r>
            <a:r>
              <a:rPr lang="zh-TW" sz="2400" u="sng"/>
              <a:t>專業類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</a:rPr>
              <a:t>高</a:t>
            </a:r>
            <a:r>
              <a:rPr b="1" lang="zh-TW" sz="3600">
                <a:solidFill>
                  <a:schemeClr val="dk1"/>
                </a:solidFill>
              </a:rPr>
              <a:t>度相關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</p:txBody>
      </p:sp>
      <p:sp>
        <p:nvSpPr>
          <p:cNvPr id="535" name="Google Shape;535;p67"/>
          <p:cNvSpPr/>
          <p:nvPr/>
        </p:nvSpPr>
        <p:spPr>
          <a:xfrm>
            <a:off x="481838" y="1739388"/>
            <a:ext cx="1542300" cy="1333500"/>
          </a:xfrm>
          <a:prstGeom prst="wedgeRoundRectCallout">
            <a:avLst>
              <a:gd fmla="val 54497" name="adj1"/>
              <a:gd fmla="val 75082" name="adj2"/>
              <a:gd fmla="val 0" name="adj3"/>
            </a:avLst>
          </a:prstGeom>
          <a:solidFill>
            <a:srgbClr val="CC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C</a:t>
            </a:r>
            <a:r>
              <a:rPr lang="zh-TW" sz="3200">
                <a:solidFill>
                  <a:srgbClr val="FFFFFF"/>
                </a:solidFill>
              </a:rPr>
              <a:t>縣市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相關係數: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完全</a:t>
            </a:r>
            <a:r>
              <a:rPr b="0" lang="zh-TW" sz="3200"/>
              <a:t>相關</a:t>
            </a:r>
            <a:endParaRPr b="0" sz="3200"/>
          </a:p>
        </p:txBody>
      </p:sp>
      <p:sp>
        <p:nvSpPr>
          <p:cNvPr id="542" name="Google Shape;542;p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3" name="Google Shape;543;p6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44" name="Google Shape;544;p68"/>
          <p:cNvGraphicFramePr/>
          <p:nvPr/>
        </p:nvGraphicFramePr>
        <p:xfrm>
          <a:off x="555100" y="212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50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50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45" name="Google Shape;545;p68"/>
          <p:cNvSpPr txBox="1"/>
          <p:nvPr/>
        </p:nvSpPr>
        <p:spPr>
          <a:xfrm>
            <a:off x="5356450" y="3919975"/>
            <a:ext cx="33114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chemeClr val="dk1"/>
                </a:solidFill>
              </a:rPr>
              <a:t>高中以下</a:t>
            </a:r>
            <a:br>
              <a:rPr lang="zh-TW" sz="2400">
                <a:solidFill>
                  <a:srgbClr val="FF0000"/>
                </a:solidFill>
              </a:rPr>
            </a:br>
            <a:r>
              <a:rPr lang="zh-TW" sz="2400">
                <a:solidFill>
                  <a:srgbClr val="FF0000"/>
                </a:solidFill>
              </a:rPr>
              <a:t>全部</a:t>
            </a:r>
            <a:r>
              <a:rPr lang="zh-TW" sz="2400">
                <a:solidFill>
                  <a:srgbClr val="FF0000"/>
                </a:solidFill>
              </a:rPr>
              <a:t>都</a:t>
            </a:r>
            <a:r>
              <a:rPr lang="zh-TW" sz="2400">
                <a:solidFill>
                  <a:schemeClr val="dk1"/>
                </a:solidFill>
              </a:rPr>
              <a:t>看</a:t>
            </a:r>
            <a:r>
              <a:rPr lang="zh-TW" sz="2400" u="sng">
                <a:solidFill>
                  <a:schemeClr val="dk1"/>
                </a:solidFill>
              </a:rPr>
              <a:t>娛樂類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/>
              <a:t>大學以上</a:t>
            </a:r>
            <a:br>
              <a:rPr lang="zh-TW" sz="2400" u="sng"/>
            </a:br>
            <a:r>
              <a:rPr lang="zh-TW" sz="2400">
                <a:solidFill>
                  <a:srgbClr val="FF0000"/>
                </a:solidFill>
              </a:rPr>
              <a:t>全部</a:t>
            </a:r>
            <a:r>
              <a:rPr lang="zh-TW" sz="2400">
                <a:solidFill>
                  <a:srgbClr val="FF0000"/>
                </a:solidFill>
              </a:rPr>
              <a:t>都</a:t>
            </a:r>
            <a:r>
              <a:rPr lang="zh-TW" sz="2400"/>
              <a:t>看</a:t>
            </a:r>
            <a:r>
              <a:rPr lang="zh-TW" sz="2400" u="sng"/>
              <a:t>專業類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</a:rPr>
              <a:t>完全</a:t>
            </a:r>
            <a:r>
              <a:rPr b="1" lang="zh-TW" sz="3600">
                <a:solidFill>
                  <a:schemeClr val="dk1"/>
                </a:solidFill>
              </a:rPr>
              <a:t>相關</a:t>
            </a:r>
            <a:endParaRPr sz="2400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</p:txBody>
      </p:sp>
      <p:sp>
        <p:nvSpPr>
          <p:cNvPr id="546" name="Google Shape;546;p68"/>
          <p:cNvSpPr/>
          <p:nvPr/>
        </p:nvSpPr>
        <p:spPr>
          <a:xfrm>
            <a:off x="481838" y="1739388"/>
            <a:ext cx="1542300" cy="1333500"/>
          </a:xfrm>
          <a:prstGeom prst="wedgeRoundRectCallout">
            <a:avLst>
              <a:gd fmla="val 54497" name="adj1"/>
              <a:gd fmla="val 75082" name="adj2"/>
              <a:gd fmla="val 0" name="adj3"/>
            </a:avLst>
          </a:prstGeom>
          <a:solidFill>
            <a:srgbClr val="66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幻想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縣市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3" name="Google Shape;553;p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類別變項的相關</a:t>
            </a:r>
            <a:endParaRPr/>
          </a:p>
        </p:txBody>
      </p:sp>
      <p:sp>
        <p:nvSpPr>
          <p:cNvPr id="554" name="Google Shape;554;p69"/>
          <p:cNvSpPr txBox="1"/>
          <p:nvPr>
            <p:ph idx="3" type="subTitle"/>
          </p:nvPr>
        </p:nvSpPr>
        <p:spPr>
          <a:xfrm>
            <a:off x="629325" y="17956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無</a:t>
            </a:r>
            <a:r>
              <a:rPr lang="zh-TW"/>
              <a:t>相關</a:t>
            </a:r>
            <a:endParaRPr/>
          </a:p>
        </p:txBody>
      </p:sp>
      <p:sp>
        <p:nvSpPr>
          <p:cNvPr id="555" name="Google Shape;555;p69"/>
          <p:cNvSpPr txBox="1"/>
          <p:nvPr>
            <p:ph idx="1" type="body"/>
          </p:nvPr>
        </p:nvSpPr>
        <p:spPr>
          <a:xfrm>
            <a:off x="630238" y="23636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不能</a:t>
            </a:r>
            <a:r>
              <a:rPr lang="zh-TW"/>
              <a:t>用</a:t>
            </a:r>
            <a:r>
              <a:rPr lang="zh-TW" u="sng"/>
              <a:t>教育程度</a:t>
            </a:r>
            <a:endParaRPr u="sng"/>
          </a:p>
          <a:p>
            <a:pPr indent="-1651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來預測</a:t>
            </a:r>
            <a:r>
              <a:rPr lang="zh-TW" u="sng"/>
              <a:t>閱讀偏好</a:t>
            </a:r>
            <a:endParaRPr u="sng"/>
          </a:p>
        </p:txBody>
      </p:sp>
      <p:sp>
        <p:nvSpPr>
          <p:cNvPr id="556" name="Google Shape;556;p69"/>
          <p:cNvSpPr txBox="1"/>
          <p:nvPr>
            <p:ph idx="2" type="body"/>
          </p:nvPr>
        </p:nvSpPr>
        <p:spPr>
          <a:xfrm>
            <a:off x="4629150" y="23636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FF0000"/>
                </a:solidFill>
              </a:rPr>
              <a:t>可以</a:t>
            </a:r>
            <a:r>
              <a:rPr lang="zh-TW">
                <a:solidFill>
                  <a:schemeClr val="dk1"/>
                </a:solidFill>
              </a:rPr>
              <a:t>用</a:t>
            </a:r>
            <a:r>
              <a:rPr lang="zh-TW" u="sng">
                <a:solidFill>
                  <a:schemeClr val="dk1"/>
                </a:solidFill>
              </a:rPr>
              <a:t>教育程度</a:t>
            </a:r>
            <a:endParaRPr u="sng">
              <a:solidFill>
                <a:schemeClr val="dk1"/>
              </a:solidFill>
            </a:endParaRPr>
          </a:p>
          <a:p>
            <a:pPr indent="-1651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來預測</a:t>
            </a:r>
            <a:r>
              <a:rPr lang="zh-TW" u="sng">
                <a:solidFill>
                  <a:schemeClr val="dk1"/>
                </a:solidFill>
              </a:rPr>
              <a:t>閱讀偏好</a:t>
            </a:r>
            <a:endParaRPr u="sng"/>
          </a:p>
        </p:txBody>
      </p:sp>
      <p:sp>
        <p:nvSpPr>
          <p:cNvPr id="557" name="Google Shape;557;p69"/>
          <p:cNvSpPr txBox="1"/>
          <p:nvPr>
            <p:ph idx="4" type="subTitle"/>
          </p:nvPr>
        </p:nvSpPr>
        <p:spPr>
          <a:xfrm>
            <a:off x="4632600" y="17956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80000"/>
                </a:solidFill>
              </a:rPr>
              <a:t>完全相關</a:t>
            </a:r>
            <a:endParaRPr>
              <a:solidFill>
                <a:srgbClr val="980000"/>
              </a:solidFill>
            </a:endParaRPr>
          </a:p>
        </p:txBody>
      </p:sp>
      <p:graphicFrame>
        <p:nvGraphicFramePr>
          <p:cNvPr id="558" name="Google Shape;558;p69"/>
          <p:cNvGraphicFramePr/>
          <p:nvPr/>
        </p:nvGraphicFramePr>
        <p:xfrm>
          <a:off x="769750" y="3313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392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654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578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25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25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25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25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9" name="Google Shape;559;p69"/>
          <p:cNvGraphicFramePr/>
          <p:nvPr/>
        </p:nvGraphicFramePr>
        <p:xfrm>
          <a:off x="4778100" y="3313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392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 hMerge="1"/>
              </a:tr>
              <a:tr h="654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</a:tr>
              <a:tr h="8578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50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0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0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/>
                        <a:t>50</a:t>
                      </a:r>
                      <a:endParaRPr sz="32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5" name="Google Shape;345;p5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2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本週課程大綱</a:t>
            </a:r>
            <a:endParaRPr/>
          </a:p>
        </p:txBody>
      </p:sp>
      <p:sp>
        <p:nvSpPr>
          <p:cNvPr id="347" name="Google Shape;347;p52"/>
          <p:cNvSpPr txBox="1"/>
          <p:nvPr>
            <p:ph idx="4294967295" type="body"/>
          </p:nvPr>
        </p:nvSpPr>
        <p:spPr>
          <a:xfrm>
            <a:off x="476250" y="1554475"/>
            <a:ext cx="8191500" cy="30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類別資料的分析：列聯表與類別變項的相關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類別變項的相關檢定：卡方獨立性檢定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實作：卡方檢定──入學審核有性別歧視？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課堂練習：辛普森詭論</a:t>
            </a:r>
            <a:r>
              <a:rPr lang="zh-TW">
                <a:solidFill>
                  <a:schemeClr val="dk1"/>
                </a:solidFill>
              </a:rPr>
              <a:t>──</a:t>
            </a:r>
            <a:r>
              <a:rPr lang="zh-TW"/>
              <a:t>入學審核沒有性別歧視！</a:t>
            </a:r>
            <a:endParaRPr/>
          </a:p>
        </p:txBody>
      </p:sp>
      <p:pic>
        <p:nvPicPr>
          <p:cNvPr id="348" name="Google Shape;348;p52"/>
          <p:cNvPicPr preferRelativeResize="0"/>
          <p:nvPr/>
        </p:nvPicPr>
        <p:blipFill rotWithShape="1">
          <a:blip r:embed="rId3">
            <a:alphaModFix/>
          </a:blip>
          <a:srcRect b="66208" l="0" r="0" t="0"/>
          <a:stretch/>
        </p:blipFill>
        <p:spPr>
          <a:xfrm>
            <a:off x="1569950" y="4708100"/>
            <a:ext cx="1981550" cy="17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2"/>
          <p:cNvSpPr/>
          <p:nvPr/>
        </p:nvSpPr>
        <p:spPr>
          <a:xfrm>
            <a:off x="1845525" y="5967750"/>
            <a:ext cx="1627800" cy="5379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虛無方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350" name="Google Shape;35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710450" y="4708101"/>
            <a:ext cx="2966080" cy="18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2"/>
          <p:cNvSpPr/>
          <p:nvPr/>
        </p:nvSpPr>
        <p:spPr>
          <a:xfrm>
            <a:off x="5572475" y="5943900"/>
            <a:ext cx="1627800" cy="585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對立方</a:t>
            </a:r>
            <a:endParaRPr sz="3200">
              <a:solidFill>
                <a:srgbClr val="FFFFFF"/>
              </a:solidFill>
            </a:endParaRPr>
          </a:p>
        </p:txBody>
      </p:sp>
      <p:grpSp>
        <p:nvGrpSpPr>
          <p:cNvPr id="352" name="Google Shape;352;p52"/>
          <p:cNvGrpSpPr/>
          <p:nvPr/>
        </p:nvGrpSpPr>
        <p:grpSpPr>
          <a:xfrm>
            <a:off x="3423125" y="4881777"/>
            <a:ext cx="1921536" cy="1609470"/>
            <a:chOff x="3048600" y="4538652"/>
            <a:chExt cx="1921536" cy="1609470"/>
          </a:xfrm>
        </p:grpSpPr>
        <p:sp>
          <p:nvSpPr>
            <p:cNvPr id="353" name="Google Shape;353;p52"/>
            <p:cNvSpPr/>
            <p:nvPr/>
          </p:nvSpPr>
          <p:spPr>
            <a:xfrm>
              <a:off x="3048600" y="4538652"/>
              <a:ext cx="1921536" cy="1609470"/>
            </a:xfrm>
            <a:prstGeom prst="irregularSeal1">
              <a:avLst/>
            </a:prstGeom>
            <a:solidFill>
              <a:srgbClr val="FFFF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200"/>
            </a:p>
          </p:txBody>
        </p:sp>
        <p:sp>
          <p:nvSpPr>
            <p:cNvPr id="354" name="Google Shape;354;p52"/>
            <p:cNvSpPr txBox="1"/>
            <p:nvPr/>
          </p:nvSpPr>
          <p:spPr>
            <a:xfrm rot="-899798">
              <a:off x="3375122" y="4966707"/>
              <a:ext cx="1341386" cy="600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800"/>
                <a:t>VS</a:t>
              </a:r>
              <a:endParaRPr b="1" sz="4800"/>
            </a:p>
          </p:txBody>
        </p:sp>
      </p:grpSp>
      <p:sp>
        <p:nvSpPr>
          <p:cNvPr id="355" name="Google Shape;355;p52"/>
          <p:cNvSpPr txBox="1"/>
          <p:nvPr/>
        </p:nvSpPr>
        <p:spPr>
          <a:xfrm rot="-899741">
            <a:off x="494416" y="5131284"/>
            <a:ext cx="1981479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何謂假？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     何謂真？</a:t>
            </a:r>
            <a:endParaRPr sz="1800"/>
          </a:p>
        </p:txBody>
      </p:sp>
      <p:sp>
        <p:nvSpPr>
          <p:cNvPr id="356" name="Google Shape;356;p52"/>
          <p:cNvSpPr txBox="1"/>
          <p:nvPr/>
        </p:nvSpPr>
        <p:spPr>
          <a:xfrm rot="901384">
            <a:off x="7057849" y="5178687"/>
            <a:ext cx="1981422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極端值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就是真的啦！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0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類別變項的相關檢定：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卡方獨立性檢定</a:t>
            </a:r>
            <a:endParaRPr/>
          </a:p>
        </p:txBody>
      </p:sp>
      <p:sp>
        <p:nvSpPr>
          <p:cNvPr id="566" name="Google Shape;566;p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7" name="Google Shape;567;p70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2.	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1"/>
          <p:cNvSpPr txBox="1"/>
          <p:nvPr/>
        </p:nvSpPr>
        <p:spPr>
          <a:xfrm>
            <a:off x="533400" y="1791150"/>
            <a:ext cx="35958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卡爾·皮爾森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(1857-1936)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英國數學家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4" name="Google Shape;574;p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5" name="Google Shape;575;p7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Pearson's chi-squared test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皮爾森卡方檢定 χ2</a:t>
            </a:r>
            <a:endParaRPr/>
          </a:p>
        </p:txBody>
      </p:sp>
      <p:sp>
        <p:nvSpPr>
          <p:cNvPr id="576" name="Google Shape;576;p7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Wikipedia: </a:t>
            </a:r>
            <a:r>
              <a:rPr lang="zh-TW"/>
              <a:t>https://goo.gl/q3BmoH</a:t>
            </a:r>
            <a:endParaRPr/>
          </a:p>
        </p:txBody>
      </p:sp>
      <p:sp>
        <p:nvSpPr>
          <p:cNvPr id="577" name="Google Shape;577;p71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1900年</a:t>
            </a:r>
            <a:r>
              <a:rPr lang="zh-TW"/>
              <a:t>發表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卡方分配：</a:t>
            </a:r>
            <a:r>
              <a:rPr lang="zh-TW" u="sng"/>
              <a:t>類別資料</a:t>
            </a:r>
            <a:r>
              <a:rPr lang="zh-TW"/>
              <a:t>會遵循的機率分配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卡方檢定：(大樣本)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皮爾森卡方檢定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卡方檢定：(小樣本)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費雪爾正確概率檢定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(1922)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葉氏連續型校正(1934)</a:t>
            </a:r>
            <a:endParaRPr/>
          </a:p>
        </p:txBody>
      </p:sp>
      <p:pic>
        <p:nvPicPr>
          <p:cNvPr id="578" name="Google Shape;578;p71"/>
          <p:cNvPicPr preferRelativeResize="0"/>
          <p:nvPr/>
        </p:nvPicPr>
        <p:blipFill rotWithShape="1">
          <a:blip r:embed="rId3">
            <a:alphaModFix/>
          </a:blip>
          <a:srcRect b="9763" l="0" r="0" t="0"/>
          <a:stretch/>
        </p:blipFill>
        <p:spPr>
          <a:xfrm>
            <a:off x="1000050" y="2027100"/>
            <a:ext cx="2662525" cy="314225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1"/>
          <p:cNvSpPr txBox="1"/>
          <p:nvPr/>
        </p:nvSpPr>
        <p:spPr>
          <a:xfrm rot="899954">
            <a:off x="1962685" y="2091227"/>
            <a:ext cx="2073754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又是我啦~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80" name="Google Shape;580;p71"/>
          <p:cNvSpPr/>
          <p:nvPr/>
        </p:nvSpPr>
        <p:spPr>
          <a:xfrm>
            <a:off x="6752025" y="1332650"/>
            <a:ext cx="2106900" cy="729900"/>
          </a:xfrm>
          <a:prstGeom prst="wedgeRoundRectCallout">
            <a:avLst>
              <a:gd fmla="val -47464" name="adj1"/>
              <a:gd fmla="val -7958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(唸作chi-squared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= 開・史克威爾)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7" name="Google Shape;587;p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卡方檢定家族</a:t>
            </a:r>
            <a:endParaRPr/>
          </a:p>
        </p:txBody>
      </p:sp>
      <p:sp>
        <p:nvSpPr>
          <p:cNvPr id="588" name="Google Shape;588;p7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Wikipedia: https://goo.gl/q3BmoH</a:t>
            </a:r>
            <a:endParaRPr/>
          </a:p>
        </p:txBody>
      </p:sp>
      <p:sp>
        <p:nvSpPr>
          <p:cNvPr id="589" name="Google Shape;589;p72"/>
          <p:cNvSpPr/>
          <p:nvPr/>
        </p:nvSpPr>
        <p:spPr>
          <a:xfrm>
            <a:off x="3435650" y="2163100"/>
            <a:ext cx="2501700" cy="875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樣本組數</a:t>
            </a:r>
            <a:endParaRPr b="1" sz="3200">
              <a:solidFill>
                <a:srgbClr val="FFFFFF"/>
              </a:solidFill>
            </a:endParaRPr>
          </a:p>
        </p:txBody>
      </p:sp>
      <p:cxnSp>
        <p:nvCxnSpPr>
          <p:cNvPr id="590" name="Google Shape;590;p72"/>
          <p:cNvCxnSpPr>
            <a:stCxn id="589" idx="2"/>
            <a:endCxn id="591" idx="0"/>
          </p:cNvCxnSpPr>
          <p:nvPr/>
        </p:nvCxnSpPr>
        <p:spPr>
          <a:xfrm rot="5400000">
            <a:off x="2993750" y="2132650"/>
            <a:ext cx="787200" cy="25983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2" name="Google Shape;592;p72"/>
          <p:cNvCxnSpPr>
            <a:stCxn id="589" idx="2"/>
            <a:endCxn id="593" idx="0"/>
          </p:cNvCxnSpPr>
          <p:nvPr/>
        </p:nvCxnSpPr>
        <p:spPr>
          <a:xfrm flipH="1" rot="-5400000">
            <a:off x="5543750" y="2180950"/>
            <a:ext cx="787200" cy="25017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4" name="Google Shape;594;p72"/>
          <p:cNvSpPr txBox="1"/>
          <p:nvPr/>
        </p:nvSpPr>
        <p:spPr>
          <a:xfrm>
            <a:off x="1592700" y="2841200"/>
            <a:ext cx="1058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一組</a:t>
            </a:r>
            <a:endParaRPr sz="2400"/>
          </a:p>
        </p:txBody>
      </p:sp>
      <p:sp>
        <p:nvSpPr>
          <p:cNvPr id="595" name="Google Shape;595;p72"/>
          <p:cNvSpPr txBox="1"/>
          <p:nvPr/>
        </p:nvSpPr>
        <p:spPr>
          <a:xfrm>
            <a:off x="6722200" y="2841200"/>
            <a:ext cx="1058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二組</a:t>
            </a:r>
            <a:endParaRPr sz="2400"/>
          </a:p>
        </p:txBody>
      </p:sp>
      <p:sp>
        <p:nvSpPr>
          <p:cNvPr id="591" name="Google Shape;591;p72"/>
          <p:cNvSpPr/>
          <p:nvPr/>
        </p:nvSpPr>
        <p:spPr>
          <a:xfrm>
            <a:off x="837200" y="3825363"/>
            <a:ext cx="2501700" cy="11640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卡方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適配度檢定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593" name="Google Shape;593;p72"/>
          <p:cNvSpPr/>
          <p:nvPr/>
        </p:nvSpPr>
        <p:spPr>
          <a:xfrm>
            <a:off x="5937350" y="3825363"/>
            <a:ext cx="2501700" cy="11640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卡方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獨立性</a:t>
            </a:r>
            <a:r>
              <a:rPr b="1" lang="zh-TW" sz="3200">
                <a:solidFill>
                  <a:srgbClr val="FFFFFF"/>
                </a:solidFill>
              </a:rPr>
              <a:t>檢定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596" name="Google Shape;596;p72"/>
          <p:cNvSpPr txBox="1"/>
          <p:nvPr/>
        </p:nvSpPr>
        <p:spPr>
          <a:xfrm>
            <a:off x="807850" y="5310075"/>
            <a:ext cx="2627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類別資料的次數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是否異於特定比例</a:t>
            </a:r>
            <a:endParaRPr sz="2400"/>
          </a:p>
        </p:txBody>
      </p:sp>
      <p:sp>
        <p:nvSpPr>
          <p:cNvPr id="597" name="Google Shape;597;p72"/>
          <p:cNvSpPr txBox="1"/>
          <p:nvPr/>
        </p:nvSpPr>
        <p:spPr>
          <a:xfrm>
            <a:off x="5702975" y="5310075"/>
            <a:ext cx="3096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兩組</a:t>
            </a:r>
            <a:r>
              <a:rPr lang="zh-TW" sz="2400"/>
              <a:t>類別資料的次數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比例</a:t>
            </a:r>
            <a:r>
              <a:rPr lang="zh-TW" sz="2400"/>
              <a:t>是否互相獨立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卡方檢定的流程：</a:t>
            </a:r>
            <a:r>
              <a:rPr lang="zh-TW"/>
              <a:t>整體</a:t>
            </a:r>
            <a:r>
              <a:rPr lang="zh-TW"/>
              <a:t>檢定</a:t>
            </a:r>
            <a:endParaRPr/>
          </a:p>
        </p:txBody>
      </p:sp>
      <p:sp>
        <p:nvSpPr>
          <p:cNvPr id="604" name="Google Shape;604;p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5" name="Google Shape;605;p7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73"/>
          <p:cNvSpPr/>
          <p:nvPr/>
        </p:nvSpPr>
        <p:spPr>
          <a:xfrm>
            <a:off x="552700" y="1824650"/>
            <a:ext cx="10917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母體</a:t>
            </a:r>
            <a:endParaRPr sz="2400"/>
          </a:p>
        </p:txBody>
      </p:sp>
      <p:sp>
        <p:nvSpPr>
          <p:cNvPr id="607" name="Google Shape;607;p73"/>
          <p:cNvSpPr/>
          <p:nvPr/>
        </p:nvSpPr>
        <p:spPr>
          <a:xfrm>
            <a:off x="677050" y="2497400"/>
            <a:ext cx="842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參數</a:t>
            </a:r>
            <a:endParaRPr sz="2400"/>
          </a:p>
        </p:txBody>
      </p:sp>
      <p:sp>
        <p:nvSpPr>
          <p:cNvPr id="608" name="Google Shape;608;p73"/>
          <p:cNvSpPr/>
          <p:nvPr/>
        </p:nvSpPr>
        <p:spPr>
          <a:xfrm>
            <a:off x="3395088" y="1824650"/>
            <a:ext cx="13584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列聯表</a:t>
            </a:r>
            <a:endParaRPr sz="2400"/>
          </a:p>
        </p:txBody>
      </p:sp>
      <p:sp>
        <p:nvSpPr>
          <p:cNvPr id="609" name="Google Shape;609;p73"/>
          <p:cNvSpPr/>
          <p:nvPr/>
        </p:nvSpPr>
        <p:spPr>
          <a:xfrm>
            <a:off x="3466963" y="2497400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10" name="Google Shape;610;p73"/>
          <p:cNvSpPr txBox="1"/>
          <p:nvPr/>
        </p:nvSpPr>
        <p:spPr>
          <a:xfrm>
            <a:off x="1567875" y="2218775"/>
            <a:ext cx="898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抽樣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測量</a:t>
            </a:r>
            <a:endParaRPr sz="2400">
              <a:solidFill>
                <a:srgbClr val="1F497D"/>
              </a:solidFill>
            </a:endParaRPr>
          </a:p>
        </p:txBody>
      </p:sp>
      <p:cxnSp>
        <p:nvCxnSpPr>
          <p:cNvPr id="611" name="Google Shape;611;p73"/>
          <p:cNvCxnSpPr/>
          <p:nvPr/>
        </p:nvCxnSpPr>
        <p:spPr>
          <a:xfrm>
            <a:off x="1647150" y="2218775"/>
            <a:ext cx="7431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2" name="Google Shape;612;p73"/>
          <p:cNvCxnSpPr/>
          <p:nvPr/>
        </p:nvCxnSpPr>
        <p:spPr>
          <a:xfrm>
            <a:off x="2976263" y="22187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3" name="Google Shape;613;p73"/>
          <p:cNvSpPr txBox="1"/>
          <p:nvPr/>
        </p:nvSpPr>
        <p:spPr>
          <a:xfrm>
            <a:off x="2915263" y="22187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轉換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14" name="Google Shape;614;p73"/>
          <p:cNvSpPr/>
          <p:nvPr/>
        </p:nvSpPr>
        <p:spPr>
          <a:xfrm>
            <a:off x="5183563" y="1820350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整體統計檢定</a:t>
            </a:r>
            <a:endParaRPr sz="2400"/>
          </a:p>
        </p:txBody>
      </p:sp>
      <p:sp>
        <p:nvSpPr>
          <p:cNvPr id="615" name="Google Shape;615;p73"/>
          <p:cNvSpPr/>
          <p:nvPr/>
        </p:nvSpPr>
        <p:spPr>
          <a:xfrm>
            <a:off x="5282663" y="2085375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檢定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16" name="Google Shape;616;p73"/>
          <p:cNvSpPr/>
          <p:nvPr/>
        </p:nvSpPr>
        <p:spPr>
          <a:xfrm>
            <a:off x="6596463" y="2085375"/>
            <a:ext cx="12147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7" name="Google Shape;617;p73"/>
          <p:cNvSpPr/>
          <p:nvPr/>
        </p:nvSpPr>
        <p:spPr>
          <a:xfrm>
            <a:off x="5275950" y="1130575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卡方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檢定量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8" name="Google Shape;618;p73"/>
          <p:cNvSpPr/>
          <p:nvPr/>
        </p:nvSpPr>
        <p:spPr>
          <a:xfrm>
            <a:off x="6612835" y="1130575"/>
            <a:ext cx="1024800" cy="755400"/>
          </a:xfrm>
          <a:prstGeom prst="wedgeRoundRectCallout">
            <a:avLst>
              <a:gd fmla="val -14434" name="adj1"/>
              <a:gd fmla="val 802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卡方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9" name="Google Shape;619;p73"/>
          <p:cNvSpPr/>
          <p:nvPr/>
        </p:nvSpPr>
        <p:spPr>
          <a:xfrm>
            <a:off x="2374363" y="1824650"/>
            <a:ext cx="5811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</p:txBody>
      </p:sp>
      <p:sp>
        <p:nvSpPr>
          <p:cNvPr id="620" name="Google Shape;620;p73"/>
          <p:cNvSpPr/>
          <p:nvPr/>
        </p:nvSpPr>
        <p:spPr>
          <a:xfrm>
            <a:off x="3467375" y="919100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次數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分配表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621" name="Google Shape;621;p73"/>
          <p:cNvCxnSpPr/>
          <p:nvPr/>
        </p:nvCxnSpPr>
        <p:spPr>
          <a:xfrm>
            <a:off x="4757863" y="22187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2" name="Google Shape;622;p73"/>
          <p:cNvSpPr/>
          <p:nvPr/>
        </p:nvSpPr>
        <p:spPr>
          <a:xfrm>
            <a:off x="8368513" y="2076919"/>
            <a:ext cx="612250" cy="631261"/>
          </a:xfrm>
          <a:prstGeom prst="flowChartDecision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3" name="Google Shape;623;p73"/>
          <p:cNvCxnSpPr/>
          <p:nvPr/>
        </p:nvCxnSpPr>
        <p:spPr>
          <a:xfrm>
            <a:off x="7894738" y="2392550"/>
            <a:ext cx="4695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4" name="Google Shape;624;p73"/>
          <p:cNvSpPr txBox="1"/>
          <p:nvPr/>
        </p:nvSpPr>
        <p:spPr>
          <a:xfrm>
            <a:off x="7910270" y="2389025"/>
            <a:ext cx="5811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真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偽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判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斷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25" name="Google Shape;625;p73"/>
          <p:cNvSpPr/>
          <p:nvPr/>
        </p:nvSpPr>
        <p:spPr>
          <a:xfrm>
            <a:off x="8392650" y="39773"/>
            <a:ext cx="581100" cy="161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母體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參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數</a:t>
            </a:r>
            <a:endParaRPr sz="2400"/>
          </a:p>
        </p:txBody>
      </p:sp>
      <p:cxnSp>
        <p:nvCxnSpPr>
          <p:cNvPr id="626" name="Google Shape;626;p73"/>
          <p:cNvCxnSpPr>
            <a:endCxn id="625" idx="2"/>
          </p:cNvCxnSpPr>
          <p:nvPr/>
        </p:nvCxnSpPr>
        <p:spPr>
          <a:xfrm rot="-5400000">
            <a:off x="8450250" y="1884023"/>
            <a:ext cx="461400" cy="4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BF9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627" name="Google Shape;627;p73"/>
          <p:cNvSpPr txBox="1"/>
          <p:nvPr/>
        </p:nvSpPr>
        <p:spPr>
          <a:xfrm>
            <a:off x="4722125" y="22187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計算</a:t>
            </a:r>
            <a:endParaRPr sz="24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4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卡方檢定的流程：細格檢定</a:t>
            </a:r>
            <a:endParaRPr/>
          </a:p>
        </p:txBody>
      </p:sp>
      <p:sp>
        <p:nvSpPr>
          <p:cNvPr id="634" name="Google Shape;634;p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5" name="Google Shape;635;p74"/>
          <p:cNvSpPr/>
          <p:nvPr/>
        </p:nvSpPr>
        <p:spPr>
          <a:xfrm>
            <a:off x="552700" y="1824650"/>
            <a:ext cx="10917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母體</a:t>
            </a:r>
            <a:endParaRPr sz="2400"/>
          </a:p>
        </p:txBody>
      </p:sp>
      <p:sp>
        <p:nvSpPr>
          <p:cNvPr id="636" name="Google Shape;636;p74"/>
          <p:cNvSpPr/>
          <p:nvPr/>
        </p:nvSpPr>
        <p:spPr>
          <a:xfrm>
            <a:off x="677050" y="2497400"/>
            <a:ext cx="842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參數</a:t>
            </a:r>
            <a:endParaRPr sz="2400"/>
          </a:p>
        </p:txBody>
      </p:sp>
      <p:sp>
        <p:nvSpPr>
          <p:cNvPr id="637" name="Google Shape;637;p74"/>
          <p:cNvSpPr/>
          <p:nvPr/>
        </p:nvSpPr>
        <p:spPr>
          <a:xfrm>
            <a:off x="3395088" y="1824650"/>
            <a:ext cx="13584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列聯表</a:t>
            </a:r>
            <a:endParaRPr sz="2400"/>
          </a:p>
        </p:txBody>
      </p:sp>
      <p:sp>
        <p:nvSpPr>
          <p:cNvPr id="638" name="Google Shape;638;p74"/>
          <p:cNvSpPr/>
          <p:nvPr/>
        </p:nvSpPr>
        <p:spPr>
          <a:xfrm>
            <a:off x="3466963" y="2497400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39" name="Google Shape;639;p74"/>
          <p:cNvSpPr txBox="1"/>
          <p:nvPr/>
        </p:nvSpPr>
        <p:spPr>
          <a:xfrm>
            <a:off x="1567875" y="2218775"/>
            <a:ext cx="898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抽樣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測量</a:t>
            </a:r>
            <a:endParaRPr sz="2400">
              <a:solidFill>
                <a:srgbClr val="1F497D"/>
              </a:solidFill>
            </a:endParaRPr>
          </a:p>
        </p:txBody>
      </p:sp>
      <p:cxnSp>
        <p:nvCxnSpPr>
          <p:cNvPr id="640" name="Google Shape;640;p74"/>
          <p:cNvCxnSpPr/>
          <p:nvPr/>
        </p:nvCxnSpPr>
        <p:spPr>
          <a:xfrm>
            <a:off x="1647150" y="2218775"/>
            <a:ext cx="7431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1" name="Google Shape;641;p74"/>
          <p:cNvSpPr/>
          <p:nvPr/>
        </p:nvSpPr>
        <p:spPr>
          <a:xfrm>
            <a:off x="5183563" y="4132025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細格</a:t>
            </a:r>
            <a:r>
              <a:rPr lang="zh-TW" sz="2400"/>
              <a:t>統計檢定</a:t>
            </a:r>
            <a:endParaRPr sz="2400"/>
          </a:p>
        </p:txBody>
      </p:sp>
      <p:sp>
        <p:nvSpPr>
          <p:cNvPr id="642" name="Google Shape;642;p74"/>
          <p:cNvSpPr/>
          <p:nvPr/>
        </p:nvSpPr>
        <p:spPr>
          <a:xfrm>
            <a:off x="5282663" y="4804775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檢定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cxnSp>
        <p:nvCxnSpPr>
          <p:cNvPr id="643" name="Google Shape;643;p74"/>
          <p:cNvCxnSpPr/>
          <p:nvPr/>
        </p:nvCxnSpPr>
        <p:spPr>
          <a:xfrm>
            <a:off x="2976263" y="22187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4" name="Google Shape;644;p74"/>
          <p:cNvSpPr txBox="1"/>
          <p:nvPr/>
        </p:nvSpPr>
        <p:spPr>
          <a:xfrm>
            <a:off x="2915263" y="22187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轉換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45" name="Google Shape;645;p74"/>
          <p:cNvSpPr/>
          <p:nvPr/>
        </p:nvSpPr>
        <p:spPr>
          <a:xfrm>
            <a:off x="6596463" y="4804775"/>
            <a:ext cx="12147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46" name="Google Shape;646;p74"/>
          <p:cNvSpPr/>
          <p:nvPr/>
        </p:nvSpPr>
        <p:spPr>
          <a:xfrm>
            <a:off x="8368513" y="3981919"/>
            <a:ext cx="612250" cy="631261"/>
          </a:xfrm>
          <a:prstGeom prst="flowChartDecision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7" name="Google Shape;647;p74"/>
          <p:cNvCxnSpPr>
            <a:stCxn id="646" idx="2"/>
            <a:endCxn id="648" idx="0"/>
          </p:cNvCxnSpPr>
          <p:nvPr/>
        </p:nvCxnSpPr>
        <p:spPr>
          <a:xfrm flipH="1" rot="-5400000">
            <a:off x="8488788" y="4799031"/>
            <a:ext cx="380400" cy="8700"/>
          </a:xfrm>
          <a:prstGeom prst="bentConnector3">
            <a:avLst>
              <a:gd fmla="val 49986" name="adj1"/>
            </a:avLst>
          </a:prstGeom>
          <a:noFill/>
          <a:ln cap="flat" cmpd="sng" w="28575">
            <a:solidFill>
              <a:srgbClr val="BF9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649" name="Google Shape;649;p74"/>
          <p:cNvSpPr txBox="1"/>
          <p:nvPr/>
        </p:nvSpPr>
        <p:spPr>
          <a:xfrm>
            <a:off x="7834069" y="4294025"/>
            <a:ext cx="4695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真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偽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判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斷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50" name="Google Shape;650;p74"/>
          <p:cNvSpPr/>
          <p:nvPr/>
        </p:nvSpPr>
        <p:spPr>
          <a:xfrm>
            <a:off x="5276082" y="6054950"/>
            <a:ext cx="1286100" cy="755400"/>
          </a:xfrm>
          <a:prstGeom prst="wedgeRoundRectCallout">
            <a:avLst>
              <a:gd fmla="val 19610" name="adj1"/>
              <a:gd fmla="val -1172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調整後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殘差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1" name="Google Shape;651;p74"/>
          <p:cNvSpPr/>
          <p:nvPr/>
        </p:nvSpPr>
        <p:spPr>
          <a:xfrm>
            <a:off x="6612817" y="6054950"/>
            <a:ext cx="1024800" cy="755400"/>
          </a:xfrm>
          <a:prstGeom prst="wedgeRoundRectCallout">
            <a:avLst>
              <a:gd fmla="val -16560" name="adj1"/>
              <a:gd fmla="val -11291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z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2" name="Google Shape;652;p74"/>
          <p:cNvSpPr/>
          <p:nvPr/>
        </p:nvSpPr>
        <p:spPr>
          <a:xfrm>
            <a:off x="5183563" y="1820350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整體</a:t>
            </a:r>
            <a:r>
              <a:rPr lang="zh-TW" sz="2400"/>
              <a:t>統計檢定</a:t>
            </a:r>
            <a:endParaRPr sz="2400"/>
          </a:p>
        </p:txBody>
      </p:sp>
      <p:sp>
        <p:nvSpPr>
          <p:cNvPr id="653" name="Google Shape;653;p74"/>
          <p:cNvSpPr/>
          <p:nvPr/>
        </p:nvSpPr>
        <p:spPr>
          <a:xfrm>
            <a:off x="5282663" y="2085375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檢定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54" name="Google Shape;654;p74"/>
          <p:cNvSpPr/>
          <p:nvPr/>
        </p:nvSpPr>
        <p:spPr>
          <a:xfrm>
            <a:off x="6596463" y="2085375"/>
            <a:ext cx="12147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5" name="Google Shape;655;p74"/>
          <p:cNvSpPr/>
          <p:nvPr/>
        </p:nvSpPr>
        <p:spPr>
          <a:xfrm>
            <a:off x="5275950" y="1130575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FFFFFF"/>
                </a:solidFill>
              </a:rPr>
              <a:t>卡方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檢定量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6" name="Google Shape;656;p74"/>
          <p:cNvSpPr/>
          <p:nvPr/>
        </p:nvSpPr>
        <p:spPr>
          <a:xfrm>
            <a:off x="6612835" y="1130575"/>
            <a:ext cx="1024800" cy="755400"/>
          </a:xfrm>
          <a:prstGeom prst="wedgeRoundRectCallout">
            <a:avLst>
              <a:gd fmla="val -14434" name="adj1"/>
              <a:gd fmla="val 802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卡方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7" name="Google Shape;657;p74"/>
          <p:cNvSpPr/>
          <p:nvPr/>
        </p:nvSpPr>
        <p:spPr>
          <a:xfrm>
            <a:off x="2374363" y="1824650"/>
            <a:ext cx="5811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</p:txBody>
      </p:sp>
      <p:sp>
        <p:nvSpPr>
          <p:cNvPr id="648" name="Google Shape;648;p74"/>
          <p:cNvSpPr/>
          <p:nvPr/>
        </p:nvSpPr>
        <p:spPr>
          <a:xfrm>
            <a:off x="8392650" y="4993473"/>
            <a:ext cx="581100" cy="161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細格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參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數</a:t>
            </a:r>
            <a:endParaRPr sz="2400"/>
          </a:p>
        </p:txBody>
      </p:sp>
      <p:sp>
        <p:nvSpPr>
          <p:cNvPr id="658" name="Google Shape;658;p74"/>
          <p:cNvSpPr/>
          <p:nvPr/>
        </p:nvSpPr>
        <p:spPr>
          <a:xfrm>
            <a:off x="3467375" y="919100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次數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分配表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659" name="Google Shape;659;p74"/>
          <p:cNvCxnSpPr/>
          <p:nvPr/>
        </p:nvCxnSpPr>
        <p:spPr>
          <a:xfrm>
            <a:off x="4757863" y="22187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0" name="Google Shape;660;p74"/>
          <p:cNvCxnSpPr>
            <a:stCxn id="661" idx="2"/>
            <a:endCxn id="662" idx="0"/>
          </p:cNvCxnSpPr>
          <p:nvPr/>
        </p:nvCxnSpPr>
        <p:spPr>
          <a:xfrm rot="5400000">
            <a:off x="4593288" y="85731"/>
            <a:ext cx="1458900" cy="6703800"/>
          </a:xfrm>
          <a:prstGeom prst="bentConnector3">
            <a:avLst>
              <a:gd fmla="val 74645" name="adj1"/>
            </a:avLst>
          </a:prstGeom>
          <a:noFill/>
          <a:ln cap="flat" cmpd="sng" w="28575">
            <a:solidFill>
              <a:srgbClr val="BF9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661" name="Google Shape;661;p74"/>
          <p:cNvSpPr/>
          <p:nvPr/>
        </p:nvSpPr>
        <p:spPr>
          <a:xfrm>
            <a:off x="8368513" y="2076919"/>
            <a:ext cx="612250" cy="631261"/>
          </a:xfrm>
          <a:prstGeom prst="flowChartDecision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3" name="Google Shape;663;p74"/>
          <p:cNvCxnSpPr/>
          <p:nvPr/>
        </p:nvCxnSpPr>
        <p:spPr>
          <a:xfrm>
            <a:off x="7894738" y="2392550"/>
            <a:ext cx="4695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4" name="Google Shape;664;p74"/>
          <p:cNvCxnSpPr/>
          <p:nvPr/>
        </p:nvCxnSpPr>
        <p:spPr>
          <a:xfrm>
            <a:off x="7894738" y="4307988"/>
            <a:ext cx="4695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2" name="Google Shape;662;p74"/>
          <p:cNvSpPr/>
          <p:nvPr/>
        </p:nvSpPr>
        <p:spPr>
          <a:xfrm>
            <a:off x="1218475" y="4167225"/>
            <a:ext cx="1504500" cy="1787100"/>
          </a:xfrm>
          <a:prstGeom prst="rect">
            <a:avLst/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相關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係數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Cramer's V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65" name="Google Shape;665;p74"/>
          <p:cNvSpPr/>
          <p:nvPr/>
        </p:nvSpPr>
        <p:spPr>
          <a:xfrm>
            <a:off x="3201013" y="4167225"/>
            <a:ext cx="1504500" cy="1787100"/>
          </a:xfrm>
          <a:prstGeom prst="rect">
            <a:avLst/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預測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係數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Tau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666" name="Google Shape;666;p74"/>
          <p:cNvCxnSpPr/>
          <p:nvPr/>
        </p:nvCxnSpPr>
        <p:spPr>
          <a:xfrm>
            <a:off x="4705513" y="4308000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7" name="Google Shape;667;p74"/>
          <p:cNvCxnSpPr/>
          <p:nvPr/>
        </p:nvCxnSpPr>
        <p:spPr>
          <a:xfrm>
            <a:off x="2699875" y="4316925"/>
            <a:ext cx="5343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8" name="Google Shape;668;p74"/>
          <p:cNvSpPr txBox="1"/>
          <p:nvPr/>
        </p:nvSpPr>
        <p:spPr>
          <a:xfrm>
            <a:off x="7986470" y="2465225"/>
            <a:ext cx="5811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1F497D"/>
                </a:solidFill>
              </a:rPr>
              <a:t>達到顯著</a:t>
            </a:r>
            <a:endParaRPr sz="2000">
              <a:solidFill>
                <a:srgbClr val="1F497D"/>
              </a:solidFill>
            </a:endParaRPr>
          </a:p>
        </p:txBody>
      </p:sp>
      <p:sp>
        <p:nvSpPr>
          <p:cNvPr id="669" name="Google Shape;669;p74"/>
          <p:cNvSpPr txBox="1"/>
          <p:nvPr/>
        </p:nvSpPr>
        <p:spPr>
          <a:xfrm>
            <a:off x="4722125" y="22187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計算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70" name="Google Shape;670;p74"/>
          <p:cNvSpPr txBox="1"/>
          <p:nvPr/>
        </p:nvSpPr>
        <p:spPr>
          <a:xfrm>
            <a:off x="2742250" y="440122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計算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71" name="Google Shape;671;p74"/>
          <p:cNvSpPr txBox="1"/>
          <p:nvPr/>
        </p:nvSpPr>
        <p:spPr>
          <a:xfrm>
            <a:off x="4724800" y="440122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計算</a:t>
            </a:r>
            <a:endParaRPr sz="24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8" name="Google Shape;678;p75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卡方檢定的小樣本校正</a:t>
            </a:r>
            <a:endParaRPr/>
          </a:p>
        </p:txBody>
      </p:sp>
      <p:sp>
        <p:nvSpPr>
          <p:cNvPr id="679" name="Google Shape;679;p7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75"/>
          <p:cNvSpPr/>
          <p:nvPr/>
        </p:nvSpPr>
        <p:spPr>
          <a:xfrm>
            <a:off x="577888" y="3365200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整體統計檢定</a:t>
            </a:r>
            <a:endParaRPr sz="2400"/>
          </a:p>
        </p:txBody>
      </p:sp>
      <p:sp>
        <p:nvSpPr>
          <p:cNvPr id="681" name="Google Shape;681;p75"/>
          <p:cNvSpPr/>
          <p:nvPr/>
        </p:nvSpPr>
        <p:spPr>
          <a:xfrm>
            <a:off x="676988" y="3630225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檢定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82" name="Google Shape;682;p75"/>
          <p:cNvSpPr/>
          <p:nvPr/>
        </p:nvSpPr>
        <p:spPr>
          <a:xfrm>
            <a:off x="1990788" y="3630225"/>
            <a:ext cx="12147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83" name="Google Shape;683;p75"/>
          <p:cNvSpPr/>
          <p:nvPr/>
        </p:nvSpPr>
        <p:spPr>
          <a:xfrm>
            <a:off x="670275" y="2675425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卡方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檢定量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84" name="Google Shape;684;p75"/>
          <p:cNvSpPr/>
          <p:nvPr/>
        </p:nvSpPr>
        <p:spPr>
          <a:xfrm>
            <a:off x="2007160" y="2675425"/>
            <a:ext cx="1024800" cy="755400"/>
          </a:xfrm>
          <a:prstGeom prst="wedgeRoundRectCallout">
            <a:avLst>
              <a:gd fmla="val -14434" name="adj1"/>
              <a:gd fmla="val 802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卡方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85" name="Google Shape;685;p75"/>
          <p:cNvSpPr/>
          <p:nvPr/>
        </p:nvSpPr>
        <p:spPr>
          <a:xfrm>
            <a:off x="5525063" y="1987500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整體統計檢定</a:t>
            </a:r>
            <a:endParaRPr sz="2400"/>
          </a:p>
        </p:txBody>
      </p:sp>
      <p:sp>
        <p:nvSpPr>
          <p:cNvPr id="686" name="Google Shape;686;p75"/>
          <p:cNvSpPr/>
          <p:nvPr/>
        </p:nvSpPr>
        <p:spPr>
          <a:xfrm>
            <a:off x="5645224" y="2252525"/>
            <a:ext cx="25074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87" name="Google Shape;687;p75"/>
          <p:cNvSpPr/>
          <p:nvPr/>
        </p:nvSpPr>
        <p:spPr>
          <a:xfrm>
            <a:off x="5746264" y="1297725"/>
            <a:ext cx="2232900" cy="755400"/>
          </a:xfrm>
          <a:prstGeom prst="wedgeRoundRectCallout">
            <a:avLst>
              <a:gd fmla="val -14434" name="adj1"/>
              <a:gd fmla="val 802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費雪爾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正確概率檢定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88" name="Google Shape;688;p75"/>
          <p:cNvSpPr/>
          <p:nvPr/>
        </p:nvSpPr>
        <p:spPr>
          <a:xfrm>
            <a:off x="5509263" y="4630475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整體統計檢定</a:t>
            </a:r>
            <a:endParaRPr sz="2400"/>
          </a:p>
        </p:txBody>
      </p:sp>
      <p:sp>
        <p:nvSpPr>
          <p:cNvPr id="689" name="Google Shape;689;p75"/>
          <p:cNvSpPr/>
          <p:nvPr/>
        </p:nvSpPr>
        <p:spPr>
          <a:xfrm>
            <a:off x="5608363" y="4895500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檢定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90" name="Google Shape;690;p75"/>
          <p:cNvSpPr/>
          <p:nvPr/>
        </p:nvSpPr>
        <p:spPr>
          <a:xfrm>
            <a:off x="6922163" y="4895500"/>
            <a:ext cx="12147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1" name="Google Shape;691;p75"/>
          <p:cNvSpPr/>
          <p:nvPr/>
        </p:nvSpPr>
        <p:spPr>
          <a:xfrm>
            <a:off x="5255400" y="3940700"/>
            <a:ext cx="2166600" cy="755400"/>
          </a:xfrm>
          <a:prstGeom prst="wedgeRoundRectCallout">
            <a:avLst>
              <a:gd fmla="val 9974" name="adj1"/>
              <a:gd fmla="val 8581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葉氏連續校正</a:t>
            </a:r>
            <a:r>
              <a:rPr lang="zh-TW" sz="2400">
                <a:solidFill>
                  <a:srgbClr val="FFFFFF"/>
                </a:solidFill>
              </a:rPr>
              <a:t>卡方檢定量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2" name="Google Shape;692;p75"/>
          <p:cNvSpPr/>
          <p:nvPr/>
        </p:nvSpPr>
        <p:spPr>
          <a:xfrm>
            <a:off x="7484160" y="3940700"/>
            <a:ext cx="1024800" cy="755400"/>
          </a:xfrm>
          <a:prstGeom prst="wedgeRoundRectCallout">
            <a:avLst>
              <a:gd fmla="val -14434" name="adj1"/>
              <a:gd fmla="val 802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卡方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3" name="Google Shape;693;p75"/>
          <p:cNvSpPr txBox="1"/>
          <p:nvPr/>
        </p:nvSpPr>
        <p:spPr>
          <a:xfrm>
            <a:off x="383800" y="5369888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274E13"/>
                </a:solidFill>
              </a:rPr>
              <a:t>適用於大樣本</a:t>
            </a:r>
            <a:endParaRPr sz="2400">
              <a:solidFill>
                <a:srgbClr val="274E13"/>
              </a:solidFill>
            </a:endParaRPr>
          </a:p>
        </p:txBody>
      </p:sp>
      <p:cxnSp>
        <p:nvCxnSpPr>
          <p:cNvPr id="694" name="Google Shape;694;p75"/>
          <p:cNvCxnSpPr>
            <a:stCxn id="680" idx="3"/>
            <a:endCxn id="685" idx="1"/>
          </p:cNvCxnSpPr>
          <p:nvPr/>
        </p:nvCxnSpPr>
        <p:spPr>
          <a:xfrm flipH="1" rot="10800000">
            <a:off x="3284788" y="2881150"/>
            <a:ext cx="2240400" cy="13776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5" name="Google Shape;695;p75"/>
          <p:cNvCxnSpPr>
            <a:stCxn id="680" idx="3"/>
            <a:endCxn id="688" idx="1"/>
          </p:cNvCxnSpPr>
          <p:nvPr/>
        </p:nvCxnSpPr>
        <p:spPr>
          <a:xfrm>
            <a:off x="3284788" y="4258750"/>
            <a:ext cx="2224500" cy="12654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6" name="Google Shape;696;p75"/>
          <p:cNvSpPr txBox="1"/>
          <p:nvPr/>
        </p:nvSpPr>
        <p:spPr>
          <a:xfrm>
            <a:off x="3556750" y="2216100"/>
            <a:ext cx="1833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274E13"/>
                </a:solidFill>
              </a:rPr>
              <a:t>適用於</a:t>
            </a:r>
            <a:endParaRPr sz="2400">
              <a:solidFill>
                <a:srgbClr val="274E13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274E13"/>
                </a:solidFill>
              </a:rPr>
              <a:t>非常小</a:t>
            </a:r>
            <a:r>
              <a:rPr lang="zh-TW" sz="2400">
                <a:solidFill>
                  <a:srgbClr val="274E13"/>
                </a:solidFill>
              </a:rPr>
              <a:t>樣本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697" name="Google Shape;697;p75"/>
          <p:cNvSpPr txBox="1"/>
          <p:nvPr/>
        </p:nvSpPr>
        <p:spPr>
          <a:xfrm>
            <a:off x="3097725" y="5853675"/>
            <a:ext cx="2368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274E13"/>
                </a:solidFill>
              </a:rPr>
              <a:t>適用於</a:t>
            </a:r>
            <a:r>
              <a:rPr lang="zh-TW" sz="2400">
                <a:solidFill>
                  <a:srgbClr val="274E13"/>
                </a:solidFill>
              </a:rPr>
              <a:t>部分細格太少的</a:t>
            </a:r>
            <a:r>
              <a:rPr lang="zh-TW" sz="2400">
                <a:solidFill>
                  <a:srgbClr val="274E13"/>
                </a:solidFill>
              </a:rPr>
              <a:t>樣本</a:t>
            </a:r>
            <a:endParaRPr sz="24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4" name="Google Shape;704;p76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卡方檢定詳細公式參考資料</a:t>
            </a:r>
            <a:endParaRPr/>
          </a:p>
        </p:txBody>
      </p:sp>
      <p:sp>
        <p:nvSpPr>
          <p:cNvPr id="705" name="Google Shape;705;p7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76"/>
          <p:cNvSpPr txBox="1"/>
          <p:nvPr>
            <p:ph idx="4294967295" type="body"/>
          </p:nvPr>
        </p:nvSpPr>
        <p:spPr>
          <a:xfrm>
            <a:off x="476250" y="1574963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卡方檢定統計量：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邱皓政（2005）。統計原理與分析技術：SPSS中文視窗版操作實務詳析。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葉氏連續性校正：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Wikipedia: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https://goo.gl/2cbGxv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費雪爾正確概率檢定：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Ina Parks S. Howell的Fisher’s Exact Test An Example</a:t>
            </a:r>
            <a:br>
              <a:rPr lang="zh-TW" sz="2000"/>
            </a:br>
            <a:r>
              <a:rPr lang="zh-TW" sz="2000" u="sng">
                <a:solidFill>
                  <a:schemeClr val="hlink"/>
                </a:solidFill>
                <a:hlinkClick r:id="rId4"/>
              </a:rPr>
              <a:t>http://www2.fiu.edu/~howellip/Fisher.pdf</a:t>
            </a:r>
            <a:r>
              <a:rPr lang="zh-TW" sz="2000"/>
              <a:t> 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相關係數Cramer’s V值跟預測係數Tau值：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solidFill>
                  <a:schemeClr val="dk1"/>
                </a:solidFill>
              </a:rPr>
              <a:t>邱皓政（2005）。統計原理與分析技術：SPSS中文視窗版操作實務詳析。</a:t>
            </a: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>
                <a:solidFill>
                  <a:schemeClr val="dk1"/>
                </a:solidFill>
              </a:rPr>
              <a:t>細格統計檢定之調整後標準化殘差：</a:t>
            </a:r>
            <a:endParaRPr sz="22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solidFill>
                  <a:schemeClr val="dk1"/>
                </a:solidFill>
              </a:rPr>
              <a:t>邱皓政（2005）。統計原理與分析技術：SPSS中文視窗版操作實務詳析。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13" name="Google Shape;713;p7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列聯表的</a:t>
            </a:r>
            <a:r>
              <a:rPr lang="zh-TW"/>
              <a:t>期望個數計算     (1/2) </a:t>
            </a:r>
            <a:endParaRPr/>
          </a:p>
        </p:txBody>
      </p:sp>
      <p:sp>
        <p:nvSpPr>
          <p:cNvPr id="714" name="Google Shape;714;p7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graphicFrame>
        <p:nvGraphicFramePr>
          <p:cNvPr id="715" name="Google Shape;715;p77"/>
          <p:cNvGraphicFramePr/>
          <p:nvPr/>
        </p:nvGraphicFramePr>
        <p:xfrm>
          <a:off x="318275" y="20196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716050"/>
                <a:gridCol w="1321625"/>
                <a:gridCol w="1414900"/>
                <a:gridCol w="1423575"/>
                <a:gridCol w="1178625"/>
              </a:tblGrid>
              <a:tr h="515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教育程度(j)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450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閱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讀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偏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好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(i)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78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00"/>
                          </a:solidFill>
                        </a:rPr>
                        <a:t>75</a:t>
                      </a:r>
                      <a:endParaRPr sz="36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645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358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716" name="Google Shape;716;p77"/>
          <p:cNvSpPr/>
          <p:nvPr/>
        </p:nvSpPr>
        <p:spPr>
          <a:xfrm>
            <a:off x="7297800" y="5085475"/>
            <a:ext cx="1369800" cy="986700"/>
          </a:xfrm>
          <a:prstGeom prst="wedgeRoundRectCallout">
            <a:avLst>
              <a:gd fmla="val -123558" name="adj1"/>
              <a:gd fmla="val -35092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樣本總數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17" name="Google Shape;717;p77"/>
          <p:cNvSpPr/>
          <p:nvPr/>
        </p:nvSpPr>
        <p:spPr>
          <a:xfrm>
            <a:off x="7119825" y="3949875"/>
            <a:ext cx="1470000" cy="986700"/>
          </a:xfrm>
          <a:prstGeom prst="wedgeRoundRectCallout">
            <a:avLst>
              <a:gd fmla="val -105679" name="adj1"/>
              <a:gd fmla="val -29449" name="adj2"/>
              <a:gd fmla="val 0" name="adj3"/>
            </a:avLst>
          </a:prstGeom>
          <a:solidFill>
            <a:srgbClr val="4C113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列總合人數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n</a:t>
            </a:r>
            <a:r>
              <a:rPr baseline="-25000" lang="zh-TW" sz="2400">
                <a:solidFill>
                  <a:srgbClr val="FFFFFF"/>
                </a:solidFill>
              </a:rPr>
              <a:t>i.</a:t>
            </a:r>
            <a:endParaRPr baseline="-25000" sz="2400">
              <a:solidFill>
                <a:srgbClr val="FFFFFF"/>
              </a:solidFill>
            </a:endParaRPr>
          </a:p>
        </p:txBody>
      </p:sp>
      <p:sp>
        <p:nvSpPr>
          <p:cNvPr id="718" name="Google Shape;718;p77"/>
          <p:cNvSpPr/>
          <p:nvPr/>
        </p:nvSpPr>
        <p:spPr>
          <a:xfrm>
            <a:off x="718275" y="5430575"/>
            <a:ext cx="1470000" cy="986700"/>
          </a:xfrm>
          <a:prstGeom prst="wedgeRoundRectCallout">
            <a:avLst>
              <a:gd fmla="val 95777" name="adj1"/>
              <a:gd fmla="val -55399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行總合人數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n</a:t>
            </a:r>
            <a:r>
              <a:rPr baseline="-25000" lang="zh-TW" sz="2400">
                <a:solidFill>
                  <a:srgbClr val="FFFFFF"/>
                </a:solidFill>
              </a:rPr>
              <a:t>.j</a:t>
            </a:r>
            <a:endParaRPr baseline="-25000" sz="2400">
              <a:solidFill>
                <a:srgbClr val="FFFFFF"/>
              </a:solidFill>
            </a:endParaRPr>
          </a:p>
        </p:txBody>
      </p:sp>
      <p:sp>
        <p:nvSpPr>
          <p:cNvPr id="719" name="Google Shape;719;p77"/>
          <p:cNvSpPr/>
          <p:nvPr/>
        </p:nvSpPr>
        <p:spPr>
          <a:xfrm>
            <a:off x="640350" y="1879100"/>
            <a:ext cx="1470000" cy="986700"/>
          </a:xfrm>
          <a:prstGeom prst="wedgeRoundRectCallout">
            <a:avLst>
              <a:gd fmla="val 104866" name="adj1"/>
              <a:gd fmla="val 16913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細格個數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n</a:t>
            </a:r>
            <a:r>
              <a:rPr baseline="-25000" lang="zh-TW" sz="2400">
                <a:solidFill>
                  <a:srgbClr val="FFFFFF"/>
                </a:solidFill>
              </a:rPr>
              <a:t>ij</a:t>
            </a:r>
            <a:endParaRPr baseline="-25000" sz="2400">
              <a:solidFill>
                <a:srgbClr val="FFFFFF"/>
              </a:solidFill>
            </a:endParaRPr>
          </a:p>
        </p:txBody>
      </p:sp>
      <p:pic>
        <p:nvPicPr>
          <p:cNvPr id="720" name="Google Shape;72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350" y="563650"/>
            <a:ext cx="604650" cy="5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27" name="Google Shape;727;p7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列聯表的期望個數計算    </a:t>
            </a:r>
            <a:r>
              <a:rPr lang="zh-TW">
                <a:solidFill>
                  <a:schemeClr val="dk1"/>
                </a:solidFill>
              </a:rPr>
              <a:t> (2/2)</a:t>
            </a:r>
            <a:r>
              <a:rPr lang="zh-TW"/>
              <a:t> </a:t>
            </a:r>
            <a:endParaRPr/>
          </a:p>
        </p:txBody>
      </p:sp>
      <p:sp>
        <p:nvSpPr>
          <p:cNvPr id="728" name="Google Shape;728;p7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pic>
        <p:nvPicPr>
          <p:cNvPr id="729" name="Google Shape;72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350" y="563650"/>
            <a:ext cx="604650" cy="5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250" y="3735488"/>
            <a:ext cx="41719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6800" y="2744138"/>
            <a:ext cx="265747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殘差與標準化殘差</a:t>
            </a:r>
            <a:endParaRPr/>
          </a:p>
        </p:txBody>
      </p:sp>
      <p:sp>
        <p:nvSpPr>
          <p:cNvPr id="738" name="Google Shape;738;p7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9" name="Google Shape;739;p7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sp>
        <p:nvSpPr>
          <p:cNvPr id="740" name="Google Shape;740;p79"/>
          <p:cNvSpPr txBox="1"/>
          <p:nvPr>
            <p:ph idx="2" type="body"/>
          </p:nvPr>
        </p:nvSpPr>
        <p:spPr>
          <a:xfrm>
            <a:off x="334000" y="3801020"/>
            <a:ext cx="4164900" cy="26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殘差越大，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表示該細格個數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的關聯性越高</a:t>
            </a:r>
            <a:endParaRPr/>
          </a:p>
        </p:txBody>
      </p:sp>
      <p:sp>
        <p:nvSpPr>
          <p:cNvPr id="741" name="Google Shape;741;p79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accent2"/>
                </a:solidFill>
              </a:rPr>
              <a:t>殘差Δ (delta)</a:t>
            </a:r>
            <a:endParaRPr b="1" sz="2400">
              <a:solidFill>
                <a:schemeClr val="accent2"/>
              </a:solidFill>
            </a:endParaRPr>
          </a:p>
        </p:txBody>
      </p:sp>
      <p:sp>
        <p:nvSpPr>
          <p:cNvPr id="742" name="Google Shape;742;p79"/>
          <p:cNvSpPr txBox="1"/>
          <p:nvPr>
            <p:ph idx="4294967295" type="body"/>
          </p:nvPr>
        </p:nvSpPr>
        <p:spPr>
          <a:xfrm>
            <a:off x="4629150" y="3801013"/>
            <a:ext cx="3887700" cy="26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79"/>
          <p:cNvSpPr txBox="1"/>
          <p:nvPr>
            <p:ph idx="4294967295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2"/>
                </a:solidFill>
              </a:rPr>
              <a:t>標準化殘差Δ'</a:t>
            </a:r>
            <a:endParaRPr/>
          </a:p>
        </p:txBody>
      </p:sp>
      <p:pic>
        <p:nvPicPr>
          <p:cNvPr id="744" name="Google Shape;74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863" y="2819325"/>
            <a:ext cx="26384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675" y="2452625"/>
            <a:ext cx="29146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類別資料的分析：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列聯表與類別變項的相關</a:t>
            </a:r>
            <a:endParaRPr/>
          </a:p>
        </p:txBody>
      </p:sp>
      <p:sp>
        <p:nvSpPr>
          <p:cNvPr id="363" name="Google Shape;363;p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4" name="Google Shape;364;p53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1.	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0"/>
          <p:cNvSpPr txBox="1"/>
          <p:nvPr>
            <p:ph idx="1" type="body"/>
          </p:nvPr>
        </p:nvSpPr>
        <p:spPr>
          <a:xfrm>
            <a:off x="476250" y="1783075"/>
            <a:ext cx="81915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先</a:t>
            </a:r>
            <a:r>
              <a:rPr lang="zh-TW"/>
              <a:t>計算每一個細格的標準化殘差Δ' </a:t>
            </a:r>
            <a:endParaRPr/>
          </a:p>
        </p:txBody>
      </p:sp>
      <p:sp>
        <p:nvSpPr>
          <p:cNvPr id="752" name="Google Shape;752;p8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計算皮爾森卡方值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Pearson </a:t>
            </a:r>
            <a:r>
              <a:rPr lang="zh-TW">
                <a:solidFill>
                  <a:schemeClr val="dk1"/>
                </a:solidFill>
              </a:rPr>
              <a:t> χ</a:t>
            </a:r>
            <a:r>
              <a:rPr baseline="30000" lang="zh-TW">
                <a:solidFill>
                  <a:schemeClr val="dk1"/>
                </a:solidFill>
              </a:rPr>
              <a:t>2 </a:t>
            </a:r>
            <a:r>
              <a:rPr lang="zh-TW">
                <a:solidFill>
                  <a:schemeClr val="dk1"/>
                </a:solidFill>
              </a:rPr>
              <a:t>(1/2)</a:t>
            </a:r>
            <a:endParaRPr/>
          </a:p>
        </p:txBody>
      </p:sp>
      <p:sp>
        <p:nvSpPr>
          <p:cNvPr id="753" name="Google Shape;753;p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4" name="Google Shape;754;p8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graphicFrame>
        <p:nvGraphicFramePr>
          <p:cNvPr id="755" name="Google Shape;755;p80"/>
          <p:cNvGraphicFramePr/>
          <p:nvPr/>
        </p:nvGraphicFramePr>
        <p:xfrm>
          <a:off x="2277700" y="24719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716050"/>
                <a:gridCol w="1321625"/>
                <a:gridCol w="1414900"/>
                <a:gridCol w="1423575"/>
              </a:tblGrid>
              <a:tr h="515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450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閱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讀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偏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好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1.6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-1.5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78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-1.5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1.5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56" name="Google Shape;756;p80"/>
          <p:cNvSpPr txBox="1"/>
          <p:nvPr>
            <p:ph idx="1" type="body"/>
          </p:nvPr>
        </p:nvSpPr>
        <p:spPr>
          <a:xfrm>
            <a:off x="476250" y="5206150"/>
            <a:ext cx="81915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將</a:t>
            </a:r>
            <a:r>
              <a:rPr lang="zh-TW"/>
              <a:t>所有細格的標準化殘差平方後加總，即得到Pearson  χ2</a:t>
            </a:r>
            <a:endParaRPr/>
          </a:p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χ2 </a:t>
            </a:r>
            <a:r>
              <a:rPr lang="zh-TW"/>
              <a:t>= (1.6)</a:t>
            </a:r>
            <a:r>
              <a:rPr baseline="30000" lang="zh-TW"/>
              <a:t>2</a:t>
            </a:r>
            <a:r>
              <a:rPr lang="zh-TW"/>
              <a:t>+(-1.5)</a:t>
            </a:r>
            <a:r>
              <a:rPr baseline="30000" lang="zh-TW"/>
              <a:t>2</a:t>
            </a:r>
            <a:r>
              <a:rPr lang="zh-TW"/>
              <a:t>+</a:t>
            </a:r>
            <a:r>
              <a:rPr lang="zh-TW">
                <a:solidFill>
                  <a:schemeClr val="dk1"/>
                </a:solidFill>
              </a:rPr>
              <a:t>(-1.5)</a:t>
            </a:r>
            <a:r>
              <a:rPr baseline="30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+(1.5)</a:t>
            </a:r>
            <a:r>
              <a:rPr baseline="30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=9.31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計算皮爾森卡方值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Pearson </a:t>
            </a:r>
            <a:r>
              <a:rPr lang="zh-TW">
                <a:solidFill>
                  <a:schemeClr val="dk1"/>
                </a:solidFill>
              </a:rPr>
              <a:t> χ</a:t>
            </a:r>
            <a:r>
              <a:rPr baseline="30000" lang="zh-TW">
                <a:solidFill>
                  <a:schemeClr val="dk1"/>
                </a:solidFill>
              </a:rPr>
              <a:t>2 </a:t>
            </a:r>
            <a:r>
              <a:rPr lang="zh-TW">
                <a:solidFill>
                  <a:schemeClr val="dk1"/>
                </a:solidFill>
              </a:rPr>
              <a:t>(2/2)</a:t>
            </a:r>
            <a:endParaRPr/>
          </a:p>
        </p:txBody>
      </p:sp>
      <p:sp>
        <p:nvSpPr>
          <p:cNvPr id="763" name="Google Shape;763;p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4" name="Google Shape;764;p8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sp>
        <p:nvSpPr>
          <p:cNvPr id="765" name="Google Shape;765;p81"/>
          <p:cNvSpPr txBox="1"/>
          <p:nvPr>
            <p:ph idx="1" type="body"/>
          </p:nvPr>
        </p:nvSpPr>
        <p:spPr>
          <a:xfrm>
            <a:off x="476250" y="2344950"/>
            <a:ext cx="81915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將所有細格的標準化殘差平方後加總，即得到Pearson  χ2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81"/>
          <p:cNvSpPr txBox="1"/>
          <p:nvPr>
            <p:ph idx="1" type="body"/>
          </p:nvPr>
        </p:nvSpPr>
        <p:spPr>
          <a:xfrm>
            <a:off x="476250" y="4961225"/>
            <a:ext cx="81915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= (1.6)</a:t>
            </a:r>
            <a:r>
              <a:rPr baseline="30000" lang="zh-TW"/>
              <a:t>2</a:t>
            </a:r>
            <a:r>
              <a:rPr lang="zh-TW"/>
              <a:t>+(-1.5)</a:t>
            </a:r>
            <a:r>
              <a:rPr baseline="30000" lang="zh-TW"/>
              <a:t>2</a:t>
            </a:r>
            <a:r>
              <a:rPr lang="zh-TW"/>
              <a:t>+</a:t>
            </a:r>
            <a:r>
              <a:rPr lang="zh-TW">
                <a:solidFill>
                  <a:schemeClr val="dk1"/>
                </a:solidFill>
              </a:rPr>
              <a:t>(-1.5)</a:t>
            </a:r>
            <a:r>
              <a:rPr baseline="30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+(1.5)</a:t>
            </a:r>
            <a:r>
              <a:rPr baseline="30000" lang="zh-TW">
                <a:solidFill>
                  <a:schemeClr val="dk1"/>
                </a:solidFill>
              </a:rPr>
              <a:t>2</a:t>
            </a:r>
            <a:r>
              <a:rPr lang="zh-TW">
                <a:solidFill>
                  <a:schemeClr val="dk1"/>
                </a:solidFill>
              </a:rPr>
              <a:t>=9.31</a:t>
            </a:r>
            <a:endParaRPr/>
          </a:p>
        </p:txBody>
      </p:sp>
      <p:pic>
        <p:nvPicPr>
          <p:cNvPr id="767" name="Google Shape;76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075" y="3297075"/>
            <a:ext cx="40195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2"/>
          <p:cNvSpPr txBox="1"/>
          <p:nvPr>
            <p:ph idx="1" type="body"/>
          </p:nvPr>
        </p:nvSpPr>
        <p:spPr>
          <a:xfrm>
            <a:off x="476250" y="2131975"/>
            <a:ext cx="84969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為了避免樣本個數過少的時候，卡方值的誤差容易顯著的問題</a:t>
            </a:r>
            <a:endParaRPr/>
          </a:p>
        </p:txBody>
      </p:sp>
      <p:sp>
        <p:nvSpPr>
          <p:cNvPr id="774" name="Google Shape;774;p8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葉氏連續性校正</a:t>
            </a:r>
            <a:endParaRPr/>
          </a:p>
        </p:txBody>
      </p:sp>
      <p:sp>
        <p:nvSpPr>
          <p:cNvPr id="775" name="Google Shape;775;p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6" name="Google Shape;776;p8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Wikipedia: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https://goo.gl/2cbGxv</a:t>
            </a:r>
            <a:r>
              <a:rPr lang="zh-TW"/>
              <a:t> </a:t>
            </a:r>
            <a:endParaRPr/>
          </a:p>
        </p:txBody>
      </p:sp>
      <p:sp>
        <p:nvSpPr>
          <p:cNvPr id="777" name="Google Shape;777;p82"/>
          <p:cNvSpPr txBox="1"/>
          <p:nvPr>
            <p:ph idx="1" type="body"/>
          </p:nvPr>
        </p:nvSpPr>
        <p:spPr>
          <a:xfrm>
            <a:off x="476250" y="4228850"/>
            <a:ext cx="81915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使用葉氏連續性校正的條件：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只有在2x2列聯表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有細格的期望個數小於5個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樣本總數超過20個</a:t>
            </a:r>
            <a:endParaRPr/>
          </a:p>
        </p:txBody>
      </p:sp>
      <p:sp>
        <p:nvSpPr>
          <p:cNvPr id="778" name="Google Shape;778;p82"/>
          <p:cNvSpPr/>
          <p:nvPr/>
        </p:nvSpPr>
        <p:spPr>
          <a:xfrm>
            <a:off x="5833725" y="5698100"/>
            <a:ext cx="2960400" cy="485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後面的算法跟卡方值一樣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779" name="Google Shape;77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525" y="2789038"/>
            <a:ext cx="61150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自由度 df</a:t>
            </a:r>
            <a:endParaRPr/>
          </a:p>
        </p:txBody>
      </p:sp>
      <p:sp>
        <p:nvSpPr>
          <p:cNvPr id="786" name="Google Shape;786;p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7" name="Google Shape;787;p8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graphicFrame>
        <p:nvGraphicFramePr>
          <p:cNvPr id="788" name="Google Shape;788;p83"/>
          <p:cNvGraphicFramePr/>
          <p:nvPr/>
        </p:nvGraphicFramePr>
        <p:xfrm>
          <a:off x="741325" y="24719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716050"/>
                <a:gridCol w="1321625"/>
                <a:gridCol w="1414900"/>
                <a:gridCol w="1423575"/>
              </a:tblGrid>
              <a:tr h="515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教育程度(j)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450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閱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讀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偏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好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(i)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1.6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-1.5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78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-1.5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1.5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89" name="Google Shape;789;p83"/>
          <p:cNvSpPr txBox="1"/>
          <p:nvPr/>
        </p:nvSpPr>
        <p:spPr>
          <a:xfrm>
            <a:off x="5510875" y="2498450"/>
            <a:ext cx="292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自由度df 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 (列變項個數-1)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✖(欄變項個數-1)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=(2-1)✖(2-1)=1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查詢卡方值的機率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p值 (1/2)</a:t>
            </a:r>
            <a:endParaRPr sz="3200"/>
          </a:p>
        </p:txBody>
      </p:sp>
      <p:sp>
        <p:nvSpPr>
          <p:cNvPr id="796" name="Google Shape;796;p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7" name="Google Shape;797;p8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84"/>
          <p:cNvSpPr/>
          <p:nvPr/>
        </p:nvSpPr>
        <p:spPr>
          <a:xfrm>
            <a:off x="3250200" y="3529700"/>
            <a:ext cx="2643600" cy="1578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檢定統計量卡方值對應p值查表</a:t>
            </a:r>
            <a:endParaRPr sz="3200"/>
          </a:p>
        </p:txBody>
      </p:sp>
      <p:pic>
        <p:nvPicPr>
          <p:cNvPr descr="[Slide] web page 網頁 Slide" id="799" name="Google Shape;79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106" y="2398100"/>
            <a:ext cx="1243800" cy="1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查詢卡方值的機率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p值 (2/2)</a:t>
            </a:r>
            <a:endParaRPr sz="3200"/>
          </a:p>
        </p:txBody>
      </p:sp>
      <p:sp>
        <p:nvSpPr>
          <p:cNvPr id="806" name="Google Shape;806;p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7" name="Google Shape;807;p8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8" name="Google Shape;808;p85"/>
          <p:cNvPicPr preferRelativeResize="0"/>
          <p:nvPr/>
        </p:nvPicPr>
        <p:blipFill rotWithShape="1">
          <a:blip r:embed="rId3">
            <a:alphaModFix/>
          </a:blip>
          <a:srcRect b="0" l="0" r="901" t="0"/>
          <a:stretch/>
        </p:blipFill>
        <p:spPr>
          <a:xfrm>
            <a:off x="867400" y="2200225"/>
            <a:ext cx="805200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85"/>
          <p:cNvSpPr/>
          <p:nvPr/>
        </p:nvSpPr>
        <p:spPr>
          <a:xfrm>
            <a:off x="369050" y="4961250"/>
            <a:ext cx="2069100" cy="763500"/>
          </a:xfrm>
          <a:prstGeom prst="wedgeRoundRectCallout">
            <a:avLst>
              <a:gd fmla="val -11878" name="adj1"/>
              <a:gd fmla="val -11070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1. 找到對應df的列資料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10" name="Google Shape;810;p85"/>
          <p:cNvSpPr/>
          <p:nvPr/>
        </p:nvSpPr>
        <p:spPr>
          <a:xfrm>
            <a:off x="6062650" y="4961250"/>
            <a:ext cx="2069100" cy="1295700"/>
          </a:xfrm>
          <a:prstGeom prst="wedgeRoundRectCallout">
            <a:avLst>
              <a:gd fmla="val 78295" name="adj1"/>
              <a:gd fmla="val -8319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2</a:t>
            </a:r>
            <a:r>
              <a:rPr lang="zh-TW" sz="2400">
                <a:solidFill>
                  <a:srgbClr val="FFFFFF"/>
                </a:solidFill>
              </a:rPr>
              <a:t>. 找到對應的</a:t>
            </a:r>
            <a:r>
              <a:rPr lang="zh-TW" sz="2400">
                <a:solidFill>
                  <a:srgbClr val="FFFFFF"/>
                </a:solidFill>
              </a:rPr>
              <a:t>卡方值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(超出表格了)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11" name="Google Shape;811;p85"/>
          <p:cNvSpPr/>
          <p:nvPr/>
        </p:nvSpPr>
        <p:spPr>
          <a:xfrm>
            <a:off x="6465050" y="2325208"/>
            <a:ext cx="2069100" cy="1243800"/>
          </a:xfrm>
          <a:prstGeom prst="wedgeRoundRectCallout">
            <a:avLst>
              <a:gd fmla="val 62077" name="adj1"/>
              <a:gd fmla="val 9436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3</a:t>
            </a:r>
            <a:r>
              <a:rPr lang="zh-TW" sz="2400">
                <a:solidFill>
                  <a:srgbClr val="FFFFFF"/>
                </a:solidFill>
              </a:rPr>
              <a:t>. 找到對應的p值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(</a:t>
            </a:r>
            <a:r>
              <a:rPr lang="zh-TW" sz="2400">
                <a:solidFill>
                  <a:srgbClr val="FFFFFF"/>
                </a:solidFill>
              </a:rPr>
              <a:t>超出表格了</a:t>
            </a:r>
            <a:r>
              <a:rPr lang="zh-TW" sz="2400">
                <a:solidFill>
                  <a:srgbClr val="FFFFFF"/>
                </a:solidFill>
              </a:rPr>
              <a:t>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8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費雪爾正確概率檢定</a:t>
            </a:r>
            <a:endParaRPr/>
          </a:p>
        </p:txBody>
      </p:sp>
      <p:sp>
        <p:nvSpPr>
          <p:cNvPr id="818" name="Google Shape;818;p8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0" name="Google Shape;820;p8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http://blog.pulipuli.info/2017/05/fishers-exact-test-example.html</a:t>
            </a:r>
            <a:endParaRPr/>
          </a:p>
        </p:txBody>
      </p:sp>
      <p:pic>
        <p:nvPicPr>
          <p:cNvPr id="821" name="Google Shape;82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038" y="1791150"/>
            <a:ext cx="39719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8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調整後的標準化殘差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調整後殘差 adjΔ' (1/2)</a:t>
            </a:r>
            <a:endParaRPr/>
          </a:p>
        </p:txBody>
      </p:sp>
      <p:sp>
        <p:nvSpPr>
          <p:cNvPr id="828" name="Google Shape;828;p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29" name="Google Shape;829;p8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graphicFrame>
        <p:nvGraphicFramePr>
          <p:cNvPr id="830" name="Google Shape;830;p87"/>
          <p:cNvGraphicFramePr/>
          <p:nvPr/>
        </p:nvGraphicFramePr>
        <p:xfrm>
          <a:off x="318275" y="20196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716050"/>
                <a:gridCol w="1321625"/>
                <a:gridCol w="1414900"/>
                <a:gridCol w="1423575"/>
                <a:gridCol w="1178625"/>
                <a:gridCol w="1301100"/>
              </a:tblGrid>
              <a:tr h="515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列人數比例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  <a:tc vMerge="1"/>
              </a:tr>
              <a:tr h="6450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閱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讀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偏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好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0.49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78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0.51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645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358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927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行人數百分比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0.49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0.51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31" name="Google Shape;831;p87"/>
          <p:cNvSpPr/>
          <p:nvPr/>
        </p:nvSpPr>
        <p:spPr>
          <a:xfrm>
            <a:off x="7453825" y="2324425"/>
            <a:ext cx="1470000" cy="986700"/>
          </a:xfrm>
          <a:prstGeom prst="wedgeRoundRectCallout">
            <a:avLst>
              <a:gd fmla="val -43577" name="adj1"/>
              <a:gd fmla="val 11497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列人數</a:t>
            </a:r>
            <a:r>
              <a:rPr lang="zh-TW" sz="1800">
                <a:solidFill>
                  <a:srgbClr val="FFFFFF"/>
                </a:solidFill>
              </a:rPr>
              <a:t>比例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</a:t>
            </a:r>
            <a:r>
              <a:rPr baseline="-25000" lang="zh-TW" sz="2400">
                <a:solidFill>
                  <a:srgbClr val="FFFFFF"/>
                </a:solidFill>
              </a:rPr>
              <a:t>i.</a:t>
            </a:r>
            <a:r>
              <a:rPr lang="zh-TW" sz="2400">
                <a:solidFill>
                  <a:srgbClr val="FFFFFF"/>
                </a:solidFill>
              </a:rPr>
              <a:t>=n</a:t>
            </a:r>
            <a:r>
              <a:rPr baseline="-25000" lang="zh-TW" sz="2400">
                <a:solidFill>
                  <a:srgbClr val="FFFFFF"/>
                </a:solidFill>
              </a:rPr>
              <a:t>i.</a:t>
            </a:r>
            <a:r>
              <a:rPr lang="zh-TW" sz="2400">
                <a:solidFill>
                  <a:srgbClr val="FFFFFF"/>
                </a:solidFill>
              </a:rPr>
              <a:t>/N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32" name="Google Shape;832;p87"/>
          <p:cNvSpPr/>
          <p:nvPr/>
        </p:nvSpPr>
        <p:spPr>
          <a:xfrm>
            <a:off x="4280875" y="5566500"/>
            <a:ext cx="2176200" cy="986700"/>
          </a:xfrm>
          <a:prstGeom prst="wedgeRoundRectCallout">
            <a:avLst>
              <a:gd fmla="val -83116" name="adj1"/>
              <a:gd fmla="val -2855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列</a:t>
            </a:r>
            <a:r>
              <a:rPr lang="zh-TW" sz="1800">
                <a:solidFill>
                  <a:srgbClr val="FFFFFF"/>
                </a:solidFill>
              </a:rPr>
              <a:t>總合人數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</a:t>
            </a:r>
            <a:r>
              <a:rPr baseline="-25000" lang="zh-TW" sz="2400">
                <a:solidFill>
                  <a:srgbClr val="FFFFFF"/>
                </a:solidFill>
              </a:rPr>
              <a:t>.j</a:t>
            </a:r>
            <a:r>
              <a:rPr lang="zh-TW" sz="2400">
                <a:solidFill>
                  <a:srgbClr val="FFFFFF"/>
                </a:solidFill>
              </a:rPr>
              <a:t>=n</a:t>
            </a:r>
            <a:r>
              <a:rPr baseline="-25000" lang="zh-TW" sz="2400">
                <a:solidFill>
                  <a:srgbClr val="FFFFFF"/>
                </a:solidFill>
              </a:rPr>
              <a:t>.j</a:t>
            </a:r>
            <a:r>
              <a:rPr lang="zh-TW" sz="2400">
                <a:solidFill>
                  <a:srgbClr val="FFFFFF"/>
                </a:solidFill>
              </a:rPr>
              <a:t>/N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3200">
                <a:solidFill>
                  <a:schemeClr val="dk1"/>
                </a:solidFill>
              </a:rPr>
              <a:t>調整後的標準化殘差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調整後殘差 adjΔ' (2/2)</a:t>
            </a:r>
            <a:endParaRPr/>
          </a:p>
        </p:txBody>
      </p:sp>
      <p:sp>
        <p:nvSpPr>
          <p:cNvPr id="839" name="Google Shape;839;p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0" name="Google Shape;840;p8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pic>
        <p:nvPicPr>
          <p:cNvPr id="841" name="Google Shape;84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713" y="2422875"/>
            <a:ext cx="61245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88"/>
          <p:cNvSpPr txBox="1"/>
          <p:nvPr>
            <p:ph idx="1" type="body"/>
          </p:nvPr>
        </p:nvSpPr>
        <p:spPr>
          <a:xfrm>
            <a:off x="476250" y="3740725"/>
            <a:ext cx="8191500" cy="27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調整後殘差遵從標準化常態分佈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當調整後殘差的絕對值大於1.96時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即表示p值小於0.05，達到α=0.05的顯著水準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意思是該細格個顯著大於/小於期望個數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相關係數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Cramer'V係數</a:t>
            </a:r>
            <a:endParaRPr/>
          </a:p>
        </p:txBody>
      </p:sp>
      <p:sp>
        <p:nvSpPr>
          <p:cNvPr id="849" name="Google Shape;849;p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0" name="Google Shape;850;p8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邱皓政（2005）。統計原理與分析技術：SPSS中文視窗版操作實務詳析。</a:t>
            </a:r>
            <a:endParaRPr/>
          </a:p>
        </p:txBody>
      </p:sp>
      <p:sp>
        <p:nvSpPr>
          <p:cNvPr id="851" name="Google Shape;851;p89"/>
          <p:cNvSpPr txBox="1"/>
          <p:nvPr>
            <p:ph idx="1" type="body"/>
          </p:nvPr>
        </p:nvSpPr>
        <p:spPr>
          <a:xfrm>
            <a:off x="476250" y="4122538"/>
            <a:ext cx="8191500" cy="22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>
                <a:solidFill>
                  <a:schemeClr val="dk1"/>
                </a:solidFill>
              </a:rPr>
              <a:t>相關係數Cramer'V係數介於0~1之間</a:t>
            </a:r>
            <a:endParaRPr>
              <a:solidFill>
                <a:schemeClr val="dk1"/>
              </a:solidFill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越接近1，表示行變項與列變項越相關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(請參考先前投影片對列聯表相關的說明)</a:t>
            </a:r>
            <a:endParaRPr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>
                <a:solidFill>
                  <a:schemeClr val="dk1"/>
                </a:solidFill>
              </a:rPr>
              <a:t>可以用來標準化行變項與列變項之間的相關程度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2" name="Google Shape;85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00" y="2189075"/>
            <a:ext cx="30099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9"/>
          <p:cNvSpPr txBox="1"/>
          <p:nvPr>
            <p:ph idx="1" type="body"/>
          </p:nvPr>
        </p:nvSpPr>
        <p:spPr>
          <a:xfrm>
            <a:off x="4133250" y="2513975"/>
            <a:ext cx="4694700" cy="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k = min(行變項數量,列變項數量)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1" name="Google Shape;371;p54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連續資料</a:t>
            </a:r>
            <a:endParaRPr/>
          </a:p>
        </p:txBody>
      </p:sp>
      <p:sp>
        <p:nvSpPr>
          <p:cNvPr id="372" name="Google Shape;372;p54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274E13"/>
                </a:solidFill>
              </a:rPr>
              <a:t>類別資料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373" name="Google Shape;373;p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資料蒐集</a:t>
            </a:r>
            <a:endParaRPr/>
          </a:p>
        </p:txBody>
      </p:sp>
      <p:sp>
        <p:nvSpPr>
          <p:cNvPr id="374" name="Google Shape;374;p5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lide 泡沫, 高加索, 思想, 白日梦, 做白日梦, 梦, 脸, 女性, 女孩, 理念, 孤立, 寻找, 人, 肖像, 思维, 女子, 年轻 , 免費的照片,  免费图片&#10;Bubble, caucasian, thinking, daydreaming, daydreaming, dream, face, female, girl, idea, isolated, looking, person, portrait, thinking, woman, young, free photo, free picture" id="375" name="Google Shape;37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974" y="3169575"/>
            <a:ext cx="1932125" cy="341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/>
          <p:nvPr/>
        </p:nvSpPr>
        <p:spPr>
          <a:xfrm>
            <a:off x="913500" y="3956725"/>
            <a:ext cx="2142900" cy="763500"/>
          </a:xfrm>
          <a:prstGeom prst="wedgeRoundRectCallout">
            <a:avLst>
              <a:gd fmla="val 70567" name="adj1"/>
              <a:gd fmla="val 44905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身高:</a:t>
            </a:r>
            <a:r>
              <a:rPr lang="zh-TW" sz="3200" u="sng"/>
              <a:t>163</a:t>
            </a:r>
            <a:endParaRPr sz="3200" u="sng"/>
          </a:p>
        </p:txBody>
      </p:sp>
      <p:sp>
        <p:nvSpPr>
          <p:cNvPr id="377" name="Google Shape;377;p54"/>
          <p:cNvSpPr/>
          <p:nvPr/>
        </p:nvSpPr>
        <p:spPr>
          <a:xfrm>
            <a:off x="913500" y="5002225"/>
            <a:ext cx="2142900" cy="763500"/>
          </a:xfrm>
          <a:prstGeom prst="wedgeRoundRectCallout">
            <a:avLst>
              <a:gd fmla="val 71562" name="adj1"/>
              <a:gd fmla="val -586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收入</a:t>
            </a:r>
            <a:r>
              <a:rPr lang="zh-TW" sz="3200"/>
              <a:t>:</a:t>
            </a:r>
            <a:r>
              <a:rPr lang="zh-TW" sz="3200" u="sng"/>
              <a:t>32k</a:t>
            </a:r>
            <a:endParaRPr sz="3200" u="sng"/>
          </a:p>
        </p:txBody>
      </p:sp>
      <p:sp>
        <p:nvSpPr>
          <p:cNvPr id="378" name="Google Shape;378;p54"/>
          <p:cNvSpPr/>
          <p:nvPr/>
        </p:nvSpPr>
        <p:spPr>
          <a:xfrm>
            <a:off x="913500" y="2911225"/>
            <a:ext cx="2142900" cy="763500"/>
          </a:xfrm>
          <a:prstGeom prst="wedgeRoundRectCallout">
            <a:avLst>
              <a:gd fmla="val 70567" name="adj1"/>
              <a:gd fmla="val 44905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年齡</a:t>
            </a:r>
            <a:r>
              <a:rPr lang="zh-TW" sz="3200"/>
              <a:t>:</a:t>
            </a:r>
            <a:r>
              <a:rPr lang="zh-TW" sz="3200" u="sng"/>
              <a:t>21</a:t>
            </a:r>
            <a:endParaRPr sz="3200" u="sng"/>
          </a:p>
        </p:txBody>
      </p:sp>
      <p:sp>
        <p:nvSpPr>
          <p:cNvPr id="379" name="Google Shape;379;p54"/>
          <p:cNvSpPr/>
          <p:nvPr/>
        </p:nvSpPr>
        <p:spPr>
          <a:xfrm>
            <a:off x="5845700" y="2911225"/>
            <a:ext cx="2458500" cy="763500"/>
          </a:xfrm>
          <a:prstGeom prst="wedgeRoundRectCallout">
            <a:avLst>
              <a:gd fmla="val -67927" name="adj1"/>
              <a:gd fmla="val 4320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性別</a:t>
            </a:r>
            <a:r>
              <a:rPr lang="zh-TW" sz="3200"/>
              <a:t>:</a:t>
            </a:r>
            <a:r>
              <a:rPr lang="zh-TW" sz="3200" u="sng"/>
              <a:t>女性</a:t>
            </a:r>
            <a:endParaRPr sz="3200" u="sng"/>
          </a:p>
        </p:txBody>
      </p:sp>
      <p:sp>
        <p:nvSpPr>
          <p:cNvPr id="380" name="Google Shape;380;p54"/>
          <p:cNvSpPr/>
          <p:nvPr/>
        </p:nvSpPr>
        <p:spPr>
          <a:xfrm>
            <a:off x="5845700" y="3880300"/>
            <a:ext cx="2458500" cy="763500"/>
          </a:xfrm>
          <a:prstGeom prst="wedgeRoundRectCallout">
            <a:avLst>
              <a:gd fmla="val -67927" name="adj1"/>
              <a:gd fmla="val 4320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學歷</a:t>
            </a:r>
            <a:r>
              <a:rPr lang="zh-TW" sz="3200"/>
              <a:t>:</a:t>
            </a:r>
            <a:r>
              <a:rPr lang="zh-TW" sz="3200" u="sng"/>
              <a:t>大學</a:t>
            </a:r>
            <a:endParaRPr sz="3200" u="sng"/>
          </a:p>
        </p:txBody>
      </p:sp>
      <p:sp>
        <p:nvSpPr>
          <p:cNvPr id="381" name="Google Shape;381;p54"/>
          <p:cNvSpPr/>
          <p:nvPr/>
        </p:nvSpPr>
        <p:spPr>
          <a:xfrm>
            <a:off x="5845700" y="4849375"/>
            <a:ext cx="2458500" cy="1069500"/>
          </a:xfrm>
          <a:prstGeom prst="wedgeRoundRectCallout">
            <a:avLst>
              <a:gd fmla="val -67231" name="adj1"/>
              <a:gd fmla="val -2807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閱讀偏好</a:t>
            </a:r>
            <a:r>
              <a:rPr lang="zh-TW" sz="3200"/>
              <a:t>:</a:t>
            </a:r>
            <a:br>
              <a:rPr lang="zh-TW" sz="3200"/>
            </a:br>
            <a:r>
              <a:rPr lang="zh-TW" sz="3200" u="sng"/>
              <a:t>專業書籍</a:t>
            </a:r>
            <a:endParaRPr sz="3200" u="sng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預測係數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Tau(𝛕</a:t>
            </a:r>
            <a:r>
              <a:rPr baseline="-25000" lang="zh-TW"/>
              <a:t>y</a:t>
            </a:r>
            <a:r>
              <a:rPr lang="zh-TW"/>
              <a:t>)係數</a:t>
            </a:r>
            <a:endParaRPr/>
          </a:p>
        </p:txBody>
      </p:sp>
      <p:sp>
        <p:nvSpPr>
          <p:cNvPr id="860" name="Google Shape;860;p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1" name="Google Shape;861;p9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邱皓政（2005）。統計原理與分析技術：SPSS中文視窗版操作實務詳析。</a:t>
            </a:r>
            <a:endParaRPr/>
          </a:p>
        </p:txBody>
      </p:sp>
      <p:sp>
        <p:nvSpPr>
          <p:cNvPr id="862" name="Google Shape;862;p90"/>
          <p:cNvSpPr txBox="1"/>
          <p:nvPr>
            <p:ph idx="1" type="body"/>
          </p:nvPr>
        </p:nvSpPr>
        <p:spPr>
          <a:xfrm>
            <a:off x="476250" y="4122538"/>
            <a:ext cx="8191500" cy="22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預測係數Tau值可以計算以i變項預測j變項的正確比例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預測係數Tau值有方向性：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以上公式是以i變項預測j變項的正確比例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將i與j對換，即可改成以j變項預測i變項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/>
              <a:t>在2x2</a:t>
            </a:r>
            <a:r>
              <a:rPr lang="zh-TW"/>
              <a:t>列聯表中，兩種方向得到的數值都一樣</a:t>
            </a:r>
            <a:endParaRPr/>
          </a:p>
        </p:txBody>
      </p:sp>
      <p:pic>
        <p:nvPicPr>
          <p:cNvPr id="863" name="Google Shape;86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150" y="2068350"/>
            <a:ext cx="50482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卡方檢定的限制</a:t>
            </a:r>
            <a:endParaRPr/>
          </a:p>
        </p:txBody>
      </p:sp>
      <p:sp>
        <p:nvSpPr>
          <p:cNvPr id="870" name="Google Shape;870;p91"/>
          <p:cNvSpPr txBox="1"/>
          <p:nvPr>
            <p:ph idx="2" type="body"/>
          </p:nvPr>
        </p:nvSpPr>
        <p:spPr>
          <a:xfrm>
            <a:off x="5045625" y="1791150"/>
            <a:ext cx="3827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卡方檢定適用場合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樣本數量最好在30以上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0細格數量不可超過</a:t>
            </a:r>
            <a:br>
              <a:rPr lang="zh-TW"/>
            </a:br>
            <a:r>
              <a:rPr lang="zh-TW"/>
              <a:t>細格總數的1/4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不一定所有的列聯表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都適用卡方檢定</a:t>
            </a:r>
            <a:endParaRPr/>
          </a:p>
        </p:txBody>
      </p:sp>
      <p:sp>
        <p:nvSpPr>
          <p:cNvPr id="871" name="Google Shape;871;p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872" name="Google Shape;872;p91"/>
          <p:cNvGraphicFramePr/>
          <p:nvPr/>
        </p:nvGraphicFramePr>
        <p:xfrm>
          <a:off x="559975" y="2297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0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0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0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00"/>
                          </a:solidFill>
                        </a:rPr>
                        <a:t>9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9" name="Google Shape;879;p9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卡方檢定計算器</a:t>
            </a:r>
            <a:endParaRPr/>
          </a:p>
        </p:txBody>
      </p:sp>
      <p:sp>
        <p:nvSpPr>
          <p:cNvPr id="880" name="Google Shape;880;p9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1" name="Google Shape;88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8281" y="2301950"/>
            <a:ext cx="2747425" cy="38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92"/>
          <p:cNvSpPr/>
          <p:nvPr/>
        </p:nvSpPr>
        <p:spPr>
          <a:xfrm>
            <a:off x="3250194" y="5082850"/>
            <a:ext cx="2643600" cy="109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卡方檢定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計算器</a:t>
            </a:r>
            <a:endParaRPr sz="3200"/>
          </a:p>
        </p:txBody>
      </p:sp>
      <p:pic>
        <p:nvPicPr>
          <p:cNvPr descr="[Slide] web page 網頁 Slide" id="883" name="Google Shape;88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094" y="3951250"/>
            <a:ext cx="1243800" cy="1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0" name="Google Shape;890;p9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檢定主修科系與父母的社經地位</a:t>
            </a:r>
            <a:endParaRPr/>
          </a:p>
        </p:txBody>
      </p:sp>
      <p:sp>
        <p:nvSpPr>
          <p:cNvPr id="891" name="Google Shape;891;p9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https://buzzorange.com/vidaorange/2015/08/03/rich-family-affect-your-major/</a:t>
            </a:r>
            <a:endParaRPr/>
          </a:p>
        </p:txBody>
      </p:sp>
      <p:pic>
        <p:nvPicPr>
          <p:cNvPr id="892" name="Google Shape;89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2152375"/>
            <a:ext cx="6074474" cy="3973200"/>
          </a:xfrm>
          <a:prstGeom prst="rect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893" name="Google Shape;893;p93"/>
          <p:cNvGraphicFramePr/>
          <p:nvPr/>
        </p:nvGraphicFramePr>
        <p:xfrm>
          <a:off x="5266675" y="2255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392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父母地位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654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收入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收入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578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孩子主修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藝術家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65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醫生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72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圖書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館員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94" name="Google Shape;894;p93"/>
          <p:cNvSpPr txBox="1"/>
          <p:nvPr/>
        </p:nvSpPr>
        <p:spPr>
          <a:xfrm>
            <a:off x="5761375" y="60234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※數字為虛構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2" name="Google Shape;902;p9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檢定醫療方法的實驗結果</a:t>
            </a:r>
            <a:endParaRPr/>
          </a:p>
        </p:txBody>
      </p:sp>
      <p:sp>
        <p:nvSpPr>
          <p:cNvPr id="903" name="Google Shape;903;p9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https://unwire.hk/2017/04/11/playing-tetris-can-alleviate-car-crash-trauma/game-channel/</a:t>
            </a:r>
            <a:endParaRPr/>
          </a:p>
        </p:txBody>
      </p:sp>
      <p:pic>
        <p:nvPicPr>
          <p:cNvPr id="904" name="Google Shape;904;p94"/>
          <p:cNvPicPr preferRelativeResize="0"/>
          <p:nvPr/>
        </p:nvPicPr>
        <p:blipFill rotWithShape="1">
          <a:blip r:embed="rId3">
            <a:alphaModFix/>
          </a:blip>
          <a:srcRect b="0" l="0" r="34214" t="0"/>
          <a:stretch/>
        </p:blipFill>
        <p:spPr>
          <a:xfrm>
            <a:off x="476250" y="1978812"/>
            <a:ext cx="5195651" cy="43203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905" name="Google Shape;905;p94"/>
          <p:cNvGraphicFramePr/>
          <p:nvPr/>
        </p:nvGraphicFramePr>
        <p:xfrm>
          <a:off x="5266675" y="225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905200"/>
                <a:gridCol w="1161300"/>
                <a:gridCol w="982550"/>
              </a:tblGrid>
              <a:tr h="392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醫療方法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654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玩俄羅斯方塊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沒有玩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578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傷患創傷記憶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順利康復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8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沒有幫助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906" name="Google Shape;906;p94"/>
          <p:cNvSpPr txBox="1"/>
          <p:nvPr/>
        </p:nvSpPr>
        <p:spPr>
          <a:xfrm>
            <a:off x="5761375" y="56424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※數字為虛構</a:t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3" name="Google Shape;913;p9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檢定告白傳說的真假</a:t>
            </a:r>
            <a:endParaRPr/>
          </a:p>
        </p:txBody>
      </p:sp>
      <p:sp>
        <p:nvSpPr>
          <p:cNvPr id="914" name="Google Shape;914;p9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5" name="Google Shape;915;p95"/>
          <p:cNvPicPr preferRelativeResize="0"/>
          <p:nvPr/>
        </p:nvPicPr>
        <p:blipFill rotWithShape="1">
          <a:blip r:embed="rId3">
            <a:alphaModFix/>
          </a:blip>
          <a:srcRect b="6960" l="0" r="0" t="1456"/>
          <a:stretch/>
        </p:blipFill>
        <p:spPr>
          <a:xfrm>
            <a:off x="158800" y="2082125"/>
            <a:ext cx="5887575" cy="38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95"/>
          <p:cNvSpPr txBox="1"/>
          <p:nvPr/>
        </p:nvSpPr>
        <p:spPr>
          <a:xfrm>
            <a:off x="275350" y="2198350"/>
            <a:ext cx="3406200" cy="14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傳說...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在聖誕樹下告白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就一定會成功...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17" name="Google Shape;917;p95"/>
          <p:cNvSpPr txBox="1"/>
          <p:nvPr/>
        </p:nvSpPr>
        <p:spPr>
          <a:xfrm>
            <a:off x="5761375" y="56424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※數字為虛構</a:t>
            </a:r>
            <a:endParaRPr sz="1800"/>
          </a:p>
        </p:txBody>
      </p:sp>
      <p:graphicFrame>
        <p:nvGraphicFramePr>
          <p:cNvPr id="918" name="Google Shape;918;p95"/>
          <p:cNvGraphicFramePr/>
          <p:nvPr/>
        </p:nvGraphicFramePr>
        <p:xfrm>
          <a:off x="5266675" y="256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392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告白場所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654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聖誕樹下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其他地方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578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告白結果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成功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失敗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19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25" name="Google Shape;925;p9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檢定告白傳說的真假</a:t>
            </a:r>
            <a:endParaRPr/>
          </a:p>
        </p:txBody>
      </p:sp>
      <p:sp>
        <p:nvSpPr>
          <p:cNvPr id="926" name="Google Shape;926;p9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理系が恋に落ちたので証明してみた</a:t>
            </a:r>
            <a:endParaRPr/>
          </a:p>
        </p:txBody>
      </p:sp>
      <p:pic>
        <p:nvPicPr>
          <p:cNvPr id="927" name="Google Shape;927;p96"/>
          <p:cNvPicPr preferRelativeResize="0"/>
          <p:nvPr/>
        </p:nvPicPr>
        <p:blipFill rotWithShape="1">
          <a:blip r:embed="rId3">
            <a:alphaModFix/>
          </a:blip>
          <a:srcRect b="6960" l="0" r="0" t="1456"/>
          <a:stretch/>
        </p:blipFill>
        <p:spPr>
          <a:xfrm>
            <a:off x="158800" y="2082125"/>
            <a:ext cx="5887575" cy="38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96"/>
          <p:cNvSpPr txBox="1"/>
          <p:nvPr/>
        </p:nvSpPr>
        <p:spPr>
          <a:xfrm>
            <a:off x="275350" y="2198350"/>
            <a:ext cx="3406200" cy="14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傳說...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在聖誕樹下告白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就一定會成功...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29" name="Google Shape;929;p96"/>
          <p:cNvSpPr txBox="1"/>
          <p:nvPr/>
        </p:nvSpPr>
        <p:spPr>
          <a:xfrm>
            <a:off x="5761375" y="56424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※數字為虛構</a:t>
            </a:r>
            <a:endParaRPr sz="1800"/>
          </a:p>
        </p:txBody>
      </p:sp>
      <p:graphicFrame>
        <p:nvGraphicFramePr>
          <p:cNvPr id="930" name="Google Shape;930;p96"/>
          <p:cNvGraphicFramePr/>
          <p:nvPr/>
        </p:nvGraphicFramePr>
        <p:xfrm>
          <a:off x="5266675" y="256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39295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告白場所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6540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聖誕樹下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其他地方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578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告白結果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成功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1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失敗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19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931" name="Google Shape;931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013" y="2236375"/>
            <a:ext cx="8231974" cy="387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8" name="Google Shape;938;p97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實作：卡方檢定</a:t>
            </a:r>
            <a:br>
              <a:rPr lang="zh-TW"/>
            </a:br>
            <a:r>
              <a:rPr b="0" lang="zh-TW" sz="3200"/>
              <a:t>入學審核有性別歧視？</a:t>
            </a:r>
            <a:endParaRPr b="0" sz="3200"/>
          </a:p>
        </p:txBody>
      </p:sp>
      <p:sp>
        <p:nvSpPr>
          <p:cNvPr id="939" name="Google Shape;939;p97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3.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46" name="Google Shape;946;p9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某大學的入學招生</a:t>
            </a:r>
            <a:endParaRPr/>
          </a:p>
        </p:txBody>
      </p:sp>
      <p:sp>
        <p:nvSpPr>
          <p:cNvPr id="947" name="Google Shape;947;p9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8" name="Google Shape;94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025" y="242905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9450" y="1719725"/>
            <a:ext cx="2573400" cy="3418549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98"/>
          <p:cNvSpPr/>
          <p:nvPr/>
        </p:nvSpPr>
        <p:spPr>
          <a:xfrm flipH="1">
            <a:off x="3723300" y="3223900"/>
            <a:ext cx="1697400" cy="848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7" name="Google Shape;957;p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招生統計資料列聯表</a:t>
            </a:r>
            <a:endParaRPr/>
          </a:p>
        </p:txBody>
      </p:sp>
      <p:sp>
        <p:nvSpPr>
          <p:cNvPr id="958" name="Google Shape;958;p99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59" name="Google Shape;959;p99"/>
          <p:cNvGraphicFramePr/>
          <p:nvPr/>
        </p:nvGraphicFramePr>
        <p:xfrm>
          <a:off x="2099450" y="165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1513600"/>
                <a:gridCol w="1219325"/>
                <a:gridCol w="1054825"/>
                <a:gridCol w="1157350"/>
              </a:tblGrid>
              <a:tr h="5486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性別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5486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男性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女性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報考結果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100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不通過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0000"/>
                          </a:solidFill>
                        </a:rPr>
                        <a:t>108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報考人數總合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175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183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960" name="Google Shape;960;p99"/>
          <p:cNvSpPr txBox="1"/>
          <p:nvPr>
            <p:ph type="title"/>
          </p:nvPr>
        </p:nvSpPr>
        <p:spPr>
          <a:xfrm>
            <a:off x="476250" y="50805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男生都通過？女生都沒過？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/>
          <p:nvPr/>
        </p:nvSpPr>
        <p:spPr>
          <a:xfrm>
            <a:off x="1030350" y="2564275"/>
            <a:ext cx="4156200" cy="3460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問卷調查</a:t>
            </a:r>
            <a:endParaRPr b="1" sz="28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lang="zh-TW" sz="2400">
                <a:solidFill>
                  <a:srgbClr val="274E13"/>
                </a:solidFill>
              </a:rPr>
              <a:t>請問您的居住區域：</a:t>
            </a:r>
            <a:br>
              <a:rPr lang="zh-TW" sz="2400">
                <a:solidFill>
                  <a:srgbClr val="274E13"/>
                </a:solidFill>
              </a:rPr>
            </a:br>
            <a:r>
              <a:rPr lang="zh-TW" sz="2400">
                <a:solidFill>
                  <a:srgbClr val="274E13"/>
                </a:solidFill>
              </a:rPr>
              <a:t>☐北部 ☐南部</a:t>
            </a:r>
            <a:endParaRPr sz="2400">
              <a:solidFill>
                <a:srgbClr val="274E13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zh-TW" sz="2400">
                <a:solidFill>
                  <a:schemeClr val="dk2"/>
                </a:solidFill>
              </a:rPr>
              <a:t>請問您的月收入：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1. 未滿2萬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2. 2萬以上，未滿4萬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3. 4萬以上，未滿6萬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4. 6萬以上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88" name="Google Shape;388;p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9" name="Google Shape;389;p5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問卷設計：</a:t>
            </a:r>
            <a:r>
              <a:rPr lang="zh-TW"/>
              <a:t>類別</a:t>
            </a:r>
            <a:r>
              <a:rPr lang="zh-TW"/>
              <a:t>⇨</a:t>
            </a:r>
            <a:r>
              <a:rPr lang="zh-TW"/>
              <a:t>連續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獨立樣本t檢定</a:t>
            </a:r>
            <a:endParaRPr sz="3200"/>
          </a:p>
        </p:txBody>
      </p:sp>
      <p:sp>
        <p:nvSpPr>
          <p:cNvPr id="390" name="Google Shape;390;p55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5"/>
          <p:cNvSpPr/>
          <p:nvPr/>
        </p:nvSpPr>
        <p:spPr>
          <a:xfrm>
            <a:off x="5634150" y="3093350"/>
            <a:ext cx="2225100" cy="693000"/>
          </a:xfrm>
          <a:prstGeom prst="wedgeRoundRectCallout">
            <a:avLst>
              <a:gd fmla="val -75960" name="adj1"/>
              <a:gd fmla="val 9109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類別資料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92" name="Google Shape;392;p55"/>
          <p:cNvSpPr/>
          <p:nvPr/>
        </p:nvSpPr>
        <p:spPr>
          <a:xfrm>
            <a:off x="5634150" y="4807850"/>
            <a:ext cx="2225100" cy="693000"/>
          </a:xfrm>
          <a:prstGeom prst="wedgeRoundRectCallout">
            <a:avLst>
              <a:gd fmla="val -75960" name="adj1"/>
              <a:gd fmla="val 9109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連續資料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93" name="Google Shape;393;p55"/>
          <p:cNvSpPr txBox="1"/>
          <p:nvPr>
            <p:ph idx="4294967295" type="body"/>
          </p:nvPr>
        </p:nvSpPr>
        <p:spPr>
          <a:xfrm>
            <a:off x="476250" y="1783075"/>
            <a:ext cx="81915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想要知道</a:t>
            </a:r>
            <a:r>
              <a:rPr b="1" lang="zh-TW" u="sng">
                <a:solidFill>
                  <a:schemeClr val="dk1"/>
                </a:solidFill>
              </a:rPr>
              <a:t>居住地區</a:t>
            </a:r>
            <a:r>
              <a:rPr lang="zh-TW">
                <a:solidFill>
                  <a:schemeClr val="dk1"/>
                </a:solidFill>
              </a:rPr>
              <a:t>是否會造成</a:t>
            </a:r>
            <a:r>
              <a:rPr b="1" lang="zh-TW" u="sng">
                <a:solidFill>
                  <a:schemeClr val="dk1"/>
                </a:solidFill>
              </a:rPr>
              <a:t>月收入</a:t>
            </a:r>
            <a:r>
              <a:rPr lang="zh-TW">
                <a:solidFill>
                  <a:schemeClr val="dk1"/>
                </a:solidFill>
              </a:rPr>
              <a:t>的差異</a:t>
            </a:r>
            <a:r>
              <a:rPr lang="zh-TW"/>
              <a:t>？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7" name="Google Shape;967;p100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圖片來源：https://kknews.cc/baby/rek2brr.html</a:t>
            </a:r>
            <a:endParaRPr/>
          </a:p>
        </p:txBody>
      </p:sp>
      <p:sp>
        <p:nvSpPr>
          <p:cNvPr id="968" name="Google Shape;968;p100"/>
          <p:cNvSpPr txBox="1"/>
          <p:nvPr>
            <p:ph type="title"/>
          </p:nvPr>
        </p:nvSpPr>
        <p:spPr>
          <a:xfrm>
            <a:off x="476250" y="50706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我們強烈質疑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貴校入學審核有性別歧視！</a:t>
            </a:r>
            <a:endParaRPr/>
          </a:p>
        </p:txBody>
      </p:sp>
      <p:pic>
        <p:nvPicPr>
          <p:cNvPr id="969" name="Google Shape;969;p100"/>
          <p:cNvPicPr preferRelativeResize="0"/>
          <p:nvPr/>
        </p:nvPicPr>
        <p:blipFill rotWithShape="1">
          <a:blip r:embed="rId3">
            <a:alphaModFix/>
          </a:blip>
          <a:srcRect b="16296" l="0" r="0" t="0"/>
          <a:stretch/>
        </p:blipFill>
        <p:spPr>
          <a:xfrm>
            <a:off x="1171737" y="777975"/>
            <a:ext cx="6800525" cy="41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76" name="Google Shape;976;p10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實作學習單</a:t>
            </a:r>
            <a:endParaRPr/>
          </a:p>
        </p:txBody>
      </p:sp>
      <p:sp>
        <p:nvSpPr>
          <p:cNvPr id="978" name="Google Shape;978;p101"/>
          <p:cNvSpPr/>
          <p:nvPr/>
        </p:nvSpPr>
        <p:spPr>
          <a:xfrm>
            <a:off x="3250200" y="3321675"/>
            <a:ext cx="26436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實作：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卡方檢定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.docx</a:t>
            </a:r>
            <a:endParaRPr sz="3200"/>
          </a:p>
        </p:txBody>
      </p:sp>
      <p:pic>
        <p:nvPicPr>
          <p:cNvPr descr="[slide] google doc document homepage webpage slide" id="979" name="Google Shape;97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75" y="2452325"/>
            <a:ext cx="1227075" cy="1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2"/>
          <p:cNvSpPr txBox="1"/>
          <p:nvPr>
            <p:ph idx="1" type="body"/>
          </p:nvPr>
        </p:nvSpPr>
        <p:spPr>
          <a:xfrm>
            <a:off x="4597250" y="1783075"/>
            <a:ext cx="40707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下載CSV檔案</a:t>
            </a:r>
            <a:br>
              <a:rPr lang="zh-TW"/>
            </a:br>
            <a:br>
              <a:rPr lang="zh-TW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上傳CSV檔案到「卡方檢定計算器」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解讀報表：卡方檢定結果</a:t>
            </a:r>
            <a:br>
              <a:rPr lang="zh-TW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撰寫結論</a:t>
            </a:r>
            <a:endParaRPr/>
          </a:p>
        </p:txBody>
      </p:sp>
      <p:sp>
        <p:nvSpPr>
          <p:cNvPr id="986" name="Google Shape;986;p1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87" name="Google Shape;987;p10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W12-a. </a:t>
            </a:r>
            <a:r>
              <a:rPr lang="zh-TW"/>
              <a:t>卡方檢定</a:t>
            </a:r>
            <a:endParaRPr/>
          </a:p>
        </p:txBody>
      </p:sp>
      <p:pic>
        <p:nvPicPr>
          <p:cNvPr descr="google spreadsheet.png" id="988" name="Google Shape;98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411" y="1943725"/>
            <a:ext cx="687739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web page 網頁 Slide" id="989" name="Google Shape;989;p102"/>
          <p:cNvPicPr preferRelativeResize="0"/>
          <p:nvPr/>
        </p:nvPicPr>
        <p:blipFill rotWithShape="1">
          <a:blip r:embed="rId4">
            <a:alphaModFix/>
          </a:blip>
          <a:srcRect b="6015" l="14758" r="14489" t="0"/>
          <a:stretch/>
        </p:blipFill>
        <p:spPr>
          <a:xfrm>
            <a:off x="3713400" y="3178082"/>
            <a:ext cx="656115" cy="87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google doc document homepage webpage slide" id="990" name="Google Shape;990;p102"/>
          <p:cNvPicPr preferRelativeResize="0"/>
          <p:nvPr/>
        </p:nvPicPr>
        <p:blipFill rotWithShape="1">
          <a:blip r:embed="rId5">
            <a:alphaModFix/>
          </a:blip>
          <a:srcRect b="9842" l="15319" r="15519" t="2044"/>
          <a:stretch/>
        </p:blipFill>
        <p:spPr>
          <a:xfrm>
            <a:off x="3736844" y="4714178"/>
            <a:ext cx="664296" cy="846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102"/>
          <p:cNvCxnSpPr/>
          <p:nvPr/>
        </p:nvCxnSpPr>
        <p:spPr>
          <a:xfrm>
            <a:off x="3676175" y="296562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2" name="Google Shape;992;p102"/>
          <p:cNvCxnSpPr/>
          <p:nvPr/>
        </p:nvCxnSpPr>
        <p:spPr>
          <a:xfrm>
            <a:off x="3676175" y="458437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0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</a:t>
            </a:r>
            <a:r>
              <a:rPr lang="zh-TW"/>
              <a:t>下載CSV檔案</a:t>
            </a:r>
            <a:endParaRPr/>
          </a:p>
        </p:txBody>
      </p:sp>
      <p:sp>
        <p:nvSpPr>
          <p:cNvPr id="999" name="Google Shape;999;p10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google spreadsheet.png" id="1001" name="Google Shape;1001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5" y="169425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103"/>
          <p:cNvSpPr/>
          <p:nvPr/>
        </p:nvSpPr>
        <p:spPr>
          <a:xfrm>
            <a:off x="614750" y="3321675"/>
            <a:ext cx="22482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實作：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卡方檢定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.docx</a:t>
            </a:r>
            <a:endParaRPr sz="3200"/>
          </a:p>
        </p:txBody>
      </p:sp>
      <p:pic>
        <p:nvPicPr>
          <p:cNvPr descr="[slide] google doc document homepage webpage slide" id="1003" name="Google Shape;1003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313" y="2452325"/>
            <a:ext cx="1227075" cy="1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103"/>
          <p:cNvSpPr/>
          <p:nvPr/>
        </p:nvSpPr>
        <p:spPr>
          <a:xfrm>
            <a:off x="6302850" y="3321675"/>
            <a:ext cx="23649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招生統計資料 </a:t>
            </a:r>
            <a:br>
              <a:rPr lang="zh-TW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data.csv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005" name="Google Shape;100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425" y="2557200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03"/>
          <p:cNvSpPr/>
          <p:nvPr/>
        </p:nvSpPr>
        <p:spPr>
          <a:xfrm flipH="1">
            <a:off x="2684552" y="4150000"/>
            <a:ext cx="8730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103"/>
          <p:cNvSpPr/>
          <p:nvPr/>
        </p:nvSpPr>
        <p:spPr>
          <a:xfrm>
            <a:off x="3714238" y="3321675"/>
            <a:ext cx="17373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招生統計資料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008" name="Google Shape;1008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075" y="2557200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03"/>
          <p:cNvSpPr/>
          <p:nvPr/>
        </p:nvSpPr>
        <p:spPr>
          <a:xfrm flipH="1">
            <a:off x="5326677" y="4150000"/>
            <a:ext cx="8730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6" name="Google Shape;1016;p10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列聯表資料格式說明</a:t>
            </a:r>
            <a:endParaRPr/>
          </a:p>
        </p:txBody>
      </p:sp>
      <p:pic>
        <p:nvPicPr>
          <p:cNvPr id="1017" name="Google Shape;1017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50" y="2682161"/>
            <a:ext cx="5590825" cy="33544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8" name="Google Shape;1018;p104"/>
          <p:cNvSpPr/>
          <p:nvPr/>
        </p:nvSpPr>
        <p:spPr>
          <a:xfrm>
            <a:off x="3126600" y="4836693"/>
            <a:ext cx="3038400" cy="356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19" name="Google Shape;1019;p104"/>
          <p:cNvSpPr/>
          <p:nvPr/>
        </p:nvSpPr>
        <p:spPr>
          <a:xfrm>
            <a:off x="1552875" y="5193405"/>
            <a:ext cx="1573800" cy="610500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20" name="Google Shape;1020;p104"/>
          <p:cNvSpPr txBox="1"/>
          <p:nvPr>
            <p:ph idx="2" type="body"/>
          </p:nvPr>
        </p:nvSpPr>
        <p:spPr>
          <a:xfrm>
            <a:off x="4995500" y="1791150"/>
            <a:ext cx="3729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3200" u="sng">
                <a:solidFill>
                  <a:schemeClr val="dk1"/>
                </a:solidFill>
              </a:rPr>
              <a:t>變項類別</a:t>
            </a:r>
            <a:r>
              <a:rPr lang="zh-TW" sz="3200">
                <a:solidFill>
                  <a:schemeClr val="dk1"/>
                </a:solidFill>
              </a:rPr>
              <a:t>:</a:t>
            </a:r>
            <a:r>
              <a:rPr lang="zh-TW" sz="3200" u="sng">
                <a:solidFill>
                  <a:schemeClr val="dk1"/>
                </a:solidFill>
              </a:rPr>
              <a:t>變項名稱</a:t>
            </a:r>
            <a:endParaRPr sz="3200" u="sng"/>
          </a:p>
          <a:p>
            <a:pPr indent="-381000" lvl="0" marL="457200" rtl="0" algn="r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TW">
                <a:solidFill>
                  <a:srgbClr val="FF0000"/>
                </a:solidFill>
              </a:rPr>
              <a:t>行</a:t>
            </a:r>
            <a:r>
              <a:rPr lang="zh-TW">
                <a:solidFill>
                  <a:srgbClr val="FF0000"/>
                </a:solidFill>
              </a:rPr>
              <a:t>變項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r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lang="zh-TW">
                <a:solidFill>
                  <a:srgbClr val="274E13"/>
                </a:solidFill>
              </a:rPr>
              <a:t>列變項</a:t>
            </a:r>
            <a:endParaRPr>
              <a:solidFill>
                <a:srgbClr val="274E13"/>
              </a:solidFill>
            </a:endParaRPr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1021" name="Google Shape;1021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475" y="169425"/>
            <a:ext cx="773750" cy="9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28" name="Google Shape;1028;p10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</a:t>
            </a:r>
            <a:r>
              <a:rPr lang="zh-TW"/>
              <a:t>上傳CSV檔案</a:t>
            </a:r>
            <a:endParaRPr/>
          </a:p>
        </p:txBody>
      </p:sp>
      <p:sp>
        <p:nvSpPr>
          <p:cNvPr id="1029" name="Google Shape;1029;p10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030" name="Google Shape;103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169425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05"/>
          <p:cNvPicPr preferRelativeResize="0"/>
          <p:nvPr/>
        </p:nvPicPr>
        <p:blipFill rotWithShape="1">
          <a:blip r:embed="rId4">
            <a:alphaModFix/>
          </a:blip>
          <a:srcRect b="38770" l="0" r="40561" t="0"/>
          <a:stretch/>
        </p:blipFill>
        <p:spPr>
          <a:xfrm>
            <a:off x="3434950" y="1927425"/>
            <a:ext cx="5709050" cy="46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105"/>
          <p:cNvSpPr/>
          <p:nvPr/>
        </p:nvSpPr>
        <p:spPr>
          <a:xfrm>
            <a:off x="278950" y="3552925"/>
            <a:ext cx="2925000" cy="1952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招生統計資料 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- data.csv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033" name="Google Shape;1033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4575" y="2788450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105"/>
          <p:cNvSpPr/>
          <p:nvPr/>
        </p:nvSpPr>
        <p:spPr>
          <a:xfrm>
            <a:off x="4035200" y="4175250"/>
            <a:ext cx="2925000" cy="68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35" name="Google Shape;1035;p105"/>
          <p:cNvSpPr/>
          <p:nvPr/>
        </p:nvSpPr>
        <p:spPr>
          <a:xfrm flipH="1">
            <a:off x="3127750" y="4243700"/>
            <a:ext cx="1049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625" y="169425"/>
            <a:ext cx="6504368" cy="643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3" name="Google Shape;1043;p106"/>
          <p:cNvSpPr txBox="1"/>
          <p:nvPr>
            <p:ph type="title"/>
          </p:nvPr>
        </p:nvSpPr>
        <p:spPr>
          <a:xfrm>
            <a:off x="1140600" y="169425"/>
            <a:ext cx="75270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列聯表設定</a:t>
            </a:r>
            <a:endParaRPr/>
          </a:p>
        </p:txBody>
      </p:sp>
      <p:sp>
        <p:nvSpPr>
          <p:cNvPr id="1044" name="Google Shape;1044;p10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106"/>
          <p:cNvSpPr/>
          <p:nvPr/>
        </p:nvSpPr>
        <p:spPr>
          <a:xfrm>
            <a:off x="2938900" y="1210140"/>
            <a:ext cx="5868300" cy="32367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46" name="Google Shape;1046;p106"/>
          <p:cNvSpPr/>
          <p:nvPr/>
        </p:nvSpPr>
        <p:spPr>
          <a:xfrm>
            <a:off x="341400" y="2554050"/>
            <a:ext cx="2226000" cy="1142100"/>
          </a:xfrm>
          <a:prstGeom prst="wedgeRoundRectCallout">
            <a:avLst>
              <a:gd fmla="val 69572" name="adj1"/>
              <a:gd fmla="val -157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可手動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輸入數值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047" name="Google Shape;1047;p106"/>
          <p:cNvSpPr/>
          <p:nvPr/>
        </p:nvSpPr>
        <p:spPr>
          <a:xfrm>
            <a:off x="2800950" y="4626525"/>
            <a:ext cx="6144300" cy="17406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48" name="Google Shape;1048;p106"/>
          <p:cNvSpPr/>
          <p:nvPr/>
        </p:nvSpPr>
        <p:spPr>
          <a:xfrm>
            <a:off x="202125" y="4446850"/>
            <a:ext cx="2504400" cy="1142100"/>
          </a:xfrm>
          <a:prstGeom prst="wedgeRoundRectCallout">
            <a:avLst>
              <a:gd fmla="val 69572" name="adj1"/>
              <a:gd fmla="val -157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報表內容與</a:t>
            </a:r>
            <a:br>
              <a:rPr lang="zh-TW" sz="3200">
                <a:solidFill>
                  <a:srgbClr val="FFFFFF"/>
                </a:solidFill>
              </a:rPr>
            </a:br>
            <a:r>
              <a:rPr lang="zh-TW" sz="3200">
                <a:solidFill>
                  <a:srgbClr val="FFFFFF"/>
                </a:solidFill>
              </a:rPr>
              <a:t>檢定設定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web page 網頁 Slide" id="1049" name="Google Shape;1049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0" y="372225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240" y="2"/>
            <a:ext cx="5635769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1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57" name="Google Shape;1057;p107"/>
          <p:cNvSpPr txBox="1"/>
          <p:nvPr>
            <p:ph type="title"/>
          </p:nvPr>
        </p:nvSpPr>
        <p:spPr>
          <a:xfrm>
            <a:off x="476250" y="169425"/>
            <a:ext cx="33930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</a:t>
            </a:r>
            <a:r>
              <a:rPr lang="zh-TW"/>
              <a:t>解讀報表</a:t>
            </a:r>
            <a:endParaRPr/>
          </a:p>
        </p:txBody>
      </p:sp>
      <p:sp>
        <p:nvSpPr>
          <p:cNvPr id="1058" name="Google Shape;1058;p10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059" name="Google Shape;1059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0" y="37222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107"/>
          <p:cNvSpPr/>
          <p:nvPr/>
        </p:nvSpPr>
        <p:spPr>
          <a:xfrm>
            <a:off x="3768300" y="938475"/>
            <a:ext cx="3118500" cy="29310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1" name="Google Shape;1061;p107"/>
          <p:cNvSpPr/>
          <p:nvPr/>
        </p:nvSpPr>
        <p:spPr>
          <a:xfrm>
            <a:off x="1282250" y="2193100"/>
            <a:ext cx="2226000" cy="1142100"/>
          </a:xfrm>
          <a:prstGeom prst="wedgeRoundRectCallout">
            <a:avLst>
              <a:gd fmla="val 69572" name="adj1"/>
              <a:gd fmla="val -157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列聯表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統計結果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062" name="Google Shape;1062;p107"/>
          <p:cNvSpPr/>
          <p:nvPr/>
        </p:nvSpPr>
        <p:spPr>
          <a:xfrm>
            <a:off x="3768300" y="3869475"/>
            <a:ext cx="5024400" cy="25266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3" name="Google Shape;1063;p107"/>
          <p:cNvSpPr/>
          <p:nvPr/>
        </p:nvSpPr>
        <p:spPr>
          <a:xfrm>
            <a:off x="1282250" y="4388388"/>
            <a:ext cx="2226000" cy="1142100"/>
          </a:xfrm>
          <a:prstGeom prst="wedgeRoundRectCallout">
            <a:avLst>
              <a:gd fmla="val 69572" name="adj1"/>
              <a:gd fmla="val -157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卡方檢定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結果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70" name="Google Shape;1070;p10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列聯表統計結果</a:t>
            </a:r>
            <a:endParaRPr/>
          </a:p>
        </p:txBody>
      </p:sp>
      <p:sp>
        <p:nvSpPr>
          <p:cNvPr id="1071" name="Google Shape;1071;p10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072" name="Google Shape;107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" y="372225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08"/>
          <p:cNvPicPr preferRelativeResize="0"/>
          <p:nvPr/>
        </p:nvPicPr>
        <p:blipFill rotWithShape="1">
          <a:blip r:embed="rId4">
            <a:alphaModFix/>
          </a:blip>
          <a:srcRect b="40958" l="5897" r="40048" t="15416"/>
          <a:stretch/>
        </p:blipFill>
        <p:spPr>
          <a:xfrm>
            <a:off x="476250" y="1354785"/>
            <a:ext cx="5662051" cy="531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108"/>
          <p:cNvSpPr/>
          <p:nvPr/>
        </p:nvSpPr>
        <p:spPr>
          <a:xfrm>
            <a:off x="2523450" y="5443075"/>
            <a:ext cx="2558700" cy="3321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5" name="Google Shape;1075;p108"/>
          <p:cNvSpPr/>
          <p:nvPr/>
        </p:nvSpPr>
        <p:spPr>
          <a:xfrm>
            <a:off x="2523450" y="4071475"/>
            <a:ext cx="2558700" cy="3321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6" name="Google Shape;1076;p108"/>
          <p:cNvSpPr/>
          <p:nvPr/>
        </p:nvSpPr>
        <p:spPr>
          <a:xfrm>
            <a:off x="2523450" y="2266750"/>
            <a:ext cx="2558700" cy="3321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7" name="Google Shape;1077;p108"/>
          <p:cNvSpPr/>
          <p:nvPr/>
        </p:nvSpPr>
        <p:spPr>
          <a:xfrm>
            <a:off x="2523450" y="3652775"/>
            <a:ext cx="2558700" cy="332100"/>
          </a:xfrm>
          <a:prstGeom prst="roundRect">
            <a:avLst>
              <a:gd fmla="val 5997" name="adj"/>
            </a:avLst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8" name="Google Shape;1078;p108"/>
          <p:cNvSpPr txBox="1"/>
          <p:nvPr>
            <p:ph idx="4294967295" type="body"/>
          </p:nvPr>
        </p:nvSpPr>
        <p:spPr>
          <a:xfrm>
            <a:off x="6165800" y="1791150"/>
            <a:ext cx="28002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</a:rPr>
              <a:t>調整後殘差</a:t>
            </a:r>
            <a:r>
              <a:rPr lang="zh-TW"/>
              <a:t>絕對值 &gt; 1.96</a:t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表示該細格的</a:t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個數顯著的多/少</a:t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(以黃底標示)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5" name="Google Shape;1085;p10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3-1. 整體統計檢定</a:t>
            </a:r>
            <a:endParaRPr/>
          </a:p>
        </p:txBody>
      </p:sp>
      <p:sp>
        <p:nvSpPr>
          <p:cNvPr id="1086" name="Google Shape;1086;p10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087" name="Google Shape;108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" y="37222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10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卡方檢定統計量χ2 = 9.349 ，</a:t>
            </a:r>
            <a:r>
              <a:rPr lang="zh-TW">
                <a:solidFill>
                  <a:srgbClr val="FF0000"/>
                </a:solidFill>
              </a:rPr>
              <a:t>p值 = 0.003 ，達到α = 0.05的顯著水準</a:t>
            </a:r>
            <a:r>
              <a:rPr lang="zh-TW"/>
              <a:t> ，因此拒絕虛無假設，接受對立假設。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表示「性別」的不同對「報考結果」有顯著的影響。</a:t>
            </a:r>
            <a:endParaRPr/>
          </a:p>
        </p:txBody>
      </p:sp>
      <p:sp>
        <p:nvSpPr>
          <p:cNvPr id="1089" name="Google Shape;1089;p109"/>
          <p:cNvSpPr/>
          <p:nvPr/>
        </p:nvSpPr>
        <p:spPr>
          <a:xfrm>
            <a:off x="5611225" y="2265300"/>
            <a:ext cx="2445000" cy="763500"/>
          </a:xfrm>
          <a:prstGeom prst="wedgeRoundRectCallout">
            <a:avLst>
              <a:gd fmla="val -2550" name="adj1"/>
              <a:gd fmla="val 8634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有顯著！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090" name="Google Shape;1090;p109"/>
          <p:cNvSpPr/>
          <p:nvPr/>
        </p:nvSpPr>
        <p:spPr>
          <a:xfrm>
            <a:off x="2627700" y="5168775"/>
            <a:ext cx="4051800" cy="10074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可以繼續往下分析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091" name="Google Shape;1091;p109"/>
          <p:cNvSpPr/>
          <p:nvPr/>
        </p:nvSpPr>
        <p:spPr>
          <a:xfrm>
            <a:off x="561425" y="2625045"/>
            <a:ext cx="2167500" cy="552300"/>
          </a:xfrm>
          <a:prstGeom prst="roundRect">
            <a:avLst>
              <a:gd fmla="val 16667" name="adj"/>
            </a:avLst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整體統計檢定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/>
          <p:nvPr>
            <p:ph idx="4294967295" type="body"/>
          </p:nvPr>
        </p:nvSpPr>
        <p:spPr>
          <a:xfrm>
            <a:off x="476250" y="1783075"/>
            <a:ext cx="81915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想要知道</a:t>
            </a:r>
            <a:r>
              <a:rPr b="1" lang="zh-TW" u="sng"/>
              <a:t>證照數量</a:t>
            </a:r>
            <a:r>
              <a:rPr lang="zh-TW"/>
              <a:t>跟</a:t>
            </a:r>
            <a:r>
              <a:rPr b="1" lang="zh-TW" u="sng"/>
              <a:t>月收入</a:t>
            </a:r>
            <a:r>
              <a:rPr lang="zh-TW"/>
              <a:t>是否有關係</a:t>
            </a:r>
            <a:r>
              <a:rPr lang="zh-TW"/>
              <a:t>？</a:t>
            </a:r>
            <a:endParaRPr/>
          </a:p>
        </p:txBody>
      </p:sp>
      <p:sp>
        <p:nvSpPr>
          <p:cNvPr id="400" name="Google Shape;400;p56"/>
          <p:cNvSpPr/>
          <p:nvPr/>
        </p:nvSpPr>
        <p:spPr>
          <a:xfrm>
            <a:off x="1030350" y="2564275"/>
            <a:ext cx="4156200" cy="3460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問卷調查</a:t>
            </a:r>
            <a:endParaRPr b="1" sz="28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zh-TW" sz="2400">
                <a:solidFill>
                  <a:schemeClr val="dk2"/>
                </a:solidFill>
              </a:rPr>
              <a:t>請問您的證照數量：_______</a:t>
            </a:r>
            <a:endParaRPr sz="2400">
              <a:solidFill>
                <a:srgbClr val="274E13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zh-TW" sz="2400">
                <a:solidFill>
                  <a:schemeClr val="dk2"/>
                </a:solidFill>
              </a:rPr>
              <a:t>請問您的月收入：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1. 未滿2萬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2. 2萬以上，未滿4萬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3. 4萬以上，未滿6萬</a:t>
            </a:r>
            <a:br>
              <a:rPr lang="zh-TW" sz="2400">
                <a:solidFill>
                  <a:schemeClr val="dk2"/>
                </a:solidFill>
              </a:rPr>
            </a:br>
            <a:r>
              <a:rPr lang="zh-TW" sz="2400">
                <a:solidFill>
                  <a:schemeClr val="dk2"/>
                </a:solidFill>
              </a:rPr>
              <a:t>☐ 4. 6萬以上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01" name="Google Shape;401;p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2" name="Google Shape;402;p5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問卷設計：</a:t>
            </a:r>
            <a:r>
              <a:rPr lang="zh-TW"/>
              <a:t>連續⇔</a:t>
            </a:r>
            <a:r>
              <a:rPr lang="zh-TW"/>
              <a:t>連續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皮爾森積差相關分析</a:t>
            </a:r>
            <a:endParaRPr sz="3200"/>
          </a:p>
        </p:txBody>
      </p:sp>
      <p:sp>
        <p:nvSpPr>
          <p:cNvPr id="403" name="Google Shape;403;p56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6"/>
          <p:cNvSpPr/>
          <p:nvPr/>
        </p:nvSpPr>
        <p:spPr>
          <a:xfrm>
            <a:off x="5634150" y="4807850"/>
            <a:ext cx="2225100" cy="693000"/>
          </a:xfrm>
          <a:prstGeom prst="wedgeRoundRectCallout">
            <a:avLst>
              <a:gd fmla="val -75960" name="adj1"/>
              <a:gd fmla="val 9109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連續資料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405" name="Google Shape;405;p56"/>
          <p:cNvSpPr/>
          <p:nvPr/>
        </p:nvSpPr>
        <p:spPr>
          <a:xfrm>
            <a:off x="5634150" y="3033725"/>
            <a:ext cx="2225100" cy="693000"/>
          </a:xfrm>
          <a:prstGeom prst="wedgeRoundRectCallout">
            <a:avLst>
              <a:gd fmla="val -75960" name="adj1"/>
              <a:gd fmla="val 9109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連續資料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98" name="Google Shape;1098;p1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3-2. </a:t>
            </a:r>
            <a:r>
              <a:rPr lang="zh-TW">
                <a:solidFill>
                  <a:schemeClr val="dk1"/>
                </a:solidFill>
              </a:rPr>
              <a:t>相關係數與預測係數分析</a:t>
            </a:r>
            <a:endParaRPr/>
          </a:p>
        </p:txBody>
      </p:sp>
      <p:sp>
        <p:nvSpPr>
          <p:cNvPr id="1099" name="Google Shape;1099;p11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100" name="Google Shape;110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" y="37222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110"/>
          <p:cNvSpPr txBox="1"/>
          <p:nvPr>
            <p:ph idx="1" type="body"/>
          </p:nvPr>
        </p:nvSpPr>
        <p:spPr>
          <a:xfrm>
            <a:off x="476250" y="2590463"/>
            <a:ext cx="81915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「性別」跟「報考結果」之相關係數Cramer's V值</a:t>
            </a:r>
            <a:br>
              <a:rPr lang="zh-TW"/>
            </a:br>
            <a:r>
              <a:rPr lang="zh-TW"/>
              <a:t>(介於0~1之間)為 0.162 ，屬於低度相關。</a:t>
            </a:r>
            <a:endParaRPr/>
          </a:p>
        </p:txBody>
      </p:sp>
      <p:sp>
        <p:nvSpPr>
          <p:cNvPr id="1102" name="Google Shape;1102;p110"/>
          <p:cNvSpPr/>
          <p:nvPr/>
        </p:nvSpPr>
        <p:spPr>
          <a:xfrm>
            <a:off x="561425" y="1934675"/>
            <a:ext cx="2167500" cy="552300"/>
          </a:xfrm>
          <a:prstGeom prst="roundRect">
            <a:avLst>
              <a:gd fmla="val 16667" name="adj"/>
            </a:avLst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相關係數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03" name="Google Shape;1103;p110"/>
          <p:cNvSpPr/>
          <p:nvPr/>
        </p:nvSpPr>
        <p:spPr>
          <a:xfrm>
            <a:off x="561425" y="3722295"/>
            <a:ext cx="2167500" cy="552300"/>
          </a:xfrm>
          <a:prstGeom prst="roundRect">
            <a:avLst>
              <a:gd fmla="val 16667" name="adj"/>
            </a:avLst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預測</a:t>
            </a:r>
            <a:r>
              <a:rPr lang="zh-TW" sz="2400">
                <a:solidFill>
                  <a:srgbClr val="FFFFFF"/>
                </a:solidFill>
              </a:rPr>
              <a:t>係數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04" name="Google Shape;1104;p110"/>
          <p:cNvSpPr txBox="1"/>
          <p:nvPr>
            <p:ph idx="1" type="body"/>
          </p:nvPr>
        </p:nvSpPr>
        <p:spPr>
          <a:xfrm>
            <a:off x="561425" y="4186050"/>
            <a:ext cx="8191500" cy="23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Goodman與Kruskal的預測係數Tau值的分析：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以「性別」來預測「報考結果」的正確比例為2.612%。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以「報考結果」來預測「性別」的正確比例為2.612%。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11" name="Google Shape;1111;p1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相關係數Cramer's V值的範圍</a:t>
            </a:r>
            <a:br>
              <a:rPr lang="zh-TW"/>
            </a:br>
            <a:r>
              <a:rPr b="0" lang="zh-TW" sz="3200"/>
              <a:t>(介於0~1之間)</a:t>
            </a:r>
            <a:endParaRPr b="0" sz="3200"/>
          </a:p>
        </p:txBody>
      </p:sp>
      <p:sp>
        <p:nvSpPr>
          <p:cNvPr id="1112" name="Google Shape;1112;p11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13" name="Google Shape;1113;p111"/>
          <p:cNvGraphicFramePr/>
          <p:nvPr/>
        </p:nvGraphicFramePr>
        <p:xfrm>
          <a:off x="952500" y="24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3724850"/>
                <a:gridCol w="3724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>
                          <a:solidFill>
                            <a:srgbClr val="FFFFFF"/>
                          </a:solidFill>
                        </a:rPr>
                        <a:t>相關係數範圍</a:t>
                      </a:r>
                      <a:endParaRPr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>
                          <a:solidFill>
                            <a:srgbClr val="FFFFFF"/>
                          </a:solidFill>
                        </a:rPr>
                        <a:t>變項之間關聯程度</a:t>
                      </a:r>
                      <a:endParaRPr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1.00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完全相關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0.70 - 0.99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/>
                        <a:t>高度相關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0.40 - .069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/>
                        <a:t>中度相關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0.10 - 0.39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>
                          <a:solidFill>
                            <a:schemeClr val="dk1"/>
                          </a:solidFill>
                        </a:rPr>
                        <a:t>低度相關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0.10 以下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>
                          <a:solidFill>
                            <a:schemeClr val="dk1"/>
                          </a:solidFill>
                        </a:rPr>
                        <a:t>無相關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114" name="Google Shape;1114;p111"/>
          <p:cNvSpPr txBox="1"/>
          <p:nvPr/>
        </p:nvSpPr>
        <p:spPr>
          <a:xfrm>
            <a:off x="5028850" y="1985500"/>
            <a:ext cx="33579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(跟積差相關係數r一樣)</a:t>
            </a:r>
            <a:endParaRPr sz="2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1" name="Google Shape;1121;p11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3-3. </a:t>
            </a:r>
            <a:r>
              <a:rPr lang="zh-TW">
                <a:solidFill>
                  <a:schemeClr val="dk1"/>
                </a:solidFill>
              </a:rPr>
              <a:t>細格統計檢定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2" name="Google Shape;1122;p11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123" name="Google Shape;1123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" y="37222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112"/>
          <p:cNvSpPr txBox="1"/>
          <p:nvPr>
            <p:ph idx="1" type="body"/>
          </p:nvPr>
        </p:nvSpPr>
        <p:spPr>
          <a:xfrm>
            <a:off x="1044350" y="2382250"/>
            <a:ext cx="7055400" cy="41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細格</a:t>
            </a:r>
            <a:r>
              <a:rPr lang="zh-TW">
                <a:solidFill>
                  <a:schemeClr val="dk1"/>
                </a:solidFill>
              </a:rPr>
              <a:t>統計檢定分析</a:t>
            </a:r>
            <a:r>
              <a:rPr lang="zh-TW"/>
              <a:t>：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「男性」中「通過」之調整後殘差為3.1，</a:t>
            </a:r>
            <a:br>
              <a:rPr lang="zh-TW"/>
            </a:br>
            <a:r>
              <a:rPr lang="zh-TW"/>
              <a:t>表示觀察個數顯著高於期望個數。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「女性」中「通過」之調整後殘差為-3，</a:t>
            </a:r>
            <a:br>
              <a:rPr lang="zh-TW"/>
            </a:br>
            <a:r>
              <a:rPr lang="zh-TW"/>
              <a:t>表示觀察個數顯著低於期望個數。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「男性」中「不通過」之調整後殘差為-3，</a:t>
            </a:r>
            <a:br>
              <a:rPr lang="zh-TW"/>
            </a:br>
            <a:r>
              <a:rPr lang="zh-TW"/>
              <a:t>表示觀察個數顯著低於期望個數。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「女性」中「不通過」之調整後殘差為3.1，</a:t>
            </a:r>
            <a:br>
              <a:rPr lang="zh-TW"/>
            </a:br>
            <a:r>
              <a:rPr lang="zh-TW"/>
              <a:t>表示觀察個數顯著高於期望個數。</a:t>
            </a:r>
            <a:endParaRPr/>
          </a:p>
        </p:txBody>
      </p:sp>
      <p:sp>
        <p:nvSpPr>
          <p:cNvPr id="1125" name="Google Shape;1125;p112"/>
          <p:cNvSpPr/>
          <p:nvPr/>
        </p:nvSpPr>
        <p:spPr>
          <a:xfrm>
            <a:off x="1044350" y="1934675"/>
            <a:ext cx="2167500" cy="552300"/>
          </a:xfrm>
          <a:prstGeom prst="roundRect">
            <a:avLst>
              <a:gd fmla="val 16667" name="adj"/>
            </a:avLst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細格統計檢定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2" name="Google Shape;1132;p11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</a:t>
            </a:r>
            <a:r>
              <a:rPr lang="zh-TW"/>
              <a:t>撰寫結論：結論寫作框架</a:t>
            </a:r>
            <a:endParaRPr/>
          </a:p>
        </p:txBody>
      </p:sp>
      <p:sp>
        <p:nvSpPr>
          <p:cNvPr id="1133" name="Google Shape;1133;p11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google doc document homepage webpage slide" id="1134" name="Google Shape;113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5" name="Google Shape;1135;p113"/>
          <p:cNvGraphicFramePr/>
          <p:nvPr/>
        </p:nvGraphicFramePr>
        <p:xfrm>
          <a:off x="1692000" y="116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{407F93F1-4E2C-4BEA-B443-D1460DE425D1}</a:tableStyleId>
              </a:tblPr>
              <a:tblGrid>
                <a:gridCol w="57600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研究目的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XXXX</a:t>
                      </a:r>
                      <a:r>
                        <a:rPr lang="zh-TW" sz="2400" u="sng"/>
                        <a:t>(行變項)</a:t>
                      </a:r>
                      <a:r>
                        <a:rPr lang="zh-TW" sz="2400"/>
                        <a:t>X</a:t>
                      </a:r>
                      <a:r>
                        <a:rPr lang="zh-TW" sz="2400" u="sng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zh-TW" sz="2400" u="sng"/>
                        <a:t>列</a:t>
                      </a:r>
                      <a:r>
                        <a:rPr lang="zh-TW" sz="2400" u="sng">
                          <a:solidFill>
                            <a:srgbClr val="000000"/>
                          </a:solidFill>
                        </a:rPr>
                        <a:t>變項)</a:t>
                      </a:r>
                      <a:r>
                        <a:rPr lang="zh-TW" sz="2400"/>
                        <a:t>XXXXX</a:t>
                      </a:r>
                      <a:endParaRPr sz="24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樣本敘述統計量</a:t>
                      </a:r>
                      <a:endParaRPr sz="2400"/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14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整體統計檢定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78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相關係數與預測係數分析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細格統計檢定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6" name="Google Shape;1136;p113"/>
          <p:cNvSpPr/>
          <p:nvPr/>
        </p:nvSpPr>
        <p:spPr>
          <a:xfrm>
            <a:off x="2192700" y="3890975"/>
            <a:ext cx="2342400" cy="4350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達到顯著水準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37" name="Google Shape;1137;p113"/>
          <p:cNvSpPr/>
          <p:nvPr/>
        </p:nvSpPr>
        <p:spPr>
          <a:xfrm>
            <a:off x="4608889" y="3890975"/>
            <a:ext cx="2342400" cy="4350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未達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顯著水準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4" name="Google Shape;1144;p11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4-1. </a:t>
            </a:r>
            <a:r>
              <a:rPr lang="zh-TW"/>
              <a:t>研究目的 (框架)</a:t>
            </a:r>
            <a:endParaRPr/>
          </a:p>
        </p:txBody>
      </p:sp>
      <p:sp>
        <p:nvSpPr>
          <p:cNvPr id="1145" name="Google Shape;1145;p11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114"/>
          <p:cNvSpPr txBox="1"/>
          <p:nvPr/>
        </p:nvSpPr>
        <p:spPr>
          <a:xfrm>
            <a:off x="476250" y="2486125"/>
            <a:ext cx="81915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本研究使用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卡方檢定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分析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變項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差異對於</a:t>
            </a:r>
            <a:r>
              <a:rPr lang="zh-TW" sz="2400" u="sng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列</a:t>
            </a:r>
            <a:r>
              <a:rPr lang="zh-TW" sz="2400" u="sng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變項)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是否有所影響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7" name="Google Shape;1147;p114"/>
          <p:cNvSpPr/>
          <p:nvPr/>
        </p:nvSpPr>
        <p:spPr>
          <a:xfrm>
            <a:off x="670900" y="1903413"/>
            <a:ext cx="29748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研究目的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1148" name="Google Shape;1148;p114"/>
          <p:cNvPicPr preferRelativeResize="0"/>
          <p:nvPr/>
        </p:nvPicPr>
        <p:blipFill rotWithShape="1">
          <a:blip r:embed="rId3">
            <a:alphaModFix/>
          </a:blip>
          <a:srcRect b="60972" l="5897" r="40048" t="15417"/>
          <a:stretch/>
        </p:blipFill>
        <p:spPr>
          <a:xfrm>
            <a:off x="1740975" y="3677650"/>
            <a:ext cx="5662051" cy="28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114"/>
          <p:cNvSpPr/>
          <p:nvPr/>
        </p:nvSpPr>
        <p:spPr>
          <a:xfrm>
            <a:off x="4995500" y="3782719"/>
            <a:ext cx="1348200" cy="41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50" name="Google Shape;1150;p114"/>
          <p:cNvSpPr/>
          <p:nvPr/>
        </p:nvSpPr>
        <p:spPr>
          <a:xfrm>
            <a:off x="1862475" y="4568475"/>
            <a:ext cx="1068300" cy="41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descr="[slide] google doc document homepage webpage slide" id="1151" name="Google Shape;1151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8" name="Google Shape;1158;p11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r>
              <a:rPr lang="zh-TW"/>
              <a:t>-1. 研究目的 (填空)</a:t>
            </a:r>
            <a:endParaRPr/>
          </a:p>
        </p:txBody>
      </p:sp>
      <p:sp>
        <p:nvSpPr>
          <p:cNvPr id="1159" name="Google Shape;1159;p11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115"/>
          <p:cNvSpPr txBox="1"/>
          <p:nvPr/>
        </p:nvSpPr>
        <p:spPr>
          <a:xfrm>
            <a:off x="476250" y="2486125"/>
            <a:ext cx="81915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本研究使用卡方檢定分析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性別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差異對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於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報考結果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是否有所影響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61" name="Google Shape;1161;p115"/>
          <p:cNvSpPr/>
          <p:nvPr/>
        </p:nvSpPr>
        <p:spPr>
          <a:xfrm>
            <a:off x="670900" y="1903413"/>
            <a:ext cx="29748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研究目的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1162" name="Google Shape;1162;p115"/>
          <p:cNvPicPr preferRelativeResize="0"/>
          <p:nvPr/>
        </p:nvPicPr>
        <p:blipFill rotWithShape="1">
          <a:blip r:embed="rId3">
            <a:alphaModFix/>
          </a:blip>
          <a:srcRect b="60972" l="5897" r="40048" t="15417"/>
          <a:stretch/>
        </p:blipFill>
        <p:spPr>
          <a:xfrm>
            <a:off x="1740975" y="3677650"/>
            <a:ext cx="5662051" cy="28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115"/>
          <p:cNvSpPr/>
          <p:nvPr/>
        </p:nvSpPr>
        <p:spPr>
          <a:xfrm>
            <a:off x="4995500" y="3782719"/>
            <a:ext cx="1348200" cy="41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64" name="Google Shape;1164;p115"/>
          <p:cNvSpPr/>
          <p:nvPr/>
        </p:nvSpPr>
        <p:spPr>
          <a:xfrm>
            <a:off x="1862475" y="4568475"/>
            <a:ext cx="1068300" cy="41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descr="[slide] google doc document homepage webpage slide" id="1165" name="Google Shape;1165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p116"/>
          <p:cNvPicPr preferRelativeResize="0"/>
          <p:nvPr/>
        </p:nvPicPr>
        <p:blipFill rotWithShape="1">
          <a:blip r:embed="rId3">
            <a:alphaModFix/>
          </a:blip>
          <a:srcRect b="41136" l="5897" r="40048" t="15415"/>
          <a:stretch/>
        </p:blipFill>
        <p:spPr>
          <a:xfrm>
            <a:off x="4620225" y="2102075"/>
            <a:ext cx="4339925" cy="405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73" name="Google Shape;1173;p1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r>
              <a:rPr lang="zh-TW"/>
              <a:t>-2. </a:t>
            </a:r>
            <a:r>
              <a:rPr lang="zh-TW"/>
              <a:t>樣本敘述統計量(框架)</a:t>
            </a:r>
            <a:endParaRPr/>
          </a:p>
        </p:txBody>
      </p:sp>
      <p:sp>
        <p:nvSpPr>
          <p:cNvPr id="1174" name="Google Shape;1174;p11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116"/>
          <p:cNvSpPr txBox="1"/>
          <p:nvPr/>
        </p:nvSpPr>
        <p:spPr>
          <a:xfrm>
            <a:off x="231375" y="2486125"/>
            <a:ext cx="8681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樣本數總共為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(樣本總數)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76" name="Google Shape;1176;p116"/>
          <p:cNvSpPr/>
          <p:nvPr/>
        </p:nvSpPr>
        <p:spPr>
          <a:xfrm>
            <a:off x="670900" y="1903425"/>
            <a:ext cx="328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樣本敘述統計量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77" name="Google Shape;1177;p116"/>
          <p:cNvSpPr/>
          <p:nvPr/>
        </p:nvSpPr>
        <p:spPr>
          <a:xfrm>
            <a:off x="8133553" y="5494515"/>
            <a:ext cx="681300" cy="31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descr="[slide] google doc document homepage webpage slide" id="1178" name="Google Shape;1178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5" name="Google Shape;1185;p1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r>
              <a:rPr lang="zh-TW"/>
              <a:t>-2. </a:t>
            </a:r>
            <a:r>
              <a:rPr lang="zh-TW"/>
              <a:t>樣本敘述統計量(填空)</a:t>
            </a:r>
            <a:endParaRPr/>
          </a:p>
        </p:txBody>
      </p:sp>
      <p:sp>
        <p:nvSpPr>
          <p:cNvPr id="1186" name="Google Shape;1186;p11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17"/>
          <p:cNvSpPr txBox="1"/>
          <p:nvPr/>
        </p:nvSpPr>
        <p:spPr>
          <a:xfrm>
            <a:off x="231375" y="2486125"/>
            <a:ext cx="8681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樣本數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總共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358位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88" name="Google Shape;1188;p117"/>
          <p:cNvSpPr/>
          <p:nvPr/>
        </p:nvSpPr>
        <p:spPr>
          <a:xfrm>
            <a:off x="670900" y="1903425"/>
            <a:ext cx="328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樣本敘述統計量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google doc document homepage webpage slide" id="1189" name="Google Shape;118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117"/>
          <p:cNvPicPr preferRelativeResize="0"/>
          <p:nvPr/>
        </p:nvPicPr>
        <p:blipFill rotWithShape="1">
          <a:blip r:embed="rId4">
            <a:alphaModFix/>
          </a:blip>
          <a:srcRect b="41136" l="5897" r="40048" t="15415"/>
          <a:stretch/>
        </p:blipFill>
        <p:spPr>
          <a:xfrm>
            <a:off x="4620225" y="2102075"/>
            <a:ext cx="4339925" cy="405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117"/>
          <p:cNvSpPr/>
          <p:nvPr/>
        </p:nvSpPr>
        <p:spPr>
          <a:xfrm>
            <a:off x="8133553" y="5494515"/>
            <a:ext cx="681300" cy="31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8" name="Google Shape;1198;p118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r>
              <a:rPr lang="zh-TW"/>
              <a:t>-3. </a:t>
            </a:r>
            <a:r>
              <a:rPr lang="zh-TW"/>
              <a:t>整體統計檢定</a:t>
            </a:r>
            <a:endParaRPr/>
          </a:p>
        </p:txBody>
      </p:sp>
      <p:sp>
        <p:nvSpPr>
          <p:cNvPr id="1199" name="Google Shape;1199;p11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18"/>
          <p:cNvSpPr txBox="1"/>
          <p:nvPr/>
        </p:nvSpPr>
        <p:spPr>
          <a:xfrm>
            <a:off x="231375" y="2105125"/>
            <a:ext cx="8681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卡方檢定統計量χ2 = 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9.349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 ，p值 = 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0.003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 ，達到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α = 0.05 的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顯著水準，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因此拒絕虛無假設，接受對立假設。表示「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性別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」的不同對「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報考結果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顯著的影響。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1" name="Google Shape;1201;p118"/>
          <p:cNvSpPr/>
          <p:nvPr/>
        </p:nvSpPr>
        <p:spPr>
          <a:xfrm>
            <a:off x="457150" y="1071725"/>
            <a:ext cx="328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整體統計檢定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202" name="Google Shape;1202;p118"/>
          <p:cNvSpPr/>
          <p:nvPr/>
        </p:nvSpPr>
        <p:spPr>
          <a:xfrm>
            <a:off x="857068" y="1717525"/>
            <a:ext cx="4735200" cy="5301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 &lt; α，</a:t>
            </a: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達到顯著水準的</a:t>
            </a: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寫法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203" name="Google Shape;1203;p118"/>
          <p:cNvSpPr txBox="1"/>
          <p:nvPr/>
        </p:nvSpPr>
        <p:spPr>
          <a:xfrm>
            <a:off x="231375" y="4533000"/>
            <a:ext cx="8681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卡方檢定統計量χ2 = 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0.008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 ，p值 = 0.931 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未達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 α = 0.05 的顯著水準，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因此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無法拒絕虛無假設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。表示「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性別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」的不同對「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報考結果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」並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沒有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顯著的影響。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4" name="Google Shape;1204;p118"/>
          <p:cNvSpPr/>
          <p:nvPr/>
        </p:nvSpPr>
        <p:spPr>
          <a:xfrm>
            <a:off x="747100" y="4079100"/>
            <a:ext cx="4735200" cy="5301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 &gt;= α，未達</a:t>
            </a: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顯著水準的</a:t>
            </a: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寫法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205" name="Google Shape;1205;p118"/>
          <p:cNvSpPr txBox="1"/>
          <p:nvPr/>
        </p:nvSpPr>
        <p:spPr>
          <a:xfrm>
            <a:off x="5748750" y="1809325"/>
            <a:ext cx="2919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274E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(⇦本實作的情況)</a:t>
            </a:r>
            <a:endParaRPr b="1">
              <a:solidFill>
                <a:srgbClr val="274E13"/>
              </a:solidFill>
            </a:endParaRPr>
          </a:p>
        </p:txBody>
      </p:sp>
      <p:pic>
        <p:nvPicPr>
          <p:cNvPr descr="[slide] google doc document homepage webpage slide" id="1206" name="Google Shape;1206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3" name="Google Shape;1213;p11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r>
              <a:rPr lang="zh-TW"/>
              <a:t>-4. </a:t>
            </a:r>
            <a:r>
              <a:rPr lang="zh-TW"/>
              <a:t>相關係數與預測係數分析</a:t>
            </a:r>
            <a:endParaRPr/>
          </a:p>
        </p:txBody>
      </p:sp>
      <p:sp>
        <p:nvSpPr>
          <p:cNvPr id="1214" name="Google Shape;1214;p11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119"/>
          <p:cNvSpPr txBox="1"/>
          <p:nvPr/>
        </p:nvSpPr>
        <p:spPr>
          <a:xfrm>
            <a:off x="171450" y="3019150"/>
            <a:ext cx="85938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性別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」跟「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報考結果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」之相關係數Cramer's V值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(介於0~1之間)為 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0.162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，屬於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低度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Goodman與Kruskal的預測係數Tau值的分析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結果顯示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性別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」來預測「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報考結果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」的正確比例為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2.612%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報考結果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」來預測「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性別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」的正確比例為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2.612%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16" name="Google Shape;1216;p119"/>
          <p:cNvSpPr/>
          <p:nvPr/>
        </p:nvSpPr>
        <p:spPr>
          <a:xfrm>
            <a:off x="366100" y="2489050"/>
            <a:ext cx="21276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相關係數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217" name="Google Shape;1217;p119"/>
          <p:cNvSpPr/>
          <p:nvPr/>
        </p:nvSpPr>
        <p:spPr>
          <a:xfrm>
            <a:off x="366100" y="4014550"/>
            <a:ext cx="21276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預測</a:t>
            </a:r>
            <a:r>
              <a:rPr lang="zh-TW" sz="3200">
                <a:solidFill>
                  <a:srgbClr val="FFFFFF"/>
                </a:solidFill>
              </a:rPr>
              <a:t>係數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google doc document homepage webpage slide" id="1218" name="Google Shape;121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119"/>
          <p:cNvSpPr txBox="1"/>
          <p:nvPr/>
        </p:nvSpPr>
        <p:spPr>
          <a:xfrm>
            <a:off x="366100" y="2130225"/>
            <a:ext cx="71619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(如果整體統計檢定達到顯著才寫)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/>
          <p:nvPr/>
        </p:nvSpPr>
        <p:spPr>
          <a:xfrm>
            <a:off x="1030350" y="2798400"/>
            <a:ext cx="4156200" cy="3354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問卷調查</a:t>
            </a:r>
            <a:endParaRPr b="1" sz="28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lang="zh-TW" sz="2400">
                <a:solidFill>
                  <a:srgbClr val="274E13"/>
                </a:solidFill>
              </a:rPr>
              <a:t>請問您的</a:t>
            </a:r>
            <a:r>
              <a:rPr lang="zh-TW" sz="2400">
                <a:solidFill>
                  <a:srgbClr val="274E13"/>
                </a:solidFill>
              </a:rPr>
              <a:t>教育程度</a:t>
            </a:r>
            <a:r>
              <a:rPr lang="zh-TW" sz="2400">
                <a:solidFill>
                  <a:srgbClr val="274E13"/>
                </a:solidFill>
              </a:rPr>
              <a:t>：</a:t>
            </a:r>
            <a:br>
              <a:rPr lang="zh-TW" sz="2400">
                <a:solidFill>
                  <a:srgbClr val="274E13"/>
                </a:solidFill>
              </a:rPr>
            </a:br>
            <a:r>
              <a:rPr lang="zh-TW" sz="2400">
                <a:solidFill>
                  <a:srgbClr val="274E13"/>
                </a:solidFill>
              </a:rPr>
              <a:t>☐ 高中以下 ☐ 大學以上</a:t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lang="zh-TW" sz="2400">
                <a:solidFill>
                  <a:srgbClr val="274E13"/>
                </a:solidFill>
              </a:rPr>
              <a:t>請問您的</a:t>
            </a:r>
            <a:r>
              <a:rPr lang="zh-TW" sz="2400">
                <a:solidFill>
                  <a:srgbClr val="274E13"/>
                </a:solidFill>
              </a:rPr>
              <a:t>閱讀偏好</a:t>
            </a:r>
            <a:r>
              <a:rPr lang="zh-TW" sz="2400">
                <a:solidFill>
                  <a:srgbClr val="274E13"/>
                </a:solidFill>
              </a:rPr>
              <a:t>：</a:t>
            </a:r>
            <a:br>
              <a:rPr lang="zh-TW" sz="2400">
                <a:solidFill>
                  <a:srgbClr val="274E13"/>
                </a:solidFill>
              </a:rPr>
            </a:br>
            <a:r>
              <a:rPr lang="zh-TW" sz="2400">
                <a:solidFill>
                  <a:srgbClr val="274E13"/>
                </a:solidFill>
              </a:rPr>
              <a:t>☐ </a:t>
            </a:r>
            <a:r>
              <a:rPr lang="zh-TW" sz="2400">
                <a:solidFill>
                  <a:srgbClr val="274E13"/>
                </a:solidFill>
              </a:rPr>
              <a:t>娛樂類書籍</a:t>
            </a:r>
            <a:br>
              <a:rPr lang="zh-TW" sz="2400">
                <a:solidFill>
                  <a:srgbClr val="274E13"/>
                </a:solidFill>
              </a:rPr>
            </a:br>
            <a:r>
              <a:rPr lang="zh-TW" sz="2400">
                <a:solidFill>
                  <a:srgbClr val="274E13"/>
                </a:solidFill>
              </a:rPr>
              <a:t>☐ 專業類書籍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412" name="Google Shape;412;p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3" name="Google Shape;413;p5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問卷設計：</a:t>
            </a:r>
            <a:r>
              <a:rPr lang="zh-TW"/>
              <a:t>類別⇔類別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卡方獨立性檢定</a:t>
            </a:r>
            <a:endParaRPr sz="3200"/>
          </a:p>
        </p:txBody>
      </p:sp>
      <p:sp>
        <p:nvSpPr>
          <p:cNvPr id="414" name="Google Shape;414;p57"/>
          <p:cNvSpPr/>
          <p:nvPr/>
        </p:nvSpPr>
        <p:spPr>
          <a:xfrm>
            <a:off x="5693800" y="5041975"/>
            <a:ext cx="2225100" cy="693000"/>
          </a:xfrm>
          <a:prstGeom prst="wedgeRoundRectCallout">
            <a:avLst>
              <a:gd fmla="val -75960" name="adj1"/>
              <a:gd fmla="val 9109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類別</a:t>
            </a:r>
            <a:r>
              <a:rPr b="1" lang="zh-TW" sz="3200">
                <a:solidFill>
                  <a:srgbClr val="FFFFFF"/>
                </a:solidFill>
              </a:rPr>
              <a:t>資料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415" name="Google Shape;415;p57"/>
          <p:cNvSpPr/>
          <p:nvPr/>
        </p:nvSpPr>
        <p:spPr>
          <a:xfrm>
            <a:off x="5693800" y="3267850"/>
            <a:ext cx="2225100" cy="693000"/>
          </a:xfrm>
          <a:prstGeom prst="wedgeRoundRectCallout">
            <a:avLst>
              <a:gd fmla="val -75960" name="adj1"/>
              <a:gd fmla="val 9109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類別</a:t>
            </a:r>
            <a:r>
              <a:rPr b="1" lang="zh-TW" sz="3200">
                <a:solidFill>
                  <a:srgbClr val="FFFFFF"/>
                </a:solidFill>
              </a:rPr>
              <a:t>資料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416" name="Google Shape;416;p57"/>
          <p:cNvSpPr txBox="1"/>
          <p:nvPr>
            <p:ph idx="1" type="body"/>
          </p:nvPr>
        </p:nvSpPr>
        <p:spPr>
          <a:xfrm>
            <a:off x="476250" y="1783075"/>
            <a:ext cx="8191500" cy="9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想要知道</a:t>
            </a:r>
            <a:r>
              <a:rPr b="1" lang="zh-TW" u="sng"/>
              <a:t>教育程度</a:t>
            </a:r>
            <a:r>
              <a:rPr lang="zh-TW"/>
              <a:t>跟</a:t>
            </a:r>
            <a:r>
              <a:rPr b="1" lang="zh-TW" u="sng"/>
              <a:t>閱讀偏好</a:t>
            </a:r>
            <a:r>
              <a:rPr lang="zh-TW"/>
              <a:t>是否有關係？</a:t>
            </a:r>
            <a:endParaRPr/>
          </a:p>
        </p:txBody>
      </p:sp>
      <p:sp>
        <p:nvSpPr>
          <p:cNvPr id="417" name="Google Shape;417;p5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6" name="Google Shape;1226;p120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4-5. </a:t>
            </a:r>
            <a:r>
              <a:rPr lang="zh-TW"/>
              <a:t>細格統計檢定 (冗長)</a:t>
            </a:r>
            <a:endParaRPr/>
          </a:p>
        </p:txBody>
      </p:sp>
      <p:sp>
        <p:nvSpPr>
          <p:cNvPr id="1227" name="Google Shape;1227;p120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google doc document homepage webpage slide" id="1228" name="Google Shape;122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120"/>
          <p:cNvSpPr txBox="1"/>
          <p:nvPr/>
        </p:nvSpPr>
        <p:spPr>
          <a:xfrm>
            <a:off x="476250" y="2280800"/>
            <a:ext cx="81915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細格統計檢定分析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結果顯示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男性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3.1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表示觀察個數顯著高於期望個數。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女性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-3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表示觀察個數顯著低於期望個數。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男性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不通過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-3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表示觀察個數顯著低於期望個數。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女性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不通過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3.1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表示觀察個數顯著高於期望個數。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30" name="Google Shape;1230;p120"/>
          <p:cNvSpPr/>
          <p:nvPr/>
        </p:nvSpPr>
        <p:spPr>
          <a:xfrm>
            <a:off x="670900" y="1750700"/>
            <a:ext cx="277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細格統計檢定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231" name="Google Shape;1231;p120"/>
          <p:cNvSpPr/>
          <p:nvPr/>
        </p:nvSpPr>
        <p:spPr>
          <a:xfrm>
            <a:off x="7475475" y="4830000"/>
            <a:ext cx="1542000" cy="530100"/>
          </a:xfrm>
          <a:prstGeom prst="wedgeRoundRectCallout">
            <a:avLst>
              <a:gd fmla="val -67892" name="adj1"/>
              <a:gd fmla="val 1038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過於冗長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232" name="Google Shape;1232;p120"/>
          <p:cNvCxnSpPr/>
          <p:nvPr/>
        </p:nvCxnSpPr>
        <p:spPr>
          <a:xfrm flipH="1" rot="10800000">
            <a:off x="453300" y="4479975"/>
            <a:ext cx="8237400" cy="13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3" name="Google Shape;1233;p120"/>
          <p:cNvSpPr txBox="1"/>
          <p:nvPr/>
        </p:nvSpPr>
        <p:spPr>
          <a:xfrm>
            <a:off x="3560375" y="1815500"/>
            <a:ext cx="5334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(</a:t>
            </a:r>
            <a:r>
              <a:rPr lang="zh-TW" sz="2400"/>
              <a:t>如果整體統計檢定達到顯著才寫</a:t>
            </a:r>
            <a:r>
              <a:rPr lang="zh-TW" sz="2400"/>
              <a:t>)</a:t>
            </a:r>
            <a:endParaRPr sz="2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40" name="Google Shape;1240;p121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4-5. 細格統計檢定 (</a:t>
            </a:r>
            <a:r>
              <a:rPr lang="zh-TW"/>
              <a:t>摘要</a:t>
            </a:r>
            <a:r>
              <a:rPr lang="zh-TW"/>
              <a:t>)</a:t>
            </a:r>
            <a:endParaRPr/>
          </a:p>
        </p:txBody>
      </p:sp>
      <p:sp>
        <p:nvSpPr>
          <p:cNvPr id="1241" name="Google Shape;1241;p121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google doc document homepage webpage slide" id="1242" name="Google Shape;1242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21"/>
          <p:cNvSpPr txBox="1"/>
          <p:nvPr/>
        </p:nvSpPr>
        <p:spPr>
          <a:xfrm>
            <a:off x="476250" y="2280800"/>
            <a:ext cx="81915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細格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統計檢定分析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結果顯示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男性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3.1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表示觀察個數顯著高於期望個數。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反之，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女性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-3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表示觀察個數顯著低於期望個數。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男性</a:t>
            </a: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不通過</a:t>
            </a: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-3</a:t>
            </a: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表示觀察個數顯著低於期望個數。</a:t>
            </a:r>
            <a:endParaRPr sz="2400" strike="sng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 u="sng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女性</a:t>
            </a: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」中「</a:t>
            </a:r>
            <a:r>
              <a:rPr lang="zh-TW" sz="2400" u="sng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不通過</a:t>
            </a: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」之調整後殘差為</a:t>
            </a:r>
            <a:r>
              <a:rPr lang="zh-TW" sz="2400" u="sng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3.1</a:t>
            </a: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 strike="sng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表示觀察個數顯著高於期望個數。</a:t>
            </a:r>
            <a:endParaRPr sz="2400" strike="sng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44" name="Google Shape;1244;p121"/>
          <p:cNvSpPr/>
          <p:nvPr/>
        </p:nvSpPr>
        <p:spPr>
          <a:xfrm>
            <a:off x="670900" y="1750700"/>
            <a:ext cx="277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細格統計檢定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1245" name="Google Shape;1245;p121"/>
          <p:cNvCxnSpPr/>
          <p:nvPr/>
        </p:nvCxnSpPr>
        <p:spPr>
          <a:xfrm flipH="1" rot="10800000">
            <a:off x="453300" y="4479975"/>
            <a:ext cx="8237400" cy="13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6" name="Google Shape;1246;p121"/>
          <p:cNvSpPr txBox="1"/>
          <p:nvPr/>
        </p:nvSpPr>
        <p:spPr>
          <a:xfrm>
            <a:off x="3560375" y="1815500"/>
            <a:ext cx="5334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(若卡方檢定有顯著，才進行以下分析)</a:t>
            </a:r>
            <a:endParaRPr sz="24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2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W12-a. 卡方檢定</a:t>
            </a:r>
            <a:endParaRPr/>
          </a:p>
        </p:txBody>
      </p:sp>
      <p:sp>
        <p:nvSpPr>
          <p:cNvPr id="1253" name="Google Shape;1253;p12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1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55" name="Google Shape;1255;p12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實作啦！</a:t>
            </a:r>
            <a:endParaRPr/>
          </a:p>
        </p:txBody>
      </p:sp>
      <p:pic>
        <p:nvPicPr>
          <p:cNvPr id="1256" name="Google Shape;1256;p122"/>
          <p:cNvPicPr preferRelativeResize="0"/>
          <p:nvPr/>
        </p:nvPicPr>
        <p:blipFill rotWithShape="1">
          <a:blip r:embed="rId3">
            <a:alphaModFix/>
          </a:blip>
          <a:srcRect b="40958" l="5897" r="40048" t="15416"/>
          <a:stretch/>
        </p:blipFill>
        <p:spPr>
          <a:xfrm>
            <a:off x="3452412" y="1783075"/>
            <a:ext cx="5021174" cy="47118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23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課堂練習：辛普森詭論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入學審核沒有性別歧視！</a:t>
            </a:r>
            <a:endParaRPr b="0" sz="3200"/>
          </a:p>
        </p:txBody>
      </p:sp>
      <p:sp>
        <p:nvSpPr>
          <p:cNvPr id="1263" name="Google Shape;1263;p1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264" name="Google Shape;1264;p123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4.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71" name="Google Shape;1271;p124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圖片來源：http://www.gq.com.tw/entertainment/culture/content-21236.html</a:t>
            </a:r>
            <a:endParaRPr/>
          </a:p>
        </p:txBody>
      </p:sp>
      <p:pic>
        <p:nvPicPr>
          <p:cNvPr id="1272" name="Google Shape;127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972025"/>
            <a:ext cx="5981700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124"/>
          <p:cNvSpPr txBox="1"/>
          <p:nvPr>
            <p:ph type="title"/>
          </p:nvPr>
        </p:nvSpPr>
        <p:spPr>
          <a:xfrm>
            <a:off x="476250" y="489297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不是這個辛普森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0" name="Google Shape;1280;p12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校長</a:t>
            </a:r>
            <a:r>
              <a:rPr lang="zh-TW">
                <a:solidFill>
                  <a:schemeClr val="dk1"/>
                </a:solidFill>
              </a:rPr>
              <a:t>辛普森</a:t>
            </a:r>
            <a:r>
              <a:rPr lang="zh-TW"/>
              <a:t>出來講話了</a:t>
            </a:r>
            <a:endParaRPr/>
          </a:p>
        </p:txBody>
      </p:sp>
      <p:sp>
        <p:nvSpPr>
          <p:cNvPr id="1281" name="Google Shape;1281;p12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82" name="Google Shape;1282;p125"/>
          <p:cNvGraphicFramePr/>
          <p:nvPr/>
        </p:nvGraphicFramePr>
        <p:xfrm>
          <a:off x="670100" y="165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1513600"/>
                <a:gridCol w="1219325"/>
                <a:gridCol w="1054825"/>
                <a:gridCol w="1157350"/>
              </a:tblGrid>
              <a:tr h="5486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性別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5486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男性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女性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報考結果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不通過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報考人數總合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175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183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1283" name="Google Shape;1283;p125"/>
          <p:cNvSpPr txBox="1"/>
          <p:nvPr>
            <p:ph type="title"/>
          </p:nvPr>
        </p:nvSpPr>
        <p:spPr>
          <a:xfrm>
            <a:off x="476250" y="5471950"/>
            <a:ext cx="81915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「</a:t>
            </a:r>
            <a:r>
              <a:rPr lang="zh-TW"/>
              <a:t>這個是假象！」</a:t>
            </a:r>
            <a:endParaRPr/>
          </a:p>
        </p:txBody>
      </p:sp>
      <p:pic>
        <p:nvPicPr>
          <p:cNvPr id="1284" name="Google Shape;1284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874" y="1276623"/>
            <a:ext cx="2760150" cy="40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2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91" name="Google Shape;1291;p12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列聯表雙向表⇨三向表</a:t>
            </a:r>
            <a:endParaRPr/>
          </a:p>
        </p:txBody>
      </p:sp>
      <p:graphicFrame>
        <p:nvGraphicFramePr>
          <p:cNvPr id="1292" name="Google Shape;1292;p126"/>
          <p:cNvGraphicFramePr/>
          <p:nvPr/>
        </p:nvGraphicFramePr>
        <p:xfrm>
          <a:off x="3415950" y="127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827975"/>
                <a:gridCol w="667000"/>
                <a:gridCol w="577000"/>
                <a:gridCol w="633075"/>
              </a:tblGrid>
              <a:tr h="36727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性別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4259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男性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女性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259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報考結果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通過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674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不通過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108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259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報考人數總合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</a:rPr>
                        <a:t>175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</a:rPr>
                        <a:t>183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3" name="Google Shape;1293;p126"/>
          <p:cNvGraphicFramePr/>
          <p:nvPr/>
        </p:nvGraphicFramePr>
        <p:xfrm>
          <a:off x="1156250" y="408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827975"/>
                <a:gridCol w="667000"/>
                <a:gridCol w="577000"/>
                <a:gridCol w="633075"/>
              </a:tblGrid>
              <a:tr h="36727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性別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</a:tr>
              <a:tr h="4259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男性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女性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4259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報考結果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通過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674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不通過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259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報考人數總合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</a:rPr>
                        <a:t>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4" name="Google Shape;1294;p126"/>
          <p:cNvGraphicFramePr/>
          <p:nvPr/>
        </p:nvGraphicFramePr>
        <p:xfrm>
          <a:off x="5715100" y="408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827975"/>
                <a:gridCol w="667000"/>
                <a:gridCol w="577000"/>
                <a:gridCol w="633075"/>
              </a:tblGrid>
              <a:tr h="36727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性別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 hMerge="1"/>
              </a:tr>
              <a:tr h="4259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男性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女性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</a:tr>
              <a:tr h="4259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報考結果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通過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674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不通過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259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200">
                          <a:solidFill>
                            <a:srgbClr val="FFFFFF"/>
                          </a:solidFill>
                        </a:rPr>
                        <a:t>報考人數總合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</a:rPr>
                        <a:t>75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FFFF"/>
                          </a:solidFill>
                        </a:rPr>
                        <a:t>150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</a:tr>
            </a:tbl>
          </a:graphicData>
        </a:graphic>
      </p:graphicFrame>
      <p:sp>
        <p:nvSpPr>
          <p:cNvPr id="1295" name="Google Shape;1295;p126"/>
          <p:cNvSpPr/>
          <p:nvPr/>
        </p:nvSpPr>
        <p:spPr>
          <a:xfrm flipH="1" rot="2700000">
            <a:off x="5266101" y="3840927"/>
            <a:ext cx="1049205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126"/>
          <p:cNvSpPr/>
          <p:nvPr/>
        </p:nvSpPr>
        <p:spPr>
          <a:xfrm rot="-2700000">
            <a:off x="3447851" y="3840927"/>
            <a:ext cx="1049205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7" name="Google Shape;1297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0002">
            <a:off x="6741150" y="2880706"/>
            <a:ext cx="652948" cy="1305910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126"/>
          <p:cNvSpPr txBox="1"/>
          <p:nvPr/>
        </p:nvSpPr>
        <p:spPr>
          <a:xfrm>
            <a:off x="6882950" y="3398550"/>
            <a:ext cx="15372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文學院</a:t>
            </a:r>
            <a:endParaRPr/>
          </a:p>
        </p:txBody>
      </p:sp>
      <p:sp>
        <p:nvSpPr>
          <p:cNvPr id="1299" name="Google Shape;1299;p126"/>
          <p:cNvSpPr txBox="1"/>
          <p:nvPr/>
        </p:nvSpPr>
        <p:spPr>
          <a:xfrm>
            <a:off x="1541350" y="3398550"/>
            <a:ext cx="15372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274E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</a:t>
            </a:r>
            <a:r>
              <a:rPr b="1" lang="zh-TW" sz="2400">
                <a:solidFill>
                  <a:srgbClr val="274E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學院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300" name="Google Shape;1300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247" y="3021347"/>
            <a:ext cx="838200" cy="1024632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26"/>
          <p:cNvSpPr/>
          <p:nvPr/>
        </p:nvSpPr>
        <p:spPr>
          <a:xfrm>
            <a:off x="3306497" y="1161318"/>
            <a:ext cx="1113000" cy="68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全校</a:t>
            </a:r>
            <a:endParaRPr sz="32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2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08" name="Google Shape;1308;p12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274E13"/>
                </a:solidFill>
              </a:rPr>
              <a:t>理學院的入學列聯表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09" name="Google Shape;1309;p127"/>
          <p:cNvSpPr txBox="1"/>
          <p:nvPr>
            <p:ph type="title"/>
          </p:nvPr>
        </p:nvSpPr>
        <p:spPr>
          <a:xfrm>
            <a:off x="952900" y="169425"/>
            <a:ext cx="77148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招生統計資料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依學院分</a:t>
            </a:r>
            <a:endParaRPr/>
          </a:p>
        </p:txBody>
      </p:sp>
      <p:sp>
        <p:nvSpPr>
          <p:cNvPr id="1310" name="Google Shape;1310;p12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80000"/>
                </a:solidFill>
              </a:rPr>
              <a:t>文</a:t>
            </a:r>
            <a:r>
              <a:rPr lang="zh-TW">
                <a:solidFill>
                  <a:srgbClr val="980000"/>
                </a:solidFill>
              </a:rPr>
              <a:t>學院的入學列聯表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311" name="Google Shape;1311;p12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12" name="Google Shape;1312;p127"/>
          <p:cNvGraphicFramePr/>
          <p:nvPr/>
        </p:nvGraphicFramePr>
        <p:xfrm>
          <a:off x="629325" y="246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3825"/>
                <a:gridCol w="1112300"/>
                <a:gridCol w="1050675"/>
                <a:gridCol w="1116575"/>
              </a:tblGrid>
              <a:tr h="5486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性別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</a:tr>
              <a:tr h="2021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男性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女性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865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報考結果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25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不通過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25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報考人數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100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33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</a:tbl>
          </a:graphicData>
        </a:graphic>
      </p:graphicFrame>
      <p:pic>
        <p:nvPicPr>
          <p:cNvPr id="1313" name="Google Shape;1313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22" y="945547"/>
            <a:ext cx="838200" cy="10246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4" name="Google Shape;1314;p127"/>
          <p:cNvGraphicFramePr/>
          <p:nvPr/>
        </p:nvGraphicFramePr>
        <p:xfrm>
          <a:off x="4656313" y="246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3825"/>
                <a:gridCol w="1112300"/>
                <a:gridCol w="1050675"/>
                <a:gridCol w="1116575"/>
              </a:tblGrid>
              <a:tr h="5486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性別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 hMerge="1"/>
              </a:tr>
              <a:tr h="2021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男性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女性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865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報考結果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25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不通過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50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報考人數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75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</a:rPr>
                        <a:t>150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</a:tbl>
          </a:graphicData>
        </a:graphic>
      </p:graphicFrame>
      <p:pic>
        <p:nvPicPr>
          <p:cNvPr id="1315" name="Google Shape;1315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02">
            <a:off x="6420462" y="804906"/>
            <a:ext cx="652948" cy="1305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2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22" name="Google Shape;1322;p128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W12-b. </a:t>
            </a:r>
            <a:r>
              <a:rPr lang="zh-TW"/>
              <a:t>辛普森詭論</a:t>
            </a:r>
            <a:endParaRPr/>
          </a:p>
        </p:txBody>
      </p:sp>
      <p:sp>
        <p:nvSpPr>
          <p:cNvPr id="1323" name="Google Shape;1323;p128"/>
          <p:cNvSpPr txBox="1"/>
          <p:nvPr>
            <p:ph idx="1" type="body"/>
          </p:nvPr>
        </p:nvSpPr>
        <p:spPr>
          <a:xfrm>
            <a:off x="4597250" y="1783075"/>
            <a:ext cx="40707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下載CSV檔案</a:t>
            </a:r>
            <a:br>
              <a:rPr lang="zh-TW"/>
            </a:br>
            <a:br>
              <a:rPr lang="zh-TW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上傳CSV檔案到「卡方檢定計算器」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解讀報表：卡方檢定結果</a:t>
            </a:r>
            <a:br>
              <a:rPr lang="zh-TW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撰寫結論</a:t>
            </a:r>
            <a:endParaRPr/>
          </a:p>
        </p:txBody>
      </p:sp>
      <p:pic>
        <p:nvPicPr>
          <p:cNvPr descr="google spreadsheet.png" id="1324" name="Google Shape;1324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411" y="1943725"/>
            <a:ext cx="687739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web page 網頁 Slide" id="1325" name="Google Shape;1325;p128"/>
          <p:cNvPicPr preferRelativeResize="0"/>
          <p:nvPr/>
        </p:nvPicPr>
        <p:blipFill rotWithShape="1">
          <a:blip r:embed="rId4">
            <a:alphaModFix/>
          </a:blip>
          <a:srcRect b="6015" l="14758" r="14489" t="0"/>
          <a:stretch/>
        </p:blipFill>
        <p:spPr>
          <a:xfrm>
            <a:off x="3713400" y="3178082"/>
            <a:ext cx="656115" cy="87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google doc document homepage webpage slide" id="1326" name="Google Shape;1326;p128"/>
          <p:cNvPicPr preferRelativeResize="0"/>
          <p:nvPr/>
        </p:nvPicPr>
        <p:blipFill rotWithShape="1">
          <a:blip r:embed="rId5">
            <a:alphaModFix/>
          </a:blip>
          <a:srcRect b="9842" l="15319" r="15519" t="2044"/>
          <a:stretch/>
        </p:blipFill>
        <p:spPr>
          <a:xfrm>
            <a:off x="3736844" y="4714178"/>
            <a:ext cx="664296" cy="846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7" name="Google Shape;1327;p128"/>
          <p:cNvCxnSpPr/>
          <p:nvPr/>
        </p:nvCxnSpPr>
        <p:spPr>
          <a:xfrm>
            <a:off x="3676175" y="296562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8" name="Google Shape;1328;p128"/>
          <p:cNvCxnSpPr/>
          <p:nvPr/>
        </p:nvCxnSpPr>
        <p:spPr>
          <a:xfrm>
            <a:off x="3676175" y="458437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2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辛普森詭論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合併分組之後的隱藏變數</a:t>
            </a:r>
            <a:endParaRPr b="0" sz="3200"/>
          </a:p>
        </p:txBody>
      </p:sp>
      <p:sp>
        <p:nvSpPr>
          <p:cNvPr id="1335" name="Google Shape;1335;p129"/>
          <p:cNvSpPr txBox="1"/>
          <p:nvPr>
            <p:ph idx="1" type="body"/>
          </p:nvPr>
        </p:nvSpPr>
        <p:spPr>
          <a:xfrm>
            <a:off x="223350" y="1783075"/>
            <a:ext cx="86973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1951年</a:t>
            </a:r>
            <a:r>
              <a:rPr lang="zh-TW"/>
              <a:t>英國統計學家辛普森發現一種現象：</a:t>
            </a:r>
            <a:br>
              <a:rPr lang="zh-TW"/>
            </a:br>
            <a:r>
              <a:rPr lang="zh-TW"/>
              <a:t>「當兩組資料合併成一組時，相關的本質可能會改變，甚至轉換方向」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發生原因：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兩組資料量差異很大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資料比例分配相反：不同學院通過與否的比例差別很大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警示：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若貿然將資料加總，可能無法反應真實情況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可能另有造成主要影響的</a:t>
            </a:r>
            <a:r>
              <a:rPr b="1" lang="zh-TW" u="sng">
                <a:solidFill>
                  <a:srgbClr val="FF0000"/>
                </a:solidFill>
              </a:rPr>
              <a:t>隱藏變項：學院別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336" name="Google Shape;1336;p1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37" name="Google Shape;1337;p12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https://goo.gl/esdpt9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4" name="Google Shape;424;p5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問卷調查原始資料</a:t>
            </a:r>
            <a:endParaRPr/>
          </a:p>
        </p:txBody>
      </p:sp>
      <p:sp>
        <p:nvSpPr>
          <p:cNvPr id="425" name="Google Shape;425;p5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問卷資料整理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製作次數分配表=列聯表</a:t>
            </a:r>
            <a:endParaRPr/>
          </a:p>
        </p:txBody>
      </p:sp>
      <p:graphicFrame>
        <p:nvGraphicFramePr>
          <p:cNvPr id="426" name="Google Shape;426;p58"/>
          <p:cNvGraphicFramePr/>
          <p:nvPr/>
        </p:nvGraphicFramePr>
        <p:xfrm>
          <a:off x="609600" y="257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1964625"/>
                <a:gridCol w="1964625"/>
              </a:tblGrid>
              <a:tr h="57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教育水準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7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大學以上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娛樂類書籍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7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高中以下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專業類書籍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7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大學以上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專業類書籍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7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高中以下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娛樂類書籍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7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高中以下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專業類書籍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7" name="Google Shape;427;p58"/>
          <p:cNvGraphicFramePr/>
          <p:nvPr/>
        </p:nvGraphicFramePr>
        <p:xfrm>
          <a:off x="4920150" y="256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40750"/>
                <a:gridCol w="1107350"/>
                <a:gridCol w="959150"/>
                <a:gridCol w="982550"/>
              </a:tblGrid>
              <a:tr h="5036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8382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9829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04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428" name="Google Shape;428;p5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次數分配表=</a:t>
            </a:r>
            <a:r>
              <a:rPr lang="zh-TW" sz="3200"/>
              <a:t>列聯表</a:t>
            </a:r>
            <a:endParaRPr sz="3200"/>
          </a:p>
        </p:txBody>
      </p:sp>
      <p:sp>
        <p:nvSpPr>
          <p:cNvPr id="429" name="Google Shape;429;p5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8"/>
          <p:cNvSpPr/>
          <p:nvPr/>
        </p:nvSpPr>
        <p:spPr>
          <a:xfrm flipH="1">
            <a:off x="4106107" y="1927925"/>
            <a:ext cx="838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8"/>
          <p:cNvSpPr/>
          <p:nvPr/>
        </p:nvSpPr>
        <p:spPr>
          <a:xfrm>
            <a:off x="4106101" y="6149950"/>
            <a:ext cx="4233300" cy="5808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W04 資訊視覺化：統計圖表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30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9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列聯表的構造 (1/3)</a:t>
            </a:r>
            <a:endParaRPr/>
          </a:p>
        </p:txBody>
      </p:sp>
      <p:sp>
        <p:nvSpPr>
          <p:cNvPr id="438" name="Google Shape;438;p5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9" name="Google Shape;439;p5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40" name="Google Shape;440;p59"/>
          <p:cNvGraphicFramePr/>
          <p:nvPr/>
        </p:nvGraphicFramePr>
        <p:xfrm>
          <a:off x="2300000" y="212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{1111746C-195C-497A-82BF-8E78FBD2F653}</a:tableStyleId>
              </a:tblPr>
              <a:tblGrid>
                <a:gridCol w="555900"/>
                <a:gridCol w="1138400"/>
                <a:gridCol w="986050"/>
                <a:gridCol w="1010075"/>
                <a:gridCol w="1010075"/>
              </a:tblGrid>
              <a:tr h="4448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教育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程度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列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7351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高中以下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大學以上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94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閱讀偏好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娛樂類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53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專業類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108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行總合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175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183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/>
                        <a:t>358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59"/>
          <p:cNvSpPr/>
          <p:nvPr/>
        </p:nvSpPr>
        <p:spPr>
          <a:xfrm>
            <a:off x="476250" y="3866900"/>
            <a:ext cx="1566600" cy="986700"/>
          </a:xfrm>
          <a:prstGeom prst="wedgeRoundRectCallout">
            <a:avLst>
              <a:gd fmla="val 69403" name="adj1"/>
              <a:gd fmla="val 820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列</a:t>
            </a:r>
            <a:r>
              <a:rPr lang="zh-TW" sz="3200">
                <a:solidFill>
                  <a:srgbClr val="FFFFFF"/>
                </a:solidFill>
              </a:rPr>
              <a:t>變項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(2個)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42" name="Google Shape;442;p59"/>
          <p:cNvSpPr/>
          <p:nvPr/>
        </p:nvSpPr>
        <p:spPr>
          <a:xfrm>
            <a:off x="4554925" y="1040400"/>
            <a:ext cx="1566600" cy="986700"/>
          </a:xfrm>
          <a:prstGeom prst="wedgeRoundRectCallout">
            <a:avLst>
              <a:gd fmla="val 12233" name="adj1"/>
              <a:gd fmla="val 6726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行</a:t>
            </a:r>
            <a:r>
              <a:rPr lang="zh-TW" sz="3200">
                <a:solidFill>
                  <a:srgbClr val="FFFFFF"/>
                </a:solidFill>
              </a:rPr>
              <a:t>變項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(2個)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