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embeddedFontLst>
    <p:embeddedFont>
      <p:font typeface="Nunito SemiBold" panose="020B0604020202020204" charset="0"/>
      <p:regular r:id="rId11"/>
      <p:bold r:id="rId12"/>
      <p:italic r:id="rId13"/>
      <p:boldItalic r:id="rId14"/>
    </p:embeddedFont>
    <p:embeddedFont>
      <p:font typeface="Archivo Black" panose="020B0604020202020204" charset="0"/>
      <p:regular r:id="rId15"/>
    </p:embeddedFont>
    <p:embeddedFont>
      <p:font typeface="Nuni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252">
          <p15:clr>
            <a:srgbClr val="747775"/>
          </p15:clr>
        </p15:guide>
        <p15:guide id="2" pos="124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1C7AED-6D6B-494E-8F4B-0A291E583F97}">
  <a:tblStyle styleId="{221C7AED-6D6B-494E-8F4B-0A291E583F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F8528A1-AFCF-4C80-A575-C07AACE7A31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60" y="56"/>
      </p:cViewPr>
      <p:guideLst>
        <p:guide pos="4252"/>
        <p:guide pos="124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gitalmedia.fws.gov/digital/collection/natdiglib/id/5112"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digitalmedia.fws.gov/" TargetMode="External"/><Relationship Id="rId4" Type="http://schemas.openxmlformats.org/officeDocument/2006/relationships/hyperlink" Target="https://creativecommons.org/public-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File:Round_goby_a_invasive_fish_in_a_lot_of_countries.jp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ommons.wikimedia.org/wiki/Main_Page" TargetMode="External"/><Relationship Id="rId4" Type="http://schemas.openxmlformats.org/officeDocument/2006/relationships/hyperlink" Target="https://creativecommons.org/licenses/by-sa/3.0/deed.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ound_goby#/media/File:A_large_neogobius_melanostomus.jp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fr.wikipedia.org/wiki/Wikip%C3%A9dia:Accueil_principal" TargetMode="External"/><Relationship Id="rId4" Type="http://schemas.openxmlformats.org/officeDocument/2006/relationships/hyperlink" Target="https://creativecommons.org/licenses/by-sa/3.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etavataaar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mmelair.ca/fcde/Coprede.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e9956e97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e9956e9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CA">
                <a:solidFill>
                  <a:schemeClr val="dk1"/>
                </a:solidFill>
              </a:rPr>
              <a:t>Source de l’image :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u="sng">
                <a:solidFill>
                  <a:schemeClr val="hlink"/>
                </a:solidFill>
                <a:hlinkClick r:id="rId3"/>
              </a:rPr>
              <a:t>Gobie à taches noires</a:t>
            </a:r>
            <a:r>
              <a:rPr lang="fr-CA">
                <a:solidFill>
                  <a:schemeClr val="dk1"/>
                </a:solidFill>
              </a:rPr>
              <a:t> (image partielle) de U.S. Fish and Wildlife Service (porte une licence </a:t>
            </a:r>
            <a:r>
              <a:rPr lang="fr-CA" u="sng">
                <a:solidFill>
                  <a:schemeClr val="hlink"/>
                </a:solidFill>
                <a:hlinkClick r:id="rId4"/>
              </a:rPr>
              <a:t>CC domaine public</a:t>
            </a:r>
            <a:r>
              <a:rPr lang="fr-CA">
                <a:solidFill>
                  <a:schemeClr val="dk1"/>
                </a:solidFill>
              </a:rPr>
              <a:t>) sur </a:t>
            </a:r>
            <a:r>
              <a:rPr lang="fr-CA" u="sng">
                <a:solidFill>
                  <a:schemeClr val="hlink"/>
                </a:solidFill>
                <a:hlinkClick r:id="rId5"/>
              </a:rPr>
              <a:t>USFWS National Digital Library</a:t>
            </a:r>
            <a:r>
              <a:rPr lang="fr-CA">
                <a:solidFill>
                  <a:schemeClr val="dk1"/>
                </a:solidFill>
              </a:rPr>
              <a: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e9956e974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e9956e97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Source de l’image :</a:t>
            </a:r>
            <a:endParaRPr>
              <a:solidFill>
                <a:schemeClr val="dk1"/>
              </a:solidFill>
            </a:endParaRPr>
          </a:p>
          <a:p>
            <a:pPr marL="0" lvl="0" indent="0" algn="l" rtl="0">
              <a:spcBef>
                <a:spcPts val="0"/>
              </a:spcBef>
              <a:spcAft>
                <a:spcPts val="0"/>
              </a:spcAft>
              <a:buClr>
                <a:schemeClr val="dk1"/>
              </a:buClr>
              <a:buSzPts val="1100"/>
              <a:buFont typeface="Arial"/>
              <a:buNone/>
            </a:pPr>
            <a:r>
              <a:rPr lang="fr-CA" u="sng">
                <a:solidFill>
                  <a:srgbClr val="2200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Round goby a invasive fish in a lot of countries</a:t>
            </a:r>
            <a:r>
              <a:rPr lang="fr-CA">
                <a:solidFill>
                  <a:schemeClr val="dk1"/>
                </a:solidFill>
              </a:rPr>
              <a:t> (image partielle), de Peter van der Sluijs (porte une licence </a:t>
            </a:r>
            <a:r>
              <a:rPr lang="fr-CA" u="sng">
                <a:solidFill>
                  <a:srgbClr val="2200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 3.0 Deed</a:t>
            </a:r>
            <a:r>
              <a:rPr lang="fr-CA">
                <a:solidFill>
                  <a:schemeClr val="dk1"/>
                </a:solidFill>
              </a:rPr>
              <a:t>) sur </a:t>
            </a:r>
            <a:r>
              <a:rPr lang="fr-CA" u="sng">
                <a:solidFill>
                  <a:srgbClr val="2200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Wikimedia Commons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ee9956e974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ee9956e97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e9956e974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e9956e97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fr-CA">
                <a:solidFill>
                  <a:schemeClr val="dk1"/>
                </a:solidFill>
              </a:rPr>
              <a:t>Source de l’image :</a:t>
            </a:r>
            <a:endParaRPr>
              <a:solidFill>
                <a:schemeClr val="dk1"/>
              </a:solidFill>
            </a:endParaRPr>
          </a:p>
          <a:p>
            <a:pPr marL="0" lvl="0" indent="0" algn="l" rtl="0">
              <a:spcBef>
                <a:spcPts val="0"/>
              </a:spcBef>
              <a:spcAft>
                <a:spcPts val="0"/>
              </a:spcAft>
              <a:buNone/>
            </a:pPr>
            <a:r>
              <a:rPr lang="fr-CA" u="sng">
                <a:solidFill>
                  <a:schemeClr val="hlink"/>
                </a:solidFill>
                <a:hlinkClick r:id="rId3"/>
              </a:rPr>
              <a:t>A large round goby (Neogobius melanostomus) caught in Netherlands</a:t>
            </a:r>
            <a:r>
              <a:rPr lang="fr-CA">
                <a:solidFill>
                  <a:schemeClr val="dk1"/>
                </a:solidFill>
              </a:rPr>
              <a:t> (image partielle), de Peter van der Sluijs (porte une licence </a:t>
            </a:r>
            <a:r>
              <a:rPr lang="fr-CA" u="sng">
                <a:solidFill>
                  <a:schemeClr val="hlink"/>
                </a:solidFill>
                <a:hlinkClick r:id="rId4"/>
              </a:rPr>
              <a:t>CC BY-SA 3.0 Deed</a:t>
            </a:r>
            <a:r>
              <a:rPr lang="fr-CA">
                <a:solidFill>
                  <a:schemeClr val="dk1"/>
                </a:solidFill>
              </a:rPr>
              <a:t>) sur </a:t>
            </a:r>
            <a:r>
              <a:rPr lang="fr-CA" u="sng">
                <a:solidFill>
                  <a:schemeClr val="hlink"/>
                </a:solidFill>
                <a:hlinkClick r:id="rId5"/>
              </a:rPr>
              <a:t>Wikipedia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b03c1d56a0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b03c1d56a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CA">
                <a:solidFill>
                  <a:schemeClr val="dk1"/>
                </a:solidFill>
              </a:rPr>
              <a:t>Source de l’image :</a:t>
            </a:r>
            <a:br>
              <a:rPr lang="fr-CA">
                <a:solidFill>
                  <a:schemeClr val="dk1"/>
                </a:solidFill>
              </a:rPr>
            </a:br>
            <a:r>
              <a:rPr lang="fr-CA">
                <a:solidFill>
                  <a:schemeClr val="dk1"/>
                </a:solidFill>
              </a:rPr>
              <a:t>avataaars generator. Stanley, P. et Lin, F-P. (s.d.). Consulté le 9 juin 2023, sur </a:t>
            </a:r>
            <a:r>
              <a:rPr lang="fr-CA"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https://getavataaars.com</a:t>
            </a:r>
            <a:r>
              <a:rPr lang="fr-CA">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1000"/>
              </a:spcBef>
              <a:spcAft>
                <a:spcPts val="10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ee9956e974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ee9956e97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ee9956e974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ee9956e97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Référence :</a:t>
            </a:r>
            <a:endParaRPr>
              <a:solidFill>
                <a:schemeClr val="dk1"/>
              </a:solidFill>
            </a:endParaRPr>
          </a:p>
          <a:p>
            <a:pPr marL="0" lvl="0" indent="0" algn="l" rtl="0">
              <a:spcBef>
                <a:spcPts val="0"/>
              </a:spcBef>
              <a:spcAft>
                <a:spcPts val="0"/>
              </a:spcAft>
              <a:buNone/>
            </a:pPr>
            <a:r>
              <a:rPr lang="fr-CA">
                <a:solidFill>
                  <a:schemeClr val="dk1"/>
                </a:solidFill>
              </a:rPr>
              <a:t>FÉDÉRATION CANADIENNE DES DÉBATS D'ÉTUDIANTS. (1997). Comment préparer un débat. Consulté le 5 juin 2022; de </a:t>
            </a:r>
            <a:r>
              <a:rPr lang="fr-CA" u="sng">
                <a:solidFill>
                  <a:schemeClr val="hlink"/>
                </a:solidFill>
                <a:hlinkClick r:id="rId3"/>
              </a:rPr>
              <a:t>http://www.commelair.ca/fcde/Coprede.htm</a:t>
            </a:r>
            <a:r>
              <a:rPr lang="fr-CA">
                <a:solidFill>
                  <a:schemeClr val="dk1"/>
                </a:solidFill>
              </a:rPr>
              <a: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ee9956e974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ee9956e97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6500"/>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0;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3" name="Google Shape;13;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a:spLocks noGrp="1"/>
          </p:cNvSpPr>
          <p:nvPr>
            <p:ph type="pic" idx="4"/>
          </p:nvPr>
        </p:nvSpPr>
        <p:spPr>
          <a:xfrm>
            <a:off x="180275" y="3781600"/>
            <a:ext cx="3776100" cy="2880600"/>
          </a:xfrm>
          <a:prstGeom prst="roundRect">
            <a:avLst>
              <a:gd name="adj" fmla="val 7171"/>
            </a:avLst>
          </a:prstGeom>
          <a:noFill/>
          <a:ln>
            <a:noFill/>
          </a:ln>
        </p:spPr>
      </p:sp>
      <p:sp>
        <p:nvSpPr>
          <p:cNvPr id="15" name="Google Shape;15;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pic>
        <p:nvPicPr>
          <p:cNvPr id="16" name="Google Shape;16;p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62078" y="5098225"/>
            <a:ext cx="681924" cy="590650"/>
          </a:xfrm>
          <a:prstGeom prst="rect">
            <a:avLst/>
          </a:prstGeom>
          <a:noFill/>
          <a:ln>
            <a:noFill/>
          </a:ln>
        </p:spPr>
      </p:pic>
      <p:pic>
        <p:nvPicPr>
          <p:cNvPr id="17" name="Google Shape;17;p2"/>
          <p:cNvPicPr preferRelativeResize="0"/>
          <p:nvPr/>
        </p:nvPicPr>
        <p:blipFill rotWithShape="1">
          <a:blip r:embed="rId3" cstate="print">
            <a:alphaModFix/>
            <a:extLst>
              <a:ext uri="{28A0092B-C50C-407E-A947-70E740481C1C}">
                <a14:useLocalDpi xmlns:a14="http://schemas.microsoft.com/office/drawing/2010/main"/>
              </a:ext>
            </a:extLst>
          </a:blip>
          <a:srcRect l="-7771" t="-23082" r="-5019" b="-26707"/>
          <a:stretch/>
        </p:blipFill>
        <p:spPr>
          <a:xfrm>
            <a:off x="3892675" y="402775"/>
            <a:ext cx="1326299" cy="524700"/>
          </a:xfrm>
          <a:prstGeom prst="rect">
            <a:avLst/>
          </a:prstGeom>
          <a:noFill/>
          <a:ln>
            <a:noFill/>
          </a:ln>
        </p:spPr>
      </p:pic>
      <p:pic>
        <p:nvPicPr>
          <p:cNvPr id="18" name="Google Shape;18;p2"/>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 Question slide 1 1">
  <p:cSld name="CUSTOM_12_3">
    <p:spTree>
      <p:nvGrpSpPr>
        <p:cNvPr id="1" name="Shape 122"/>
        <p:cNvGrpSpPr/>
        <p:nvPr/>
      </p:nvGrpSpPr>
      <p:grpSpPr>
        <a:xfrm>
          <a:off x="0" y="0"/>
          <a:ext cx="0" cy="0"/>
          <a:chOff x="0" y="0"/>
          <a:chExt cx="0" cy="0"/>
        </a:xfrm>
      </p:grpSpPr>
      <p:sp>
        <p:nvSpPr>
          <p:cNvPr id="123" name="Google Shape;123;p11"/>
          <p:cNvSpPr/>
          <p:nvPr/>
        </p:nvSpPr>
        <p:spPr>
          <a:xfrm>
            <a:off x="177325" y="989975"/>
            <a:ext cx="12438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24" name="Google Shape;124;p11"/>
          <p:cNvSpPr txBox="1">
            <a:spLocks noGrp="1"/>
          </p:cNvSpPr>
          <p:nvPr>
            <p:ph type="title"/>
          </p:nvPr>
        </p:nvSpPr>
        <p:spPr>
          <a:xfrm>
            <a:off x="175700" y="983575"/>
            <a:ext cx="15483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1"/>
          <p:cNvSpPr/>
          <p:nvPr/>
        </p:nvSpPr>
        <p:spPr>
          <a:xfrm>
            <a:off x="180300" y="1652551"/>
            <a:ext cx="8787900" cy="1831800"/>
          </a:xfrm>
          <a:prstGeom prst="roundRect">
            <a:avLst>
              <a:gd name="adj" fmla="val 10432"/>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227550" y="3726622"/>
            <a:ext cx="4283100" cy="2933400"/>
          </a:xfrm>
          <a:prstGeom prst="roundRect">
            <a:avLst>
              <a:gd name="adj" fmla="val 6253"/>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4748050" y="3726600"/>
            <a:ext cx="4215600" cy="2933400"/>
          </a:xfrm>
          <a:prstGeom prst="roundRect">
            <a:avLst>
              <a:gd name="adj" fmla="val 5995"/>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txBox="1">
            <a:spLocks noGrp="1"/>
          </p:cNvSpPr>
          <p:nvPr>
            <p:ph type="body" idx="1"/>
          </p:nvPr>
        </p:nvSpPr>
        <p:spPr>
          <a:xfrm>
            <a:off x="302425" y="2385750"/>
            <a:ext cx="8565900" cy="1098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9" name="Google Shape;129;p11"/>
          <p:cNvSpPr txBox="1">
            <a:spLocks noGrp="1"/>
          </p:cNvSpPr>
          <p:nvPr>
            <p:ph type="body" idx="2"/>
          </p:nvPr>
        </p:nvSpPr>
        <p:spPr>
          <a:xfrm>
            <a:off x="355400" y="4517875"/>
            <a:ext cx="4057200" cy="2142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30" name="Google Shape;130;p11"/>
          <p:cNvSpPr txBox="1">
            <a:spLocks noGrp="1"/>
          </p:cNvSpPr>
          <p:nvPr>
            <p:ph type="body" idx="3"/>
          </p:nvPr>
        </p:nvSpPr>
        <p:spPr>
          <a:xfrm>
            <a:off x="4901900" y="6223975"/>
            <a:ext cx="3982500" cy="435900"/>
          </a:xfrm>
          <a:prstGeom prst="rect">
            <a:avLst/>
          </a:prstGeom>
          <a:noFill/>
          <a:ln>
            <a:noFill/>
          </a:ln>
        </p:spPr>
        <p:txBody>
          <a:bodyPr spcFirstLastPara="1" wrap="square" lIns="91425" tIns="91425" rIns="91425" bIns="91425" anchor="t" anchorCtr="0">
            <a:noAutofit/>
          </a:bodyPr>
          <a:lstStyle>
            <a:lvl1pPr marL="457200" lvl="0" indent="-317500" algn="ctr"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algn="ctr"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31" name="Google Shape;131;p11"/>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32" name="Google Shape;132;p11"/>
          <p:cNvSpPr/>
          <p:nvPr/>
        </p:nvSpPr>
        <p:spPr>
          <a:xfrm>
            <a:off x="191450" y="1793875"/>
            <a:ext cx="8772000" cy="4311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33" name="Google Shape;133;p11"/>
          <p:cNvSpPr txBox="1">
            <a:spLocks noGrp="1"/>
          </p:cNvSpPr>
          <p:nvPr>
            <p:ph type="body" idx="4"/>
          </p:nvPr>
        </p:nvSpPr>
        <p:spPr>
          <a:xfrm>
            <a:off x="327072" y="1847183"/>
            <a:ext cx="8636700" cy="340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34" name="Google Shape;134;p11"/>
          <p:cNvSpPr/>
          <p:nvPr/>
        </p:nvSpPr>
        <p:spPr>
          <a:xfrm>
            <a:off x="244950" y="3902550"/>
            <a:ext cx="4262400" cy="4311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Nunito"/>
              <a:ea typeface="Nunito"/>
              <a:cs typeface="Nunito"/>
              <a:sym typeface="Nunito"/>
            </a:endParaRPr>
          </a:p>
        </p:txBody>
      </p:sp>
      <p:sp>
        <p:nvSpPr>
          <p:cNvPr id="135" name="Google Shape;135;p11"/>
          <p:cNvSpPr txBox="1">
            <a:spLocks noGrp="1"/>
          </p:cNvSpPr>
          <p:nvPr>
            <p:ph type="body" idx="5"/>
          </p:nvPr>
        </p:nvSpPr>
        <p:spPr>
          <a:xfrm>
            <a:off x="255945" y="3953875"/>
            <a:ext cx="4215600" cy="340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 Info slide 1">
  <p:cSld name="CUSTOM_6_1">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175700" y="983575"/>
            <a:ext cx="15483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2"/>
          <p:cNvSpPr/>
          <p:nvPr/>
        </p:nvSpPr>
        <p:spPr>
          <a:xfrm>
            <a:off x="180300" y="1652550"/>
            <a:ext cx="4283100" cy="5007600"/>
          </a:xfrm>
          <a:prstGeom prst="roundRect">
            <a:avLst>
              <a:gd name="adj" fmla="val 391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2"/>
          <p:cNvSpPr/>
          <p:nvPr/>
        </p:nvSpPr>
        <p:spPr>
          <a:xfrm>
            <a:off x="180300" y="1848825"/>
            <a:ext cx="4283100" cy="6138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40" name="Google Shape;140;p12"/>
          <p:cNvSpPr txBox="1">
            <a:spLocks noGrp="1"/>
          </p:cNvSpPr>
          <p:nvPr>
            <p:ph type="body" idx="1"/>
          </p:nvPr>
        </p:nvSpPr>
        <p:spPr>
          <a:xfrm>
            <a:off x="246517" y="1924725"/>
            <a:ext cx="4216800" cy="484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41" name="Google Shape;141;p12"/>
          <p:cNvSpPr txBox="1">
            <a:spLocks noGrp="1"/>
          </p:cNvSpPr>
          <p:nvPr>
            <p:ph type="body" idx="2"/>
          </p:nvPr>
        </p:nvSpPr>
        <p:spPr>
          <a:xfrm>
            <a:off x="282850" y="2717675"/>
            <a:ext cx="4069500" cy="3855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42" name="Google Shape;142;p12"/>
          <p:cNvSpPr/>
          <p:nvPr/>
        </p:nvSpPr>
        <p:spPr>
          <a:xfrm>
            <a:off x="4702450" y="1652550"/>
            <a:ext cx="4283100" cy="5007600"/>
          </a:xfrm>
          <a:prstGeom prst="roundRect">
            <a:avLst>
              <a:gd name="adj" fmla="val 391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2"/>
          <p:cNvSpPr/>
          <p:nvPr/>
        </p:nvSpPr>
        <p:spPr>
          <a:xfrm>
            <a:off x="4702450" y="1848825"/>
            <a:ext cx="4283100" cy="613800"/>
          </a:xfrm>
          <a:prstGeom prst="roundRect">
            <a:avLst>
              <a:gd name="adj" fmla="val 5580"/>
            </a:avLst>
          </a:prstGeom>
          <a:solidFill>
            <a:srgbClr val="FFFFFF">
              <a:alpha val="75280"/>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Nunito"/>
              <a:ea typeface="Nunito"/>
              <a:cs typeface="Nunito"/>
              <a:sym typeface="Nunito"/>
            </a:endParaRPr>
          </a:p>
        </p:txBody>
      </p:sp>
      <p:sp>
        <p:nvSpPr>
          <p:cNvPr id="144" name="Google Shape;144;p12"/>
          <p:cNvSpPr txBox="1">
            <a:spLocks noGrp="1"/>
          </p:cNvSpPr>
          <p:nvPr>
            <p:ph type="body" idx="3"/>
          </p:nvPr>
        </p:nvSpPr>
        <p:spPr>
          <a:xfrm>
            <a:off x="4768667" y="1924725"/>
            <a:ext cx="4216800" cy="484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b="1">
                <a:solidFill>
                  <a:srgbClr val="181245"/>
                </a:solidFill>
                <a:latin typeface="Nunito"/>
                <a:ea typeface="Nunito"/>
                <a:cs typeface="Nunito"/>
                <a:sym typeface="Nunito"/>
              </a:defRPr>
            </a:lvl9pPr>
          </a:lstStyle>
          <a:p>
            <a:endParaRPr/>
          </a:p>
        </p:txBody>
      </p:sp>
      <p:sp>
        <p:nvSpPr>
          <p:cNvPr id="145" name="Google Shape;145;p12"/>
          <p:cNvSpPr txBox="1">
            <a:spLocks noGrp="1"/>
          </p:cNvSpPr>
          <p:nvPr>
            <p:ph type="body" idx="4"/>
          </p:nvPr>
        </p:nvSpPr>
        <p:spPr>
          <a:xfrm>
            <a:off x="4857950" y="2717725"/>
            <a:ext cx="4011600" cy="3855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46" name="Google Shape;146;p1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47" name="Google Shape;147;p12"/>
          <p:cNvSpPr/>
          <p:nvPr/>
        </p:nvSpPr>
        <p:spPr>
          <a:xfrm>
            <a:off x="1544600" y="993125"/>
            <a:ext cx="7419000" cy="431100"/>
          </a:xfrm>
          <a:prstGeom prst="roundRect">
            <a:avLst>
              <a:gd name="adj" fmla="val 32632"/>
            </a:avLst>
          </a:prstGeom>
          <a:solidFill>
            <a:srgbClr val="1B8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48" name="Google Shape;148;p12"/>
          <p:cNvSpPr/>
          <p:nvPr/>
        </p:nvSpPr>
        <p:spPr>
          <a:xfrm>
            <a:off x="177325" y="989975"/>
            <a:ext cx="12438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2">
  <p:cSld name="CUSTOM_4_3">
    <p:spTree>
      <p:nvGrpSpPr>
        <p:cNvPr id="1" name="Shape 19"/>
        <p:cNvGrpSpPr/>
        <p:nvPr/>
      </p:nvGrpSpPr>
      <p:grpSpPr>
        <a:xfrm>
          <a:off x="0" y="0"/>
          <a:ext cx="0" cy="0"/>
          <a:chOff x="0" y="0"/>
          <a:chExt cx="0" cy="0"/>
        </a:xfrm>
      </p:grpSpPr>
      <p:sp>
        <p:nvSpPr>
          <p:cNvPr id="20" name="Google Shape;20;p3"/>
          <p:cNvSpPr/>
          <p:nvPr/>
        </p:nvSpPr>
        <p:spPr>
          <a:xfrm>
            <a:off x="180300" y="989975"/>
            <a:ext cx="61644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1" name="Google Shape;21;p3"/>
          <p:cNvSpPr/>
          <p:nvPr/>
        </p:nvSpPr>
        <p:spPr>
          <a:xfrm>
            <a:off x="180300" y="1652550"/>
            <a:ext cx="4283100" cy="5007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23" name="Google Shape;23;p3"/>
          <p:cNvSpPr txBox="1">
            <a:spLocks noGrp="1"/>
          </p:cNvSpPr>
          <p:nvPr>
            <p:ph type="subTitle" idx="1"/>
          </p:nvPr>
        </p:nvSpPr>
        <p:spPr>
          <a:xfrm>
            <a:off x="2198544" y="989100"/>
            <a:ext cx="5763600" cy="431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24" name="Google Shape;24;p3"/>
          <p:cNvSpPr txBox="1">
            <a:spLocks noGrp="1"/>
          </p:cNvSpPr>
          <p:nvPr>
            <p:ph type="body" idx="2"/>
          </p:nvPr>
        </p:nvSpPr>
        <p:spPr>
          <a:xfrm>
            <a:off x="267300" y="1947275"/>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5" name="Google Shape;25;p3"/>
          <p:cNvSpPr txBox="1">
            <a:spLocks noGrp="1"/>
          </p:cNvSpPr>
          <p:nvPr>
            <p:ph type="body" idx="3"/>
          </p:nvPr>
        </p:nvSpPr>
        <p:spPr>
          <a:xfrm>
            <a:off x="993340" y="26518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6" name="Google Shape;26;p3"/>
          <p:cNvSpPr txBox="1">
            <a:spLocks noGrp="1"/>
          </p:cNvSpPr>
          <p:nvPr>
            <p:ph type="body" idx="4"/>
          </p:nvPr>
        </p:nvSpPr>
        <p:spPr>
          <a:xfrm>
            <a:off x="993340" y="35805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7" name="Google Shape;27;p3"/>
          <p:cNvSpPr txBox="1">
            <a:spLocks noGrp="1"/>
          </p:cNvSpPr>
          <p:nvPr>
            <p:ph type="body" idx="5"/>
          </p:nvPr>
        </p:nvSpPr>
        <p:spPr>
          <a:xfrm>
            <a:off x="993340" y="46615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8" name="Google Shape;28;p3"/>
          <p:cNvSpPr txBox="1">
            <a:spLocks noGrp="1"/>
          </p:cNvSpPr>
          <p:nvPr>
            <p:ph type="body" idx="6"/>
          </p:nvPr>
        </p:nvSpPr>
        <p:spPr>
          <a:xfrm>
            <a:off x="1002940" y="57732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9" name="Google Shape;29;p3"/>
          <p:cNvSpPr>
            <a:spLocks noGrp="1"/>
          </p:cNvSpPr>
          <p:nvPr>
            <p:ph type="pic" idx="7"/>
          </p:nvPr>
        </p:nvSpPr>
        <p:spPr>
          <a:xfrm>
            <a:off x="4724350" y="1652550"/>
            <a:ext cx="4239300" cy="5007300"/>
          </a:xfrm>
          <a:prstGeom prst="roundRect">
            <a:avLst>
              <a:gd name="adj" fmla="val 5994"/>
            </a:avLst>
          </a:prstGeom>
          <a:noFill/>
          <a:ln>
            <a:noFill/>
          </a:ln>
        </p:spPr>
      </p:sp>
      <p:sp>
        <p:nvSpPr>
          <p:cNvPr id="30" name="Google Shape;30;p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xmlns:p15="http://schemas.microsoft.com/office/powerpoint/2012/main">
        <p15:guide id="1" orient="horz" pos="1041">
          <p15:clr>
            <a:srgbClr val="FA7B17"/>
          </p15:clr>
        </p15:guide>
        <p15:guide id="2" pos="155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1">
  <p:cSld name="CUSTOM_4_1">
    <p:spTree>
      <p:nvGrpSpPr>
        <p:cNvPr id="1" name="Shape 31"/>
        <p:cNvGrpSpPr/>
        <p:nvPr/>
      </p:nvGrpSpPr>
      <p:grpSpPr>
        <a:xfrm>
          <a:off x="0" y="0"/>
          <a:ext cx="0" cy="0"/>
          <a:chOff x="0" y="0"/>
          <a:chExt cx="0" cy="0"/>
        </a:xfrm>
      </p:grpSpPr>
      <p:sp>
        <p:nvSpPr>
          <p:cNvPr id="32" name="Google Shape;32;p4"/>
          <p:cNvSpPr/>
          <p:nvPr/>
        </p:nvSpPr>
        <p:spPr>
          <a:xfrm>
            <a:off x="4724350" y="1652550"/>
            <a:ext cx="4239300" cy="4110600"/>
          </a:xfrm>
          <a:prstGeom prst="roundRect">
            <a:avLst>
              <a:gd name="adj" fmla="val 6233"/>
            </a:avLst>
          </a:prstGeom>
          <a:noFill/>
          <a:ln w="19050" cap="flat" cmpd="sng">
            <a:solidFill>
              <a:srgbClr val="2A631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4997200" y="4205600"/>
            <a:ext cx="3725700" cy="4374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180300" y="989975"/>
            <a:ext cx="39876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5" name="Google Shape;35;p4"/>
          <p:cNvSpPr txBox="1">
            <a:spLocks noGrp="1"/>
          </p:cNvSpPr>
          <p:nvPr>
            <p:ph type="title"/>
          </p:nvPr>
        </p:nvSpPr>
        <p:spPr>
          <a:xfrm>
            <a:off x="175700" y="983575"/>
            <a:ext cx="27990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7" name="Google Shape;37;p4"/>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8" name="Google Shape;38;p4"/>
          <p:cNvSpPr>
            <a:spLocks noGrp="1"/>
          </p:cNvSpPr>
          <p:nvPr>
            <p:ph type="pic" idx="3"/>
          </p:nvPr>
        </p:nvSpPr>
        <p:spPr>
          <a:xfrm>
            <a:off x="4962775" y="1644850"/>
            <a:ext cx="3987600" cy="2986500"/>
          </a:xfrm>
          <a:prstGeom prst="roundRect">
            <a:avLst>
              <a:gd name="adj" fmla="val 27676"/>
            </a:avLst>
          </a:prstGeom>
          <a:noFill/>
          <a:ln>
            <a:noFill/>
          </a:ln>
        </p:spPr>
      </p:sp>
      <p:sp>
        <p:nvSpPr>
          <p:cNvPr id="39" name="Google Shape;39;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40" name="Google Shape;40;p4"/>
          <p:cNvSpPr/>
          <p:nvPr/>
        </p:nvSpPr>
        <p:spPr>
          <a:xfrm>
            <a:off x="4886575" y="4243175"/>
            <a:ext cx="3900900" cy="13221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 Info slide 1 1 1">
  <p:cSld name="CUSTOM_4_1_2_1">
    <p:spTree>
      <p:nvGrpSpPr>
        <p:cNvPr id="1" name="Shape 41"/>
        <p:cNvGrpSpPr/>
        <p:nvPr/>
      </p:nvGrpSpPr>
      <p:grpSpPr>
        <a:xfrm>
          <a:off x="0" y="0"/>
          <a:ext cx="0" cy="0"/>
          <a:chOff x="0" y="0"/>
          <a:chExt cx="0" cy="0"/>
        </a:xfrm>
      </p:grpSpPr>
      <p:sp>
        <p:nvSpPr>
          <p:cNvPr id="42" name="Google Shape;42;p5"/>
          <p:cNvSpPr/>
          <p:nvPr/>
        </p:nvSpPr>
        <p:spPr>
          <a:xfrm>
            <a:off x="180300" y="989975"/>
            <a:ext cx="25278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43" name="Google Shape;43;p5"/>
          <p:cNvSpPr txBox="1">
            <a:spLocks noGrp="1"/>
          </p:cNvSpPr>
          <p:nvPr>
            <p:ph type="title"/>
          </p:nvPr>
        </p:nvSpPr>
        <p:spPr>
          <a:xfrm>
            <a:off x="175700" y="983575"/>
            <a:ext cx="1476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5" name="Google Shape;45;p5"/>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6" name="Google Shape;46;p5"/>
          <p:cNvSpPr>
            <a:spLocks noGrp="1"/>
          </p:cNvSpPr>
          <p:nvPr>
            <p:ph type="pic" idx="3"/>
          </p:nvPr>
        </p:nvSpPr>
        <p:spPr>
          <a:xfrm>
            <a:off x="4962775" y="1644850"/>
            <a:ext cx="3987600" cy="2986500"/>
          </a:xfrm>
          <a:prstGeom prst="roundRect">
            <a:avLst>
              <a:gd name="adj" fmla="val 27676"/>
            </a:avLst>
          </a:prstGeom>
          <a:noFill/>
          <a:ln>
            <a:noFill/>
          </a:ln>
        </p:spPr>
      </p:sp>
      <p:sp>
        <p:nvSpPr>
          <p:cNvPr id="47" name="Google Shape;47;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48" name="Google Shape;48;p5"/>
          <p:cNvSpPr/>
          <p:nvPr/>
        </p:nvSpPr>
        <p:spPr>
          <a:xfrm>
            <a:off x="4803600" y="4572959"/>
            <a:ext cx="4146900" cy="13704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 Question slide - Table">
  <p:cSld name="CUSTOM_15">
    <p:spTree>
      <p:nvGrpSpPr>
        <p:cNvPr id="1" name="Shape 49"/>
        <p:cNvGrpSpPr/>
        <p:nvPr/>
      </p:nvGrpSpPr>
      <p:grpSpPr>
        <a:xfrm>
          <a:off x="0" y="0"/>
          <a:ext cx="0" cy="0"/>
          <a:chOff x="0" y="0"/>
          <a:chExt cx="0" cy="0"/>
        </a:xfrm>
      </p:grpSpPr>
      <p:sp>
        <p:nvSpPr>
          <p:cNvPr id="50" name="Google Shape;50;p6"/>
          <p:cNvSpPr/>
          <p:nvPr/>
        </p:nvSpPr>
        <p:spPr>
          <a:xfrm>
            <a:off x="176948" y="989975"/>
            <a:ext cx="25209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51" name="Google Shape;51;p6"/>
          <p:cNvSpPr txBox="1">
            <a:spLocks noGrp="1"/>
          </p:cNvSpPr>
          <p:nvPr>
            <p:ph type="title"/>
          </p:nvPr>
        </p:nvSpPr>
        <p:spPr>
          <a:xfrm>
            <a:off x="175700" y="983575"/>
            <a:ext cx="12258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6"/>
          <p:cNvSpPr/>
          <p:nvPr/>
        </p:nvSpPr>
        <p:spPr>
          <a:xfrm>
            <a:off x="180300" y="1652550"/>
            <a:ext cx="8783400" cy="8556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54" name="Google Shape;54;p6"/>
          <p:cNvSpPr txBox="1">
            <a:spLocks noGrp="1"/>
          </p:cNvSpPr>
          <p:nvPr>
            <p:ph type="body" idx="1"/>
          </p:nvPr>
        </p:nvSpPr>
        <p:spPr>
          <a:xfrm>
            <a:off x="319125" y="1652550"/>
            <a:ext cx="7985700" cy="855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pic>
        <p:nvPicPr>
          <p:cNvPr id="55" name="Google Shape;55;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567274" y="1942525"/>
            <a:ext cx="262849" cy="47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CUSTOM_3_2">
    <p:spTree>
      <p:nvGrpSpPr>
        <p:cNvPr id="1" name="Shape 56"/>
        <p:cNvGrpSpPr/>
        <p:nvPr/>
      </p:nvGrpSpPr>
      <p:grpSpPr>
        <a:xfrm>
          <a:off x="0" y="0"/>
          <a:ext cx="0" cy="0"/>
          <a:chOff x="0" y="0"/>
          <a:chExt cx="0" cy="0"/>
        </a:xfrm>
      </p:grpSpPr>
      <p:sp>
        <p:nvSpPr>
          <p:cNvPr id="57" name="Google Shape;57;p7"/>
          <p:cNvSpPr/>
          <p:nvPr/>
        </p:nvSpPr>
        <p:spPr>
          <a:xfrm>
            <a:off x="180300" y="989975"/>
            <a:ext cx="2435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58" name="Google Shape;58;p7"/>
          <p:cNvSpPr/>
          <p:nvPr/>
        </p:nvSpPr>
        <p:spPr>
          <a:xfrm>
            <a:off x="4632127" y="2659050"/>
            <a:ext cx="4334700" cy="4007700"/>
          </a:xfrm>
          <a:prstGeom prst="roundRect">
            <a:avLst>
              <a:gd name="adj" fmla="val 3664"/>
            </a:avLst>
          </a:prstGeom>
          <a:solidFill>
            <a:srgbClr val="2A6312">
              <a:alpha val="15719"/>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80275" y="2659050"/>
            <a:ext cx="4334700" cy="4007700"/>
          </a:xfrm>
          <a:prstGeom prst="roundRect">
            <a:avLst>
              <a:gd name="adj" fmla="val 3664"/>
            </a:avLst>
          </a:prstGeom>
          <a:solidFill>
            <a:srgbClr val="2A6312">
              <a:alpha val="15719"/>
            </a:srgbClr>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61" name="Google Shape;61;p7"/>
          <p:cNvSpPr/>
          <p:nvPr/>
        </p:nvSpPr>
        <p:spPr>
          <a:xfrm>
            <a:off x="180300" y="1652550"/>
            <a:ext cx="8783400" cy="902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body" idx="1"/>
          </p:nvPr>
        </p:nvSpPr>
        <p:spPr>
          <a:xfrm>
            <a:off x="319125" y="1652550"/>
            <a:ext cx="7985700" cy="1006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63" name="Google Shape;63;p7"/>
          <p:cNvSpPr/>
          <p:nvPr/>
        </p:nvSpPr>
        <p:spPr>
          <a:xfrm>
            <a:off x="341125" y="2825007"/>
            <a:ext cx="3504300" cy="5040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341125" y="3456150"/>
            <a:ext cx="3948300" cy="30534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7"/>
          <p:cNvSpPr/>
          <p:nvPr/>
        </p:nvSpPr>
        <p:spPr>
          <a:xfrm>
            <a:off x="4810279" y="2815607"/>
            <a:ext cx="3504300" cy="5040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4810276" y="3456150"/>
            <a:ext cx="3948300" cy="3053400"/>
          </a:xfrm>
          <a:prstGeom prst="roundRect">
            <a:avLst>
              <a:gd name="adj" fmla="val 4219"/>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7"/>
          <p:cNvSpPr/>
          <p:nvPr/>
        </p:nvSpPr>
        <p:spPr>
          <a:xfrm>
            <a:off x="7562378" y="2551175"/>
            <a:ext cx="1303500" cy="13035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8" name="Google Shape;68;p7"/>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505410" y="2354326"/>
            <a:ext cx="1417500" cy="1503600"/>
          </a:xfrm>
          <a:prstGeom prst="ellipse">
            <a:avLst/>
          </a:prstGeom>
          <a:noFill/>
          <a:ln>
            <a:noFill/>
          </a:ln>
        </p:spPr>
      </p:pic>
      <p:sp>
        <p:nvSpPr>
          <p:cNvPr id="69" name="Google Shape;69;p7"/>
          <p:cNvSpPr txBox="1">
            <a:spLocks noGrp="1"/>
          </p:cNvSpPr>
          <p:nvPr>
            <p:ph type="body" idx="2"/>
          </p:nvPr>
        </p:nvSpPr>
        <p:spPr>
          <a:xfrm>
            <a:off x="319125" y="2825000"/>
            <a:ext cx="4073700" cy="504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0" name="Google Shape;70;p7"/>
          <p:cNvSpPr txBox="1">
            <a:spLocks noGrp="1"/>
          </p:cNvSpPr>
          <p:nvPr>
            <p:ph type="body" idx="3"/>
          </p:nvPr>
        </p:nvSpPr>
        <p:spPr>
          <a:xfrm>
            <a:off x="4818654" y="2815600"/>
            <a:ext cx="4073700" cy="504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1" name="Google Shape;71;p7"/>
          <p:cNvSpPr txBox="1">
            <a:spLocks noGrp="1"/>
          </p:cNvSpPr>
          <p:nvPr>
            <p:ph type="body" idx="4"/>
          </p:nvPr>
        </p:nvSpPr>
        <p:spPr>
          <a:xfrm>
            <a:off x="426700" y="3494950"/>
            <a:ext cx="3730800" cy="2948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2" name="Google Shape;72;p7"/>
          <p:cNvSpPr txBox="1">
            <a:spLocks noGrp="1"/>
          </p:cNvSpPr>
          <p:nvPr>
            <p:ph type="body" idx="5"/>
          </p:nvPr>
        </p:nvSpPr>
        <p:spPr>
          <a:xfrm>
            <a:off x="4919025" y="3508650"/>
            <a:ext cx="3730800" cy="2948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pic>
        <p:nvPicPr>
          <p:cNvPr id="73" name="Google Shape;73;p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042789" y="2331082"/>
            <a:ext cx="1461300" cy="1550100"/>
          </a:xfrm>
          <a:prstGeom prst="ellipse">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dits slide - for internal use">
  <p:cSld name="CUSTOM_3_1">
    <p:spTree>
      <p:nvGrpSpPr>
        <p:cNvPr id="1" name="Shape 74"/>
        <p:cNvGrpSpPr/>
        <p:nvPr/>
      </p:nvGrpSpPr>
      <p:grpSpPr>
        <a:xfrm>
          <a:off x="0" y="0"/>
          <a:ext cx="0" cy="0"/>
          <a:chOff x="0" y="0"/>
          <a:chExt cx="0" cy="0"/>
        </a:xfrm>
      </p:grpSpPr>
      <p:graphicFrame>
        <p:nvGraphicFramePr>
          <p:cNvPr id="75" name="Google Shape;75;p8"/>
          <p:cNvGraphicFramePr/>
          <p:nvPr/>
        </p:nvGraphicFramePr>
        <p:xfrm>
          <a:off x="274900" y="1391675"/>
          <a:ext cx="3000000" cy="3000000"/>
        </p:xfrm>
        <a:graphic>
          <a:graphicData uri="http://schemas.openxmlformats.org/drawingml/2006/table">
            <a:tbl>
              <a:tblPr>
                <a:noFill/>
                <a:tableStyleId>{221C7AED-6D6B-494E-8F4B-0A291E583F97}</a:tableStyleId>
              </a:tblPr>
              <a:tblGrid>
                <a:gridCol w="1738175">
                  <a:extLst>
                    <a:ext uri="{9D8B030D-6E8A-4147-A177-3AD203B41FA5}">
                      <a16:colId xmlns:a16="http://schemas.microsoft.com/office/drawing/2014/main" val="20000"/>
                    </a:ext>
                  </a:extLst>
                </a:gridCol>
                <a:gridCol w="67892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fr-CA" sz="1100"/>
                        <a:t>ACTIVITY WRITERS</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fr-CA" sz="1100"/>
                        <a:t>ACTIVITY IMAGES</a:t>
                      </a:r>
                      <a:br>
                        <a:rPr lang="fr-CA" sz="1100"/>
                      </a:br>
                      <a:r>
                        <a:rPr lang="fr-CA" sz="1100"/>
                        <a:t>Images provided by a partner organisation</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CA" sz="1100"/>
                        <a:t>SCIENCE VALIDATION</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CA" sz="1100"/>
                        <a:t>ACTIVITY VALIDATION</a:t>
                      </a:r>
                      <a:br>
                        <a:rPr lang="fr-CA" sz="1100"/>
                      </a:br>
                      <a:r>
                        <a:rPr lang="fr-CA" sz="1100"/>
                        <a:t>Specialised validation (ie. with Indigenous partners)</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CA" sz="1100"/>
                        <a:t>NARRATION</a:t>
                      </a:r>
                      <a:br>
                        <a:rPr lang="fr-CA" sz="1100"/>
                      </a:br>
                      <a:r>
                        <a:rPr lang="fr-CA" sz="1100"/>
                        <a:t>Ie. audio clips of words</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CA" sz="1100"/>
                        <a:t>FRENCH SCIENCE VALIDATION</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fr-CA" sz="1100"/>
                        <a:t>ACTIVITY GRAPHIC DESIGN</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fr-CA" sz="1100"/>
                        <a:t>OTHER</a:t>
                      </a:r>
                      <a:br>
                        <a:rPr lang="fr-CA" sz="1100"/>
                      </a:br>
                      <a:r>
                        <a:rPr lang="fr-CA" sz="1100"/>
                        <a:t>Please specify </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fr-CA" sz="1100"/>
                        <a:t>OTHER</a:t>
                      </a:r>
                      <a:br>
                        <a:rPr lang="fr-CA" sz="1100"/>
                      </a:br>
                      <a:r>
                        <a:rPr lang="fr-CA" sz="1100"/>
                        <a:t>Please specify </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
        <p:nvSpPr>
          <p:cNvPr id="76" name="Google Shape;76;p8"/>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78" name="Google Shape;78;p8"/>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lt1"/>
                </a:solidFill>
              </a:rPr>
              <a:t>CREDITS slide - for INTERNAL USE</a:t>
            </a:r>
            <a:endParaRPr>
              <a:solidFill>
                <a:schemeClr val="lt1"/>
              </a:solidFill>
            </a:endParaRPr>
          </a:p>
        </p:txBody>
      </p:sp>
      <p:sp>
        <p:nvSpPr>
          <p:cNvPr id="80" name="Google Shape;80;p8"/>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production Credits process. Please keep this slide on the internal (or “Working”) version of this activity, but do not include it on the public facing version.</a:t>
            </a:r>
            <a:endParaRPr/>
          </a:p>
        </p:txBody>
      </p:sp>
      <p:sp>
        <p:nvSpPr>
          <p:cNvPr id="81" name="Google Shape;81;p8"/>
          <p:cNvSpPr txBox="1">
            <a:spLocks noGrp="1"/>
          </p:cNvSpPr>
          <p:nvPr>
            <p:ph type="body" idx="1"/>
          </p:nvPr>
        </p:nvSpPr>
        <p:spPr>
          <a:xfrm>
            <a:off x="2013075" y="1391675"/>
            <a:ext cx="6789300" cy="3963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2" name="Google Shape;82;p8"/>
          <p:cNvSpPr txBox="1">
            <a:spLocks noGrp="1"/>
          </p:cNvSpPr>
          <p:nvPr>
            <p:ph type="body" idx="2"/>
          </p:nvPr>
        </p:nvSpPr>
        <p:spPr>
          <a:xfrm>
            <a:off x="2013075" y="1773688"/>
            <a:ext cx="6789300" cy="6858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3" name="Google Shape;83;p8"/>
          <p:cNvSpPr txBox="1">
            <a:spLocks noGrp="1"/>
          </p:cNvSpPr>
          <p:nvPr>
            <p:ph type="body" idx="3"/>
          </p:nvPr>
        </p:nvSpPr>
        <p:spPr>
          <a:xfrm>
            <a:off x="2013075" y="2454725"/>
            <a:ext cx="6789300" cy="3963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4" name="Google Shape;84;p8"/>
          <p:cNvSpPr txBox="1">
            <a:spLocks noGrp="1"/>
          </p:cNvSpPr>
          <p:nvPr>
            <p:ph type="body" idx="4"/>
          </p:nvPr>
        </p:nvSpPr>
        <p:spPr>
          <a:xfrm>
            <a:off x="2013075" y="2841300"/>
            <a:ext cx="6789300" cy="8535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5" name="Google Shape;85;p8"/>
          <p:cNvSpPr txBox="1">
            <a:spLocks noGrp="1"/>
          </p:cNvSpPr>
          <p:nvPr>
            <p:ph type="body" idx="5"/>
          </p:nvPr>
        </p:nvSpPr>
        <p:spPr>
          <a:xfrm>
            <a:off x="2013075" y="3694700"/>
            <a:ext cx="6789300" cy="518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6" name="Google Shape;86;p8"/>
          <p:cNvSpPr txBox="1">
            <a:spLocks noGrp="1"/>
          </p:cNvSpPr>
          <p:nvPr>
            <p:ph type="body" idx="6"/>
          </p:nvPr>
        </p:nvSpPr>
        <p:spPr>
          <a:xfrm>
            <a:off x="2013075" y="4208863"/>
            <a:ext cx="6789300" cy="518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7" name="Google Shape;87;p8"/>
          <p:cNvSpPr txBox="1">
            <a:spLocks noGrp="1"/>
          </p:cNvSpPr>
          <p:nvPr>
            <p:ph type="body" idx="7"/>
          </p:nvPr>
        </p:nvSpPr>
        <p:spPr>
          <a:xfrm>
            <a:off x="2013075" y="4726963"/>
            <a:ext cx="6789300" cy="518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8" name="Google Shape;88;p8"/>
          <p:cNvSpPr txBox="1">
            <a:spLocks noGrp="1"/>
          </p:cNvSpPr>
          <p:nvPr>
            <p:ph type="body" idx="8"/>
          </p:nvPr>
        </p:nvSpPr>
        <p:spPr>
          <a:xfrm>
            <a:off x="2013075" y="5249100"/>
            <a:ext cx="6789300" cy="518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9" name="Google Shape;89;p8"/>
          <p:cNvSpPr txBox="1">
            <a:spLocks noGrp="1"/>
          </p:cNvSpPr>
          <p:nvPr>
            <p:ph type="body" idx="9"/>
          </p:nvPr>
        </p:nvSpPr>
        <p:spPr>
          <a:xfrm>
            <a:off x="2013075" y="5760708"/>
            <a:ext cx="6789300" cy="518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rriculum connections slide - for internal use ">
  <p:cSld name="CUSTOM_3_1_2">
    <p:spTree>
      <p:nvGrpSpPr>
        <p:cNvPr id="1" name="Shape 90"/>
        <p:cNvGrpSpPr/>
        <p:nvPr/>
      </p:nvGrpSpPr>
      <p:grpSpPr>
        <a:xfrm>
          <a:off x="0" y="0"/>
          <a:ext cx="0" cy="0"/>
          <a:chOff x="0" y="0"/>
          <a:chExt cx="0" cy="0"/>
        </a:xfrm>
      </p:grpSpPr>
      <p:sp>
        <p:nvSpPr>
          <p:cNvPr id="91" name="Google Shape;91;p9"/>
          <p:cNvSpPr/>
          <p:nvPr/>
        </p:nvSpPr>
        <p:spPr>
          <a:xfrm>
            <a:off x="63050" y="76725"/>
            <a:ext cx="9006900" cy="94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93" name="Google Shape;93;p9"/>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lt1"/>
                </a:solidFill>
              </a:rPr>
              <a:t>CURRICULUM CONNECTIONS slide - for INTERNAL USE</a:t>
            </a:r>
            <a:endParaRPr>
              <a:solidFill>
                <a:schemeClr val="lt1"/>
              </a:solidFill>
            </a:endParaRPr>
          </a:p>
        </p:txBody>
      </p:sp>
      <p:graphicFrame>
        <p:nvGraphicFramePr>
          <p:cNvPr id="94" name="Google Shape;94;p9"/>
          <p:cNvGraphicFramePr/>
          <p:nvPr/>
        </p:nvGraphicFramePr>
        <p:xfrm>
          <a:off x="274900" y="1391675"/>
          <a:ext cx="3000000" cy="3000000"/>
        </p:xfrm>
        <a:graphic>
          <a:graphicData uri="http://schemas.openxmlformats.org/drawingml/2006/table">
            <a:tbl>
              <a:tblPr>
                <a:noFill/>
                <a:tableStyleId>{221C7AED-6D6B-494E-8F4B-0A291E583F97}</a:tableStyleId>
              </a:tblPr>
              <a:tblGrid>
                <a:gridCol w="1088200">
                  <a:extLst>
                    <a:ext uri="{9D8B030D-6E8A-4147-A177-3AD203B41FA5}">
                      <a16:colId xmlns:a16="http://schemas.microsoft.com/office/drawing/2014/main" val="20000"/>
                    </a:ext>
                  </a:extLst>
                </a:gridCol>
                <a:gridCol w="973400">
                  <a:extLst>
                    <a:ext uri="{9D8B030D-6E8A-4147-A177-3AD203B41FA5}">
                      <a16:colId xmlns:a16="http://schemas.microsoft.com/office/drawing/2014/main" val="20001"/>
                    </a:ext>
                  </a:extLst>
                </a:gridCol>
                <a:gridCol w="1794675">
                  <a:extLst>
                    <a:ext uri="{9D8B030D-6E8A-4147-A177-3AD203B41FA5}">
                      <a16:colId xmlns:a16="http://schemas.microsoft.com/office/drawing/2014/main" val="20002"/>
                    </a:ext>
                  </a:extLst>
                </a:gridCol>
                <a:gridCol w="46712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fr-CA" sz="1100">
                          <a:solidFill>
                            <a:schemeClr val="lt1"/>
                          </a:solidFill>
                        </a:rPr>
                        <a:t>PROVINCE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GRADE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SUBJECT</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EXCERPT from curriculum document</a:t>
                      </a:r>
                      <a:endParaRPr sz="1100">
                        <a:solidFill>
                          <a:schemeClr val="lt1"/>
                        </a:solidFill>
                      </a:endParaRPr>
                    </a:p>
                  </a:txBody>
                  <a:tcPr marL="91425" marR="91425" marT="91425" marB="91425" anchor="ctr">
                    <a:solidFill>
                      <a:srgbClr val="0C1637"/>
                    </a:solidFill>
                  </a:tcPr>
                </a:tc>
                <a:extLst>
                  <a:ext uri="{0D108BD9-81ED-4DB2-BD59-A6C34878D82A}">
                    <a16:rowId xmlns:a16="http://schemas.microsoft.com/office/drawing/2014/main" val="10000"/>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86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805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8438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
        <p:nvSpPr>
          <p:cNvPr id="95" name="Google Shape;95;p9"/>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education process. Please keep this slide on the internal (or “Working”) version of this activity, but do not include it on the public facing version.</a:t>
            </a:r>
            <a:endParaRPr/>
          </a:p>
        </p:txBody>
      </p:sp>
      <p:sp>
        <p:nvSpPr>
          <p:cNvPr id="96" name="Google Shape;96;p9"/>
          <p:cNvSpPr txBox="1">
            <a:spLocks noGrp="1"/>
          </p:cNvSpPr>
          <p:nvPr>
            <p:ph type="body" idx="1"/>
          </p:nvPr>
        </p:nvSpPr>
        <p:spPr>
          <a:xfrm>
            <a:off x="275525" y="1772675"/>
            <a:ext cx="10962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7" name="Google Shape;97;p9"/>
          <p:cNvSpPr txBox="1">
            <a:spLocks noGrp="1"/>
          </p:cNvSpPr>
          <p:nvPr>
            <p:ph type="body" idx="2"/>
          </p:nvPr>
        </p:nvSpPr>
        <p:spPr>
          <a:xfrm>
            <a:off x="1371725" y="1772675"/>
            <a:ext cx="9714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8" name="Google Shape;98;p9"/>
          <p:cNvSpPr txBox="1">
            <a:spLocks noGrp="1"/>
          </p:cNvSpPr>
          <p:nvPr>
            <p:ph type="body" idx="3"/>
          </p:nvPr>
        </p:nvSpPr>
        <p:spPr>
          <a:xfrm>
            <a:off x="2343125" y="1772675"/>
            <a:ext cx="17907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9" name="Google Shape;99;p9"/>
          <p:cNvSpPr txBox="1">
            <a:spLocks noGrp="1"/>
          </p:cNvSpPr>
          <p:nvPr>
            <p:ph type="body" idx="4"/>
          </p:nvPr>
        </p:nvSpPr>
        <p:spPr>
          <a:xfrm>
            <a:off x="4133825" y="1772675"/>
            <a:ext cx="46578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9"/>
          <p:cNvSpPr txBox="1">
            <a:spLocks noGrp="1"/>
          </p:cNvSpPr>
          <p:nvPr>
            <p:ph type="body" idx="5"/>
          </p:nvPr>
        </p:nvSpPr>
        <p:spPr>
          <a:xfrm>
            <a:off x="275525" y="2572775"/>
            <a:ext cx="10962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1" name="Google Shape;101;p9"/>
          <p:cNvSpPr txBox="1">
            <a:spLocks noGrp="1"/>
          </p:cNvSpPr>
          <p:nvPr>
            <p:ph type="body" idx="6"/>
          </p:nvPr>
        </p:nvSpPr>
        <p:spPr>
          <a:xfrm>
            <a:off x="1371725" y="2572775"/>
            <a:ext cx="9714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9"/>
          <p:cNvSpPr txBox="1">
            <a:spLocks noGrp="1"/>
          </p:cNvSpPr>
          <p:nvPr>
            <p:ph type="body" idx="7"/>
          </p:nvPr>
        </p:nvSpPr>
        <p:spPr>
          <a:xfrm>
            <a:off x="2343125" y="2572775"/>
            <a:ext cx="17907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9"/>
          <p:cNvSpPr txBox="1">
            <a:spLocks noGrp="1"/>
          </p:cNvSpPr>
          <p:nvPr>
            <p:ph type="body" idx="8"/>
          </p:nvPr>
        </p:nvSpPr>
        <p:spPr>
          <a:xfrm>
            <a:off x="4133825" y="2572775"/>
            <a:ext cx="46578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4" name="Google Shape;104;p9"/>
          <p:cNvSpPr txBox="1">
            <a:spLocks noGrp="1"/>
          </p:cNvSpPr>
          <p:nvPr>
            <p:ph type="body" idx="9"/>
          </p:nvPr>
        </p:nvSpPr>
        <p:spPr>
          <a:xfrm>
            <a:off x="275525" y="3353825"/>
            <a:ext cx="10962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5" name="Google Shape;105;p9"/>
          <p:cNvSpPr txBox="1">
            <a:spLocks noGrp="1"/>
          </p:cNvSpPr>
          <p:nvPr>
            <p:ph type="body" idx="13"/>
          </p:nvPr>
        </p:nvSpPr>
        <p:spPr>
          <a:xfrm>
            <a:off x="1371725" y="3353825"/>
            <a:ext cx="9714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6" name="Google Shape;106;p9"/>
          <p:cNvSpPr txBox="1">
            <a:spLocks noGrp="1"/>
          </p:cNvSpPr>
          <p:nvPr>
            <p:ph type="body" idx="14"/>
          </p:nvPr>
        </p:nvSpPr>
        <p:spPr>
          <a:xfrm>
            <a:off x="2343125" y="3353825"/>
            <a:ext cx="17907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7" name="Google Shape;107;p9"/>
          <p:cNvSpPr txBox="1">
            <a:spLocks noGrp="1"/>
          </p:cNvSpPr>
          <p:nvPr>
            <p:ph type="body" idx="15"/>
          </p:nvPr>
        </p:nvSpPr>
        <p:spPr>
          <a:xfrm>
            <a:off x="4133825" y="3353825"/>
            <a:ext cx="46578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8" name="Google Shape;108;p9"/>
          <p:cNvSpPr txBox="1">
            <a:spLocks noGrp="1"/>
          </p:cNvSpPr>
          <p:nvPr>
            <p:ph type="body" idx="16"/>
          </p:nvPr>
        </p:nvSpPr>
        <p:spPr>
          <a:xfrm>
            <a:off x="275525" y="4153925"/>
            <a:ext cx="10962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 name="Google Shape;109;p9"/>
          <p:cNvSpPr txBox="1">
            <a:spLocks noGrp="1"/>
          </p:cNvSpPr>
          <p:nvPr>
            <p:ph type="body" idx="17"/>
          </p:nvPr>
        </p:nvSpPr>
        <p:spPr>
          <a:xfrm>
            <a:off x="1371725" y="4153925"/>
            <a:ext cx="9714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0" name="Google Shape;110;p9"/>
          <p:cNvSpPr txBox="1">
            <a:spLocks noGrp="1"/>
          </p:cNvSpPr>
          <p:nvPr>
            <p:ph type="body" idx="18"/>
          </p:nvPr>
        </p:nvSpPr>
        <p:spPr>
          <a:xfrm>
            <a:off x="2343125" y="4153925"/>
            <a:ext cx="17907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1" name="Google Shape;111;p9"/>
          <p:cNvSpPr txBox="1">
            <a:spLocks noGrp="1"/>
          </p:cNvSpPr>
          <p:nvPr>
            <p:ph type="body" idx="19"/>
          </p:nvPr>
        </p:nvSpPr>
        <p:spPr>
          <a:xfrm>
            <a:off x="4133825" y="4153925"/>
            <a:ext cx="46578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2" name="Google Shape;112;p9"/>
          <p:cNvSpPr txBox="1">
            <a:spLocks noGrp="1"/>
          </p:cNvSpPr>
          <p:nvPr>
            <p:ph type="body" idx="20"/>
          </p:nvPr>
        </p:nvSpPr>
        <p:spPr>
          <a:xfrm>
            <a:off x="275525" y="4969325"/>
            <a:ext cx="10962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3" name="Google Shape;113;p9"/>
          <p:cNvSpPr txBox="1">
            <a:spLocks noGrp="1"/>
          </p:cNvSpPr>
          <p:nvPr>
            <p:ph type="body" idx="21"/>
          </p:nvPr>
        </p:nvSpPr>
        <p:spPr>
          <a:xfrm>
            <a:off x="1371725" y="4969325"/>
            <a:ext cx="9714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4" name="Google Shape;114;p9"/>
          <p:cNvSpPr txBox="1">
            <a:spLocks noGrp="1"/>
          </p:cNvSpPr>
          <p:nvPr>
            <p:ph type="body" idx="22"/>
          </p:nvPr>
        </p:nvSpPr>
        <p:spPr>
          <a:xfrm>
            <a:off x="2343125" y="4969325"/>
            <a:ext cx="17907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5" name="Google Shape;115;p9"/>
          <p:cNvSpPr txBox="1">
            <a:spLocks noGrp="1"/>
          </p:cNvSpPr>
          <p:nvPr>
            <p:ph type="body" idx="23"/>
          </p:nvPr>
        </p:nvSpPr>
        <p:spPr>
          <a:xfrm>
            <a:off x="4133825" y="4969325"/>
            <a:ext cx="4657800" cy="815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iscelaneous Info - for internal use 1">
  <p:cSld name="CUSTOM_3_1_3">
    <p:spTree>
      <p:nvGrpSpPr>
        <p:cNvPr id="1" name="Shape 116"/>
        <p:cNvGrpSpPr/>
        <p:nvPr/>
      </p:nvGrpSpPr>
      <p:grpSpPr>
        <a:xfrm>
          <a:off x="0" y="0"/>
          <a:ext cx="0" cy="0"/>
          <a:chOff x="0" y="0"/>
          <a:chExt cx="0" cy="0"/>
        </a:xfrm>
      </p:grpSpPr>
      <p:sp>
        <p:nvSpPr>
          <p:cNvPr id="117" name="Google Shape;117;p10"/>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19" name="Google Shape;119;p10"/>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lt1"/>
                </a:solidFill>
              </a:rPr>
              <a:t>Activity INFO slide - for INTERNAL USE</a:t>
            </a:r>
            <a:endParaRPr>
              <a:solidFill>
                <a:schemeClr val="lt1"/>
              </a:solidFill>
            </a:endParaRPr>
          </a:p>
        </p:txBody>
      </p:sp>
      <p:sp>
        <p:nvSpPr>
          <p:cNvPr id="121" name="Google Shape;121;p10"/>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website update process. Please keep this slide on the internal (or “Working”) version of this activity, but do not include it on the public facing version.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deed.fr"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SiLoCT6npj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ommelair.ca/fcde/Coprede.htm"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180275" y="1148775"/>
            <a:ext cx="8783400" cy="181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fr-CA" sz="6000"/>
              <a:t>ENVAHISSEURS DU SAINT-LAURENT</a:t>
            </a:r>
            <a:endParaRPr sz="6200"/>
          </a:p>
        </p:txBody>
      </p:sp>
      <p:pic>
        <p:nvPicPr>
          <p:cNvPr id="165" name="Google Shape;165;p15" title="Ouvrir la citation"/>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310609" y="3812450"/>
            <a:ext cx="612579" cy="524700"/>
          </a:xfrm>
          <a:prstGeom prst="rect">
            <a:avLst/>
          </a:prstGeom>
          <a:noFill/>
          <a:ln>
            <a:noFill/>
          </a:ln>
        </p:spPr>
      </p:pic>
      <p:sp>
        <p:nvSpPr>
          <p:cNvPr id="166" name="Google Shape;166;p15"/>
          <p:cNvSpPr txBox="1">
            <a:spLocks noGrp="1"/>
          </p:cNvSpPr>
          <p:nvPr>
            <p:ph type="body" idx="2"/>
          </p:nvPr>
        </p:nvSpPr>
        <p:spPr>
          <a:xfrm>
            <a:off x="4358950" y="4457365"/>
            <a:ext cx="4044900" cy="1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Je n’arrive toujours pas à croire que je peux faire de la recherche dans ma cour arrière!</a:t>
            </a:r>
            <a:endParaRPr/>
          </a:p>
        </p:txBody>
      </p:sp>
      <p:pic>
        <p:nvPicPr>
          <p:cNvPr id="167" name="Google Shape;167;p15" title="Fermer la citation"/>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886075" y="6097974"/>
            <a:ext cx="627250" cy="504500"/>
          </a:xfrm>
          <a:prstGeom prst="rect">
            <a:avLst/>
          </a:prstGeom>
          <a:noFill/>
          <a:ln>
            <a:noFill/>
          </a:ln>
        </p:spPr>
      </p:pic>
      <p:sp>
        <p:nvSpPr>
          <p:cNvPr id="168" name="Google Shape;168;p15"/>
          <p:cNvSpPr txBox="1">
            <a:spLocks noGrp="1"/>
          </p:cNvSpPr>
          <p:nvPr>
            <p:ph type="body" idx="3"/>
          </p:nvPr>
        </p:nvSpPr>
        <p:spPr>
          <a:xfrm>
            <a:off x="5338225" y="5751450"/>
            <a:ext cx="3065700" cy="52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fr-CA"/>
              <a:t>Cristina Charette</a:t>
            </a:r>
            <a:endParaRPr/>
          </a:p>
        </p:txBody>
      </p:sp>
      <p:pic>
        <p:nvPicPr>
          <p:cNvPr id="169" name="Google Shape;169;p15" descr="Un gobie à taches noires sur un banc de moules." title="Gobie à taches noires"/>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80275" y="3779400"/>
            <a:ext cx="3776100" cy="2261400"/>
          </a:xfrm>
          <a:prstGeom prst="roundRect">
            <a:avLst>
              <a:gd name="adj" fmla="val 8194"/>
            </a:avLst>
          </a:prstGeom>
          <a:noFill/>
          <a:ln>
            <a:noFill/>
          </a:ln>
        </p:spPr>
      </p:pic>
      <p:sp>
        <p:nvSpPr>
          <p:cNvPr id="170" name="Google Shape;170;p15"/>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fr-CA" sz="1050"/>
              <a:t>Cette activité de L'École de l'Océan est placée sous licence </a:t>
            </a:r>
            <a:r>
              <a:rPr lang="fr-CA" sz="1050" b="1" u="sng">
                <a:solidFill>
                  <a:srgbClr val="18124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 4.0</a:t>
            </a:r>
            <a:endParaRPr sz="1050" b="1">
              <a:solidFill>
                <a:srgbClr val="181245"/>
              </a:solidFill>
            </a:endParaRPr>
          </a:p>
        </p:txBody>
      </p:sp>
      <p:sp>
        <p:nvSpPr>
          <p:cNvPr id="171" name="Google Shape;171;p15"/>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175700" y="983575"/>
            <a:ext cx="1629000" cy="4374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fr-CA"/>
              <a:t>Voici votre défi :</a:t>
            </a:r>
            <a:endParaRPr/>
          </a:p>
        </p:txBody>
      </p:sp>
      <p:sp>
        <p:nvSpPr>
          <p:cNvPr id="177" name="Google Shape;177;p16"/>
          <p:cNvSpPr txBox="1">
            <a:spLocks noGrp="1"/>
          </p:cNvSpPr>
          <p:nvPr>
            <p:ph type="subTitle" idx="1"/>
          </p:nvPr>
        </p:nvSpPr>
        <p:spPr>
          <a:xfrm>
            <a:off x="1696950" y="986725"/>
            <a:ext cx="5052900" cy="431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a:t>Menez un débat sur les espèces envahissantes.</a:t>
            </a:r>
            <a:endParaRPr/>
          </a:p>
        </p:txBody>
      </p:sp>
      <p:sp>
        <p:nvSpPr>
          <p:cNvPr id="178" name="Google Shape;178;p16"/>
          <p:cNvSpPr txBox="1">
            <a:spLocks noGrp="1"/>
          </p:cNvSpPr>
          <p:nvPr>
            <p:ph type="body" idx="2"/>
          </p:nvPr>
        </p:nvSpPr>
        <p:spPr>
          <a:xfrm>
            <a:off x="267300" y="1947275"/>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Voici votre liste de tâches :</a:t>
            </a:r>
            <a:endParaRPr/>
          </a:p>
        </p:txBody>
      </p:sp>
      <p:sp>
        <p:nvSpPr>
          <p:cNvPr id="179" name="Google Shape;179;p16"/>
          <p:cNvSpPr txBox="1"/>
          <p:nvPr/>
        </p:nvSpPr>
        <p:spPr>
          <a:xfrm>
            <a:off x="369939" y="2651850"/>
            <a:ext cx="7569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1</a:t>
            </a:r>
            <a:endParaRPr b="1">
              <a:solidFill>
                <a:srgbClr val="2A6312"/>
              </a:solidFill>
              <a:latin typeface="Nunito"/>
              <a:ea typeface="Nunito"/>
              <a:cs typeface="Nunito"/>
              <a:sym typeface="Nunito"/>
            </a:endParaRPr>
          </a:p>
        </p:txBody>
      </p:sp>
      <p:sp>
        <p:nvSpPr>
          <p:cNvPr id="180" name="Google Shape;180;p16"/>
          <p:cNvSpPr txBox="1">
            <a:spLocks noGrp="1"/>
          </p:cNvSpPr>
          <p:nvPr>
            <p:ph type="body" idx="3"/>
          </p:nvPr>
        </p:nvSpPr>
        <p:spPr>
          <a:xfrm>
            <a:off x="1115850" y="2651850"/>
            <a:ext cx="31701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t>Informez-vous sur le gobie à taches noires et d’autres espèces envahissantes.</a:t>
            </a:r>
            <a:endParaRPr/>
          </a:p>
          <a:p>
            <a:pPr marL="0" lvl="0" indent="0" algn="l" rtl="0">
              <a:spcBef>
                <a:spcPts val="0"/>
              </a:spcBef>
              <a:spcAft>
                <a:spcPts val="0"/>
              </a:spcAft>
              <a:buNone/>
            </a:pPr>
            <a:endParaRPr/>
          </a:p>
        </p:txBody>
      </p:sp>
      <p:sp>
        <p:nvSpPr>
          <p:cNvPr id="181" name="Google Shape;181;p16"/>
          <p:cNvSpPr txBox="1"/>
          <p:nvPr/>
        </p:nvSpPr>
        <p:spPr>
          <a:xfrm rot="2725">
            <a:off x="358950" y="3580675"/>
            <a:ext cx="7569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2</a:t>
            </a:r>
            <a:endParaRPr b="1">
              <a:solidFill>
                <a:srgbClr val="2A6312"/>
              </a:solidFill>
              <a:latin typeface="Nunito"/>
              <a:ea typeface="Nunito"/>
              <a:cs typeface="Nunito"/>
              <a:sym typeface="Nunito"/>
            </a:endParaRPr>
          </a:p>
        </p:txBody>
      </p:sp>
      <p:sp>
        <p:nvSpPr>
          <p:cNvPr id="182" name="Google Shape;182;p16"/>
          <p:cNvSpPr txBox="1">
            <a:spLocks noGrp="1"/>
          </p:cNvSpPr>
          <p:nvPr>
            <p:ph type="body" idx="4"/>
          </p:nvPr>
        </p:nvSpPr>
        <p:spPr>
          <a:xfrm>
            <a:off x="1115850" y="3580500"/>
            <a:ext cx="31701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t>Effectuez une recherche sur les avantages et les inconvénients de la présence du gobie à taches noires dans l’écosystème du Saint-Laurent.</a:t>
            </a:r>
            <a:endParaRPr/>
          </a:p>
          <a:p>
            <a:pPr marL="0" lvl="0" indent="0" algn="l" rtl="0">
              <a:spcBef>
                <a:spcPts val="0"/>
              </a:spcBef>
              <a:spcAft>
                <a:spcPts val="0"/>
              </a:spcAft>
              <a:buNone/>
            </a:pPr>
            <a:endParaRPr/>
          </a:p>
        </p:txBody>
      </p:sp>
      <p:sp>
        <p:nvSpPr>
          <p:cNvPr id="183" name="Google Shape;183;p16"/>
          <p:cNvSpPr txBox="1"/>
          <p:nvPr/>
        </p:nvSpPr>
        <p:spPr>
          <a:xfrm>
            <a:off x="369942" y="4737800"/>
            <a:ext cx="7569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3</a:t>
            </a:r>
            <a:endParaRPr b="1">
              <a:solidFill>
                <a:srgbClr val="2A6312"/>
              </a:solidFill>
              <a:latin typeface="Nunito"/>
              <a:ea typeface="Nunito"/>
              <a:cs typeface="Nunito"/>
              <a:sym typeface="Nunito"/>
            </a:endParaRPr>
          </a:p>
        </p:txBody>
      </p:sp>
      <p:sp>
        <p:nvSpPr>
          <p:cNvPr id="184" name="Google Shape;184;p16"/>
          <p:cNvSpPr txBox="1">
            <a:spLocks noGrp="1"/>
          </p:cNvSpPr>
          <p:nvPr>
            <p:ph type="body" idx="5"/>
          </p:nvPr>
        </p:nvSpPr>
        <p:spPr>
          <a:xfrm>
            <a:off x="1115850" y="4737775"/>
            <a:ext cx="3170100" cy="9645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t>Décidez qui optera pour laisser la situation suivre son cours et qui plaidera pour lutter contre l’espèce envahissante.</a:t>
            </a:r>
            <a:endParaRPr/>
          </a:p>
          <a:p>
            <a:pPr marL="0" lvl="0" indent="0" algn="l" rtl="0">
              <a:spcBef>
                <a:spcPts val="0"/>
              </a:spcBef>
              <a:spcAft>
                <a:spcPts val="0"/>
              </a:spcAft>
              <a:buNone/>
            </a:pPr>
            <a:endParaRPr/>
          </a:p>
        </p:txBody>
      </p:sp>
      <p:sp>
        <p:nvSpPr>
          <p:cNvPr id="185" name="Google Shape;185;p16"/>
          <p:cNvSpPr txBox="1"/>
          <p:nvPr/>
        </p:nvSpPr>
        <p:spPr>
          <a:xfrm rot="2725">
            <a:off x="369923" y="5925825"/>
            <a:ext cx="7569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4</a:t>
            </a:r>
            <a:endParaRPr b="1">
              <a:solidFill>
                <a:srgbClr val="2A6312"/>
              </a:solidFill>
              <a:latin typeface="Nunito"/>
              <a:ea typeface="Nunito"/>
              <a:cs typeface="Nunito"/>
              <a:sym typeface="Nunito"/>
            </a:endParaRPr>
          </a:p>
        </p:txBody>
      </p:sp>
      <p:sp>
        <p:nvSpPr>
          <p:cNvPr id="186" name="Google Shape;186;p16"/>
          <p:cNvSpPr txBox="1">
            <a:spLocks noGrp="1"/>
          </p:cNvSpPr>
          <p:nvPr>
            <p:ph type="body" idx="6"/>
          </p:nvPr>
        </p:nvSpPr>
        <p:spPr>
          <a:xfrm>
            <a:off x="1115850" y="5925650"/>
            <a:ext cx="31701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t>Menez et consignez le débat.</a:t>
            </a:r>
            <a:endParaRPr/>
          </a:p>
          <a:p>
            <a:pPr marL="0" lvl="0" indent="0" algn="l" rtl="0">
              <a:spcBef>
                <a:spcPts val="0"/>
              </a:spcBef>
              <a:spcAft>
                <a:spcPts val="0"/>
              </a:spcAft>
              <a:buNone/>
            </a:pPr>
            <a:endParaRPr/>
          </a:p>
        </p:txBody>
      </p:sp>
      <p:pic>
        <p:nvPicPr>
          <p:cNvPr id="187" name="Google Shape;187;p16" descr="Gobie à taches noires nage au-dessus de pierres. Il a un corps brun et des yeux globuleux. Sa nageoire dorsale présente une grande tache noire." title="Gobie à taches noires en train de nage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724400" y="1652550"/>
            <a:ext cx="4239300" cy="5007600"/>
          </a:xfrm>
          <a:prstGeom prst="roundRect">
            <a:avLst>
              <a:gd name="adj" fmla="val 7645"/>
            </a:avLst>
          </a:prstGeom>
          <a:noFill/>
          <a:ln>
            <a:noFill/>
          </a:ln>
        </p:spPr>
      </p:pic>
      <p:sp>
        <p:nvSpPr>
          <p:cNvPr id="188" name="Google Shape;188;p16"/>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175700" y="983575"/>
            <a:ext cx="3996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Qu’est-ce qu’une espèce envahissante?</a:t>
            </a:r>
            <a:endParaRPr/>
          </a:p>
          <a:p>
            <a:pPr marL="0" lvl="0" indent="0" algn="l" rtl="0">
              <a:spcBef>
                <a:spcPts val="0"/>
              </a:spcBef>
              <a:spcAft>
                <a:spcPts val="0"/>
              </a:spcAft>
              <a:buNone/>
            </a:pPr>
            <a:endParaRPr/>
          </a:p>
        </p:txBody>
      </p:sp>
      <p:sp>
        <p:nvSpPr>
          <p:cNvPr id="194" name="Google Shape;194;p17"/>
          <p:cNvSpPr txBox="1">
            <a:spLocks noGrp="1"/>
          </p:cNvSpPr>
          <p:nvPr>
            <p:ph type="body" idx="1"/>
          </p:nvPr>
        </p:nvSpPr>
        <p:spPr>
          <a:xfrm>
            <a:off x="180300" y="1644850"/>
            <a:ext cx="43917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solidFill>
                  <a:schemeClr val="dk1"/>
                </a:solidFill>
              </a:rPr>
              <a:t>Une espèce envahissante est une plante, un animal ou un autre organisme qui n’est pas indigène d’un écosystème ou d’un environnement donné.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fr-CA">
                <a:solidFill>
                  <a:schemeClr val="dk1"/>
                </a:solidFill>
              </a:rPr>
              <a:t>Lorsqu’une telle espèce, dite exotique, arrive, elle entre souvent en compétition avec les espèces de plantes ou d’animaux indigènes sur le plan des ressources et de l’habitat. Cette compétition se fait aux dépens d’espèces qui luttent alors pour leur survie ou disparaissent complètement.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fr-CA">
                <a:solidFill>
                  <a:schemeClr val="dk1"/>
                </a:solidFill>
              </a:rPr>
              <a:t>Les espèces envahissantes transmettent parfois de nouvelles maladies aux espèces locales, ce qui multiplie les problèmes. Dès lors, l’équilibre de la nature s’en trouve perturbé, au détriment de la diversité de l’écosystème.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fr-CA">
                <a:solidFill>
                  <a:schemeClr val="dk1"/>
                </a:solidFill>
              </a:rPr>
              <a:t>Les scientifiques et les conservationnistes luttent contre ces espèces en vue de protéger la vie dans toute sa variété dans les divers habitats.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95" name="Google Shape;195;p17" descr="Description de la vidéo sur YouTube : Les espèces envahissantes commencent comme des étrangers dans une terre inconnue, mais avec le temps, elles finissent par dominer leur nouveau foyer. L'océan a accueilli certaines des infiltrations les plus prolifiques de notre époque. Comment ces envahisseurs marins parviennent-ils à s'adapter et à prospérer dans leurs nouveaux quartiers?" title="Long Story Shorts: Envahisseurs de l’Océan">
            <a:hlinkClick r:id="rId3"/>
          </p:cNvPr>
          <p:cNvPicPr preferRelativeResize="0"/>
          <p:nvPr/>
        </p:nvPicPr>
        <p:blipFill>
          <a:blip r:embed="rId4">
            <a:alphaModFix/>
          </a:blip>
          <a:stretch>
            <a:fillRect/>
          </a:stretch>
        </p:blipFill>
        <p:spPr>
          <a:xfrm>
            <a:off x="4907050" y="1878875"/>
            <a:ext cx="3900970" cy="2194300"/>
          </a:xfrm>
          <a:prstGeom prst="rect">
            <a:avLst/>
          </a:prstGeom>
          <a:noFill/>
          <a:ln>
            <a:noFill/>
          </a:ln>
        </p:spPr>
      </p:pic>
      <p:pic>
        <p:nvPicPr>
          <p:cNvPr id="196" name="Google Shape;196;p17" title="Ouvrir la citation"/>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907046" y="4261675"/>
            <a:ext cx="612579" cy="524700"/>
          </a:xfrm>
          <a:prstGeom prst="rect">
            <a:avLst/>
          </a:prstGeom>
          <a:noFill/>
          <a:ln>
            <a:noFill/>
          </a:ln>
        </p:spPr>
      </p:pic>
      <p:sp>
        <p:nvSpPr>
          <p:cNvPr id="197" name="Google Shape;197;p17"/>
          <p:cNvSpPr txBox="1">
            <a:spLocks noGrp="1"/>
          </p:cNvSpPr>
          <p:nvPr>
            <p:ph type="body" idx="2"/>
          </p:nvPr>
        </p:nvSpPr>
        <p:spPr>
          <a:xfrm>
            <a:off x="5428375" y="4340625"/>
            <a:ext cx="3145200" cy="10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Les navires sont encore la principale source de propagation d’espèces envahissantes au large.</a:t>
            </a:r>
            <a:endParaRPr/>
          </a:p>
          <a:p>
            <a:pPr marL="914400" lvl="0" indent="-317500" algn="l" rtl="0">
              <a:spcBef>
                <a:spcPts val="1000"/>
              </a:spcBef>
              <a:spcAft>
                <a:spcPts val="0"/>
              </a:spcAft>
              <a:buSzPts val="1400"/>
              <a:buChar char="-"/>
            </a:pPr>
            <a:r>
              <a:rPr lang="fr-CA"/>
              <a:t>The Hakai Institute</a:t>
            </a:r>
            <a:endParaRPr/>
          </a:p>
        </p:txBody>
      </p:sp>
      <p:pic>
        <p:nvPicPr>
          <p:cNvPr id="198" name="Google Shape;198;p17" title="Fermer la citation"/>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102225" y="5016474"/>
            <a:ext cx="627250" cy="504500"/>
          </a:xfrm>
          <a:prstGeom prst="rect">
            <a:avLst/>
          </a:prstGeom>
          <a:noFill/>
          <a:ln>
            <a:noFill/>
          </a:ln>
        </p:spPr>
      </p:pic>
      <p:sp>
        <p:nvSpPr>
          <p:cNvPr id="199" name="Google Shape;199;p17"/>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175700" y="983575"/>
            <a:ext cx="2460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 gobie à taches noires</a:t>
            </a:r>
            <a:endParaRPr/>
          </a:p>
          <a:p>
            <a:pPr marL="0" lvl="0" indent="0" algn="l" rtl="0">
              <a:spcBef>
                <a:spcPts val="0"/>
              </a:spcBef>
              <a:spcAft>
                <a:spcPts val="0"/>
              </a:spcAft>
              <a:buNone/>
            </a:pPr>
            <a:endParaRPr/>
          </a:p>
        </p:txBody>
      </p:sp>
      <p:sp>
        <p:nvSpPr>
          <p:cNvPr id="205" name="Google Shape;205;p18"/>
          <p:cNvSpPr txBox="1">
            <a:spLocks noGrp="1"/>
          </p:cNvSpPr>
          <p:nvPr>
            <p:ph type="body" idx="1"/>
          </p:nvPr>
        </p:nvSpPr>
        <p:spPr>
          <a:xfrm>
            <a:off x="180300" y="1644850"/>
            <a:ext cx="43917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Petit poisson de fond originaire de l’Eurasie centrale, le gobie à taches noires a fait son apparition dans le Saint-Laurent en 1997.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Depuis son invasion, le gobie a grandement perturbé l’écosystème du fleuve : il a fait des ravages dans l’habitat de frai et la nourriture des espèces indigènes, comme le dard et le chabot, et il mange les œufs d’autres poissons.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Toutefois, il a également eu des répercussions plus heureuses sur l’écosystème. Ainsi, il est un prédateur naturel de la moule zébrée, elle-même une espèce extrêmement envahissante du Saint-Laurent.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Le gobie à taches noires occupe aussi une place de choix au menu de l’achigan à petite bouche, mais les scientifiques ne savent pas encore s’il offre une source d’énergie saine pour les autres poissons. </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r>
              <a:rPr lang="fr-CA" b="0">
                <a:solidFill>
                  <a:schemeClr val="dk1"/>
                </a:solidFill>
                <a:latin typeface="Nunito SemiBold"/>
                <a:ea typeface="Nunito SemiBold"/>
                <a:cs typeface="Nunito SemiBold"/>
                <a:sym typeface="Nunito SemiBold"/>
              </a:rPr>
              <a:t>Informez-vous sur le gobie à taches noires dans le présent guide sur les espèces.</a:t>
            </a: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b="0">
              <a:solidFill>
                <a:schemeClr val="dk1"/>
              </a:solidFill>
              <a:latin typeface="Nunito SemiBold"/>
              <a:ea typeface="Nunito SemiBold"/>
              <a:cs typeface="Nunito SemiBold"/>
              <a:sym typeface="Nunito SemiBold"/>
            </a:endParaRPr>
          </a:p>
        </p:txBody>
      </p:sp>
      <p:pic>
        <p:nvPicPr>
          <p:cNvPr id="206" name="Google Shape;206;p18" descr="Image d’un gobie à taches noires, sur laquelle on peut voir ses lèvres épaisses, ses yeux globuleux, la tache noire caractéristique de sa nageoire dorsale, son corps couvert d’écailles et sa nageoire pelvienne soudée." title="Anatomie du gobie à taches noires"/>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812725" y="1834637"/>
            <a:ext cx="4161900" cy="2562000"/>
          </a:xfrm>
          <a:prstGeom prst="roundRect">
            <a:avLst>
              <a:gd name="adj" fmla="val 9075"/>
            </a:avLst>
          </a:prstGeom>
          <a:noFill/>
          <a:ln>
            <a:noFill/>
          </a:ln>
        </p:spPr>
      </p:pic>
      <p:pic>
        <p:nvPicPr>
          <p:cNvPr id="207" name="Google Shape;207;p18" title="Ouvrir la citation"/>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830846" y="4642675"/>
            <a:ext cx="612579" cy="524700"/>
          </a:xfrm>
          <a:prstGeom prst="rect">
            <a:avLst/>
          </a:prstGeom>
          <a:noFill/>
          <a:ln>
            <a:noFill/>
          </a:ln>
        </p:spPr>
      </p:pic>
      <p:sp>
        <p:nvSpPr>
          <p:cNvPr id="208" name="Google Shape;208;p18"/>
          <p:cNvSpPr txBox="1">
            <a:spLocks noGrp="1"/>
          </p:cNvSpPr>
          <p:nvPr>
            <p:ph type="body" idx="2"/>
          </p:nvPr>
        </p:nvSpPr>
        <p:spPr>
          <a:xfrm>
            <a:off x="5399825" y="4642675"/>
            <a:ext cx="3323100" cy="1140600"/>
          </a:xfrm>
          <a:prstGeom prst="rect">
            <a:avLst/>
          </a:prstGeom>
        </p:spPr>
        <p:txBody>
          <a:bodyPr spcFirstLastPara="1" wrap="square" lIns="91425" tIns="91425" rIns="91425" bIns="91425" anchor="ctr" anchorCtr="0">
            <a:noAutofit/>
          </a:bodyPr>
          <a:lstStyle/>
          <a:p>
            <a:pPr marL="0" lvl="0" indent="0" algn="l" rtl="0">
              <a:lnSpc>
                <a:spcPct val="100000"/>
              </a:lnSpc>
              <a:spcBef>
                <a:spcPts val="1000"/>
              </a:spcBef>
              <a:spcAft>
                <a:spcPts val="0"/>
              </a:spcAft>
              <a:buNone/>
            </a:pPr>
            <a:r>
              <a:rPr lang="fr-CA"/>
              <a:t>Ce qu’il faut comprendre, c’est que le gobie à taches noires fait maintenant partie de la chaîne alimentaire.</a:t>
            </a:r>
            <a:endParaRPr/>
          </a:p>
          <a:p>
            <a:pPr marL="914400" lvl="0" indent="-317500" algn="l" rtl="0">
              <a:spcBef>
                <a:spcPts val="1000"/>
              </a:spcBef>
              <a:spcAft>
                <a:spcPts val="0"/>
              </a:spcAft>
              <a:buClr>
                <a:schemeClr val="dk1"/>
              </a:buClr>
              <a:buSzPts val="1400"/>
              <a:buChar char="-"/>
            </a:pPr>
            <a:r>
              <a:rPr lang="fr-CA" i="0">
                <a:solidFill>
                  <a:schemeClr val="dk1"/>
                </a:solidFill>
              </a:rPr>
              <a:t>Cristina Charette</a:t>
            </a:r>
            <a:endParaRPr/>
          </a:p>
        </p:txBody>
      </p:sp>
      <p:pic>
        <p:nvPicPr>
          <p:cNvPr id="209" name="Google Shape;209;p18" title="Fermer la citation"/>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254625" y="5397474"/>
            <a:ext cx="627250" cy="504500"/>
          </a:xfrm>
          <a:prstGeom prst="rect">
            <a:avLst/>
          </a:prstGeom>
          <a:noFill/>
          <a:ln>
            <a:noFill/>
          </a:ln>
        </p:spPr>
      </p:pic>
      <p:sp>
        <p:nvSpPr>
          <p:cNvPr id="210" name="Google Shape;210;p18"/>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175700" y="983575"/>
            <a:ext cx="24342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600">
                <a:solidFill>
                  <a:schemeClr val="lt1"/>
                </a:solidFill>
                <a:latin typeface="Nunito"/>
                <a:ea typeface="Nunito"/>
                <a:cs typeface="Nunito"/>
                <a:sym typeface="Nunito"/>
              </a:rPr>
              <a:t>Le mot des spécialistes</a:t>
            </a:r>
            <a:endParaRPr sz="1600">
              <a:solidFill>
                <a:schemeClr val="lt1"/>
              </a:solidFill>
              <a:latin typeface="Nunito"/>
              <a:ea typeface="Nunito"/>
              <a:cs typeface="Nunito"/>
              <a:sym typeface="Nunito"/>
            </a:endParaRPr>
          </a:p>
        </p:txBody>
      </p:sp>
      <p:sp>
        <p:nvSpPr>
          <p:cNvPr id="216" name="Google Shape;216;p19"/>
          <p:cNvSpPr txBox="1">
            <a:spLocks noGrp="1"/>
          </p:cNvSpPr>
          <p:nvPr>
            <p:ph type="body" idx="1"/>
          </p:nvPr>
        </p:nvSpPr>
        <p:spPr>
          <a:xfrm>
            <a:off x="319125" y="1700250"/>
            <a:ext cx="8644500" cy="780600"/>
          </a:xfrm>
          <a:prstGeom prst="rect">
            <a:avLst/>
          </a:prstGeom>
        </p:spPr>
        <p:txBody>
          <a:bodyPr spcFirstLastPara="1" wrap="square" lIns="91425" tIns="126000" rIns="91425" bIns="91425" anchor="ctr" anchorCtr="0">
            <a:noAutofit/>
          </a:bodyPr>
          <a:lstStyle/>
          <a:p>
            <a:pPr marL="0" lvl="0" indent="0" algn="l" rtl="0">
              <a:spcBef>
                <a:spcPts val="0"/>
              </a:spcBef>
              <a:spcAft>
                <a:spcPts val="0"/>
              </a:spcAft>
              <a:buNone/>
            </a:pPr>
            <a:r>
              <a:rPr lang="fr-CA"/>
              <a:t>Le gobie à taches noires est une espèce envahissante du Saint-Laurent.</a:t>
            </a:r>
            <a:endParaRPr/>
          </a:p>
          <a:p>
            <a:pPr marL="0" lvl="0" indent="0" algn="l" rtl="0">
              <a:spcBef>
                <a:spcPts val="0"/>
              </a:spcBef>
              <a:spcAft>
                <a:spcPts val="0"/>
              </a:spcAft>
              <a:buNone/>
            </a:pPr>
            <a:r>
              <a:rPr lang="fr-CA"/>
              <a:t>Deux scientifiques se prononcent sur les mesures de lutte à prendre, ou non.</a:t>
            </a:r>
            <a:endParaRPr/>
          </a:p>
        </p:txBody>
      </p:sp>
      <p:sp>
        <p:nvSpPr>
          <p:cNvPr id="217" name="Google Shape;217;p19"/>
          <p:cNvSpPr txBox="1">
            <a:spLocks noGrp="1"/>
          </p:cNvSpPr>
          <p:nvPr>
            <p:ph type="body" idx="2"/>
          </p:nvPr>
        </p:nvSpPr>
        <p:spPr>
          <a:xfrm>
            <a:off x="319125" y="2825000"/>
            <a:ext cx="2739300" cy="50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1300"/>
              <a:t>Professeur. GEORGE ALKALI </a:t>
            </a:r>
            <a:r>
              <a:rPr lang="fr-CA" sz="1100"/>
              <a:t/>
            </a:r>
            <a:br>
              <a:rPr lang="fr-CA" sz="1100"/>
            </a:br>
            <a:r>
              <a:rPr lang="fr-CA" sz="1100"/>
              <a:t>Technicien en restauration de l’habitat</a:t>
            </a:r>
            <a:endParaRPr sz="1100"/>
          </a:p>
        </p:txBody>
      </p:sp>
      <p:sp>
        <p:nvSpPr>
          <p:cNvPr id="218" name="Google Shape;218;p19"/>
          <p:cNvSpPr txBox="1">
            <a:spLocks noGrp="1"/>
          </p:cNvSpPr>
          <p:nvPr>
            <p:ph type="body" idx="4"/>
          </p:nvPr>
        </p:nvSpPr>
        <p:spPr>
          <a:xfrm>
            <a:off x="426700" y="3494950"/>
            <a:ext cx="3730800" cy="294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200">
                <a:solidFill>
                  <a:schemeClr val="dk1"/>
                </a:solidFill>
                <a:highlight>
                  <a:schemeClr val="lt1"/>
                </a:highlight>
              </a:rPr>
              <a:t>Nous devons agir rapidement </a:t>
            </a:r>
            <a:br>
              <a:rPr lang="fr-CA" sz="1200">
                <a:solidFill>
                  <a:schemeClr val="dk1"/>
                </a:solidFill>
                <a:highlight>
                  <a:schemeClr val="lt1"/>
                </a:highlight>
              </a:rPr>
            </a:br>
            <a:r>
              <a:rPr lang="fr-CA" sz="1200">
                <a:solidFill>
                  <a:schemeClr val="dk1"/>
                </a:solidFill>
                <a:highlight>
                  <a:schemeClr val="lt1"/>
                </a:highlight>
              </a:rPr>
              <a:t>pour contrôler et gérer le gobie </a:t>
            </a:r>
            <a:br>
              <a:rPr lang="fr-CA" sz="1200">
                <a:solidFill>
                  <a:schemeClr val="dk1"/>
                </a:solidFill>
                <a:highlight>
                  <a:schemeClr val="lt1"/>
                </a:highlight>
              </a:rPr>
            </a:br>
            <a:r>
              <a:rPr lang="fr-CA" sz="1200">
                <a:solidFill>
                  <a:schemeClr val="dk1"/>
                </a:solidFill>
                <a:highlight>
                  <a:schemeClr val="lt1"/>
                </a:highlight>
              </a:rPr>
              <a:t>à taches noires. </a:t>
            </a:r>
            <a:endParaRPr sz="1200">
              <a:solidFill>
                <a:schemeClr val="dk1"/>
              </a:solidFill>
              <a:highlight>
                <a:schemeClr val="lt1"/>
              </a:highlight>
            </a:endParaRPr>
          </a:p>
          <a:p>
            <a:pPr marL="0" marR="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Ce poisson agressif se propage très rapidement et se reproduit souvent. Il consomme la nourriture d’autres poissons, les chasse de leur territoire et de leur frayère en plus de manger leurs œufs.</a:t>
            </a:r>
            <a:endParaRPr sz="1100" b="0">
              <a:solidFill>
                <a:schemeClr val="dk1"/>
              </a:solidFill>
              <a:highlight>
                <a:schemeClr val="lt1"/>
              </a:highlight>
              <a:latin typeface="Nunito SemiBold"/>
              <a:ea typeface="Nunito SemiBold"/>
              <a:cs typeface="Nunito SemiBold"/>
              <a:sym typeface="Nunito SemiBold"/>
            </a:endParaRPr>
          </a:p>
          <a:p>
            <a:pPr marL="0" marR="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Ses effets sur les habitats aquatiques risquent d’être néfastes sur les espèces de poissons indigènes.</a:t>
            </a:r>
            <a:endParaRPr sz="1100" b="0">
              <a:solidFill>
                <a:schemeClr val="dk1"/>
              </a:solidFill>
              <a:highlight>
                <a:schemeClr val="lt1"/>
              </a:highlight>
              <a:latin typeface="Nunito SemiBold"/>
              <a:ea typeface="Nunito SemiBold"/>
              <a:cs typeface="Nunito SemiBold"/>
              <a:sym typeface="Nunito SemiBold"/>
            </a:endParaRPr>
          </a:p>
          <a:p>
            <a:pPr marL="0" marR="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Des navires au long cours ont ramené ces espèces envahissantes et nous avons le devoir de nous en débarrasser. </a:t>
            </a:r>
            <a:endParaRPr sz="11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endParaRPr sz="11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800"/>
              </a:spcBef>
              <a:spcAft>
                <a:spcPts val="0"/>
              </a:spcAft>
              <a:buNone/>
            </a:pPr>
            <a:endParaRPr sz="10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000" b="0">
              <a:solidFill>
                <a:srgbClr val="000000"/>
              </a:solidFill>
              <a:latin typeface="Arial"/>
              <a:ea typeface="Arial"/>
              <a:cs typeface="Arial"/>
              <a:sym typeface="Arial"/>
            </a:endParaRPr>
          </a:p>
          <a:p>
            <a:pPr marL="0" lvl="0" indent="0" algn="l" rtl="0">
              <a:spcBef>
                <a:spcPts val="0"/>
              </a:spcBef>
              <a:spcAft>
                <a:spcPts val="0"/>
              </a:spcAft>
              <a:buNone/>
            </a:pPr>
            <a:endParaRPr sz="1300" b="0">
              <a:solidFill>
                <a:srgbClr val="000000"/>
              </a:solidFill>
              <a:latin typeface="Arial"/>
              <a:ea typeface="Arial"/>
              <a:cs typeface="Arial"/>
              <a:sym typeface="Arial"/>
            </a:endParaRPr>
          </a:p>
          <a:p>
            <a:pPr marL="0" lvl="0" indent="0" algn="l" rtl="0">
              <a:spcBef>
                <a:spcPts val="0"/>
              </a:spcBef>
              <a:spcAft>
                <a:spcPts val="0"/>
              </a:spcAft>
              <a:buNone/>
            </a:pPr>
            <a:endParaRPr sz="1300"/>
          </a:p>
        </p:txBody>
      </p:sp>
      <p:sp>
        <p:nvSpPr>
          <p:cNvPr id="219" name="Google Shape;219;p19"/>
          <p:cNvSpPr txBox="1">
            <a:spLocks noGrp="1"/>
          </p:cNvSpPr>
          <p:nvPr>
            <p:ph type="body" idx="3"/>
          </p:nvPr>
        </p:nvSpPr>
        <p:spPr>
          <a:xfrm>
            <a:off x="4818652" y="2815600"/>
            <a:ext cx="2688000" cy="50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1300">
                <a:solidFill>
                  <a:schemeClr val="dk1"/>
                </a:solidFill>
              </a:rPr>
              <a:t>OCTAVIA NEBULA. Ph. D</a:t>
            </a:r>
            <a:r>
              <a:rPr lang="fr-CA" sz="1100">
                <a:solidFill>
                  <a:schemeClr val="dk1"/>
                </a:solidFill>
              </a:rPr>
              <a:t/>
            </a:r>
            <a:br>
              <a:rPr lang="fr-CA" sz="1100">
                <a:solidFill>
                  <a:schemeClr val="dk1"/>
                </a:solidFill>
              </a:rPr>
            </a:br>
            <a:r>
              <a:rPr lang="fr-CA" sz="1100">
                <a:solidFill>
                  <a:schemeClr val="dk1"/>
                </a:solidFill>
              </a:rPr>
              <a:t>Biologiste de la vie marine</a:t>
            </a:r>
            <a:endParaRPr sz="1100">
              <a:solidFill>
                <a:schemeClr val="dk1"/>
              </a:solidFill>
            </a:endParaRPr>
          </a:p>
        </p:txBody>
      </p:sp>
      <p:sp>
        <p:nvSpPr>
          <p:cNvPr id="220" name="Google Shape;220;p19"/>
          <p:cNvSpPr txBox="1">
            <a:spLocks noGrp="1"/>
          </p:cNvSpPr>
          <p:nvPr>
            <p:ph type="body" idx="5"/>
          </p:nvPr>
        </p:nvSpPr>
        <p:spPr>
          <a:xfrm>
            <a:off x="4919025" y="3508650"/>
            <a:ext cx="3804000" cy="294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200">
                <a:solidFill>
                  <a:schemeClr val="dk1"/>
                </a:solidFill>
                <a:highlight>
                  <a:schemeClr val="lt1"/>
                </a:highlight>
              </a:rPr>
              <a:t>Nous ne devrions pas nous </a:t>
            </a:r>
            <a:br>
              <a:rPr lang="fr-CA" sz="1200">
                <a:solidFill>
                  <a:schemeClr val="dk1"/>
                </a:solidFill>
                <a:highlight>
                  <a:schemeClr val="lt1"/>
                </a:highlight>
              </a:rPr>
            </a:br>
            <a:r>
              <a:rPr lang="fr-CA" sz="1200">
                <a:solidFill>
                  <a:schemeClr val="dk1"/>
                </a:solidFill>
                <a:highlight>
                  <a:schemeClr val="lt1"/>
                </a:highlight>
              </a:rPr>
              <a:t>empresser d’éliminer ou de contrôler </a:t>
            </a:r>
            <a:br>
              <a:rPr lang="fr-CA" sz="1200">
                <a:solidFill>
                  <a:schemeClr val="dk1"/>
                </a:solidFill>
                <a:highlight>
                  <a:schemeClr val="lt1"/>
                </a:highlight>
              </a:rPr>
            </a:br>
            <a:r>
              <a:rPr lang="fr-CA" sz="1200">
                <a:solidFill>
                  <a:schemeClr val="dk1"/>
                </a:solidFill>
                <a:highlight>
                  <a:schemeClr val="lt1"/>
                </a:highlight>
              </a:rPr>
              <a:t>le gobie à taches noires dans la région</a:t>
            </a:r>
            <a:endParaRPr sz="1200">
              <a:solidFill>
                <a:schemeClr val="dk1"/>
              </a:solidFill>
              <a:highlight>
                <a:schemeClr val="lt1"/>
              </a:highlight>
            </a:endParaRPr>
          </a:p>
          <a:p>
            <a:pPr marL="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Nos écosystèmes sont complexes et en retirer une espèce pourrait avoir des conséquences imprévues.</a:t>
            </a:r>
            <a:endParaRPr sz="1100" b="0">
              <a:solidFill>
                <a:schemeClr val="dk1"/>
              </a:solidFill>
              <a:highlight>
                <a:schemeClr val="lt1"/>
              </a:highlight>
              <a:latin typeface="Nunito SemiBold"/>
              <a:ea typeface="Nunito SemiBold"/>
              <a:cs typeface="Nunito SemiBold"/>
              <a:sym typeface="Nunito SemiBold"/>
            </a:endParaRPr>
          </a:p>
          <a:p>
            <a:pPr marL="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De plus, est-ce correct de mettre fin à la vie d’une espèce? Qui décide s’il y a lieu de contrôler une espèce envahissante? La communauté a-t-elle été consultée à ce sujet? À mon avis, il vaut mieux laisser la nature faire son œuvre et tolérer les espèces envahissantes. </a:t>
            </a:r>
            <a:endParaRPr sz="1100" b="0">
              <a:solidFill>
                <a:schemeClr val="dk1"/>
              </a:solidFill>
              <a:highlight>
                <a:schemeClr val="lt1"/>
              </a:highlight>
              <a:latin typeface="Nunito SemiBold"/>
              <a:ea typeface="Nunito SemiBold"/>
              <a:cs typeface="Nunito SemiBold"/>
              <a:sym typeface="Nunito SemiBold"/>
            </a:endParaRPr>
          </a:p>
          <a:p>
            <a:pPr marL="0" lvl="0" indent="0" algn="l" rtl="0">
              <a:lnSpc>
                <a:spcPct val="100000"/>
              </a:lnSpc>
              <a:spcBef>
                <a:spcPts val="1100"/>
              </a:spcBef>
              <a:spcAft>
                <a:spcPts val="0"/>
              </a:spcAft>
              <a:buNone/>
            </a:pPr>
            <a:r>
              <a:rPr lang="fr-CA" sz="1100" b="0">
                <a:solidFill>
                  <a:schemeClr val="dk1"/>
                </a:solidFill>
                <a:highlight>
                  <a:schemeClr val="lt1"/>
                </a:highlight>
                <a:latin typeface="Nunito SemiBold"/>
                <a:ea typeface="Nunito SemiBold"/>
                <a:cs typeface="Nunito SemiBold"/>
                <a:sym typeface="Nunito SemiBold"/>
              </a:rPr>
              <a:t>L’intervention humaine accrue causera d’autres problèmes. Laissons-le tranquille, ce gobie à taches noires. </a:t>
            </a:r>
            <a:endParaRPr sz="1100" b="0">
              <a:solidFill>
                <a:schemeClr val="dk1"/>
              </a:solidFill>
              <a:highlight>
                <a:schemeClr val="lt1"/>
              </a:highlight>
              <a:latin typeface="Nunito SemiBold"/>
              <a:ea typeface="Nunito SemiBold"/>
              <a:cs typeface="Nunito SemiBold"/>
              <a:sym typeface="Nunito SemiBold"/>
            </a:endParaRPr>
          </a:p>
          <a:p>
            <a:pPr marL="0" lvl="0" indent="0" algn="l" rtl="0">
              <a:lnSpc>
                <a:spcPct val="115000"/>
              </a:lnSpc>
              <a:spcBef>
                <a:spcPts val="1100"/>
              </a:spcBef>
              <a:spcAft>
                <a:spcPts val="0"/>
              </a:spcAft>
              <a:buNone/>
            </a:pPr>
            <a:r>
              <a:rPr lang="fr-CA" sz="1200" b="0">
                <a:solidFill>
                  <a:schemeClr val="dk1"/>
                </a:solidFill>
                <a:highlight>
                  <a:schemeClr val="lt1"/>
                </a:highlight>
                <a:latin typeface="Nunito SemiBold"/>
                <a:ea typeface="Nunito SemiBold"/>
                <a:cs typeface="Nunito SemiBold"/>
                <a:sym typeface="Nunito SemiBold"/>
              </a:rPr>
              <a:t> </a:t>
            </a:r>
            <a:endParaRPr sz="1200" b="0">
              <a:solidFill>
                <a:srgbClr val="000000"/>
              </a:solidFill>
              <a:latin typeface="Nunito SemiBold"/>
              <a:ea typeface="Nunito SemiBold"/>
              <a:cs typeface="Nunito SemiBold"/>
              <a:sym typeface="Nunito SemiBold"/>
            </a:endParaRPr>
          </a:p>
          <a:p>
            <a:pPr marL="0" lvl="0" indent="0" algn="l" rtl="0">
              <a:spcBef>
                <a:spcPts val="1100"/>
              </a:spcBef>
              <a:spcAft>
                <a:spcPts val="0"/>
              </a:spcAft>
              <a:buNone/>
            </a:pPr>
            <a:endParaRPr b="0">
              <a:solidFill>
                <a:srgbClr val="000000"/>
              </a:solidFill>
              <a:latin typeface="Arial"/>
              <a:ea typeface="Arial"/>
              <a:cs typeface="Arial"/>
              <a:sym typeface="Arial"/>
            </a:endParaRPr>
          </a:p>
          <a:p>
            <a:pPr marL="0" lvl="0" indent="0" algn="l" rtl="0">
              <a:spcBef>
                <a:spcPts val="0"/>
              </a:spcBef>
              <a:spcAft>
                <a:spcPts val="0"/>
              </a:spcAft>
              <a:buNone/>
            </a:pPr>
            <a:endParaRPr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21" name="Google Shape;221;p19"/>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175700" y="983575"/>
            <a:ext cx="24888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 gobie à taches noires</a:t>
            </a:r>
            <a:endParaRPr/>
          </a:p>
          <a:p>
            <a:pPr marL="0" lvl="0" indent="0" algn="l" rtl="0">
              <a:spcBef>
                <a:spcPts val="0"/>
              </a:spcBef>
              <a:spcAft>
                <a:spcPts val="0"/>
              </a:spcAft>
              <a:buNone/>
            </a:pPr>
            <a:endParaRPr/>
          </a:p>
        </p:txBody>
      </p:sp>
      <p:sp>
        <p:nvSpPr>
          <p:cNvPr id="227" name="Google Shape;227;p20"/>
          <p:cNvSpPr txBox="1">
            <a:spLocks noGrp="1"/>
          </p:cNvSpPr>
          <p:nvPr>
            <p:ph type="body" idx="1"/>
          </p:nvPr>
        </p:nvSpPr>
        <p:spPr>
          <a:xfrm>
            <a:off x="319125" y="1652550"/>
            <a:ext cx="7985700" cy="843900"/>
          </a:xfrm>
          <a:prstGeom prst="rect">
            <a:avLst/>
          </a:prstGeom>
        </p:spPr>
        <p:txBody>
          <a:bodyPr spcFirstLastPara="1" wrap="square" lIns="91425" tIns="126000" rIns="91425" bIns="91425" anchor="ctr" anchorCtr="0">
            <a:noAutofit/>
          </a:bodyPr>
          <a:lstStyle/>
          <a:p>
            <a:pPr marL="0" lvl="0" indent="0" algn="l" rtl="0">
              <a:spcBef>
                <a:spcPts val="0"/>
              </a:spcBef>
              <a:spcAft>
                <a:spcPts val="0"/>
              </a:spcAft>
              <a:buNone/>
            </a:pPr>
            <a:r>
              <a:rPr lang="fr-CA"/>
              <a:t>Effectuez une recherche sur les avantages et les inconvénients de l’élimination ou de la tolérance du gobie à taches noires. Utilisez le tableau ci-dessous pour organiser vos données, notamment les sources.</a:t>
            </a:r>
            <a:endParaRPr/>
          </a:p>
        </p:txBody>
      </p:sp>
      <p:graphicFrame>
        <p:nvGraphicFramePr>
          <p:cNvPr id="228" name="Google Shape;228;p20" descr="Le tableau comprend trois colonnes où indiquer : un fait, s’il s’agit d’un avantage ou d’un inconvénient (vaut-il mieux tolérer le gobie ou l’éliminer ?) et la source de l’information. Vous préciserez les faits dans les cinq rangées du tableau. " title="Tableau sur les avantages et les inconvénients du gobie à taches noires "/>
          <p:cNvGraphicFramePr/>
          <p:nvPr>
            <p:extLst>
              <p:ext uri="{D42A27DB-BD31-4B8C-83A1-F6EECF244321}">
                <p14:modId xmlns:p14="http://schemas.microsoft.com/office/powerpoint/2010/main" val="2118794292"/>
              </p:ext>
            </p:extLst>
          </p:nvPr>
        </p:nvGraphicFramePr>
        <p:xfrm>
          <a:off x="180275" y="2496375"/>
          <a:ext cx="8783475" cy="4171835"/>
        </p:xfrm>
        <a:graphic>
          <a:graphicData uri="http://schemas.openxmlformats.org/drawingml/2006/table">
            <a:tbl>
              <a:tblPr firstRow="1">
                <a:noFill/>
                <a:tableStyleId>{6F8528A1-AFCF-4C80-A575-C07AACE7A31D}</a:tableStyleId>
              </a:tblPr>
              <a:tblGrid>
                <a:gridCol w="2927825">
                  <a:extLst>
                    <a:ext uri="{9D8B030D-6E8A-4147-A177-3AD203B41FA5}">
                      <a16:colId xmlns:a16="http://schemas.microsoft.com/office/drawing/2014/main" val="20000"/>
                    </a:ext>
                  </a:extLst>
                </a:gridCol>
                <a:gridCol w="2927825">
                  <a:extLst>
                    <a:ext uri="{9D8B030D-6E8A-4147-A177-3AD203B41FA5}">
                      <a16:colId xmlns:a16="http://schemas.microsoft.com/office/drawing/2014/main" val="20001"/>
                    </a:ext>
                  </a:extLst>
                </a:gridCol>
                <a:gridCol w="2927825">
                  <a:extLst>
                    <a:ext uri="{9D8B030D-6E8A-4147-A177-3AD203B41FA5}">
                      <a16:colId xmlns:a16="http://schemas.microsoft.com/office/drawing/2014/main" val="20002"/>
                    </a:ext>
                  </a:extLst>
                </a:gridCol>
              </a:tblGrid>
              <a:tr h="388050">
                <a:tc>
                  <a:txBody>
                    <a:bodyPr/>
                    <a:lstStyle/>
                    <a:p>
                      <a:pPr marL="0" marR="0" lvl="0" indent="0" algn="ctr" rtl="0">
                        <a:lnSpc>
                          <a:spcPct val="100000"/>
                        </a:lnSpc>
                        <a:spcBef>
                          <a:spcPts val="0"/>
                        </a:spcBef>
                        <a:spcAft>
                          <a:spcPts val="0"/>
                        </a:spcAft>
                        <a:buClr>
                          <a:srgbClr val="000000"/>
                        </a:buClr>
                        <a:buSzPts val="1400"/>
                        <a:buFont typeface="Arial"/>
                        <a:buNone/>
                      </a:pPr>
                      <a:r>
                        <a:rPr lang="fr-CA" sz="1400" u="none" strike="noStrike" cap="none">
                          <a:solidFill>
                            <a:schemeClr val="lt1"/>
                          </a:solidFill>
                          <a:latin typeface="Nunito"/>
                          <a:ea typeface="Nunito"/>
                          <a:cs typeface="Nunito"/>
                          <a:sym typeface="Nunito"/>
                        </a:rPr>
                        <a:t>Fait</a:t>
                      </a:r>
                      <a:endParaRPr sz="1400" u="none" strike="noStrike" cap="none">
                        <a:solidFill>
                          <a:schemeClr val="lt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CA">
                          <a:solidFill>
                            <a:schemeClr val="lt1"/>
                          </a:solidFill>
                          <a:latin typeface="Nunito"/>
                          <a:ea typeface="Nunito"/>
                          <a:cs typeface="Nunito"/>
                          <a:sym typeface="Nunito"/>
                        </a:rPr>
                        <a:t>Avantages et inconvénients</a:t>
                      </a:r>
                      <a:endParaRPr sz="1400" u="none" strike="noStrike" cap="none">
                        <a:solidFill>
                          <a:schemeClr val="lt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CA">
                          <a:solidFill>
                            <a:schemeClr val="lt1"/>
                          </a:solidFill>
                          <a:latin typeface="Nunito"/>
                          <a:ea typeface="Nunito"/>
                          <a:cs typeface="Nunito"/>
                          <a:sym typeface="Nunito"/>
                        </a:rPr>
                        <a:t>La source de l’information</a:t>
                      </a:r>
                      <a:endParaRPr sz="1400" u="none" strike="noStrike" cap="none">
                        <a:solidFill>
                          <a:schemeClr val="lt1"/>
                        </a:solidFill>
                        <a:latin typeface="Nunito"/>
                        <a:ea typeface="Nunito"/>
                        <a:cs typeface="Nunito"/>
                        <a:sym typeface="Nunito"/>
                      </a:endParaRPr>
                    </a:p>
                  </a:txBody>
                  <a:tcPr marL="91425" marR="91425" marT="91425" marB="91425">
                    <a:solidFill>
                      <a:schemeClr val="dk1"/>
                    </a:solidFill>
                  </a:tcPr>
                </a:tc>
                <a:extLst>
                  <a:ext uri="{0D108BD9-81ED-4DB2-BD59-A6C34878D82A}">
                    <a16:rowId xmlns:a16="http://schemas.microsoft.com/office/drawing/2014/main" val="10000"/>
                  </a:ext>
                </a:extLst>
              </a:tr>
              <a:tr h="755125">
                <a:tc>
                  <a:txBody>
                    <a:bodyPr/>
                    <a:lstStyle/>
                    <a:p>
                      <a:pPr marL="0" marR="0" lvl="0" indent="0" algn="l" rtl="0">
                        <a:lnSpc>
                          <a:spcPct val="115000"/>
                        </a:lnSpc>
                        <a:spcBef>
                          <a:spcPts val="0"/>
                        </a:spcBef>
                        <a:spcAft>
                          <a:spcPts val="0"/>
                        </a:spcAft>
                        <a:buClr>
                          <a:srgbClr val="000000"/>
                        </a:buClr>
                        <a:buSzPts val="12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r h="75512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
        <p:nvSpPr>
          <p:cNvPr id="229" name="Google Shape;229;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175700" y="983575"/>
            <a:ext cx="12441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 débat!</a:t>
            </a:r>
            <a:endParaRPr/>
          </a:p>
        </p:txBody>
      </p:sp>
      <p:sp>
        <p:nvSpPr>
          <p:cNvPr id="235" name="Google Shape;235;p21"/>
          <p:cNvSpPr txBox="1">
            <a:spLocks noGrp="1"/>
          </p:cNvSpPr>
          <p:nvPr>
            <p:ph type="body" idx="4"/>
          </p:nvPr>
        </p:nvSpPr>
        <p:spPr>
          <a:xfrm>
            <a:off x="282250" y="1841975"/>
            <a:ext cx="8652000" cy="34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Qu’est-ce qu’un débat?</a:t>
            </a:r>
            <a:endParaRPr/>
          </a:p>
        </p:txBody>
      </p:sp>
      <p:sp>
        <p:nvSpPr>
          <p:cNvPr id="236" name="Google Shape;236;p21"/>
          <p:cNvSpPr txBox="1">
            <a:spLocks noGrp="1"/>
          </p:cNvSpPr>
          <p:nvPr>
            <p:ph type="body" idx="1"/>
          </p:nvPr>
        </p:nvSpPr>
        <p:spPr>
          <a:xfrm>
            <a:off x="180300" y="2213200"/>
            <a:ext cx="8783400" cy="1275300"/>
          </a:xfrm>
          <a:prstGeom prst="rect">
            <a:avLst/>
          </a:prstGeom>
        </p:spPr>
        <p:txBody>
          <a:bodyPr spcFirstLastPara="1" wrap="square" lIns="91425" tIns="91425" rIns="91425" bIns="91425" anchor="t" anchorCtr="0">
            <a:noAutofit/>
          </a:bodyPr>
          <a:lstStyle/>
          <a:p>
            <a:pPr marL="342900" lvl="0" indent="-203200" algn="l" rtl="0">
              <a:spcBef>
                <a:spcPts val="0"/>
              </a:spcBef>
              <a:spcAft>
                <a:spcPts val="0"/>
              </a:spcAft>
              <a:buSzPts val="1400"/>
              <a:buChar char="●"/>
            </a:pPr>
            <a:r>
              <a:rPr lang="fr-CA"/>
              <a:t>C’est une discussion structurée portant sur des opinions opposées. </a:t>
            </a:r>
            <a:endParaRPr/>
          </a:p>
          <a:p>
            <a:pPr marL="342900" lvl="0" indent="-203200" algn="l" rtl="0">
              <a:spcBef>
                <a:spcPts val="1000"/>
              </a:spcBef>
              <a:spcAft>
                <a:spcPts val="0"/>
              </a:spcAft>
              <a:buSzPts val="1400"/>
              <a:buChar char="●"/>
            </a:pPr>
            <a:r>
              <a:rPr lang="fr-CA"/>
              <a:t>Deux équipes parlent chacune à leur tour.</a:t>
            </a:r>
            <a:endParaRPr/>
          </a:p>
          <a:p>
            <a:pPr marL="342900" lvl="0" indent="-203200" algn="l" rtl="0">
              <a:spcBef>
                <a:spcPts val="1000"/>
              </a:spcBef>
              <a:spcAft>
                <a:spcPts val="1000"/>
              </a:spcAft>
              <a:buSzPts val="1400"/>
              <a:buChar char="●"/>
            </a:pPr>
            <a:r>
              <a:rPr lang="fr-CA"/>
              <a:t>Chaque équipe dispose d’un temps donné pour faire valoir son point de vue, et les interruptions sont soigneusement contrôlées.</a:t>
            </a:r>
            <a:endParaRPr/>
          </a:p>
        </p:txBody>
      </p:sp>
      <p:sp>
        <p:nvSpPr>
          <p:cNvPr id="237" name="Google Shape;237;p21"/>
          <p:cNvSpPr txBox="1">
            <a:spLocks noGrp="1"/>
          </p:cNvSpPr>
          <p:nvPr>
            <p:ph type="body" idx="5"/>
          </p:nvPr>
        </p:nvSpPr>
        <p:spPr>
          <a:xfrm>
            <a:off x="253695" y="3938725"/>
            <a:ext cx="4215600" cy="34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Quelles sont les règles?</a:t>
            </a:r>
            <a:endParaRPr/>
          </a:p>
        </p:txBody>
      </p:sp>
      <p:sp>
        <p:nvSpPr>
          <p:cNvPr id="238" name="Google Shape;238;p21"/>
          <p:cNvSpPr txBox="1">
            <a:spLocks noGrp="1"/>
          </p:cNvSpPr>
          <p:nvPr>
            <p:ph type="body" idx="2"/>
          </p:nvPr>
        </p:nvSpPr>
        <p:spPr>
          <a:xfrm>
            <a:off x="355400" y="4452475"/>
            <a:ext cx="4012200" cy="2207400"/>
          </a:xfrm>
          <a:prstGeom prst="rect">
            <a:avLst/>
          </a:prstGeom>
        </p:spPr>
        <p:txBody>
          <a:bodyPr spcFirstLastPara="1" wrap="square" lIns="91425" tIns="91425" rIns="91425" bIns="91425" anchor="t" anchorCtr="0">
            <a:noAutofit/>
          </a:bodyPr>
          <a:lstStyle/>
          <a:p>
            <a:pPr marL="342900" lvl="0" indent="-260350" algn="l" rtl="0">
              <a:spcBef>
                <a:spcPts val="0"/>
              </a:spcBef>
              <a:spcAft>
                <a:spcPts val="0"/>
              </a:spcAft>
              <a:buSzPts val="1400"/>
              <a:buAutoNum type="arabicPeriod"/>
            </a:pPr>
            <a:r>
              <a:rPr lang="fr-CA"/>
              <a:t>Faire preuve de respect et de soutien.  </a:t>
            </a:r>
            <a:endParaRPr/>
          </a:p>
          <a:p>
            <a:pPr marL="342900" lvl="0" indent="-260350" algn="l" rtl="0">
              <a:spcBef>
                <a:spcPts val="1000"/>
              </a:spcBef>
              <a:spcAft>
                <a:spcPts val="0"/>
              </a:spcAft>
              <a:buSzPts val="1400"/>
              <a:buAutoNum type="arabicPeriod"/>
            </a:pPr>
            <a:r>
              <a:rPr lang="fr-CA"/>
              <a:t>Parler chacun et chacune à son tour.</a:t>
            </a:r>
            <a:endParaRPr/>
          </a:p>
          <a:p>
            <a:pPr marL="342900" lvl="0" indent="-260350" algn="l" rtl="0">
              <a:spcBef>
                <a:spcPts val="1000"/>
              </a:spcBef>
              <a:spcAft>
                <a:spcPts val="0"/>
              </a:spcAft>
              <a:buSzPts val="1400"/>
              <a:buAutoNum type="arabicPeriod"/>
            </a:pPr>
            <a:r>
              <a:rPr lang="fr-CA"/>
              <a:t>S’exprimer lentement et clairement, d’une voix forte. </a:t>
            </a:r>
            <a:endParaRPr/>
          </a:p>
          <a:p>
            <a:pPr marL="342900" lvl="0" indent="-260350" algn="l" rtl="0">
              <a:spcBef>
                <a:spcPts val="1000"/>
              </a:spcBef>
              <a:spcAft>
                <a:spcPts val="1000"/>
              </a:spcAft>
              <a:buSzPts val="1400"/>
              <a:buAutoNum type="arabicPeriod"/>
            </a:pPr>
            <a:r>
              <a:rPr lang="fr-CA"/>
              <a:t>Présenter son point de vue de son mieux.</a:t>
            </a:r>
            <a:endParaRPr/>
          </a:p>
        </p:txBody>
      </p:sp>
      <p:sp>
        <p:nvSpPr>
          <p:cNvPr id="239" name="Google Shape;239;p21"/>
          <p:cNvSpPr txBox="1"/>
          <p:nvPr/>
        </p:nvSpPr>
        <p:spPr>
          <a:xfrm>
            <a:off x="5081150" y="6223975"/>
            <a:ext cx="3637200" cy="43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b="1" u="sng">
                <a:solidFill>
                  <a:srgbClr val="0097A7"/>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Voici un exemple de structure de débat.</a:t>
            </a:r>
            <a:endParaRPr b="1">
              <a:solidFill>
                <a:srgbClr val="181245"/>
              </a:solidFill>
              <a:latin typeface="Nunito"/>
              <a:ea typeface="Nunito"/>
              <a:cs typeface="Nunito"/>
              <a:sym typeface="Nunito"/>
            </a:endParaRPr>
          </a:p>
        </p:txBody>
      </p:sp>
      <p:pic>
        <p:nvPicPr>
          <p:cNvPr id="240" name="Google Shape;240;p21" descr="Article de la Fédération Canadienne des Débats D'étudiants sur la préparation d'un débat." title="Comment préparer un débat">
            <a:hlinkClick r:id="rId3"/>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969450" y="3926050"/>
            <a:ext cx="3807000" cy="2359500"/>
          </a:xfrm>
          <a:prstGeom prst="roundRect">
            <a:avLst>
              <a:gd name="adj" fmla="val 16667"/>
            </a:avLst>
          </a:prstGeom>
          <a:noFill/>
          <a:ln>
            <a:noFill/>
          </a:ln>
        </p:spPr>
      </p:pic>
      <p:sp>
        <p:nvSpPr>
          <p:cNvPr id="241" name="Google Shape;241;p21"/>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txBox="1">
            <a:spLocks noGrp="1"/>
          </p:cNvSpPr>
          <p:nvPr>
            <p:ph type="title"/>
          </p:nvPr>
        </p:nvSpPr>
        <p:spPr>
          <a:xfrm>
            <a:off x="175700" y="983575"/>
            <a:ext cx="12441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 débat!</a:t>
            </a:r>
            <a:endParaRPr/>
          </a:p>
        </p:txBody>
      </p:sp>
      <p:sp>
        <p:nvSpPr>
          <p:cNvPr id="247" name="Google Shape;247;p22"/>
          <p:cNvSpPr txBox="1"/>
          <p:nvPr/>
        </p:nvSpPr>
        <p:spPr>
          <a:xfrm>
            <a:off x="1621984" y="993125"/>
            <a:ext cx="70914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600">
                <a:solidFill>
                  <a:srgbClr val="FFFFFF"/>
                </a:solidFill>
                <a:latin typeface="Nunito"/>
                <a:ea typeface="Nunito"/>
                <a:cs typeface="Nunito"/>
                <a:sym typeface="Nunito"/>
              </a:rPr>
              <a:t>Les envahisseurs envahissants : les contrôler ou les accepter?</a:t>
            </a:r>
            <a:endParaRPr sz="1600">
              <a:solidFill>
                <a:srgbClr val="FFFFFF"/>
              </a:solidFill>
              <a:latin typeface="Nunito"/>
              <a:ea typeface="Nunito"/>
              <a:cs typeface="Nunito"/>
              <a:sym typeface="Nunito"/>
            </a:endParaRPr>
          </a:p>
          <a:p>
            <a:pPr marL="0" lvl="0" indent="0" algn="l" rtl="0">
              <a:spcBef>
                <a:spcPts val="0"/>
              </a:spcBef>
              <a:spcAft>
                <a:spcPts val="0"/>
              </a:spcAft>
              <a:buNone/>
            </a:pPr>
            <a:endParaRPr sz="1600">
              <a:solidFill>
                <a:srgbClr val="FFFFFF"/>
              </a:solidFill>
              <a:latin typeface="Nunito"/>
              <a:ea typeface="Nunito"/>
              <a:cs typeface="Nunito"/>
              <a:sym typeface="Nunito"/>
            </a:endParaRPr>
          </a:p>
          <a:p>
            <a:pPr marL="0" lvl="0" indent="0" algn="l" rtl="0">
              <a:spcBef>
                <a:spcPts val="0"/>
              </a:spcBef>
              <a:spcAft>
                <a:spcPts val="0"/>
              </a:spcAft>
              <a:buNone/>
            </a:pPr>
            <a:endParaRPr sz="1600">
              <a:solidFill>
                <a:srgbClr val="FFFFFF"/>
              </a:solidFill>
              <a:latin typeface="Nunito"/>
              <a:ea typeface="Nunito"/>
              <a:cs typeface="Nunito"/>
              <a:sym typeface="Nunito"/>
            </a:endParaRPr>
          </a:p>
          <a:p>
            <a:pPr marL="0" lvl="0" indent="0" algn="l" rtl="0">
              <a:spcBef>
                <a:spcPts val="0"/>
              </a:spcBef>
              <a:spcAft>
                <a:spcPts val="0"/>
              </a:spcAft>
              <a:buNone/>
            </a:pPr>
            <a:endParaRPr b="1">
              <a:solidFill>
                <a:srgbClr val="FFFFFF"/>
              </a:solidFill>
              <a:latin typeface="Nunito"/>
              <a:ea typeface="Nunito"/>
              <a:cs typeface="Nunito"/>
              <a:sym typeface="Nunito"/>
            </a:endParaRPr>
          </a:p>
        </p:txBody>
      </p:sp>
      <p:sp>
        <p:nvSpPr>
          <p:cNvPr id="248" name="Google Shape;248;p22"/>
          <p:cNvSpPr txBox="1">
            <a:spLocks noGrp="1"/>
          </p:cNvSpPr>
          <p:nvPr>
            <p:ph type="body" idx="1"/>
          </p:nvPr>
        </p:nvSpPr>
        <p:spPr>
          <a:xfrm>
            <a:off x="246517" y="1924725"/>
            <a:ext cx="42168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Et maintenant?</a:t>
            </a:r>
            <a:endParaRPr/>
          </a:p>
        </p:txBody>
      </p:sp>
      <p:sp>
        <p:nvSpPr>
          <p:cNvPr id="249" name="Google Shape;249;p22"/>
          <p:cNvSpPr txBox="1">
            <a:spLocks noGrp="1"/>
          </p:cNvSpPr>
          <p:nvPr>
            <p:ph type="body" idx="2"/>
          </p:nvPr>
        </p:nvSpPr>
        <p:spPr>
          <a:xfrm>
            <a:off x="246525" y="2641475"/>
            <a:ext cx="4105800" cy="385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CA" sz="1300"/>
              <a:t>Décidez qui optera pour laisser le gobie à taches noires tranquille. Cette équipe défendra le gobie. </a:t>
            </a:r>
            <a:endParaRPr sz="1300"/>
          </a:p>
          <a:p>
            <a:pPr marL="457200" lvl="0" indent="-311150" algn="l" rtl="0">
              <a:spcBef>
                <a:spcPts val="1000"/>
              </a:spcBef>
              <a:spcAft>
                <a:spcPts val="0"/>
              </a:spcAft>
              <a:buSzPts val="1300"/>
              <a:buChar char="▢"/>
            </a:pPr>
            <a:r>
              <a:rPr lang="fr-CA" sz="1300"/>
              <a:t>Décidez qui optera pour contrôler et gérer le gobie à taches noires. Cette équipe luttera contre le gobie. </a:t>
            </a:r>
            <a:endParaRPr sz="1300"/>
          </a:p>
          <a:p>
            <a:pPr marL="457200" lvl="0" indent="-311150" algn="l" rtl="0">
              <a:spcBef>
                <a:spcPts val="1000"/>
              </a:spcBef>
              <a:spcAft>
                <a:spcPts val="0"/>
              </a:spcAft>
              <a:buSzPts val="1300"/>
              <a:buChar char="▢"/>
            </a:pPr>
            <a:r>
              <a:rPr lang="fr-CA" sz="1300"/>
              <a:t>Passez en revue vos notes sur les avantages et les inconvénients de la lutte contre une espèce envahissante (diapositive 6).</a:t>
            </a:r>
            <a:endParaRPr sz="1300"/>
          </a:p>
          <a:p>
            <a:pPr marL="457200" lvl="0" indent="-311150" algn="l" rtl="0">
              <a:spcBef>
                <a:spcPts val="1000"/>
              </a:spcBef>
              <a:spcAft>
                <a:spcPts val="0"/>
              </a:spcAft>
              <a:buSzPts val="1300"/>
              <a:buChar char="▢"/>
            </a:pPr>
            <a:r>
              <a:rPr lang="fr-CA" sz="1300"/>
              <a:t>Chaque équipe prépare un énoncé d’introduction. </a:t>
            </a:r>
            <a:endParaRPr sz="1300"/>
          </a:p>
          <a:p>
            <a:pPr marL="457200" lvl="0" indent="-311150" algn="l" rtl="0">
              <a:spcBef>
                <a:spcPts val="1000"/>
              </a:spcBef>
              <a:spcAft>
                <a:spcPts val="1000"/>
              </a:spcAft>
              <a:buSzPts val="1300"/>
              <a:buChar char="▢"/>
            </a:pPr>
            <a:r>
              <a:rPr lang="fr-CA" sz="1300"/>
              <a:t>En alternance, les deux équipes font valoir leur point de vue et réfutent les arguments de l’autre partie. Vous pouvez suivre l’ordre suggéré dans la colonne de droite. </a:t>
            </a:r>
            <a:endParaRPr sz="1300"/>
          </a:p>
        </p:txBody>
      </p:sp>
      <p:sp>
        <p:nvSpPr>
          <p:cNvPr id="250" name="Google Shape;250;p22"/>
          <p:cNvSpPr txBox="1">
            <a:spLocks noGrp="1"/>
          </p:cNvSpPr>
          <p:nvPr>
            <p:ph type="body" idx="3"/>
          </p:nvPr>
        </p:nvSpPr>
        <p:spPr>
          <a:xfrm>
            <a:off x="4768667" y="1924725"/>
            <a:ext cx="42168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Ordre d’intervention</a:t>
            </a:r>
            <a:endParaRPr/>
          </a:p>
        </p:txBody>
      </p:sp>
      <p:sp>
        <p:nvSpPr>
          <p:cNvPr id="251" name="Google Shape;251;p22"/>
          <p:cNvSpPr txBox="1">
            <a:spLocks noGrp="1"/>
          </p:cNvSpPr>
          <p:nvPr>
            <p:ph type="body" idx="4"/>
          </p:nvPr>
        </p:nvSpPr>
        <p:spPr>
          <a:xfrm>
            <a:off x="4857950" y="2641525"/>
            <a:ext cx="4011600" cy="3855300"/>
          </a:xfrm>
          <a:prstGeom prst="rect">
            <a:avLst/>
          </a:prstGeom>
        </p:spPr>
        <p:txBody>
          <a:bodyPr spcFirstLastPara="1" wrap="square" lIns="91425" tIns="91425" rIns="91425" bIns="91425" anchor="t" anchorCtr="0">
            <a:noAutofit/>
          </a:bodyPr>
          <a:lstStyle/>
          <a:p>
            <a:pPr marL="457200" lvl="0" indent="-269750" algn="l" rtl="0">
              <a:spcBef>
                <a:spcPts val="0"/>
              </a:spcBef>
              <a:spcAft>
                <a:spcPts val="0"/>
              </a:spcAft>
              <a:buClr>
                <a:schemeClr val="dk1"/>
              </a:buClr>
              <a:buSzPts val="1300"/>
              <a:buAutoNum type="arabicPeriod"/>
            </a:pPr>
            <a:r>
              <a:rPr lang="fr-CA" sz="1300">
                <a:solidFill>
                  <a:schemeClr val="dk1"/>
                </a:solidFill>
              </a:rPr>
              <a:t>Équipe qui lutte contre le gobie à taches noires.</a:t>
            </a:r>
            <a:br>
              <a:rPr lang="fr-CA" sz="1300">
                <a:solidFill>
                  <a:schemeClr val="dk1"/>
                </a:solidFill>
              </a:rPr>
            </a:br>
            <a:r>
              <a:rPr lang="fr-CA" sz="1300">
                <a:solidFill>
                  <a:schemeClr val="dk1"/>
                </a:solidFill>
              </a:rPr>
              <a:t>Énoncé d’introduction (1-2 min) </a:t>
            </a:r>
            <a:endParaRPr sz="1300">
              <a:solidFill>
                <a:schemeClr val="dk1"/>
              </a:solidFill>
            </a:endParaRPr>
          </a:p>
          <a:p>
            <a:pPr marL="457200" lvl="0" indent="-269750" algn="l" rtl="0">
              <a:spcBef>
                <a:spcPts val="1000"/>
              </a:spcBef>
              <a:spcAft>
                <a:spcPts val="0"/>
              </a:spcAft>
              <a:buClr>
                <a:schemeClr val="dk1"/>
              </a:buClr>
              <a:buSzPts val="1300"/>
              <a:buAutoNum type="arabicPeriod"/>
            </a:pPr>
            <a:r>
              <a:rPr lang="fr-CA" sz="1300">
                <a:solidFill>
                  <a:schemeClr val="dk1"/>
                </a:solidFill>
              </a:rPr>
              <a:t>Équipe qui défend le gobie à taches noires</a:t>
            </a:r>
            <a:br>
              <a:rPr lang="fr-CA" sz="1300">
                <a:solidFill>
                  <a:schemeClr val="dk1"/>
                </a:solidFill>
              </a:rPr>
            </a:br>
            <a:r>
              <a:rPr lang="fr-CA" sz="1300">
                <a:solidFill>
                  <a:schemeClr val="dk1"/>
                </a:solidFill>
              </a:rPr>
              <a:t>Énoncé d’introduction (1-2 min)</a:t>
            </a:r>
            <a:endParaRPr sz="1300">
              <a:solidFill>
                <a:schemeClr val="dk1"/>
              </a:solidFill>
            </a:endParaRPr>
          </a:p>
          <a:p>
            <a:pPr marL="457200" lvl="0" indent="-269750" algn="l" rtl="0">
              <a:spcBef>
                <a:spcPts val="1000"/>
              </a:spcBef>
              <a:spcAft>
                <a:spcPts val="0"/>
              </a:spcAft>
              <a:buClr>
                <a:schemeClr val="dk1"/>
              </a:buClr>
              <a:buSzPts val="1300"/>
              <a:buAutoNum type="arabicPeriod"/>
            </a:pPr>
            <a:r>
              <a:rPr lang="fr-CA" sz="1300">
                <a:solidFill>
                  <a:schemeClr val="dk1"/>
                </a:solidFill>
              </a:rPr>
              <a:t>Équipe qui lutte contre le gobie à taches noires</a:t>
            </a:r>
            <a:br>
              <a:rPr lang="fr-CA" sz="1300">
                <a:solidFill>
                  <a:schemeClr val="dk1"/>
                </a:solidFill>
              </a:rPr>
            </a:br>
            <a:r>
              <a:rPr lang="fr-CA" sz="1300">
                <a:solidFill>
                  <a:schemeClr val="dk1"/>
                </a:solidFill>
              </a:rPr>
              <a:t>Argument/réfutation (1-2 min)</a:t>
            </a:r>
            <a:endParaRPr sz="1300">
              <a:solidFill>
                <a:schemeClr val="dk1"/>
              </a:solidFill>
            </a:endParaRPr>
          </a:p>
          <a:p>
            <a:pPr marL="457200" lvl="0" indent="-269750" algn="l" rtl="0">
              <a:spcBef>
                <a:spcPts val="1000"/>
              </a:spcBef>
              <a:spcAft>
                <a:spcPts val="0"/>
              </a:spcAft>
              <a:buClr>
                <a:schemeClr val="dk1"/>
              </a:buClr>
              <a:buSzPts val="1300"/>
              <a:buAutoNum type="arabicPeriod"/>
            </a:pPr>
            <a:r>
              <a:rPr lang="fr-CA" sz="1300">
                <a:solidFill>
                  <a:schemeClr val="dk1"/>
                </a:solidFill>
              </a:rPr>
              <a:t>Équipe qui défend le gobie à taches noires</a:t>
            </a:r>
            <a:br>
              <a:rPr lang="fr-CA" sz="1300">
                <a:solidFill>
                  <a:schemeClr val="dk1"/>
                </a:solidFill>
              </a:rPr>
            </a:br>
            <a:r>
              <a:rPr lang="fr-CA" sz="1300">
                <a:solidFill>
                  <a:schemeClr val="dk1"/>
                </a:solidFill>
              </a:rPr>
              <a:t>Argument/réfutation (1-2 min)</a:t>
            </a:r>
            <a:endParaRPr sz="1300">
              <a:solidFill>
                <a:schemeClr val="dk1"/>
              </a:solidFill>
            </a:endParaRPr>
          </a:p>
          <a:p>
            <a:pPr marL="457200" lvl="0" indent="-269750" algn="l" rtl="0">
              <a:spcBef>
                <a:spcPts val="1000"/>
              </a:spcBef>
              <a:spcAft>
                <a:spcPts val="0"/>
              </a:spcAft>
              <a:buClr>
                <a:schemeClr val="dk1"/>
              </a:buClr>
              <a:buSzPts val="1300"/>
              <a:buAutoNum type="arabicPeriod"/>
            </a:pPr>
            <a:r>
              <a:rPr lang="fr-CA" sz="1300">
                <a:solidFill>
                  <a:schemeClr val="dk1"/>
                </a:solidFill>
              </a:rPr>
              <a:t>Équipe qui lutte contre le gobie à taches noires</a:t>
            </a:r>
            <a:br>
              <a:rPr lang="fr-CA" sz="1300">
                <a:solidFill>
                  <a:schemeClr val="dk1"/>
                </a:solidFill>
              </a:rPr>
            </a:br>
            <a:r>
              <a:rPr lang="fr-CA" sz="1300">
                <a:solidFill>
                  <a:schemeClr val="dk1"/>
                </a:solidFill>
              </a:rPr>
              <a:t>Énoncé de conclusion (1 min)</a:t>
            </a:r>
            <a:endParaRPr sz="1300">
              <a:solidFill>
                <a:schemeClr val="dk1"/>
              </a:solidFill>
            </a:endParaRPr>
          </a:p>
          <a:p>
            <a:pPr marL="457200" lvl="0" indent="-269750" algn="l" rtl="0">
              <a:spcBef>
                <a:spcPts val="1000"/>
              </a:spcBef>
              <a:spcAft>
                <a:spcPts val="0"/>
              </a:spcAft>
              <a:buClr>
                <a:schemeClr val="dk1"/>
              </a:buClr>
              <a:buSzPts val="1300"/>
              <a:buAutoNum type="arabicPeriod"/>
            </a:pPr>
            <a:r>
              <a:rPr lang="fr-CA" sz="1300">
                <a:solidFill>
                  <a:schemeClr val="dk1"/>
                </a:solidFill>
              </a:rPr>
              <a:t>Équipe qui défend le gobie à taches noires</a:t>
            </a:r>
            <a:br>
              <a:rPr lang="fr-CA" sz="1300">
                <a:solidFill>
                  <a:schemeClr val="dk1"/>
                </a:solidFill>
              </a:rPr>
            </a:br>
            <a:r>
              <a:rPr lang="fr-CA" sz="1300">
                <a:solidFill>
                  <a:schemeClr val="dk1"/>
                </a:solidFill>
              </a:rPr>
              <a:t>Énoncé de conclusion (1 min) </a:t>
            </a:r>
            <a:endParaRPr sz="1300">
              <a:solidFill>
                <a:schemeClr val="dk1"/>
              </a:solidFill>
            </a:endParaRPr>
          </a:p>
          <a:p>
            <a:pPr marL="457200" lvl="0" indent="-187200" algn="l" rtl="0">
              <a:spcBef>
                <a:spcPts val="1000"/>
              </a:spcBef>
              <a:spcAft>
                <a:spcPts val="1000"/>
              </a:spcAft>
              <a:buNone/>
            </a:pPr>
            <a:endParaRPr sz="1300">
              <a:solidFill>
                <a:schemeClr val="dk1"/>
              </a:solidFill>
            </a:endParaRPr>
          </a:p>
        </p:txBody>
      </p:sp>
      <p:sp>
        <p:nvSpPr>
          <p:cNvPr id="252" name="Google Shape;252;p22"/>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8</a:t>
            </a:fld>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On-screen Show (4:3)</PresentationFormat>
  <Paragraphs>106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Nunito SemiBold</vt:lpstr>
      <vt:lpstr>Arial</vt:lpstr>
      <vt:lpstr>Archivo Black</vt:lpstr>
      <vt:lpstr>Nunito</vt:lpstr>
      <vt:lpstr>Ocean School 2.0</vt:lpstr>
      <vt:lpstr>ENVAHISSEURS DU SAINT-LAURENT</vt:lpstr>
      <vt:lpstr>Voici votre défi :</vt:lpstr>
      <vt:lpstr>Qu’est-ce qu’une espèce envahissante? </vt:lpstr>
      <vt:lpstr>Le gobie à taches noires </vt:lpstr>
      <vt:lpstr>Le mot des spécialistes</vt:lpstr>
      <vt:lpstr>Le gobie à taches noires </vt:lpstr>
      <vt:lpstr>Le débat!</vt:lpstr>
      <vt:lpstr>Le débat!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ENVAHISSEURS DU SAINT-LAURENT</dc:title>
  <dc:creator>Lenovo</dc:creator>
  <cp:lastModifiedBy>Lenovo</cp:lastModifiedBy>
  <cp:revision>1</cp:revision>
  <dcterms:modified xsi:type="dcterms:W3CDTF">2024-05-24T16:27:27Z</dcterms:modified>
</cp:coreProperties>
</file>