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8229600" cx="14630400"/>
  <p:notesSz cx="8229600" cy="14630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t>‹#›</a:t>
            </a:fld>
            <a:endParaRPr b="0" i="0" sz="1200" u="none" cap="none" strike="noStrik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35de673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35de673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3535de673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53f3bf965e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 name="Google Shape;67;g353f3bf965e_0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g353f3bf965e_0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hyperlink" Target="https://gamma.app/?utm_source=made-with-gamma" TargetMode="Externa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10" name="Shape 10"/>
        <p:cNvGrpSpPr/>
        <p:nvPr/>
      </p:nvGrpSpPr>
      <p:grpSpPr>
        <a:xfrm>
          <a:off x="0" y="0"/>
          <a:ext cx="0" cy="0"/>
          <a:chOff x="0" y="0"/>
          <a:chExt cx="0" cy="0"/>
        </a:xfrm>
      </p:grpSpPr>
      <p:pic>
        <p:nvPicPr>
          <p:cNvPr descr="preencoded.png" id="11" name="Google Shape;11;p2"/>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2" name="Google Shape;12;p2"/>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 name="Google Shape;13;p2">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46" name="Shape 46"/>
        <p:cNvGrpSpPr/>
        <p:nvPr/>
      </p:nvGrpSpPr>
      <p:grpSpPr>
        <a:xfrm>
          <a:off x="0" y="0"/>
          <a:ext cx="0" cy="0"/>
          <a:chOff x="0" y="0"/>
          <a:chExt cx="0" cy="0"/>
        </a:xfrm>
      </p:grpSpPr>
      <p:pic>
        <p:nvPicPr>
          <p:cNvPr descr="preencoded.png" id="47" name="Google Shape;47;p11"/>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8" name="Google Shape;48;p11"/>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 name="Google Shape;49;p11">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14" name="Shape 14"/>
        <p:cNvGrpSpPr/>
        <p:nvPr/>
      </p:nvGrpSpPr>
      <p:grpSpPr>
        <a:xfrm>
          <a:off x="0" y="0"/>
          <a:ext cx="0" cy="0"/>
          <a:chOff x="0" y="0"/>
          <a:chExt cx="0" cy="0"/>
        </a:xfrm>
      </p:grpSpPr>
      <p:pic>
        <p:nvPicPr>
          <p:cNvPr descr="preencoded.png" id="15" name="Google Shape;15;p3"/>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16" name="Google Shape;16;p3"/>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 name="Google Shape;17;p3">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8" name="Shape 18"/>
        <p:cNvGrpSpPr/>
        <p:nvPr/>
      </p:nvGrpSpPr>
      <p:grpSpPr>
        <a:xfrm>
          <a:off x="0" y="0"/>
          <a:ext cx="0" cy="0"/>
          <a:chOff x="0" y="0"/>
          <a:chExt cx="0" cy="0"/>
        </a:xfrm>
      </p:grpSpPr>
      <p:pic>
        <p:nvPicPr>
          <p:cNvPr descr="preencoded.png" id="19" name="Google Shape;19;p4"/>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0" name="Google Shape;20;p4"/>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 name="Google Shape;21;p4">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22" name="Shape 22"/>
        <p:cNvGrpSpPr/>
        <p:nvPr/>
      </p:nvGrpSpPr>
      <p:grpSpPr>
        <a:xfrm>
          <a:off x="0" y="0"/>
          <a:ext cx="0" cy="0"/>
          <a:chOff x="0" y="0"/>
          <a:chExt cx="0" cy="0"/>
        </a:xfrm>
      </p:grpSpPr>
      <p:pic>
        <p:nvPicPr>
          <p:cNvPr descr="preencoded.png" id="23" name="Google Shape;23;p5"/>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4" name="Google Shape;24;p5"/>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 name="Google Shape;25;p5">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26" name="Shape 26"/>
        <p:cNvGrpSpPr/>
        <p:nvPr/>
      </p:nvGrpSpPr>
      <p:grpSpPr>
        <a:xfrm>
          <a:off x="0" y="0"/>
          <a:ext cx="0" cy="0"/>
          <a:chOff x="0" y="0"/>
          <a:chExt cx="0" cy="0"/>
        </a:xfrm>
      </p:grpSpPr>
      <p:pic>
        <p:nvPicPr>
          <p:cNvPr descr="preencoded.png" id="27" name="Google Shape;27;p6"/>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28" name="Google Shape;28;p6"/>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 name="Google Shape;29;p6">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30" name="Shape 30"/>
        <p:cNvGrpSpPr/>
        <p:nvPr/>
      </p:nvGrpSpPr>
      <p:grpSpPr>
        <a:xfrm>
          <a:off x="0" y="0"/>
          <a:ext cx="0" cy="0"/>
          <a:chOff x="0" y="0"/>
          <a:chExt cx="0" cy="0"/>
        </a:xfrm>
      </p:grpSpPr>
      <p:pic>
        <p:nvPicPr>
          <p:cNvPr descr="preencoded.png" id="31" name="Google Shape;31;p7"/>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2" name="Google Shape;32;p7"/>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 name="Google Shape;33;p7">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34" name="Shape 34"/>
        <p:cNvGrpSpPr/>
        <p:nvPr/>
      </p:nvGrpSpPr>
      <p:grpSpPr>
        <a:xfrm>
          <a:off x="0" y="0"/>
          <a:ext cx="0" cy="0"/>
          <a:chOff x="0" y="0"/>
          <a:chExt cx="0" cy="0"/>
        </a:xfrm>
      </p:grpSpPr>
      <p:pic>
        <p:nvPicPr>
          <p:cNvPr descr="preencoded.png" id="35" name="Google Shape;35;p8"/>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36" name="Google Shape;36;p8"/>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 name="Google Shape;37;p8">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38" name="Shape 38"/>
        <p:cNvGrpSpPr/>
        <p:nvPr/>
      </p:nvGrpSpPr>
      <p:grpSpPr>
        <a:xfrm>
          <a:off x="0" y="0"/>
          <a:ext cx="0" cy="0"/>
          <a:chOff x="0" y="0"/>
          <a:chExt cx="0" cy="0"/>
        </a:xfrm>
      </p:grpSpPr>
      <p:pic>
        <p:nvPicPr>
          <p:cNvPr descr="preencoded.png" id="39" name="Google Shape;39;p9"/>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0" name="Google Shape;40;p9"/>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p9">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42" name="Shape 42"/>
        <p:cNvGrpSpPr/>
        <p:nvPr/>
      </p:nvGrpSpPr>
      <p:grpSpPr>
        <a:xfrm>
          <a:off x="0" y="0"/>
          <a:ext cx="0" cy="0"/>
          <a:chOff x="0" y="0"/>
          <a:chExt cx="0" cy="0"/>
        </a:xfrm>
      </p:grpSpPr>
      <p:pic>
        <p:nvPicPr>
          <p:cNvPr descr="preencoded.png" id="43" name="Google Shape;43;p10"/>
          <p:cNvPicPr preferRelativeResize="0"/>
          <p:nvPr/>
        </p:nvPicPr>
        <p:blipFill rotWithShape="1">
          <a:blip r:embed="rId2">
            <a:alphaModFix/>
          </a:blip>
          <a:srcRect b="0" l="0" r="0" t="0"/>
          <a:stretch/>
        </p:blipFill>
        <p:spPr>
          <a:xfrm>
            <a:off x="0" y="0"/>
            <a:ext cx="14630400" cy="8229600"/>
          </a:xfrm>
          <a:prstGeom prst="rect">
            <a:avLst/>
          </a:prstGeom>
          <a:noFill/>
          <a:ln>
            <a:noFill/>
          </a:ln>
        </p:spPr>
      </p:pic>
      <p:sp>
        <p:nvSpPr>
          <p:cNvPr id="44" name="Google Shape;44;p10"/>
          <p:cNvSpPr/>
          <p:nvPr/>
        </p:nvSpPr>
        <p:spPr>
          <a:xfrm>
            <a:off x="0" y="0"/>
            <a:ext cx="14630400" cy="8229600"/>
          </a:xfrm>
          <a:prstGeom prst="rect">
            <a:avLst/>
          </a:prstGeom>
          <a:solidFill>
            <a:srgbClr val="FAFAFA">
              <a:alpha val="74901"/>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 name="Google Shape;45;p10">
            <a:hlinkClick r:id="rId3"/>
          </p:cNvPr>
          <p:cNvPicPr preferRelativeResize="0"/>
          <p:nvPr/>
        </p:nvPicPr>
        <p:blipFill rotWithShape="1">
          <a:blip r:embed="rId4">
            <a:alphaModFix/>
          </a:blip>
          <a:srcRect b="0" l="0" r="0" t="0"/>
          <a:stretch/>
        </p:blipFill>
        <p:spPr>
          <a:xfrm>
            <a:off x="12839215" y="7749540"/>
            <a:ext cx="1722605" cy="4114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s://youtu.be/TwZfHC4935Q" TargetMode="Externa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hyperlink" Target="http://drive.google.com/file/d/1-ylCP29zN5bKEj19IuyIrSBMTPqxknNd/view" TargetMode="External"/><Relationship Id="rId4" Type="http://schemas.openxmlformats.org/officeDocument/2006/relationships/image" Target="../media/image32.jp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3" title="Screenshot 2025-05-03 at 11.42.22 PM.png"/>
          <p:cNvPicPr preferRelativeResize="0"/>
          <p:nvPr/>
        </p:nvPicPr>
        <p:blipFill rotWithShape="1">
          <a:blip r:embed="rId3">
            <a:alphaModFix/>
          </a:blip>
          <a:srcRect b="0" l="16582" r="16582" t="0"/>
          <a:stretch/>
        </p:blipFill>
        <p:spPr>
          <a:xfrm>
            <a:off x="10166900" y="0"/>
            <a:ext cx="4463500" cy="6695250"/>
          </a:xfrm>
          <a:prstGeom prst="rect">
            <a:avLst/>
          </a:prstGeom>
          <a:noFill/>
          <a:ln>
            <a:noFill/>
          </a:ln>
        </p:spPr>
      </p:pic>
      <p:sp>
        <p:nvSpPr>
          <p:cNvPr id="57" name="Google Shape;57;p13"/>
          <p:cNvSpPr/>
          <p:nvPr/>
        </p:nvSpPr>
        <p:spPr>
          <a:xfrm>
            <a:off x="793790" y="1884878"/>
            <a:ext cx="7556400" cy="14328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Neuro-Symbolic Visual Reasoning </a:t>
            </a:r>
            <a:r>
              <a:rPr b="1" i="0" lang="en-US" sz="4450" u="none" cap="none" strike="noStrike">
                <a:solidFill>
                  <a:srgbClr val="000000"/>
                </a:solidFill>
                <a:latin typeface="Outfit"/>
                <a:ea typeface="Outfit"/>
                <a:cs typeface="Outfit"/>
                <a:sym typeface="Outfit"/>
              </a:rPr>
              <a:t>🧠</a:t>
            </a:r>
            <a:endParaRPr b="0" i="0" sz="4450" u="none" cap="none" strike="noStrike"/>
          </a:p>
        </p:txBody>
      </p:sp>
      <p:sp>
        <p:nvSpPr>
          <p:cNvPr id="58" name="Google Shape;58;p13"/>
          <p:cNvSpPr/>
          <p:nvPr/>
        </p:nvSpPr>
        <p:spPr>
          <a:xfrm>
            <a:off x="815590" y="4563538"/>
            <a:ext cx="75564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1" lang="en-US" sz="1750">
                <a:solidFill>
                  <a:srgbClr val="2A2742"/>
                </a:solidFill>
                <a:latin typeface="Arimo"/>
                <a:ea typeface="Arimo"/>
                <a:cs typeface="Arimo"/>
                <a:sym typeface="Arimo"/>
              </a:rPr>
              <a:t>Are we really teaching our </a:t>
            </a:r>
            <a:r>
              <a:rPr lang="en-US" sz="1750">
                <a:solidFill>
                  <a:srgbClr val="2A2742"/>
                </a:solidFill>
                <a:latin typeface="Arimo"/>
                <a:ea typeface="Arimo"/>
                <a:cs typeface="Arimo"/>
                <a:sym typeface="Arimo"/>
              </a:rPr>
              <a:t>children's</a:t>
            </a:r>
            <a:r>
              <a:rPr b="0" i="0" lang="en-US" sz="1750" u="none" cap="none" strike="noStrike">
                <a:solidFill>
                  <a:srgbClr val="2A2742"/>
                </a:solidFill>
                <a:latin typeface="Arimo"/>
                <a:ea typeface="Arimo"/>
                <a:cs typeface="Arimo"/>
                <a:sym typeface="Arimo"/>
              </a:rPr>
              <a:t> </a:t>
            </a:r>
            <a:r>
              <a:rPr lang="en-US" sz="1750">
                <a:solidFill>
                  <a:srgbClr val="2A2742"/>
                </a:solidFill>
                <a:latin typeface="Arimo"/>
                <a:ea typeface="Arimo"/>
                <a:cs typeface="Arimo"/>
                <a:sym typeface="Arimo"/>
              </a:rPr>
              <a:t>spatial and visual reasoning?</a:t>
            </a:r>
            <a:br>
              <a:rPr lang="en-US" sz="1750">
                <a:solidFill>
                  <a:srgbClr val="2A2742"/>
                </a:solidFill>
                <a:latin typeface="Arimo"/>
                <a:ea typeface="Arimo"/>
                <a:cs typeface="Arimo"/>
                <a:sym typeface="Arimo"/>
              </a:rPr>
            </a:br>
            <a:br>
              <a:rPr lang="en-US" sz="1750">
                <a:solidFill>
                  <a:srgbClr val="2A2742"/>
                </a:solidFill>
                <a:latin typeface="Arimo"/>
                <a:ea typeface="Arimo"/>
                <a:cs typeface="Arimo"/>
                <a:sym typeface="Arimo"/>
              </a:rPr>
            </a:br>
            <a:endParaRPr b="0" i="0" sz="1750" u="none" cap="none" strike="noStrike"/>
          </a:p>
        </p:txBody>
      </p:sp>
      <p:sp>
        <p:nvSpPr>
          <p:cNvPr id="59" name="Google Shape;59;p13"/>
          <p:cNvSpPr/>
          <p:nvPr/>
        </p:nvSpPr>
        <p:spPr>
          <a:xfrm>
            <a:off x="793800" y="3933300"/>
            <a:ext cx="70539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i="1" lang="en-US" sz="1800">
                <a:solidFill>
                  <a:schemeClr val="dk1"/>
                </a:solidFill>
              </a:rPr>
              <a:t>"How many red balls are next to the cube but not behind the slide?"</a:t>
            </a:r>
            <a:endParaRPr b="0" i="0" sz="1800" u="none" cap="none" strike="noStrike"/>
          </a:p>
        </p:txBody>
      </p:sp>
      <p:sp>
        <p:nvSpPr>
          <p:cNvPr id="60" name="Google Shape;60;p13"/>
          <p:cNvSpPr/>
          <p:nvPr/>
        </p:nvSpPr>
        <p:spPr>
          <a:xfrm>
            <a:off x="6420190" y="6585181"/>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By Aditya &amp; Nikhil</a:t>
            </a:r>
            <a:endParaRPr b="0" i="0" sz="2200" u="none" cap="none" strike="noStrike"/>
          </a:p>
        </p:txBody>
      </p:sp>
      <p:sp>
        <p:nvSpPr>
          <p:cNvPr id="61" name="Google Shape;61;p13"/>
          <p:cNvSpPr/>
          <p:nvPr/>
        </p:nvSpPr>
        <p:spPr>
          <a:xfrm>
            <a:off x="6420193" y="7279675"/>
            <a:ext cx="2332800" cy="290400"/>
          </a:xfrm>
          <a:prstGeom prst="rect">
            <a:avLst/>
          </a:prstGeom>
          <a:noFill/>
          <a:ln>
            <a:noFill/>
          </a:ln>
        </p:spPr>
        <p:txBody>
          <a:bodyPr anchorCtr="0" anchor="t" bIns="0" lIns="0" spcFirstLastPara="1" rIns="0" wrap="square" tIns="0">
            <a:noAutofit/>
          </a:bodyPr>
          <a:lstStyle/>
          <a:p>
            <a:pPr indent="0" lvl="0" marL="0" marR="0" rtl="0" algn="l">
              <a:lnSpc>
                <a:spcPct val="160714"/>
              </a:lnSpc>
              <a:spcBef>
                <a:spcPts val="0"/>
              </a:spcBef>
              <a:spcAft>
                <a:spcPts val="0"/>
              </a:spcAft>
              <a:buClr>
                <a:srgbClr val="2A2742"/>
              </a:buClr>
              <a:buSzPts val="1400"/>
              <a:buFont typeface="Arimo"/>
              <a:buNone/>
            </a:pPr>
            <a:r>
              <a:rPr b="0" i="0" lang="en-US" sz="1400" u="none" cap="none" strike="noStrike">
                <a:solidFill>
                  <a:srgbClr val="2A2742"/>
                </a:solidFill>
                <a:latin typeface="Arimo"/>
                <a:ea typeface="Arimo"/>
                <a:cs typeface="Arimo"/>
                <a:sym typeface="Arimo"/>
              </a:rPr>
              <a:t>2024204012, 2024201067</a:t>
            </a:r>
            <a:endParaRPr b="0" i="0" sz="1400" u="none" cap="none" strike="noStrike"/>
          </a:p>
        </p:txBody>
      </p:sp>
      <p:sp>
        <p:nvSpPr>
          <p:cNvPr id="62" name="Google Shape;62;p13"/>
          <p:cNvSpPr txBox="1"/>
          <p:nvPr/>
        </p:nvSpPr>
        <p:spPr>
          <a:xfrm>
            <a:off x="767300" y="6508975"/>
            <a:ext cx="4463400" cy="14277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US" sz="1700">
                <a:solidFill>
                  <a:srgbClr val="231971"/>
                </a:solidFill>
                <a:latin typeface="Outfit"/>
                <a:ea typeface="Outfit"/>
                <a:cs typeface="Outfit"/>
                <a:sym typeface="Outfit"/>
              </a:rPr>
              <a:t>Guided by: </a:t>
            </a:r>
            <a:endParaRPr b="1" sz="1700">
              <a:solidFill>
                <a:srgbClr val="231971"/>
              </a:solidFill>
              <a:latin typeface="Outfit"/>
              <a:ea typeface="Outfit"/>
              <a:cs typeface="Outfit"/>
              <a:sym typeface="Outfit"/>
            </a:endParaRPr>
          </a:p>
          <a:p>
            <a:pPr indent="0" lvl="0" marL="0" rtl="0" algn="l">
              <a:lnSpc>
                <a:spcPct val="125000"/>
              </a:lnSpc>
              <a:spcBef>
                <a:spcPts val="0"/>
              </a:spcBef>
              <a:spcAft>
                <a:spcPts val="0"/>
              </a:spcAft>
              <a:buNone/>
            </a:pPr>
            <a:r>
              <a:rPr b="1" lang="en-US" sz="1700">
                <a:solidFill>
                  <a:srgbClr val="231971"/>
                </a:solidFill>
                <a:latin typeface="Outfit"/>
                <a:ea typeface="Outfit"/>
                <a:cs typeface="Outfit"/>
                <a:sym typeface="Outfit"/>
              </a:rPr>
              <a:t>Ravi Kiran Sarvadevabhatla,</a:t>
            </a:r>
            <a:endParaRPr b="1" sz="1700">
              <a:solidFill>
                <a:srgbClr val="231971"/>
              </a:solidFill>
              <a:latin typeface="Outfit"/>
              <a:ea typeface="Outfit"/>
              <a:cs typeface="Outfit"/>
              <a:sym typeface="Outfit"/>
            </a:endParaRPr>
          </a:p>
          <a:p>
            <a:pPr indent="0" lvl="0" marL="0" rtl="0" algn="l">
              <a:lnSpc>
                <a:spcPct val="125000"/>
              </a:lnSpc>
              <a:spcBef>
                <a:spcPts val="0"/>
              </a:spcBef>
              <a:spcAft>
                <a:spcPts val="0"/>
              </a:spcAft>
              <a:buNone/>
            </a:pPr>
            <a:r>
              <a:rPr b="1" lang="en-US" sz="1700">
                <a:solidFill>
                  <a:srgbClr val="231971"/>
                </a:solidFill>
                <a:latin typeface="Outfit"/>
                <a:ea typeface="Outfit"/>
                <a:cs typeface="Outfit"/>
                <a:sym typeface="Outfit"/>
              </a:rPr>
              <a:t>Makarand Tapaswi,</a:t>
            </a:r>
            <a:br>
              <a:rPr b="1" lang="en-US" sz="1700">
                <a:solidFill>
                  <a:srgbClr val="231971"/>
                </a:solidFill>
                <a:latin typeface="Outfit"/>
                <a:ea typeface="Outfit"/>
                <a:cs typeface="Outfit"/>
                <a:sym typeface="Outfit"/>
              </a:rPr>
            </a:br>
            <a:r>
              <a:rPr b="1" lang="en-US" sz="1700">
                <a:solidFill>
                  <a:srgbClr val="231971"/>
                </a:solidFill>
                <a:latin typeface="Outfit"/>
                <a:ea typeface="Outfit"/>
                <a:cs typeface="Outfit"/>
                <a:sym typeface="Outfit"/>
              </a:rPr>
              <a:t>Mohd Hozaifa Khan</a:t>
            </a:r>
            <a:endParaRPr b="1" sz="1700">
              <a:solidFill>
                <a:srgbClr val="231971"/>
              </a:solidFill>
              <a:latin typeface="Outfit"/>
              <a:ea typeface="Outfit"/>
              <a:cs typeface="Outfit"/>
              <a:sym typeface="Outfit"/>
            </a:endParaRPr>
          </a:p>
        </p:txBody>
      </p:sp>
      <p:pic>
        <p:nvPicPr>
          <p:cNvPr id="63" name="Google Shape;63;p13" title="Screenshot 2025-05-04 at 2.08.31 AM.png"/>
          <p:cNvPicPr preferRelativeResize="0"/>
          <p:nvPr/>
        </p:nvPicPr>
        <p:blipFill>
          <a:blip r:embed="rId4">
            <a:alphaModFix/>
          </a:blip>
          <a:stretch>
            <a:fillRect/>
          </a:stretch>
        </p:blipFill>
        <p:spPr>
          <a:xfrm>
            <a:off x="10166900" y="4397175"/>
            <a:ext cx="4463500" cy="3859974"/>
          </a:xfrm>
          <a:prstGeom prst="rect">
            <a:avLst/>
          </a:prstGeom>
          <a:noFill/>
          <a:ln>
            <a:noFill/>
          </a:ln>
        </p:spPr>
      </p:pic>
      <p:sp>
        <p:nvSpPr>
          <p:cNvPr id="64" name="Google Shape;64;p13"/>
          <p:cNvSpPr txBox="1"/>
          <p:nvPr/>
        </p:nvSpPr>
        <p:spPr>
          <a:xfrm>
            <a:off x="6915975" y="5480475"/>
            <a:ext cx="3000000" cy="453900"/>
          </a:xfrm>
          <a:prstGeom prst="rect">
            <a:avLst/>
          </a:prstGeom>
          <a:noFill/>
          <a:ln>
            <a:noFill/>
          </a:ln>
        </p:spPr>
        <p:txBody>
          <a:bodyPr anchorCtr="0" anchor="t" bIns="91425" lIns="91425" spcFirstLastPara="1" rIns="91425" wrap="square" tIns="91425">
            <a:spAutoFit/>
          </a:bodyPr>
          <a:lstStyle/>
          <a:p>
            <a:pPr indent="0" lvl="0" marL="0" rtl="0" algn="l">
              <a:lnSpc>
                <a:spcPct val="162857"/>
              </a:lnSpc>
              <a:spcBef>
                <a:spcPts val="0"/>
              </a:spcBef>
              <a:spcAft>
                <a:spcPts val="0"/>
              </a:spcAft>
              <a:buNone/>
            </a:pPr>
            <a:r>
              <a:rPr lang="en-US" sz="1750">
                <a:solidFill>
                  <a:srgbClr val="2A2742"/>
                </a:solidFill>
                <a:latin typeface="Arimo"/>
                <a:ea typeface="Arimo"/>
                <a:cs typeface="Arimo"/>
                <a:sym typeface="Arimo"/>
              </a:rPr>
              <a:t>PS: We are asking for sure.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2"/>
          <p:cNvSpPr/>
          <p:nvPr/>
        </p:nvSpPr>
        <p:spPr>
          <a:xfrm>
            <a:off x="793797" y="504000"/>
            <a:ext cx="5563200" cy="723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Demo: Interactive Web UI </a:t>
            </a:r>
            <a:r>
              <a:rPr b="1" i="0" lang="en-US" sz="4450" u="none" cap="none" strike="noStrike">
                <a:solidFill>
                  <a:srgbClr val="000000"/>
                </a:solidFill>
                <a:latin typeface="Outfit"/>
                <a:ea typeface="Outfit"/>
                <a:cs typeface="Outfit"/>
                <a:sym typeface="Outfit"/>
              </a:rPr>
              <a:t>💻</a:t>
            </a:r>
            <a:endParaRPr b="0" i="0" sz="4450" u="none" cap="none" strike="noStrike"/>
          </a:p>
        </p:txBody>
      </p:sp>
      <p:sp>
        <p:nvSpPr>
          <p:cNvPr id="202" name="Google Shape;202;p22"/>
          <p:cNvSpPr/>
          <p:nvPr/>
        </p:nvSpPr>
        <p:spPr>
          <a:xfrm>
            <a:off x="869990" y="2446011"/>
            <a:ext cx="33321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Explore Visual Reasoning</a:t>
            </a:r>
            <a:endParaRPr b="0" i="0" sz="2200" u="none" cap="none" strike="noStrike"/>
          </a:p>
        </p:txBody>
      </p:sp>
      <p:sp>
        <p:nvSpPr>
          <p:cNvPr id="203" name="Google Shape;203;p22"/>
          <p:cNvSpPr/>
          <p:nvPr/>
        </p:nvSpPr>
        <p:spPr>
          <a:xfrm>
            <a:off x="869990" y="3027155"/>
            <a:ext cx="39780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Children create scenes and test queries interactively.</a:t>
            </a:r>
            <a:endParaRPr b="0" i="0" sz="1750" u="none" cap="none" strike="noStrike"/>
          </a:p>
        </p:txBody>
      </p:sp>
      <p:sp>
        <p:nvSpPr>
          <p:cNvPr id="204" name="Google Shape;204;p22"/>
          <p:cNvSpPr/>
          <p:nvPr/>
        </p:nvSpPr>
        <p:spPr>
          <a:xfrm>
            <a:off x="869940" y="3979711"/>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Drag-and-Drop</a:t>
            </a:r>
            <a:endParaRPr b="0" i="0" sz="2200" u="none" cap="none" strike="noStrike"/>
          </a:p>
        </p:txBody>
      </p:sp>
      <p:sp>
        <p:nvSpPr>
          <p:cNvPr id="205" name="Google Shape;205;p22"/>
          <p:cNvSpPr/>
          <p:nvPr/>
        </p:nvSpPr>
        <p:spPr>
          <a:xfrm>
            <a:off x="869940" y="4560855"/>
            <a:ext cx="39780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Easy scene building with intuitive controls.</a:t>
            </a:r>
            <a:endParaRPr b="0" i="0" sz="1750" u="none" cap="none" strike="noStrike"/>
          </a:p>
        </p:txBody>
      </p:sp>
      <p:sp>
        <p:nvSpPr>
          <p:cNvPr id="206" name="Google Shape;206;p22"/>
          <p:cNvSpPr/>
          <p:nvPr/>
        </p:nvSpPr>
        <p:spPr>
          <a:xfrm>
            <a:off x="869892" y="5513411"/>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Explainability</a:t>
            </a:r>
            <a:endParaRPr b="0" i="0" sz="2200" u="none" cap="none" strike="noStrike"/>
          </a:p>
        </p:txBody>
      </p:sp>
      <p:sp>
        <p:nvSpPr>
          <p:cNvPr id="207" name="Google Shape;207;p22"/>
          <p:cNvSpPr/>
          <p:nvPr/>
        </p:nvSpPr>
        <p:spPr>
          <a:xfrm>
            <a:off x="869892" y="6094555"/>
            <a:ext cx="39780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Visual explanations of the reasoning process.</a:t>
            </a:r>
            <a:endParaRPr b="0" i="0" sz="1750" u="none" cap="none" strike="noStrike"/>
          </a:p>
        </p:txBody>
      </p:sp>
      <p:sp>
        <p:nvSpPr>
          <p:cNvPr id="208" name="Google Shape;208;p22"/>
          <p:cNvSpPr txBox="1"/>
          <p:nvPr/>
        </p:nvSpPr>
        <p:spPr>
          <a:xfrm>
            <a:off x="793800" y="6957400"/>
            <a:ext cx="5873700" cy="45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50"/>
              <a:t>Demo link: </a:t>
            </a:r>
            <a:r>
              <a:rPr lang="en-US" sz="1750" u="sng">
                <a:solidFill>
                  <a:schemeClr val="hlink"/>
                </a:solidFill>
                <a:hlinkClick r:id="rId3"/>
              </a:rPr>
              <a:t>https://youtu.be/TwZfHC4935Q</a:t>
            </a:r>
            <a:endParaRPr sz="1750"/>
          </a:p>
        </p:txBody>
      </p:sp>
      <p:pic>
        <p:nvPicPr>
          <p:cNvPr id="209" name="Google Shape;209;p22" title="Screenshot 2025-05-04 at 2.13.54 AM.png"/>
          <p:cNvPicPr preferRelativeResize="0"/>
          <p:nvPr/>
        </p:nvPicPr>
        <p:blipFill>
          <a:blip r:embed="rId4">
            <a:alphaModFix/>
          </a:blip>
          <a:stretch>
            <a:fillRect/>
          </a:stretch>
        </p:blipFill>
        <p:spPr>
          <a:xfrm>
            <a:off x="6538632" y="3"/>
            <a:ext cx="8091772" cy="8229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preencoded.png" id="215" name="Google Shape;215;p23"/>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216" name="Google Shape;216;p23"/>
          <p:cNvSpPr/>
          <p:nvPr/>
        </p:nvSpPr>
        <p:spPr>
          <a:xfrm>
            <a:off x="6280190" y="1422440"/>
            <a:ext cx="7144107" cy="724019"/>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Conclusion &amp; Next Steps </a:t>
            </a:r>
            <a:r>
              <a:rPr b="1" i="0" lang="en-US" sz="4450" u="none" cap="none" strike="noStrike">
                <a:solidFill>
                  <a:srgbClr val="000000"/>
                </a:solidFill>
                <a:latin typeface="Outfit"/>
                <a:ea typeface="Outfit"/>
                <a:cs typeface="Outfit"/>
                <a:sym typeface="Outfit"/>
              </a:rPr>
              <a:t>🚀</a:t>
            </a:r>
            <a:endParaRPr b="0" i="0" sz="4450" u="none" cap="none" strike="noStrike"/>
          </a:p>
        </p:txBody>
      </p:sp>
      <p:sp>
        <p:nvSpPr>
          <p:cNvPr id="217" name="Google Shape;217;p23"/>
          <p:cNvSpPr/>
          <p:nvPr/>
        </p:nvSpPr>
        <p:spPr>
          <a:xfrm>
            <a:off x="6280190" y="2486620"/>
            <a:ext cx="170021" cy="853321"/>
          </a:xfrm>
          <a:prstGeom prst="roundRect">
            <a:avLst>
              <a:gd fmla="val 56033"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3"/>
          <p:cNvSpPr/>
          <p:nvPr/>
        </p:nvSpPr>
        <p:spPr>
          <a:xfrm>
            <a:off x="6790373" y="2486620"/>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Powerful Tool</a:t>
            </a:r>
            <a:endParaRPr b="0" i="0" sz="2200" u="none" cap="none" strike="noStrike"/>
          </a:p>
        </p:txBody>
      </p:sp>
      <p:sp>
        <p:nvSpPr>
          <p:cNvPr id="219" name="Google Shape;219;p23"/>
          <p:cNvSpPr/>
          <p:nvPr/>
        </p:nvSpPr>
        <p:spPr>
          <a:xfrm>
            <a:off x="6790373" y="2977039"/>
            <a:ext cx="7046238"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Enhances visual reasoning skills in kids.</a:t>
            </a:r>
            <a:endParaRPr b="0" i="0" sz="1750" u="none" cap="none" strike="noStrike"/>
          </a:p>
        </p:txBody>
      </p:sp>
      <p:sp>
        <p:nvSpPr>
          <p:cNvPr id="220" name="Google Shape;220;p23"/>
          <p:cNvSpPr/>
          <p:nvPr/>
        </p:nvSpPr>
        <p:spPr>
          <a:xfrm>
            <a:off x="6620351" y="3566755"/>
            <a:ext cx="170021" cy="853321"/>
          </a:xfrm>
          <a:prstGeom prst="roundRect">
            <a:avLst>
              <a:gd fmla="val 56033"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3"/>
          <p:cNvSpPr/>
          <p:nvPr/>
        </p:nvSpPr>
        <p:spPr>
          <a:xfrm>
            <a:off x="7130534" y="356675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Future Work</a:t>
            </a:r>
            <a:endParaRPr b="0" i="0" sz="2200" u="none" cap="none" strike="noStrike"/>
          </a:p>
        </p:txBody>
      </p:sp>
      <p:sp>
        <p:nvSpPr>
          <p:cNvPr id="222" name="Google Shape;222;p23"/>
          <p:cNvSpPr/>
          <p:nvPr/>
        </p:nvSpPr>
        <p:spPr>
          <a:xfrm>
            <a:off x="7130534" y="4057174"/>
            <a:ext cx="670607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Expand to real-world images beyond CLEVR.</a:t>
            </a:r>
            <a:endParaRPr b="0" i="0" sz="1750" u="none" cap="none" strike="noStrike"/>
          </a:p>
        </p:txBody>
      </p:sp>
      <p:sp>
        <p:nvSpPr>
          <p:cNvPr id="223" name="Google Shape;223;p23"/>
          <p:cNvSpPr/>
          <p:nvPr/>
        </p:nvSpPr>
        <p:spPr>
          <a:xfrm>
            <a:off x="6960632" y="4646890"/>
            <a:ext cx="170021" cy="853321"/>
          </a:xfrm>
          <a:prstGeom prst="roundRect">
            <a:avLst>
              <a:gd fmla="val 56033"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3"/>
          <p:cNvSpPr/>
          <p:nvPr/>
        </p:nvSpPr>
        <p:spPr>
          <a:xfrm>
            <a:off x="7470815" y="4646890"/>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Integration</a:t>
            </a:r>
            <a:endParaRPr b="0" i="0" sz="2200" u="none" cap="none" strike="noStrike"/>
          </a:p>
        </p:txBody>
      </p:sp>
      <p:sp>
        <p:nvSpPr>
          <p:cNvPr id="225" name="Google Shape;225;p23"/>
          <p:cNvSpPr/>
          <p:nvPr/>
        </p:nvSpPr>
        <p:spPr>
          <a:xfrm>
            <a:off x="7470815" y="5137309"/>
            <a:ext cx="6365796"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Embed into educational games and learning platforms.</a:t>
            </a:r>
            <a:endParaRPr b="0" i="0" sz="1750" u="none" cap="none" strike="noStrike"/>
          </a:p>
        </p:txBody>
      </p:sp>
      <p:sp>
        <p:nvSpPr>
          <p:cNvPr id="226" name="Google Shape;226;p23"/>
          <p:cNvSpPr/>
          <p:nvPr/>
        </p:nvSpPr>
        <p:spPr>
          <a:xfrm>
            <a:off x="7300913" y="5727025"/>
            <a:ext cx="170021" cy="853321"/>
          </a:xfrm>
          <a:prstGeom prst="roundRect">
            <a:avLst>
              <a:gd fmla="val 56033"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
          <p:cNvSpPr/>
          <p:nvPr/>
        </p:nvSpPr>
        <p:spPr>
          <a:xfrm>
            <a:off x="7811095" y="5727025"/>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Positive Impact</a:t>
            </a:r>
            <a:endParaRPr b="0" i="0" sz="2200" u="none" cap="none" strike="noStrike"/>
          </a:p>
        </p:txBody>
      </p:sp>
      <p:sp>
        <p:nvSpPr>
          <p:cNvPr id="228" name="Google Shape;228;p23"/>
          <p:cNvSpPr/>
          <p:nvPr/>
        </p:nvSpPr>
        <p:spPr>
          <a:xfrm>
            <a:off x="7811095" y="6217444"/>
            <a:ext cx="6025515"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Supports cognitive development and interactive learning.</a:t>
            </a:r>
            <a:endParaRPr b="0" i="0" sz="1750" u="none" cap="none" strike="noStrike"/>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4" title="WhatsApp Video 2025-04-11 at 22.33.23.mp4">
            <a:hlinkClick r:id="rId3"/>
          </p:cNvPr>
          <p:cNvPicPr preferRelativeResize="0"/>
          <p:nvPr/>
        </p:nvPicPr>
        <p:blipFill>
          <a:blip r:embed="rId4">
            <a:alphaModFix/>
          </a:blip>
          <a:stretch>
            <a:fillRect/>
          </a:stretch>
        </p:blipFill>
        <p:spPr>
          <a:xfrm>
            <a:off x="6861786" y="994825"/>
            <a:ext cx="7560463" cy="5670375"/>
          </a:xfrm>
          <a:prstGeom prst="rect">
            <a:avLst/>
          </a:prstGeom>
          <a:noFill/>
          <a:ln>
            <a:noFill/>
          </a:ln>
        </p:spPr>
      </p:pic>
      <p:sp>
        <p:nvSpPr>
          <p:cNvPr id="235" name="Google Shape;235;p24"/>
          <p:cNvSpPr txBox="1"/>
          <p:nvPr/>
        </p:nvSpPr>
        <p:spPr>
          <a:xfrm>
            <a:off x="7289075" y="486925"/>
            <a:ext cx="8312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Outfit"/>
                <a:ea typeface="Outfit"/>
                <a:cs typeface="Outfit"/>
                <a:sym typeface="Outfit"/>
              </a:rPr>
              <a:t>Here it all started</a:t>
            </a:r>
            <a:endParaRPr sz="2100">
              <a:latin typeface="Outfit"/>
              <a:ea typeface="Outfit"/>
              <a:cs typeface="Outfit"/>
              <a:sym typeface="Outfit"/>
            </a:endParaRPr>
          </a:p>
        </p:txBody>
      </p:sp>
      <p:sp>
        <p:nvSpPr>
          <p:cNvPr id="236" name="Google Shape;236;p24"/>
          <p:cNvSpPr txBox="1"/>
          <p:nvPr/>
        </p:nvSpPr>
        <p:spPr>
          <a:xfrm>
            <a:off x="381000" y="3048000"/>
            <a:ext cx="2206200" cy="1723800"/>
          </a:xfrm>
          <a:prstGeom prst="rect">
            <a:avLst/>
          </a:prstGeom>
          <a:noFill/>
          <a:ln>
            <a:noFill/>
          </a:ln>
        </p:spPr>
        <p:txBody>
          <a:bodyPr anchorCtr="0" anchor="t" bIns="91425" lIns="91425" spcFirstLastPara="1" rIns="91425" wrap="square" tIns="91425">
            <a:spAutoFit/>
          </a:bodyPr>
          <a:lstStyle/>
          <a:p>
            <a:pPr indent="0" lvl="0" marL="0" rtl="0" algn="l">
              <a:lnSpc>
                <a:spcPct val="124719"/>
              </a:lnSpc>
              <a:spcBef>
                <a:spcPts val="0"/>
              </a:spcBef>
              <a:spcAft>
                <a:spcPts val="0"/>
              </a:spcAft>
              <a:buNone/>
            </a:pPr>
            <a:r>
              <a:rPr b="1" lang="en-US" sz="4450">
                <a:solidFill>
                  <a:srgbClr val="231971"/>
                </a:solidFill>
                <a:latin typeface="Outfit"/>
                <a:ea typeface="Outfit"/>
                <a:cs typeface="Outfit"/>
                <a:sym typeface="Outfit"/>
              </a:rPr>
              <a:t>Thanks to all 🙏</a:t>
            </a:r>
            <a:endParaRPr sz="4450">
              <a:solidFill>
                <a:schemeClr val="dk1"/>
              </a:solidFill>
            </a:endParaRPr>
          </a:p>
        </p:txBody>
      </p:sp>
      <p:pic>
        <p:nvPicPr>
          <p:cNvPr id="237" name="Google Shape;237;p24" title="Anime.png"/>
          <p:cNvPicPr preferRelativeResize="0"/>
          <p:nvPr/>
        </p:nvPicPr>
        <p:blipFill>
          <a:blip r:embed="rId5">
            <a:alphaModFix/>
          </a:blip>
          <a:stretch>
            <a:fillRect/>
          </a:stretch>
        </p:blipFill>
        <p:spPr>
          <a:xfrm>
            <a:off x="3086125" y="994825"/>
            <a:ext cx="3780257" cy="5670374"/>
          </a:xfrm>
          <a:prstGeom prst="rect">
            <a:avLst/>
          </a:prstGeom>
          <a:noFill/>
          <a:ln>
            <a:noFill/>
          </a:ln>
        </p:spPr>
      </p:pic>
      <p:sp>
        <p:nvSpPr>
          <p:cNvPr id="238" name="Google Shape;238;p24"/>
          <p:cNvSpPr txBox="1"/>
          <p:nvPr/>
        </p:nvSpPr>
        <p:spPr>
          <a:xfrm>
            <a:off x="7906825" y="6698400"/>
            <a:ext cx="706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Outfit"/>
                <a:ea typeface="Outfit"/>
                <a:cs typeface="Outfit"/>
                <a:sym typeface="Outfit"/>
              </a:rPr>
              <a:t>Nikhil singh AKA 5* Dev</a:t>
            </a:r>
            <a:endParaRPr sz="2000">
              <a:latin typeface="Outfit"/>
              <a:ea typeface="Outfit"/>
              <a:cs typeface="Outfit"/>
              <a:sym typeface="Outfit"/>
            </a:endParaRPr>
          </a:p>
        </p:txBody>
      </p:sp>
      <p:sp>
        <p:nvSpPr>
          <p:cNvPr id="239" name="Google Shape;239;p24"/>
          <p:cNvSpPr txBox="1"/>
          <p:nvPr/>
        </p:nvSpPr>
        <p:spPr>
          <a:xfrm>
            <a:off x="3444825" y="667827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Outfit"/>
                <a:ea typeface="Outfit"/>
                <a:cs typeface="Outfit"/>
                <a:sym typeface="Outfit"/>
              </a:rPr>
              <a:t>Aditya </a:t>
            </a:r>
            <a:r>
              <a:rPr lang="en-US" sz="2000">
                <a:solidFill>
                  <a:schemeClr val="dk1"/>
                </a:solidFill>
                <a:latin typeface="Outfit"/>
                <a:ea typeface="Outfit"/>
                <a:cs typeface="Outfit"/>
                <a:sym typeface="Outfit"/>
              </a:rPr>
              <a:t>AKA ProdMan</a:t>
            </a:r>
            <a:endParaRPr sz="2000">
              <a:solidFill>
                <a:schemeClr val="dk1"/>
              </a:solidFill>
              <a:latin typeface="Outfit"/>
              <a:ea typeface="Outfit"/>
              <a:cs typeface="Outfit"/>
              <a:sym typeface="Outfi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nvSpPr>
        <p:spPr>
          <a:xfrm>
            <a:off x="921900" y="1816650"/>
            <a:ext cx="7042800" cy="496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2200">
                <a:solidFill>
                  <a:schemeClr val="dk1"/>
                </a:solidFill>
                <a:latin typeface="Outfit"/>
                <a:ea typeface="Outfit"/>
                <a:cs typeface="Outfit"/>
                <a:sym typeface="Outfit"/>
              </a:rPr>
              <a:t>Ishan, a seventh-grader with a knack for storytelling and creative writing, thrived in subjects like English and history. But geometry felt like an alien world. While his classmates breezed through lessons, Ishan stumbled over tasks like:</a:t>
            </a:r>
            <a:endParaRPr sz="2200">
              <a:solidFill>
                <a:schemeClr val="dk1"/>
              </a:solidFill>
              <a:latin typeface="Outfit"/>
              <a:ea typeface="Outfit"/>
              <a:cs typeface="Outfit"/>
              <a:sym typeface="Outfit"/>
            </a:endParaRPr>
          </a:p>
          <a:p>
            <a:pPr indent="-368300" lvl="0" marL="457200" rtl="0" algn="l">
              <a:lnSpc>
                <a:spcPct val="115000"/>
              </a:lnSpc>
              <a:spcBef>
                <a:spcPts val="1200"/>
              </a:spcBef>
              <a:spcAft>
                <a:spcPts val="0"/>
              </a:spcAft>
              <a:buClr>
                <a:schemeClr val="dk1"/>
              </a:buClr>
              <a:buSzPts val="2200"/>
              <a:buChar char="●"/>
            </a:pPr>
            <a:r>
              <a:rPr b="1" lang="en-US" sz="2200">
                <a:solidFill>
                  <a:schemeClr val="dk1"/>
                </a:solidFill>
                <a:latin typeface="Outfit"/>
                <a:ea typeface="Outfit"/>
                <a:cs typeface="Outfit"/>
                <a:sym typeface="Outfit"/>
              </a:rPr>
              <a:t>Mental Rotation</a:t>
            </a:r>
            <a:r>
              <a:rPr lang="en-US" sz="2200">
                <a:solidFill>
                  <a:schemeClr val="dk1"/>
                </a:solidFill>
                <a:latin typeface="Outfit"/>
                <a:ea typeface="Outfit"/>
                <a:cs typeface="Outfit"/>
                <a:sym typeface="Outfit"/>
              </a:rPr>
              <a:t>: Struggling to recognize how a folded net transformed into a 3D shape.</a:t>
            </a:r>
            <a:endParaRPr sz="2200">
              <a:solidFill>
                <a:schemeClr val="dk1"/>
              </a:solidFill>
              <a:latin typeface="Outfit"/>
              <a:ea typeface="Outfit"/>
              <a:cs typeface="Outfit"/>
              <a:sym typeface="Outfit"/>
            </a:endParaRPr>
          </a:p>
          <a:p>
            <a:pPr indent="-368300" lvl="0" marL="457200" rtl="0" algn="l">
              <a:lnSpc>
                <a:spcPct val="115000"/>
              </a:lnSpc>
              <a:spcBef>
                <a:spcPts val="0"/>
              </a:spcBef>
              <a:spcAft>
                <a:spcPts val="0"/>
              </a:spcAft>
              <a:buClr>
                <a:schemeClr val="dk1"/>
              </a:buClr>
              <a:buSzPts val="2200"/>
              <a:buChar char="●"/>
            </a:pPr>
            <a:r>
              <a:rPr b="1" lang="en-US" sz="2200">
                <a:solidFill>
                  <a:schemeClr val="dk1"/>
                </a:solidFill>
                <a:latin typeface="Outfit"/>
                <a:ea typeface="Outfit"/>
                <a:cs typeface="Outfit"/>
                <a:sym typeface="Outfit"/>
              </a:rPr>
              <a:t>Spatial Scaling:</a:t>
            </a:r>
            <a:r>
              <a:rPr lang="en-US" sz="2200">
                <a:solidFill>
                  <a:schemeClr val="dk1"/>
                </a:solidFill>
                <a:latin typeface="Outfit"/>
                <a:ea typeface="Outfit"/>
                <a:cs typeface="Outfit"/>
                <a:sym typeface="Outfit"/>
              </a:rPr>
              <a:t> Misjudging real-world distances from map scales (e.g., thinking 1:100 meant “steps,” not meters).</a:t>
            </a:r>
            <a:endParaRPr sz="2200">
              <a:solidFill>
                <a:schemeClr val="dk1"/>
              </a:solidFill>
              <a:latin typeface="Outfit"/>
              <a:ea typeface="Outfit"/>
              <a:cs typeface="Outfit"/>
              <a:sym typeface="Outfit"/>
            </a:endParaRPr>
          </a:p>
          <a:p>
            <a:pPr indent="-368300" lvl="0" marL="457200" rtl="0" algn="l">
              <a:lnSpc>
                <a:spcPct val="115000"/>
              </a:lnSpc>
              <a:spcBef>
                <a:spcPts val="0"/>
              </a:spcBef>
              <a:spcAft>
                <a:spcPts val="0"/>
              </a:spcAft>
              <a:buClr>
                <a:schemeClr val="dk1"/>
              </a:buClr>
              <a:buSzPts val="2200"/>
              <a:buChar char="●"/>
            </a:pPr>
            <a:r>
              <a:rPr b="1" lang="en-US" sz="2200">
                <a:solidFill>
                  <a:schemeClr val="dk1"/>
                </a:solidFill>
                <a:latin typeface="Outfit"/>
                <a:ea typeface="Outfit"/>
                <a:cs typeface="Outfit"/>
                <a:sym typeface="Outfit"/>
              </a:rPr>
              <a:t>Perspective-Taking:</a:t>
            </a:r>
            <a:r>
              <a:rPr lang="en-US" sz="2200">
                <a:solidFill>
                  <a:schemeClr val="dk1"/>
                </a:solidFill>
                <a:latin typeface="Outfit"/>
                <a:ea typeface="Outfit"/>
                <a:cs typeface="Outfit"/>
                <a:sym typeface="Outfit"/>
              </a:rPr>
              <a:t> Unable to predict how a building would look from above or the side.</a:t>
            </a:r>
            <a:endParaRPr sz="2200">
              <a:solidFill>
                <a:schemeClr val="dk1"/>
              </a:solidFill>
              <a:latin typeface="Outfit"/>
              <a:ea typeface="Outfit"/>
              <a:cs typeface="Outfit"/>
              <a:sym typeface="Outfit"/>
            </a:endParaRPr>
          </a:p>
        </p:txBody>
      </p:sp>
      <p:sp>
        <p:nvSpPr>
          <p:cNvPr id="71" name="Google Shape;71;p14"/>
          <p:cNvSpPr txBox="1"/>
          <p:nvPr/>
        </p:nvSpPr>
        <p:spPr>
          <a:xfrm>
            <a:off x="914400" y="990600"/>
            <a:ext cx="4265700" cy="869700"/>
          </a:xfrm>
          <a:prstGeom prst="rect">
            <a:avLst/>
          </a:prstGeom>
          <a:noFill/>
          <a:ln>
            <a:noFill/>
          </a:ln>
        </p:spPr>
        <p:txBody>
          <a:bodyPr anchorCtr="0" anchor="t" bIns="91425" lIns="91425" spcFirstLastPara="1" rIns="91425" wrap="square" tIns="91425">
            <a:spAutoFit/>
          </a:bodyPr>
          <a:lstStyle/>
          <a:p>
            <a:pPr indent="0" lvl="0" marL="0" rtl="0" algn="l">
              <a:lnSpc>
                <a:spcPct val="124719"/>
              </a:lnSpc>
              <a:spcBef>
                <a:spcPts val="0"/>
              </a:spcBef>
              <a:spcAft>
                <a:spcPts val="0"/>
              </a:spcAft>
              <a:buNone/>
            </a:pPr>
            <a:r>
              <a:rPr b="1" lang="en-US" sz="4450">
                <a:solidFill>
                  <a:srgbClr val="231971"/>
                </a:solidFill>
                <a:latin typeface="Outfit"/>
                <a:ea typeface="Outfit"/>
                <a:cs typeface="Outfit"/>
                <a:sym typeface="Outfit"/>
              </a:rPr>
              <a:t>Story of Ishan</a:t>
            </a:r>
            <a:endParaRPr/>
          </a:p>
        </p:txBody>
      </p:sp>
      <p:pic>
        <p:nvPicPr>
          <p:cNvPr id="72" name="Google Shape;72;p14" title="Screenshot 2025-05-04 at 1.55.50 AM.png"/>
          <p:cNvPicPr preferRelativeResize="0"/>
          <p:nvPr/>
        </p:nvPicPr>
        <p:blipFill>
          <a:blip r:embed="rId3">
            <a:alphaModFix/>
          </a:blip>
          <a:stretch>
            <a:fillRect/>
          </a:stretch>
        </p:blipFill>
        <p:spPr>
          <a:xfrm>
            <a:off x="7904860" y="1429575"/>
            <a:ext cx="6725541" cy="4960800"/>
          </a:xfrm>
          <a:prstGeom prst="rect">
            <a:avLst/>
          </a:prstGeom>
          <a:noFill/>
          <a:ln>
            <a:noFill/>
          </a:ln>
        </p:spPr>
      </p:pic>
      <p:sp>
        <p:nvSpPr>
          <p:cNvPr id="73" name="Google Shape;73;p14"/>
          <p:cNvSpPr txBox="1"/>
          <p:nvPr/>
        </p:nvSpPr>
        <p:spPr>
          <a:xfrm>
            <a:off x="870525" y="6701250"/>
            <a:ext cx="13438500" cy="130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2200">
                <a:solidFill>
                  <a:schemeClr val="dk1"/>
                </a:solidFill>
                <a:latin typeface="Outfit"/>
                <a:ea typeface="Outfit"/>
                <a:cs typeface="Outfit"/>
                <a:sym typeface="Outfit"/>
              </a:rPr>
              <a:t>Traditional worksheets and textbook diagrams left him lost. “It’s like everyone else sees a puzzle, and I just see scribbles,” he confided in his teacher, Ms. Patel. His confidence plummeted, and he dodged STEM clubs—a pattern seen in 34% of students with underdeveloped spatial reasoning.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5"/>
          <p:cNvPicPr preferRelativeResize="0"/>
          <p:nvPr/>
        </p:nvPicPr>
        <p:blipFill rotWithShape="1">
          <a:blip r:embed="rId3">
            <a:alphaModFix/>
          </a:blip>
          <a:srcRect b="0" l="0" r="-2407" t="18871"/>
          <a:stretch/>
        </p:blipFill>
        <p:spPr>
          <a:xfrm>
            <a:off x="9872150" y="0"/>
            <a:ext cx="4758251" cy="5654101"/>
          </a:xfrm>
          <a:prstGeom prst="rect">
            <a:avLst/>
          </a:prstGeom>
          <a:noFill/>
          <a:ln>
            <a:noFill/>
          </a:ln>
        </p:spPr>
      </p:pic>
      <p:sp>
        <p:nvSpPr>
          <p:cNvPr id="80" name="Google Shape;80;p15"/>
          <p:cNvSpPr/>
          <p:nvPr/>
        </p:nvSpPr>
        <p:spPr>
          <a:xfrm>
            <a:off x="793790" y="520184"/>
            <a:ext cx="7556400" cy="14175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The Problem: Complex Visual Queries</a:t>
            </a:r>
            <a:endParaRPr b="0" i="0" sz="4450" u="none" cap="none" strike="noStrike"/>
          </a:p>
        </p:txBody>
      </p:sp>
      <p:sp>
        <p:nvSpPr>
          <p:cNvPr id="81" name="Google Shape;81;p15"/>
          <p:cNvSpPr/>
          <p:nvPr/>
        </p:nvSpPr>
        <p:spPr>
          <a:xfrm>
            <a:off x="793728" y="3203904"/>
            <a:ext cx="3664800" cy="3272700"/>
          </a:xfrm>
          <a:prstGeom prst="roundRect">
            <a:avLst>
              <a:gd fmla="val 291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a:off x="1028161" y="3438338"/>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Challenging Queries</a:t>
            </a:r>
            <a:endParaRPr b="0" i="0" sz="2200" u="none" cap="none" strike="noStrike"/>
          </a:p>
        </p:txBody>
      </p:sp>
      <p:sp>
        <p:nvSpPr>
          <p:cNvPr id="83" name="Google Shape;83;p15"/>
          <p:cNvSpPr/>
          <p:nvPr/>
        </p:nvSpPr>
        <p:spPr>
          <a:xfrm>
            <a:off x="1028161" y="3928756"/>
            <a:ext cx="3195900" cy="1088700"/>
          </a:xfrm>
          <a:prstGeom prst="rect">
            <a:avLst/>
          </a:prstGeom>
          <a:noFill/>
          <a:ln>
            <a:noFill/>
          </a:ln>
        </p:spPr>
        <p:txBody>
          <a:bodyPr anchorCtr="0" anchor="t" bIns="0" lIns="0" spcFirstLastPara="1" rIns="0" wrap="square" tIns="0">
            <a:noAutofit/>
          </a:bodyPr>
          <a:lstStyle/>
          <a:p>
            <a:pPr indent="-342900" lvl="0" marL="342900" marR="0" rtl="0" algn="l">
              <a:lnSpc>
                <a:spcPct val="162857"/>
              </a:lnSpc>
              <a:spcBef>
                <a:spcPts val="0"/>
              </a:spcBef>
              <a:spcAft>
                <a:spcPts val="0"/>
              </a:spcAft>
              <a:buClr>
                <a:srgbClr val="2A2742"/>
              </a:buClr>
              <a:buSzPts val="1750"/>
              <a:buFont typeface="Calibri"/>
              <a:buAutoNum type="arabicPeriod"/>
            </a:pPr>
            <a:r>
              <a:rPr b="0" i="0" lang="en-US" sz="1750" u="none" cap="none" strike="noStrike">
                <a:solidFill>
                  <a:srgbClr val="2A2742"/>
                </a:solidFill>
                <a:latin typeface="Arimo"/>
                <a:ea typeface="Arimo"/>
                <a:cs typeface="Arimo"/>
                <a:sym typeface="Arimo"/>
              </a:rPr>
              <a:t>"How many red cubes are to the left of the green sphere?”</a:t>
            </a:r>
            <a:endParaRPr b="0" i="0" sz="1750" u="none" cap="none" strike="noStrike"/>
          </a:p>
        </p:txBody>
      </p:sp>
      <p:sp>
        <p:nvSpPr>
          <p:cNvPr id="84" name="Google Shape;84;p15"/>
          <p:cNvSpPr/>
          <p:nvPr/>
        </p:nvSpPr>
        <p:spPr>
          <a:xfrm>
            <a:off x="1028161" y="5096759"/>
            <a:ext cx="3195900" cy="725700"/>
          </a:xfrm>
          <a:prstGeom prst="rect">
            <a:avLst/>
          </a:prstGeom>
          <a:noFill/>
          <a:ln>
            <a:noFill/>
          </a:ln>
        </p:spPr>
        <p:txBody>
          <a:bodyPr anchorCtr="0" anchor="t" bIns="0" lIns="0" spcFirstLastPara="1" rIns="0" wrap="square" tIns="0">
            <a:noAutofit/>
          </a:bodyPr>
          <a:lstStyle/>
          <a:p>
            <a:pPr indent="-342900" lvl="0" marL="342900" marR="0" rtl="0" algn="l">
              <a:lnSpc>
                <a:spcPct val="162857"/>
              </a:lnSpc>
              <a:spcBef>
                <a:spcPts val="0"/>
              </a:spcBef>
              <a:spcAft>
                <a:spcPts val="0"/>
              </a:spcAft>
              <a:buClr>
                <a:srgbClr val="2A2742"/>
              </a:buClr>
              <a:buSzPts val="1750"/>
              <a:buFont typeface="Calibri"/>
              <a:buAutoNum type="arabicPeriod" startAt="2"/>
            </a:pPr>
            <a:r>
              <a:rPr b="0" i="0" lang="en-US" sz="1750" u="none" cap="none" strike="noStrike">
                <a:solidFill>
                  <a:srgbClr val="2A2742"/>
                </a:solidFill>
                <a:latin typeface="Arimo"/>
                <a:ea typeface="Arimo"/>
                <a:cs typeface="Arimo"/>
                <a:sym typeface="Arimo"/>
              </a:rPr>
              <a:t>“Is there a </a:t>
            </a:r>
            <a:r>
              <a:rPr lang="en-US" sz="1750">
                <a:solidFill>
                  <a:srgbClr val="2A2742"/>
                </a:solidFill>
                <a:latin typeface="Arimo"/>
                <a:ea typeface="Arimo"/>
                <a:cs typeface="Arimo"/>
                <a:sym typeface="Arimo"/>
              </a:rPr>
              <a:t>weapon</a:t>
            </a:r>
            <a:r>
              <a:rPr lang="en-US" sz="1750">
                <a:solidFill>
                  <a:srgbClr val="2A2742"/>
                </a:solidFill>
                <a:latin typeface="Arimo"/>
                <a:ea typeface="Arimo"/>
                <a:cs typeface="Arimo"/>
                <a:sym typeface="Arimo"/>
              </a:rPr>
              <a:t> </a:t>
            </a:r>
            <a:r>
              <a:rPr b="0" i="0" lang="en-US" sz="1750" u="none" cap="none" strike="noStrike">
                <a:solidFill>
                  <a:srgbClr val="2A2742"/>
                </a:solidFill>
                <a:latin typeface="Arimo"/>
                <a:ea typeface="Arimo"/>
                <a:cs typeface="Arimo"/>
                <a:sym typeface="Arimo"/>
              </a:rPr>
              <a:t>in the scene?”</a:t>
            </a:r>
            <a:endParaRPr b="0" i="0" sz="1750" u="none" cap="none" strike="noStrike"/>
          </a:p>
        </p:txBody>
      </p:sp>
      <p:sp>
        <p:nvSpPr>
          <p:cNvPr id="85" name="Google Shape;85;p15"/>
          <p:cNvSpPr/>
          <p:nvPr/>
        </p:nvSpPr>
        <p:spPr>
          <a:xfrm>
            <a:off x="4685405" y="3203904"/>
            <a:ext cx="3664800" cy="3272700"/>
          </a:xfrm>
          <a:prstGeom prst="roundRect">
            <a:avLst>
              <a:gd fmla="val 291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4919838" y="3438338"/>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Current Limitations</a:t>
            </a:r>
            <a:endParaRPr b="0" i="0" sz="2200" u="none" cap="none" strike="noStrike"/>
          </a:p>
        </p:txBody>
      </p:sp>
      <p:sp>
        <p:nvSpPr>
          <p:cNvPr id="87" name="Google Shape;87;p15"/>
          <p:cNvSpPr/>
          <p:nvPr/>
        </p:nvSpPr>
        <p:spPr>
          <a:xfrm>
            <a:off x="4919839" y="3928756"/>
            <a:ext cx="3195900" cy="1451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Systems fail on nested queries (e.g., </a:t>
            </a:r>
            <a:r>
              <a:rPr b="0" i="1" lang="en-US" sz="1750" u="none" cap="none" strike="noStrike">
                <a:solidFill>
                  <a:srgbClr val="2A2742"/>
                </a:solidFill>
                <a:latin typeface="Arimo"/>
                <a:ea typeface="Arimo"/>
                <a:cs typeface="Arimo"/>
                <a:sym typeface="Arimo"/>
              </a:rPr>
              <a:t>“Find a red cube smaller than the sphere to the right of the cylinder”</a:t>
            </a:r>
            <a:r>
              <a:rPr b="0" i="0" lang="en-US" sz="1750" u="none" cap="none" strike="noStrike">
                <a:solidFill>
                  <a:srgbClr val="2A2742"/>
                </a:solidFill>
                <a:latin typeface="Arimo"/>
                <a:ea typeface="Arimo"/>
                <a:cs typeface="Arimo"/>
                <a:sym typeface="Arimo"/>
              </a:rPr>
              <a:t>).</a:t>
            </a:r>
            <a:endParaRPr b="0" i="0" sz="1750" u="none" cap="none" strike="noStrike"/>
          </a:p>
        </p:txBody>
      </p:sp>
      <p:sp>
        <p:nvSpPr>
          <p:cNvPr id="88" name="Google Shape;88;p15"/>
          <p:cNvSpPr/>
          <p:nvPr/>
        </p:nvSpPr>
        <p:spPr>
          <a:xfrm>
            <a:off x="4919839" y="5516455"/>
            <a:ext cx="31959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Symbolic engines break with noisy inputs</a:t>
            </a:r>
            <a:endParaRPr b="0" i="0" sz="1750" u="none" cap="none" strike="noStrike"/>
          </a:p>
        </p:txBody>
      </p:sp>
      <p:sp>
        <p:nvSpPr>
          <p:cNvPr id="89" name="Google Shape;89;p15"/>
          <p:cNvSpPr/>
          <p:nvPr/>
        </p:nvSpPr>
        <p:spPr>
          <a:xfrm>
            <a:off x="793728" y="6703508"/>
            <a:ext cx="7556400" cy="1322100"/>
          </a:xfrm>
          <a:prstGeom prst="roundRect">
            <a:avLst>
              <a:gd fmla="val 7205"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1028161" y="6937942"/>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Needed Skills</a:t>
            </a:r>
            <a:endParaRPr b="0" i="0" sz="2200" u="none" cap="none" strike="noStrike"/>
          </a:p>
        </p:txBody>
      </p:sp>
      <p:sp>
        <p:nvSpPr>
          <p:cNvPr id="91" name="Google Shape;91;p15"/>
          <p:cNvSpPr/>
          <p:nvPr/>
        </p:nvSpPr>
        <p:spPr>
          <a:xfrm>
            <a:off x="1028161" y="7428360"/>
            <a:ext cx="70875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Understand objects, attributes, and relationships.</a:t>
            </a:r>
            <a:endParaRPr b="0" i="0" sz="1750" u="none" cap="none" strike="noStrike"/>
          </a:p>
        </p:txBody>
      </p:sp>
      <p:pic>
        <p:nvPicPr>
          <p:cNvPr id="92" name="Google Shape;92;p15" title="Screenshot 2025-05-03 at 11.48.00 PM.png"/>
          <p:cNvPicPr preferRelativeResize="0"/>
          <p:nvPr/>
        </p:nvPicPr>
        <p:blipFill rotWithShape="1">
          <a:blip r:embed="rId4">
            <a:alphaModFix/>
          </a:blip>
          <a:srcRect b="0" l="0" r="0" t="0"/>
          <a:stretch/>
        </p:blipFill>
        <p:spPr>
          <a:xfrm>
            <a:off x="9872150" y="5529150"/>
            <a:ext cx="4758249" cy="2700449"/>
          </a:xfrm>
          <a:prstGeom prst="rect">
            <a:avLst/>
          </a:prstGeom>
          <a:noFill/>
          <a:ln>
            <a:noFill/>
          </a:ln>
        </p:spPr>
      </p:pic>
      <p:sp>
        <p:nvSpPr>
          <p:cNvPr id="93" name="Google Shape;93;p15"/>
          <p:cNvSpPr txBox="1"/>
          <p:nvPr/>
        </p:nvSpPr>
        <p:spPr>
          <a:xfrm>
            <a:off x="641900" y="2044050"/>
            <a:ext cx="79098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1600">
                <a:solidFill>
                  <a:schemeClr val="dk1"/>
                </a:solidFill>
                <a:latin typeface="Outfit"/>
                <a:ea typeface="Outfit"/>
                <a:cs typeface="Outfit"/>
                <a:sym typeface="Outfit"/>
              </a:rPr>
              <a:t>For students like Ishan, spatial reasoning isn’t about talent—it’s about tools. </a:t>
            </a:r>
            <a:r>
              <a:rPr i="1" lang="en-US" sz="1600">
                <a:solidFill>
                  <a:schemeClr val="dk1"/>
                </a:solidFill>
                <a:latin typeface="Outfit"/>
                <a:ea typeface="Outfit"/>
                <a:cs typeface="Outfit"/>
                <a:sym typeface="Outfit"/>
              </a:rPr>
              <a:t>Spatial Quest</a:t>
            </a:r>
            <a:r>
              <a:rPr lang="en-US" sz="1600">
                <a:solidFill>
                  <a:schemeClr val="dk1"/>
                </a:solidFill>
                <a:latin typeface="Outfit"/>
                <a:ea typeface="Outfit"/>
                <a:cs typeface="Outfit"/>
                <a:sym typeface="Outfit"/>
              </a:rPr>
              <a:t> bridged the gap between frustration and mastery, proving that with the right support, every student can decode the world’s hidden geometry.</a:t>
            </a:r>
            <a:endParaRPr sz="1600">
              <a:solidFill>
                <a:schemeClr val="dk1"/>
              </a:solidFill>
              <a:latin typeface="Outfit"/>
              <a:ea typeface="Outfit"/>
              <a:cs typeface="Outfit"/>
              <a:sym typeface="Outfi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6"/>
          <p:cNvSpPr/>
          <p:nvPr/>
        </p:nvSpPr>
        <p:spPr>
          <a:xfrm>
            <a:off x="793803" y="733075"/>
            <a:ext cx="127275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3350" u="none" cap="none" strike="noStrike">
                <a:solidFill>
                  <a:srgbClr val="231971"/>
                </a:solidFill>
                <a:latin typeface="Outfit"/>
                <a:ea typeface="Outfit"/>
                <a:cs typeface="Outfit"/>
                <a:sym typeface="Outfit"/>
              </a:rPr>
              <a:t>Our Solution: Spatial quest - </a:t>
            </a:r>
            <a:r>
              <a:rPr b="1" lang="en-US" sz="3350">
                <a:solidFill>
                  <a:srgbClr val="231971"/>
                </a:solidFill>
                <a:latin typeface="Outfit"/>
                <a:ea typeface="Outfit"/>
                <a:cs typeface="Outfit"/>
                <a:sym typeface="Outfit"/>
              </a:rPr>
              <a:t>A</a:t>
            </a:r>
            <a:r>
              <a:rPr b="1" i="0" lang="en-US" sz="3350" u="none" cap="none" strike="noStrike">
                <a:solidFill>
                  <a:srgbClr val="231971"/>
                </a:solidFill>
                <a:latin typeface="Outfit"/>
                <a:ea typeface="Outfit"/>
                <a:cs typeface="Outfit"/>
                <a:sym typeface="Outfit"/>
              </a:rPr>
              <a:t> Neuro-Symbolic </a:t>
            </a:r>
            <a:r>
              <a:rPr b="1" lang="en-US" sz="3350">
                <a:solidFill>
                  <a:srgbClr val="231971"/>
                </a:solidFill>
                <a:latin typeface="Outfit"/>
                <a:ea typeface="Outfit"/>
                <a:cs typeface="Outfit"/>
                <a:sym typeface="Outfit"/>
              </a:rPr>
              <a:t>Visual Reasoning</a:t>
            </a:r>
            <a:endParaRPr b="0" i="0" sz="3350" u="none" cap="none" strike="noStrike"/>
          </a:p>
        </p:txBody>
      </p:sp>
      <p:sp>
        <p:nvSpPr>
          <p:cNvPr id="100" name="Google Shape;100;p16"/>
          <p:cNvSpPr/>
          <p:nvPr/>
        </p:nvSpPr>
        <p:spPr>
          <a:xfrm>
            <a:off x="2453815" y="1670178"/>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Neural Perception</a:t>
            </a:r>
            <a:endParaRPr b="0" i="0" sz="2200" u="none" cap="none" strike="noStrike"/>
          </a:p>
        </p:txBody>
      </p:sp>
      <p:sp>
        <p:nvSpPr>
          <p:cNvPr id="101" name="Google Shape;101;p16"/>
          <p:cNvSpPr/>
          <p:nvPr/>
        </p:nvSpPr>
        <p:spPr>
          <a:xfrm>
            <a:off x="2453815" y="2251322"/>
            <a:ext cx="62448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Detects objects and recognizes attributes.</a:t>
            </a:r>
            <a:endParaRPr b="0" i="0" sz="1750" u="none" cap="none" strike="noStrike"/>
          </a:p>
        </p:txBody>
      </p:sp>
      <p:sp>
        <p:nvSpPr>
          <p:cNvPr id="102" name="Google Shape;102;p16"/>
          <p:cNvSpPr/>
          <p:nvPr/>
        </p:nvSpPr>
        <p:spPr>
          <a:xfrm>
            <a:off x="7683996" y="1608203"/>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Symbolic Reasoning</a:t>
            </a:r>
            <a:endParaRPr b="0" i="0" sz="2200" u="none" cap="none" strike="noStrike"/>
          </a:p>
        </p:txBody>
      </p:sp>
      <p:sp>
        <p:nvSpPr>
          <p:cNvPr id="103" name="Google Shape;103;p16"/>
          <p:cNvSpPr/>
          <p:nvPr/>
        </p:nvSpPr>
        <p:spPr>
          <a:xfrm>
            <a:off x="7683996" y="2189347"/>
            <a:ext cx="62448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Applies logical inference and rules.</a:t>
            </a:r>
            <a:endParaRPr b="0" i="0" sz="1750" u="none" cap="none" strike="noStrike"/>
          </a:p>
        </p:txBody>
      </p:sp>
      <p:sp>
        <p:nvSpPr>
          <p:cNvPr id="104" name="Google Shape;104;p16"/>
          <p:cNvSpPr/>
          <p:nvPr/>
        </p:nvSpPr>
        <p:spPr>
          <a:xfrm>
            <a:off x="1083690" y="7201196"/>
            <a:ext cx="38637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CLEVR Dataset</a:t>
            </a:r>
            <a:endParaRPr b="0" i="0" sz="2200" u="none" cap="none" strike="noStrike"/>
          </a:p>
        </p:txBody>
      </p:sp>
      <p:sp>
        <p:nvSpPr>
          <p:cNvPr id="105" name="Google Shape;105;p16"/>
          <p:cNvSpPr/>
          <p:nvPr/>
        </p:nvSpPr>
        <p:spPr>
          <a:xfrm>
            <a:off x="3165944" y="7273063"/>
            <a:ext cx="47763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Benchmark for complex visual queries.</a:t>
            </a:r>
            <a:endParaRPr b="0" i="0" sz="1750" u="none" cap="none" strike="noStrike"/>
          </a:p>
        </p:txBody>
      </p:sp>
      <p:pic>
        <p:nvPicPr>
          <p:cNvPr id="106" name="Google Shape;106;p16" title="diagram.png"/>
          <p:cNvPicPr preferRelativeResize="0"/>
          <p:nvPr/>
        </p:nvPicPr>
        <p:blipFill>
          <a:blip r:embed="rId3">
            <a:alphaModFix/>
          </a:blip>
          <a:stretch>
            <a:fillRect/>
          </a:stretch>
        </p:blipFill>
        <p:spPr>
          <a:xfrm>
            <a:off x="341850" y="2947175"/>
            <a:ext cx="11963017" cy="4070125"/>
          </a:xfrm>
          <a:prstGeom prst="rect">
            <a:avLst/>
          </a:prstGeom>
          <a:noFill/>
          <a:ln>
            <a:noFill/>
          </a:ln>
        </p:spPr>
      </p:pic>
      <p:pic>
        <p:nvPicPr>
          <p:cNvPr id="107" name="Google Shape;107;p16" title="Screenshot 2025-05-04 at 1.59.58 AM.png"/>
          <p:cNvPicPr preferRelativeResize="0"/>
          <p:nvPr/>
        </p:nvPicPr>
        <p:blipFill>
          <a:blip r:embed="rId4">
            <a:alphaModFix/>
          </a:blip>
          <a:stretch>
            <a:fillRect/>
          </a:stretch>
        </p:blipFill>
        <p:spPr>
          <a:xfrm>
            <a:off x="9151875" y="3009550"/>
            <a:ext cx="5478523" cy="2543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preencoded.png" id="113" name="Google Shape;113;p17"/>
          <p:cNvPicPr preferRelativeResize="0"/>
          <p:nvPr/>
        </p:nvPicPr>
        <p:blipFill rotWithShape="1">
          <a:blip r:embed="rId3">
            <a:alphaModFix/>
          </a:blip>
          <a:srcRect b="0" l="0" r="0" t="0"/>
          <a:stretch/>
        </p:blipFill>
        <p:spPr>
          <a:xfrm>
            <a:off x="0" y="0"/>
            <a:ext cx="7315200" cy="8229600"/>
          </a:xfrm>
          <a:prstGeom prst="rect">
            <a:avLst/>
          </a:prstGeom>
          <a:noFill/>
          <a:ln>
            <a:noFill/>
          </a:ln>
        </p:spPr>
      </p:pic>
      <p:pic>
        <p:nvPicPr>
          <p:cNvPr descr="preencoded.png" id="114" name="Google Shape;114;p17"/>
          <p:cNvPicPr preferRelativeResize="0"/>
          <p:nvPr/>
        </p:nvPicPr>
        <p:blipFill rotWithShape="1">
          <a:blip r:embed="rId4">
            <a:alphaModFix/>
          </a:blip>
          <a:srcRect b="0" l="0" r="0" t="0"/>
          <a:stretch/>
        </p:blipFill>
        <p:spPr>
          <a:xfrm>
            <a:off x="255270" y="2905363"/>
            <a:ext cx="6804660" cy="2418874"/>
          </a:xfrm>
          <a:prstGeom prst="rect">
            <a:avLst/>
          </a:prstGeom>
          <a:noFill/>
          <a:ln>
            <a:noFill/>
          </a:ln>
        </p:spPr>
      </p:pic>
      <p:sp>
        <p:nvSpPr>
          <p:cNvPr id="115" name="Google Shape;115;p17"/>
          <p:cNvSpPr/>
          <p:nvPr/>
        </p:nvSpPr>
        <p:spPr>
          <a:xfrm>
            <a:off x="8108990" y="708660"/>
            <a:ext cx="5727621" cy="1929051"/>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4000"/>
              <a:buFont typeface="Outfit"/>
              <a:buNone/>
            </a:pPr>
            <a:r>
              <a:rPr b="1" i="0" lang="en-US" sz="4000" u="none" cap="none" strike="noStrike">
                <a:solidFill>
                  <a:srgbClr val="231971"/>
                </a:solidFill>
                <a:latin typeface="Outfit"/>
                <a:ea typeface="Outfit"/>
                <a:cs typeface="Outfit"/>
                <a:sym typeface="Outfit"/>
              </a:rPr>
              <a:t>System Workflow: Detect → Reason → Answer </a:t>
            </a:r>
            <a:r>
              <a:rPr b="1" i="0" lang="en-US" sz="4000" u="none" cap="none" strike="noStrike">
                <a:solidFill>
                  <a:srgbClr val="000000"/>
                </a:solidFill>
                <a:latin typeface="Outfit"/>
                <a:ea typeface="Outfit"/>
                <a:cs typeface="Outfit"/>
                <a:sym typeface="Outfit"/>
              </a:rPr>
              <a:t>🧩</a:t>
            </a:r>
            <a:endParaRPr b="0" i="0" sz="4000" u="none" cap="none" strike="noStrike"/>
          </a:p>
        </p:txBody>
      </p:sp>
      <p:sp>
        <p:nvSpPr>
          <p:cNvPr id="116" name="Google Shape;116;p17"/>
          <p:cNvSpPr/>
          <p:nvPr/>
        </p:nvSpPr>
        <p:spPr>
          <a:xfrm>
            <a:off x="8108990" y="2943820"/>
            <a:ext cx="459224" cy="459224"/>
          </a:xfrm>
          <a:prstGeom prst="roundRect">
            <a:avLst>
              <a:gd fmla="val 1867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8185487" y="2982039"/>
            <a:ext cx="306110" cy="3826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400"/>
              <a:buFont typeface="Outfit"/>
              <a:buNone/>
            </a:pPr>
            <a:r>
              <a:rPr b="1" i="0" lang="en-US" sz="2400" u="none" cap="none" strike="noStrike">
                <a:solidFill>
                  <a:srgbClr val="2A2742"/>
                </a:solidFill>
                <a:latin typeface="Outfit"/>
                <a:ea typeface="Outfit"/>
                <a:cs typeface="Outfit"/>
                <a:sym typeface="Outfit"/>
              </a:rPr>
              <a:t>1</a:t>
            </a:r>
            <a:endParaRPr b="0" i="0" sz="2400" u="none" cap="none" strike="noStrike"/>
          </a:p>
        </p:txBody>
      </p:sp>
      <p:sp>
        <p:nvSpPr>
          <p:cNvPr id="118" name="Google Shape;118;p17"/>
          <p:cNvSpPr/>
          <p:nvPr/>
        </p:nvSpPr>
        <p:spPr>
          <a:xfrm>
            <a:off x="8772287" y="3013948"/>
            <a:ext cx="2551748" cy="318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000"/>
              <a:buFont typeface="Outfit"/>
              <a:buNone/>
            </a:pPr>
            <a:r>
              <a:rPr b="1" i="0" lang="en-US" sz="2000" u="none" cap="none" strike="noStrike">
                <a:solidFill>
                  <a:srgbClr val="2A2742"/>
                </a:solidFill>
                <a:latin typeface="Outfit"/>
                <a:ea typeface="Outfit"/>
                <a:cs typeface="Outfit"/>
                <a:sym typeface="Outfit"/>
              </a:rPr>
              <a:t>Input</a:t>
            </a:r>
            <a:endParaRPr b="0" i="0" sz="2000" u="none" cap="none" strike="noStrike"/>
          </a:p>
        </p:txBody>
      </p:sp>
      <p:sp>
        <p:nvSpPr>
          <p:cNvPr id="119" name="Google Shape;119;p17"/>
          <p:cNvSpPr/>
          <p:nvPr/>
        </p:nvSpPr>
        <p:spPr>
          <a:xfrm>
            <a:off x="8772287" y="3455194"/>
            <a:ext cx="5064323" cy="326708"/>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2A2742"/>
              </a:buClr>
              <a:buSzPts val="1600"/>
              <a:buFont typeface="Arimo"/>
              <a:buNone/>
            </a:pPr>
            <a:r>
              <a:rPr b="0" i="0" lang="en-US" sz="1600" u="none" cap="none" strike="noStrike">
                <a:solidFill>
                  <a:srgbClr val="2A2742"/>
                </a:solidFill>
                <a:latin typeface="Arimo"/>
                <a:ea typeface="Arimo"/>
                <a:cs typeface="Arimo"/>
                <a:sym typeface="Arimo"/>
              </a:rPr>
              <a:t>Visual scene and user query.</a:t>
            </a:r>
            <a:endParaRPr b="0" i="0" sz="1600" u="none" cap="none" strike="noStrike"/>
          </a:p>
        </p:txBody>
      </p:sp>
      <p:sp>
        <p:nvSpPr>
          <p:cNvPr id="120" name="Google Shape;120;p17"/>
          <p:cNvSpPr/>
          <p:nvPr/>
        </p:nvSpPr>
        <p:spPr>
          <a:xfrm>
            <a:off x="8108990" y="4190167"/>
            <a:ext cx="459224" cy="459224"/>
          </a:xfrm>
          <a:prstGeom prst="roundRect">
            <a:avLst>
              <a:gd fmla="val 1867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8185487" y="4228386"/>
            <a:ext cx="306110" cy="3826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400"/>
              <a:buFont typeface="Outfit"/>
              <a:buNone/>
            </a:pPr>
            <a:r>
              <a:rPr b="1" i="0" lang="en-US" sz="2400" u="none" cap="none" strike="noStrike">
                <a:solidFill>
                  <a:srgbClr val="2A2742"/>
                </a:solidFill>
                <a:latin typeface="Outfit"/>
                <a:ea typeface="Outfit"/>
                <a:cs typeface="Outfit"/>
                <a:sym typeface="Outfit"/>
              </a:rPr>
              <a:t>2</a:t>
            </a:r>
            <a:endParaRPr b="0" i="0" sz="2400" u="none" cap="none" strike="noStrike"/>
          </a:p>
        </p:txBody>
      </p:sp>
      <p:sp>
        <p:nvSpPr>
          <p:cNvPr id="122" name="Google Shape;122;p17"/>
          <p:cNvSpPr/>
          <p:nvPr/>
        </p:nvSpPr>
        <p:spPr>
          <a:xfrm>
            <a:off x="8772287" y="4260294"/>
            <a:ext cx="2551748" cy="318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000"/>
              <a:buFont typeface="Outfit"/>
              <a:buNone/>
            </a:pPr>
            <a:r>
              <a:rPr b="1" i="0" lang="en-US" sz="2000" u="none" cap="none" strike="noStrike">
                <a:solidFill>
                  <a:srgbClr val="2A2742"/>
                </a:solidFill>
                <a:latin typeface="Outfit"/>
                <a:ea typeface="Outfit"/>
                <a:cs typeface="Outfit"/>
                <a:sym typeface="Outfit"/>
              </a:rPr>
              <a:t>Detect</a:t>
            </a:r>
            <a:endParaRPr b="0" i="0" sz="2000" u="none" cap="none" strike="noStrike"/>
          </a:p>
        </p:txBody>
      </p:sp>
      <p:sp>
        <p:nvSpPr>
          <p:cNvPr id="123" name="Google Shape;123;p17"/>
          <p:cNvSpPr/>
          <p:nvPr/>
        </p:nvSpPr>
        <p:spPr>
          <a:xfrm>
            <a:off x="8772287" y="4701540"/>
            <a:ext cx="5064323" cy="326708"/>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2A2742"/>
              </a:buClr>
              <a:buSzPts val="1600"/>
              <a:buFont typeface="Arimo"/>
              <a:buNone/>
            </a:pPr>
            <a:r>
              <a:rPr b="0" i="0" lang="en-US" sz="1600" u="none" cap="none" strike="noStrike">
                <a:solidFill>
                  <a:srgbClr val="2A2742"/>
                </a:solidFill>
                <a:latin typeface="Arimo"/>
                <a:ea typeface="Arimo"/>
                <a:cs typeface="Arimo"/>
                <a:sym typeface="Arimo"/>
              </a:rPr>
              <a:t>Neural network identifies objects and attributes.</a:t>
            </a:r>
            <a:endParaRPr b="0" i="0" sz="1600" u="none" cap="none" strike="noStrike"/>
          </a:p>
        </p:txBody>
      </p:sp>
      <p:sp>
        <p:nvSpPr>
          <p:cNvPr id="124" name="Google Shape;124;p17"/>
          <p:cNvSpPr/>
          <p:nvPr/>
        </p:nvSpPr>
        <p:spPr>
          <a:xfrm>
            <a:off x="8108990" y="5436513"/>
            <a:ext cx="459224" cy="459224"/>
          </a:xfrm>
          <a:prstGeom prst="roundRect">
            <a:avLst>
              <a:gd fmla="val 1867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8185487" y="5474732"/>
            <a:ext cx="306110" cy="3826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400"/>
              <a:buFont typeface="Outfit"/>
              <a:buNone/>
            </a:pPr>
            <a:r>
              <a:rPr b="1" i="0" lang="en-US" sz="2400" u="none" cap="none" strike="noStrike">
                <a:solidFill>
                  <a:srgbClr val="2A2742"/>
                </a:solidFill>
                <a:latin typeface="Outfit"/>
                <a:ea typeface="Outfit"/>
                <a:cs typeface="Outfit"/>
                <a:sym typeface="Outfit"/>
              </a:rPr>
              <a:t>3</a:t>
            </a:r>
            <a:endParaRPr b="0" i="0" sz="2400" u="none" cap="none" strike="noStrike"/>
          </a:p>
        </p:txBody>
      </p:sp>
      <p:sp>
        <p:nvSpPr>
          <p:cNvPr id="126" name="Google Shape;126;p17"/>
          <p:cNvSpPr/>
          <p:nvPr/>
        </p:nvSpPr>
        <p:spPr>
          <a:xfrm>
            <a:off x="8772287" y="5506641"/>
            <a:ext cx="2551748" cy="318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000"/>
              <a:buFont typeface="Outfit"/>
              <a:buNone/>
            </a:pPr>
            <a:r>
              <a:rPr b="1" i="0" lang="en-US" sz="2000" u="none" cap="none" strike="noStrike">
                <a:solidFill>
                  <a:srgbClr val="2A2742"/>
                </a:solidFill>
                <a:latin typeface="Outfit"/>
                <a:ea typeface="Outfit"/>
                <a:cs typeface="Outfit"/>
                <a:sym typeface="Outfit"/>
              </a:rPr>
              <a:t>Reason</a:t>
            </a:r>
            <a:endParaRPr b="0" i="0" sz="2000" u="none" cap="none" strike="noStrike"/>
          </a:p>
        </p:txBody>
      </p:sp>
      <p:sp>
        <p:nvSpPr>
          <p:cNvPr id="127" name="Google Shape;127;p17"/>
          <p:cNvSpPr/>
          <p:nvPr/>
        </p:nvSpPr>
        <p:spPr>
          <a:xfrm>
            <a:off x="8772287" y="5947886"/>
            <a:ext cx="5064323" cy="326708"/>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2A2742"/>
              </a:buClr>
              <a:buSzPts val="1600"/>
              <a:buFont typeface="Arimo"/>
              <a:buNone/>
            </a:pPr>
            <a:r>
              <a:rPr b="0" i="0" lang="en-US" sz="1600" u="none" cap="none" strike="noStrike">
                <a:solidFill>
                  <a:srgbClr val="2A2742"/>
                </a:solidFill>
                <a:latin typeface="Arimo"/>
                <a:ea typeface="Arimo"/>
                <a:cs typeface="Arimo"/>
                <a:sym typeface="Arimo"/>
              </a:rPr>
              <a:t>Symbolic engine applies logic rules.</a:t>
            </a:r>
            <a:endParaRPr b="0" i="0" sz="1600" u="none" cap="none" strike="noStrike"/>
          </a:p>
        </p:txBody>
      </p:sp>
      <p:sp>
        <p:nvSpPr>
          <p:cNvPr id="128" name="Google Shape;128;p17"/>
          <p:cNvSpPr/>
          <p:nvPr/>
        </p:nvSpPr>
        <p:spPr>
          <a:xfrm>
            <a:off x="8108990" y="6682859"/>
            <a:ext cx="459224" cy="459224"/>
          </a:xfrm>
          <a:prstGeom prst="roundRect">
            <a:avLst>
              <a:gd fmla="val 18671"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8185487" y="6721078"/>
            <a:ext cx="306110" cy="3826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A2742"/>
              </a:buClr>
              <a:buSzPts val="2400"/>
              <a:buFont typeface="Outfit"/>
              <a:buNone/>
            </a:pPr>
            <a:r>
              <a:rPr b="1" i="0" lang="en-US" sz="2400" u="none" cap="none" strike="noStrike">
                <a:solidFill>
                  <a:srgbClr val="2A2742"/>
                </a:solidFill>
                <a:latin typeface="Outfit"/>
                <a:ea typeface="Outfit"/>
                <a:cs typeface="Outfit"/>
                <a:sym typeface="Outfit"/>
              </a:rPr>
              <a:t>4</a:t>
            </a:r>
            <a:endParaRPr b="0" i="0" sz="2400" u="none" cap="none" strike="noStrike"/>
          </a:p>
        </p:txBody>
      </p:sp>
      <p:sp>
        <p:nvSpPr>
          <p:cNvPr id="130" name="Google Shape;130;p17"/>
          <p:cNvSpPr/>
          <p:nvPr/>
        </p:nvSpPr>
        <p:spPr>
          <a:xfrm>
            <a:off x="8772287" y="6752987"/>
            <a:ext cx="2551748" cy="318849"/>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000"/>
              <a:buFont typeface="Outfit"/>
              <a:buNone/>
            </a:pPr>
            <a:r>
              <a:rPr b="1" i="0" lang="en-US" sz="2000" u="none" cap="none" strike="noStrike">
                <a:solidFill>
                  <a:srgbClr val="2A2742"/>
                </a:solidFill>
                <a:latin typeface="Outfit"/>
                <a:ea typeface="Outfit"/>
                <a:cs typeface="Outfit"/>
                <a:sym typeface="Outfit"/>
              </a:rPr>
              <a:t>Answer</a:t>
            </a:r>
            <a:endParaRPr b="0" i="0" sz="2000" u="none" cap="none" strike="noStrike"/>
          </a:p>
        </p:txBody>
      </p:sp>
      <p:sp>
        <p:nvSpPr>
          <p:cNvPr id="131" name="Google Shape;131;p17"/>
          <p:cNvSpPr/>
          <p:nvPr/>
        </p:nvSpPr>
        <p:spPr>
          <a:xfrm>
            <a:off x="8772287" y="7194233"/>
            <a:ext cx="5064323" cy="326708"/>
          </a:xfrm>
          <a:prstGeom prst="rect">
            <a:avLst/>
          </a:prstGeom>
          <a:noFill/>
          <a:ln>
            <a:noFill/>
          </a:ln>
        </p:spPr>
        <p:txBody>
          <a:bodyPr anchorCtr="0" anchor="t" bIns="0" lIns="0" spcFirstLastPara="1" rIns="0" wrap="square" tIns="0">
            <a:noAutofit/>
          </a:bodyPr>
          <a:lstStyle/>
          <a:p>
            <a:pPr indent="0" lvl="0" marL="0" marR="0" rtl="0" algn="l">
              <a:lnSpc>
                <a:spcPct val="159375"/>
              </a:lnSpc>
              <a:spcBef>
                <a:spcPts val="0"/>
              </a:spcBef>
              <a:spcAft>
                <a:spcPts val="0"/>
              </a:spcAft>
              <a:buClr>
                <a:srgbClr val="2A2742"/>
              </a:buClr>
              <a:buSzPts val="1600"/>
              <a:buFont typeface="Arimo"/>
              <a:buNone/>
            </a:pPr>
            <a:r>
              <a:rPr b="0" i="0" lang="en-US" sz="1600" u="none" cap="none" strike="noStrike">
                <a:solidFill>
                  <a:srgbClr val="2A2742"/>
                </a:solidFill>
                <a:latin typeface="Arimo"/>
                <a:ea typeface="Arimo"/>
                <a:cs typeface="Arimo"/>
                <a:sym typeface="Arimo"/>
              </a:rPr>
              <a:t>System delivers the final result.</a:t>
            </a:r>
            <a:endParaRPr b="0" i="0" sz="1600" u="none" cap="none" strike="noStrike"/>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preencoded.png" id="137" name="Google Shape;137;p18"/>
          <p:cNvPicPr preferRelativeResize="0"/>
          <p:nvPr/>
        </p:nvPicPr>
        <p:blipFill rotWithShape="1">
          <a:blip r:embed="rId3">
            <a:alphaModFix/>
          </a:blip>
          <a:srcRect b="0" l="0" r="0" t="0"/>
          <a:stretch/>
        </p:blipFill>
        <p:spPr>
          <a:xfrm>
            <a:off x="9144000" y="0"/>
            <a:ext cx="5486400" cy="3661775"/>
          </a:xfrm>
          <a:prstGeom prst="rect">
            <a:avLst/>
          </a:prstGeom>
          <a:noFill/>
          <a:ln>
            <a:noFill/>
          </a:ln>
        </p:spPr>
      </p:pic>
      <p:sp>
        <p:nvSpPr>
          <p:cNvPr id="138" name="Google Shape;138;p18"/>
          <p:cNvSpPr/>
          <p:nvPr/>
        </p:nvSpPr>
        <p:spPr>
          <a:xfrm>
            <a:off x="793790" y="1888808"/>
            <a:ext cx="7556421" cy="143279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Neural Object Detection &amp; Attribute Recognition </a:t>
            </a:r>
            <a:r>
              <a:rPr b="1" i="0" lang="en-US" sz="4450" u="none" cap="none" strike="noStrike">
                <a:solidFill>
                  <a:srgbClr val="000000"/>
                </a:solidFill>
                <a:latin typeface="Outfit"/>
                <a:ea typeface="Outfit"/>
                <a:cs typeface="Outfit"/>
                <a:sym typeface="Outfit"/>
              </a:rPr>
              <a:t>🧠</a:t>
            </a:r>
            <a:endParaRPr b="0" i="0" sz="4450" u="none" cap="none" strike="noStrike"/>
          </a:p>
        </p:txBody>
      </p:sp>
      <p:sp>
        <p:nvSpPr>
          <p:cNvPr id="139" name="Google Shape;139;p18"/>
          <p:cNvSpPr/>
          <p:nvPr/>
        </p:nvSpPr>
        <p:spPr>
          <a:xfrm>
            <a:off x="793790" y="3661767"/>
            <a:ext cx="510300" cy="510300"/>
          </a:xfrm>
          <a:prstGeom prst="roundRect">
            <a:avLst>
              <a:gd fmla="val 18669"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600"/>
              <a:t>🚂</a:t>
            </a:r>
            <a:endParaRPr sz="2600"/>
          </a:p>
        </p:txBody>
      </p:sp>
      <p:sp>
        <p:nvSpPr>
          <p:cNvPr id="140" name="Google Shape;140;p18"/>
          <p:cNvSpPr/>
          <p:nvPr/>
        </p:nvSpPr>
        <p:spPr>
          <a:xfrm>
            <a:off x="1530906" y="3739634"/>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Training</a:t>
            </a:r>
            <a:endParaRPr b="0" i="0" sz="2200" u="none" cap="none" strike="noStrike"/>
          </a:p>
        </p:txBody>
      </p:sp>
      <p:sp>
        <p:nvSpPr>
          <p:cNvPr id="141" name="Google Shape;141;p18"/>
          <p:cNvSpPr/>
          <p:nvPr/>
        </p:nvSpPr>
        <p:spPr>
          <a:xfrm>
            <a:off x="1530906" y="4230053"/>
            <a:ext cx="2899410"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On sub</a:t>
            </a:r>
            <a:r>
              <a:rPr lang="en-US" sz="1750">
                <a:solidFill>
                  <a:srgbClr val="2A2742"/>
                </a:solidFill>
                <a:latin typeface="Arimo"/>
                <a:ea typeface="Arimo"/>
                <a:cs typeface="Arimo"/>
                <a:sym typeface="Arimo"/>
              </a:rPr>
              <a:t>-sampled </a:t>
            </a:r>
            <a:r>
              <a:rPr b="0" i="0" lang="en-US" sz="1750" u="none" cap="none" strike="noStrike">
                <a:solidFill>
                  <a:srgbClr val="2A2742"/>
                </a:solidFill>
                <a:latin typeface="Arimo"/>
                <a:ea typeface="Arimo"/>
                <a:cs typeface="Arimo"/>
                <a:sym typeface="Arimo"/>
              </a:rPr>
              <a:t>CLEVR dataset with 98.7% detection accuracy.</a:t>
            </a:r>
            <a:endParaRPr b="0" i="0" sz="1750" u="none" cap="none" strike="noStrike"/>
          </a:p>
        </p:txBody>
      </p:sp>
      <p:sp>
        <p:nvSpPr>
          <p:cNvPr id="142" name="Google Shape;142;p18"/>
          <p:cNvSpPr/>
          <p:nvPr/>
        </p:nvSpPr>
        <p:spPr>
          <a:xfrm>
            <a:off x="4713803" y="3661767"/>
            <a:ext cx="510302" cy="510302"/>
          </a:xfrm>
          <a:prstGeom prst="roundRect">
            <a:avLst>
              <a:gd fmla="val 18669"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t>🎁</a:t>
            </a:r>
            <a:endParaRPr sz="2800"/>
          </a:p>
        </p:txBody>
      </p:sp>
      <p:sp>
        <p:nvSpPr>
          <p:cNvPr id="143" name="Google Shape;143;p18"/>
          <p:cNvSpPr/>
          <p:nvPr/>
        </p:nvSpPr>
        <p:spPr>
          <a:xfrm>
            <a:off x="5450919" y="3739634"/>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Objects</a:t>
            </a:r>
            <a:endParaRPr b="0" i="0" sz="2200" u="none" cap="none" strike="noStrike"/>
          </a:p>
        </p:txBody>
      </p:sp>
      <p:sp>
        <p:nvSpPr>
          <p:cNvPr id="144" name="Google Shape;144;p18"/>
          <p:cNvSpPr/>
          <p:nvPr/>
        </p:nvSpPr>
        <p:spPr>
          <a:xfrm>
            <a:off x="5450919" y="4230053"/>
            <a:ext cx="2899410"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Cubes, spheres, cylinders detected precisely.</a:t>
            </a:r>
            <a:endParaRPr b="0" i="0" sz="1750" u="none" cap="none" strike="noStrike"/>
          </a:p>
        </p:txBody>
      </p:sp>
      <p:sp>
        <p:nvSpPr>
          <p:cNvPr id="145" name="Google Shape;145;p18"/>
          <p:cNvSpPr/>
          <p:nvPr/>
        </p:nvSpPr>
        <p:spPr>
          <a:xfrm>
            <a:off x="793790" y="5409486"/>
            <a:ext cx="510302" cy="510302"/>
          </a:xfrm>
          <a:prstGeom prst="roundRect">
            <a:avLst>
              <a:gd fmla="val 18669"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t>📲</a:t>
            </a:r>
            <a:endParaRPr sz="2400"/>
          </a:p>
        </p:txBody>
      </p:sp>
      <p:sp>
        <p:nvSpPr>
          <p:cNvPr id="146" name="Google Shape;146;p18"/>
          <p:cNvSpPr/>
          <p:nvPr/>
        </p:nvSpPr>
        <p:spPr>
          <a:xfrm>
            <a:off x="1530906" y="5487353"/>
            <a:ext cx="283523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Attributes</a:t>
            </a:r>
            <a:endParaRPr b="0" i="0" sz="2200" u="none" cap="none" strike="noStrike"/>
          </a:p>
        </p:txBody>
      </p:sp>
      <p:sp>
        <p:nvSpPr>
          <p:cNvPr id="147" name="Google Shape;147;p18"/>
          <p:cNvSpPr/>
          <p:nvPr/>
        </p:nvSpPr>
        <p:spPr>
          <a:xfrm>
            <a:off x="1530906" y="5977771"/>
            <a:ext cx="6819305" cy="362903"/>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Color, size, and material recognized effectively.</a:t>
            </a:r>
            <a:endParaRPr b="0" i="0" sz="1750" u="none" cap="none" strike="noStrike"/>
          </a:p>
        </p:txBody>
      </p:sp>
      <p:pic>
        <p:nvPicPr>
          <p:cNvPr id="148" name="Google Shape;148;p18" title="Screenshot 2025-05-04 at 2.25.46 PM.png"/>
          <p:cNvPicPr preferRelativeResize="0"/>
          <p:nvPr/>
        </p:nvPicPr>
        <p:blipFill>
          <a:blip r:embed="rId4">
            <a:alphaModFix/>
          </a:blip>
          <a:stretch>
            <a:fillRect/>
          </a:stretch>
        </p:blipFill>
        <p:spPr>
          <a:xfrm>
            <a:off x="9144000" y="2971800"/>
            <a:ext cx="5486399" cy="52948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p:nvPr/>
        </p:nvSpPr>
        <p:spPr>
          <a:xfrm>
            <a:off x="412190" y="638912"/>
            <a:ext cx="8492700" cy="7089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Symbolic Reasoning:</a:t>
            </a:r>
            <a:endParaRPr b="0" i="0" sz="4450" u="none" cap="none" strike="noStrike"/>
          </a:p>
        </p:txBody>
      </p:sp>
      <p:sp>
        <p:nvSpPr>
          <p:cNvPr id="155" name="Google Shape;155;p19"/>
          <p:cNvSpPr/>
          <p:nvPr/>
        </p:nvSpPr>
        <p:spPr>
          <a:xfrm>
            <a:off x="392775" y="2032900"/>
            <a:ext cx="3048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Spatial Rules</a:t>
            </a:r>
            <a:endParaRPr b="0" i="0" sz="2200" u="none" cap="none" strike="noStrike"/>
          </a:p>
        </p:txBody>
      </p:sp>
      <p:sp>
        <p:nvSpPr>
          <p:cNvPr id="156" name="Google Shape;156;p19"/>
          <p:cNvSpPr/>
          <p:nvPr/>
        </p:nvSpPr>
        <p:spPr>
          <a:xfrm>
            <a:off x="392775" y="2461626"/>
            <a:ext cx="4277100" cy="4971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Encoded relations: left, right, above, below.</a:t>
            </a:r>
            <a:endParaRPr b="0" i="0" sz="1750" u="none" cap="none" strike="noStrike"/>
          </a:p>
        </p:txBody>
      </p:sp>
      <p:sp>
        <p:nvSpPr>
          <p:cNvPr id="157" name="Google Shape;157;p19"/>
          <p:cNvSpPr/>
          <p:nvPr/>
        </p:nvSpPr>
        <p:spPr>
          <a:xfrm>
            <a:off x="393773" y="5093465"/>
            <a:ext cx="29760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Compositional Queries</a:t>
            </a:r>
            <a:endParaRPr b="0" i="0" sz="2200" u="none" cap="none" strike="noStrike"/>
          </a:p>
        </p:txBody>
      </p:sp>
      <p:sp>
        <p:nvSpPr>
          <p:cNvPr id="158" name="Google Shape;158;p19"/>
          <p:cNvSpPr/>
          <p:nvPr/>
        </p:nvSpPr>
        <p:spPr>
          <a:xfrm>
            <a:off x="393773" y="5598408"/>
            <a:ext cx="39240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Handles multiple conditions logically.</a:t>
            </a:r>
            <a:endParaRPr b="0" i="0" sz="1750" u="none" cap="none" strike="noStrike"/>
          </a:p>
        </p:txBody>
      </p:sp>
      <p:sp>
        <p:nvSpPr>
          <p:cNvPr id="159" name="Google Shape;159;p19"/>
          <p:cNvSpPr/>
          <p:nvPr/>
        </p:nvSpPr>
        <p:spPr>
          <a:xfrm>
            <a:off x="392786" y="6090797"/>
            <a:ext cx="21657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31971"/>
              </a:buClr>
              <a:buSzPts val="2200"/>
              <a:buFont typeface="Outfit"/>
              <a:buNone/>
            </a:pPr>
            <a:r>
              <a:rPr b="1" i="0" lang="en-US" sz="2200" u="none" cap="none" strike="noStrike">
                <a:solidFill>
                  <a:srgbClr val="231971"/>
                </a:solidFill>
                <a:latin typeface="Outfit"/>
                <a:ea typeface="Outfit"/>
                <a:cs typeface="Outfit"/>
                <a:sym typeface="Outfit"/>
              </a:rPr>
              <a:t>Example Rule</a:t>
            </a:r>
            <a:endParaRPr b="0" i="0" sz="2200" u="none" cap="none" strike="noStrike"/>
          </a:p>
        </p:txBody>
      </p:sp>
      <p:sp>
        <p:nvSpPr>
          <p:cNvPr id="160" name="Google Shape;160;p19"/>
          <p:cNvSpPr/>
          <p:nvPr/>
        </p:nvSpPr>
        <p:spPr>
          <a:xfrm>
            <a:off x="392800" y="6595725"/>
            <a:ext cx="4596600" cy="12081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"If A left of B and B left of C, then A left of C."</a:t>
            </a:r>
            <a:br>
              <a:rPr b="0" i="0" lang="en-US" sz="1750" u="none" cap="none" strike="noStrike">
                <a:solidFill>
                  <a:srgbClr val="2A2742"/>
                </a:solidFill>
                <a:latin typeface="Arimo"/>
                <a:ea typeface="Arimo"/>
                <a:cs typeface="Arimo"/>
                <a:sym typeface="Arimo"/>
              </a:rPr>
            </a:br>
            <a:r>
              <a:rPr lang="en-US" sz="1750">
                <a:solidFill>
                  <a:schemeClr val="dk1"/>
                </a:solidFill>
              </a:rPr>
              <a:t>Nested conditions: "Find objects that are (red AND metallic) OR (small BUT NOT spherical)"</a:t>
            </a:r>
            <a:endParaRPr sz="1750">
              <a:solidFill>
                <a:srgbClr val="2A2742"/>
              </a:solidFill>
              <a:latin typeface="Arimo"/>
              <a:ea typeface="Arimo"/>
              <a:cs typeface="Arimo"/>
              <a:sym typeface="Arimo"/>
            </a:endParaRPr>
          </a:p>
        </p:txBody>
      </p:sp>
      <p:pic>
        <p:nvPicPr>
          <p:cNvPr id="161" name="Google Shape;161;p19" title="generated-image.png"/>
          <p:cNvPicPr preferRelativeResize="0"/>
          <p:nvPr/>
        </p:nvPicPr>
        <p:blipFill>
          <a:blip r:embed="rId3">
            <a:alphaModFix/>
          </a:blip>
          <a:stretch>
            <a:fillRect/>
          </a:stretch>
        </p:blipFill>
        <p:spPr>
          <a:xfrm>
            <a:off x="5065650" y="1802325"/>
            <a:ext cx="9412351" cy="6274875"/>
          </a:xfrm>
          <a:prstGeom prst="rect">
            <a:avLst/>
          </a:prstGeom>
          <a:noFill/>
          <a:ln>
            <a:noFill/>
          </a:ln>
        </p:spPr>
      </p:pic>
      <p:sp>
        <p:nvSpPr>
          <p:cNvPr id="162" name="Google Shape;162;p19"/>
          <p:cNvSpPr/>
          <p:nvPr/>
        </p:nvSpPr>
        <p:spPr>
          <a:xfrm>
            <a:off x="412198" y="3072302"/>
            <a:ext cx="2976000" cy="3543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rgbClr val="231971"/>
              </a:buClr>
              <a:buSzPts val="2200"/>
              <a:buFont typeface="Outfit"/>
              <a:buNone/>
            </a:pPr>
            <a:r>
              <a:rPr b="1" lang="en-US" sz="2200">
                <a:solidFill>
                  <a:srgbClr val="231971"/>
                </a:solidFill>
                <a:latin typeface="Outfit"/>
                <a:ea typeface="Outfit"/>
                <a:cs typeface="Outfit"/>
                <a:sym typeface="Outfit"/>
              </a:rPr>
              <a:t>Logical Rules</a:t>
            </a:r>
            <a:endParaRPr b="1" sz="2200">
              <a:solidFill>
                <a:srgbClr val="231971"/>
              </a:solidFill>
              <a:latin typeface="Outfit"/>
              <a:ea typeface="Outfit"/>
              <a:cs typeface="Outfit"/>
              <a:sym typeface="Outfit"/>
            </a:endParaRPr>
          </a:p>
          <a:p>
            <a:pPr indent="0" lvl="0" marL="0" rtl="0" algn="l">
              <a:lnSpc>
                <a:spcPct val="125000"/>
              </a:lnSpc>
              <a:spcBef>
                <a:spcPts val="0"/>
              </a:spcBef>
              <a:spcAft>
                <a:spcPts val="0"/>
              </a:spcAft>
              <a:buClr>
                <a:srgbClr val="231971"/>
              </a:buClr>
              <a:buSzPts val="2200"/>
              <a:buFont typeface="Outfit"/>
              <a:buNone/>
            </a:pPr>
            <a:r>
              <a:t/>
            </a:r>
            <a:endParaRPr b="1" sz="2200">
              <a:solidFill>
                <a:srgbClr val="231971"/>
              </a:solidFill>
              <a:latin typeface="Outfit"/>
              <a:ea typeface="Outfit"/>
              <a:cs typeface="Outfit"/>
              <a:sym typeface="Outfit"/>
            </a:endParaRPr>
          </a:p>
        </p:txBody>
      </p:sp>
      <p:sp>
        <p:nvSpPr>
          <p:cNvPr id="163" name="Google Shape;163;p19"/>
          <p:cNvSpPr/>
          <p:nvPr/>
        </p:nvSpPr>
        <p:spPr>
          <a:xfrm>
            <a:off x="392775" y="3609298"/>
            <a:ext cx="3924000" cy="12183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lang="en-US" sz="1750">
                <a:solidFill>
                  <a:schemeClr val="dk1"/>
                </a:solidFill>
              </a:rPr>
              <a:t>Propositional logic (AND/OR/NOT)</a:t>
            </a:r>
            <a:endParaRPr sz="1750">
              <a:solidFill>
                <a:schemeClr val="dk1"/>
              </a:solidFill>
            </a:endParaRPr>
          </a:p>
          <a:p>
            <a:pPr indent="0" lvl="0" marL="0" marR="0" rtl="0" algn="l">
              <a:lnSpc>
                <a:spcPct val="162857"/>
              </a:lnSpc>
              <a:spcBef>
                <a:spcPts val="0"/>
              </a:spcBef>
              <a:spcAft>
                <a:spcPts val="0"/>
              </a:spcAft>
              <a:buClr>
                <a:srgbClr val="2A2742"/>
              </a:buClr>
              <a:buSzPts val="1750"/>
              <a:buFont typeface="Arimo"/>
              <a:buNone/>
            </a:pPr>
            <a:r>
              <a:rPr lang="en-US" sz="1750">
                <a:solidFill>
                  <a:schemeClr val="dk1"/>
                </a:solidFill>
              </a:rPr>
              <a:t>First-order predicates (∀, ∃ quantifiers)</a:t>
            </a:r>
            <a:endParaRPr sz="1750">
              <a:solidFill>
                <a:schemeClr val="dk1"/>
              </a:solidFill>
            </a:endParaRPr>
          </a:p>
          <a:p>
            <a:pPr indent="0" lvl="0" marL="0" marR="0" rtl="0" algn="l">
              <a:lnSpc>
                <a:spcPct val="162857"/>
              </a:lnSpc>
              <a:spcBef>
                <a:spcPts val="0"/>
              </a:spcBef>
              <a:spcAft>
                <a:spcPts val="0"/>
              </a:spcAft>
              <a:buClr>
                <a:srgbClr val="2A2742"/>
              </a:buClr>
              <a:buSzPts val="1750"/>
              <a:buFont typeface="Arimo"/>
              <a:buNone/>
            </a:pPr>
            <a:r>
              <a:rPr lang="en-US" sz="1750">
                <a:solidFill>
                  <a:schemeClr val="dk1"/>
                </a:solidFill>
              </a:rPr>
              <a:t>Domain-specific constraints like physics</a:t>
            </a:r>
            <a:endParaRPr sz="1750">
              <a:solidFill>
                <a:srgbClr val="2A2742"/>
              </a:solidFill>
              <a:latin typeface="Arimo"/>
              <a:ea typeface="Arimo"/>
              <a:cs typeface="Arimo"/>
              <a:sym typeface="Arim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0"/>
          <p:cNvSpPr/>
          <p:nvPr/>
        </p:nvSpPr>
        <p:spPr>
          <a:xfrm>
            <a:off x="793800" y="925474"/>
            <a:ext cx="7556400" cy="821400"/>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Metrics: Accuracy &amp; Speed </a:t>
            </a:r>
            <a:r>
              <a:rPr b="1" i="0" lang="en-US" sz="4450" u="none" cap="none" strike="noStrike">
                <a:solidFill>
                  <a:srgbClr val="000000"/>
                </a:solidFill>
                <a:latin typeface="Outfit"/>
                <a:ea typeface="Outfit"/>
                <a:cs typeface="Outfit"/>
                <a:sym typeface="Outfit"/>
              </a:rPr>
              <a:t>⚡</a:t>
            </a:r>
            <a:r>
              <a:rPr b="1" i="0" lang="en-US" sz="4450" u="none" cap="none" strike="noStrike">
                <a:solidFill>
                  <a:srgbClr val="231971"/>
                </a:solidFill>
                <a:latin typeface="Outfit"/>
                <a:ea typeface="Outfit"/>
                <a:cs typeface="Outfit"/>
                <a:sym typeface="Outfit"/>
              </a:rPr>
              <a:t>️</a:t>
            </a:r>
            <a:endParaRPr b="0" i="0" sz="4450" u="none" cap="none" strike="noStrike"/>
          </a:p>
        </p:txBody>
      </p:sp>
      <p:sp>
        <p:nvSpPr>
          <p:cNvPr id="170" name="Google Shape;170;p20"/>
          <p:cNvSpPr/>
          <p:nvPr/>
        </p:nvSpPr>
        <p:spPr>
          <a:xfrm>
            <a:off x="793790" y="6362607"/>
            <a:ext cx="3664800" cy="1685100"/>
          </a:xfrm>
          <a:prstGeom prst="roundRect">
            <a:avLst>
              <a:gd fmla="val 5654"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p:nvPr/>
        </p:nvSpPr>
        <p:spPr>
          <a:xfrm>
            <a:off x="1028224" y="6597042"/>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Accuracy</a:t>
            </a:r>
            <a:endParaRPr b="0" i="0" sz="2200" u="none" cap="none" strike="noStrike"/>
          </a:p>
        </p:txBody>
      </p:sp>
      <p:sp>
        <p:nvSpPr>
          <p:cNvPr id="172" name="Google Shape;172;p20"/>
          <p:cNvSpPr/>
          <p:nvPr/>
        </p:nvSpPr>
        <p:spPr>
          <a:xfrm>
            <a:off x="1028224" y="7087460"/>
            <a:ext cx="31959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Achieved </a:t>
            </a:r>
            <a:r>
              <a:rPr b="1" i="0" lang="en-US" sz="1750" u="none" cap="none" strike="noStrike">
                <a:solidFill>
                  <a:srgbClr val="2A2742"/>
                </a:solidFill>
                <a:latin typeface="Arimo"/>
                <a:ea typeface="Arimo"/>
                <a:cs typeface="Arimo"/>
                <a:sym typeface="Arimo"/>
              </a:rPr>
              <a:t>95.2%</a:t>
            </a:r>
            <a:r>
              <a:rPr b="0" i="0" lang="en-US" sz="1750" u="none" cap="none" strike="noStrike">
                <a:solidFill>
                  <a:srgbClr val="2A2742"/>
                </a:solidFill>
                <a:latin typeface="Arimo"/>
                <a:ea typeface="Arimo"/>
                <a:cs typeface="Arimo"/>
                <a:sym typeface="Arimo"/>
              </a:rPr>
              <a:t> on complex CLEVR queries.</a:t>
            </a:r>
            <a:endParaRPr b="0" i="0" sz="1750" u="none" cap="none" strike="noStrike"/>
          </a:p>
        </p:txBody>
      </p:sp>
      <p:sp>
        <p:nvSpPr>
          <p:cNvPr id="173" name="Google Shape;173;p20"/>
          <p:cNvSpPr/>
          <p:nvPr/>
        </p:nvSpPr>
        <p:spPr>
          <a:xfrm>
            <a:off x="4685467" y="6362607"/>
            <a:ext cx="3664800" cy="1685100"/>
          </a:xfrm>
          <a:prstGeom prst="roundRect">
            <a:avLst>
              <a:gd fmla="val 5654"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a:off x="4919901" y="6597042"/>
            <a:ext cx="28353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Speed</a:t>
            </a:r>
            <a:endParaRPr b="0" i="0" sz="2200" u="none" cap="none" strike="noStrike"/>
          </a:p>
        </p:txBody>
      </p:sp>
      <p:sp>
        <p:nvSpPr>
          <p:cNvPr id="175" name="Google Shape;175;p20"/>
          <p:cNvSpPr/>
          <p:nvPr/>
        </p:nvSpPr>
        <p:spPr>
          <a:xfrm>
            <a:off x="4919901" y="7087460"/>
            <a:ext cx="3195900" cy="7257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3x faster than end-to-end neural models.</a:t>
            </a:r>
            <a:endParaRPr b="0" i="0" sz="1750" u="none" cap="none" strike="noStrike"/>
          </a:p>
        </p:txBody>
      </p:sp>
      <p:sp>
        <p:nvSpPr>
          <p:cNvPr id="176" name="Google Shape;176;p20"/>
          <p:cNvSpPr/>
          <p:nvPr/>
        </p:nvSpPr>
        <p:spPr>
          <a:xfrm>
            <a:off x="9165575" y="6430575"/>
            <a:ext cx="5386800" cy="1685100"/>
          </a:xfrm>
          <a:prstGeom prst="roundRect">
            <a:avLst>
              <a:gd fmla="val 7205" name="adj"/>
            </a:avLst>
          </a:prstGeom>
          <a:solidFill>
            <a:srgbClr val="E9E6FA"/>
          </a:solidFill>
          <a:ln cap="flat" cmpd="sng" w="9525">
            <a:solidFill>
              <a:srgbClr val="BDB8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p:nvPr/>
        </p:nvSpPr>
        <p:spPr>
          <a:xfrm>
            <a:off x="9332698" y="6656950"/>
            <a:ext cx="3195900" cy="354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Reasoning Time</a:t>
            </a:r>
            <a:endParaRPr b="0" i="0" sz="2200" u="none" cap="none" strike="noStrike"/>
          </a:p>
        </p:txBody>
      </p:sp>
      <p:sp>
        <p:nvSpPr>
          <p:cNvPr id="178" name="Google Shape;178;p20"/>
          <p:cNvSpPr/>
          <p:nvPr/>
        </p:nvSpPr>
        <p:spPr>
          <a:xfrm>
            <a:off x="9332703" y="7061228"/>
            <a:ext cx="5052900" cy="363000"/>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Average of </a:t>
            </a:r>
            <a:r>
              <a:rPr b="1" i="0" lang="en-US" sz="1750" u="none" cap="none" strike="noStrike">
                <a:solidFill>
                  <a:srgbClr val="2A2742"/>
                </a:solidFill>
                <a:latin typeface="Arimo"/>
                <a:ea typeface="Arimo"/>
                <a:cs typeface="Arimo"/>
                <a:sym typeface="Arimo"/>
              </a:rPr>
              <a:t>0.7 seconds</a:t>
            </a:r>
            <a:r>
              <a:rPr b="0" i="0" lang="en-US" sz="1750" u="none" cap="none" strike="noStrike">
                <a:solidFill>
                  <a:srgbClr val="2A2742"/>
                </a:solidFill>
                <a:latin typeface="Arimo"/>
                <a:ea typeface="Arimo"/>
                <a:cs typeface="Arimo"/>
                <a:sym typeface="Arimo"/>
              </a:rPr>
              <a:t> per query.</a:t>
            </a:r>
            <a:endParaRPr b="0" i="0" sz="1750" u="none" cap="none" strike="noStrike"/>
          </a:p>
        </p:txBody>
      </p:sp>
      <p:pic>
        <p:nvPicPr>
          <p:cNvPr id="179" name="Google Shape;179;p20" title="Screenshot 2025-05-04 at 2.14.05 PM.png"/>
          <p:cNvPicPr preferRelativeResize="0"/>
          <p:nvPr/>
        </p:nvPicPr>
        <p:blipFill>
          <a:blip r:embed="rId3">
            <a:alphaModFix/>
          </a:blip>
          <a:stretch>
            <a:fillRect/>
          </a:stretch>
        </p:blipFill>
        <p:spPr>
          <a:xfrm>
            <a:off x="2137339" y="2024125"/>
            <a:ext cx="9611614" cy="3564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preencoded.png" id="185" name="Google Shape;185;p21"/>
          <p:cNvPicPr preferRelativeResize="0"/>
          <p:nvPr/>
        </p:nvPicPr>
        <p:blipFill rotWithShape="1">
          <a:blip r:embed="rId3">
            <a:alphaModFix/>
          </a:blip>
          <a:srcRect b="0" l="0" r="0" t="0"/>
          <a:stretch/>
        </p:blipFill>
        <p:spPr>
          <a:xfrm>
            <a:off x="0" y="0"/>
            <a:ext cx="5486400" cy="8229600"/>
          </a:xfrm>
          <a:prstGeom prst="rect">
            <a:avLst/>
          </a:prstGeom>
          <a:noFill/>
          <a:ln>
            <a:noFill/>
          </a:ln>
        </p:spPr>
      </p:pic>
      <p:sp>
        <p:nvSpPr>
          <p:cNvPr id="186" name="Google Shape;186;p21"/>
          <p:cNvSpPr/>
          <p:nvPr/>
        </p:nvSpPr>
        <p:spPr>
          <a:xfrm>
            <a:off x="6280190" y="2041803"/>
            <a:ext cx="7556421" cy="1432798"/>
          </a:xfrm>
          <a:prstGeom prst="rect">
            <a:avLst/>
          </a:prstGeom>
          <a:noFill/>
          <a:ln>
            <a:noFill/>
          </a:ln>
        </p:spPr>
        <p:txBody>
          <a:bodyPr anchorCtr="0" anchor="t" bIns="0" lIns="0" spcFirstLastPara="1" rIns="0" wrap="square" tIns="0">
            <a:noAutofit/>
          </a:bodyPr>
          <a:lstStyle/>
          <a:p>
            <a:pPr indent="0" lvl="0" marL="0" marR="0" rtl="0" algn="l">
              <a:lnSpc>
                <a:spcPct val="124719"/>
              </a:lnSpc>
              <a:spcBef>
                <a:spcPts val="0"/>
              </a:spcBef>
              <a:spcAft>
                <a:spcPts val="0"/>
              </a:spcAft>
              <a:buClr>
                <a:srgbClr val="231971"/>
              </a:buClr>
              <a:buSzPts val="4450"/>
              <a:buFont typeface="Outfit"/>
              <a:buNone/>
            </a:pPr>
            <a:r>
              <a:rPr b="1" i="0" lang="en-US" sz="4450" u="none" cap="none" strike="noStrike">
                <a:solidFill>
                  <a:srgbClr val="231971"/>
                </a:solidFill>
                <a:latin typeface="Outfit"/>
                <a:ea typeface="Outfit"/>
                <a:cs typeface="Outfit"/>
                <a:sym typeface="Outfit"/>
              </a:rPr>
              <a:t>Ablations: Neural vs. Hybrid </a:t>
            </a:r>
            <a:r>
              <a:rPr b="1" i="0" lang="en-US" sz="4450" u="none" cap="none" strike="noStrike">
                <a:solidFill>
                  <a:srgbClr val="000000"/>
                </a:solidFill>
                <a:latin typeface="Outfit"/>
                <a:ea typeface="Outfit"/>
                <a:cs typeface="Outfit"/>
                <a:sym typeface="Outfit"/>
              </a:rPr>
              <a:t>⚙️</a:t>
            </a:r>
            <a:endParaRPr b="0" i="0" sz="4450" u="none" cap="none" strike="noStrike"/>
          </a:p>
        </p:txBody>
      </p:sp>
      <p:pic>
        <p:nvPicPr>
          <p:cNvPr descr="preencoded.png" id="187" name="Google Shape;187;p21"/>
          <p:cNvPicPr preferRelativeResize="0"/>
          <p:nvPr/>
        </p:nvPicPr>
        <p:blipFill rotWithShape="1">
          <a:blip r:embed="rId4">
            <a:alphaModFix/>
          </a:blip>
          <a:srcRect b="0" l="0" r="0" t="0"/>
          <a:stretch/>
        </p:blipFill>
        <p:spPr>
          <a:xfrm>
            <a:off x="6280190" y="3814762"/>
            <a:ext cx="566976" cy="566976"/>
          </a:xfrm>
          <a:prstGeom prst="rect">
            <a:avLst/>
          </a:prstGeom>
          <a:noFill/>
          <a:ln>
            <a:noFill/>
          </a:ln>
        </p:spPr>
      </p:pic>
      <p:sp>
        <p:nvSpPr>
          <p:cNvPr id="188" name="Google Shape;188;p21"/>
          <p:cNvSpPr/>
          <p:nvPr/>
        </p:nvSpPr>
        <p:spPr>
          <a:xfrm>
            <a:off x="6280190" y="4608552"/>
            <a:ext cx="232981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Neural-Only</a:t>
            </a:r>
            <a:endParaRPr b="0" i="0" sz="2200" u="none" cap="none" strike="noStrike"/>
          </a:p>
        </p:txBody>
      </p:sp>
      <p:sp>
        <p:nvSpPr>
          <p:cNvPr id="189" name="Google Shape;189;p21"/>
          <p:cNvSpPr/>
          <p:nvPr/>
        </p:nvSpPr>
        <p:spPr>
          <a:xfrm>
            <a:off x="6280190" y="5098971"/>
            <a:ext cx="2329815" cy="1088708"/>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1" i="0" lang="en-US" sz="1750" u="none" cap="none" strike="noStrike">
                <a:solidFill>
                  <a:srgbClr val="2A2742"/>
                </a:solidFill>
                <a:latin typeface="Arimo"/>
                <a:ea typeface="Arimo"/>
                <a:cs typeface="Arimo"/>
                <a:sym typeface="Arimo"/>
              </a:rPr>
              <a:t>78%</a:t>
            </a:r>
            <a:r>
              <a:rPr b="0" i="0" lang="en-US" sz="1750" u="none" cap="none" strike="noStrike">
                <a:solidFill>
                  <a:srgbClr val="2A2742"/>
                </a:solidFill>
                <a:latin typeface="Arimo"/>
                <a:ea typeface="Arimo"/>
                <a:cs typeface="Arimo"/>
                <a:sym typeface="Arimo"/>
              </a:rPr>
              <a:t> accuracy, struggles with complex queries.</a:t>
            </a:r>
            <a:endParaRPr b="0" i="0" sz="1750" u="none" cap="none" strike="noStrike"/>
          </a:p>
        </p:txBody>
      </p:sp>
      <p:pic>
        <p:nvPicPr>
          <p:cNvPr descr="preencoded.png" id="190" name="Google Shape;190;p21"/>
          <p:cNvPicPr preferRelativeResize="0"/>
          <p:nvPr/>
        </p:nvPicPr>
        <p:blipFill rotWithShape="1">
          <a:blip r:embed="rId5">
            <a:alphaModFix/>
          </a:blip>
          <a:srcRect b="0" l="0" r="0" t="0"/>
          <a:stretch/>
        </p:blipFill>
        <p:spPr>
          <a:xfrm>
            <a:off x="8893493" y="3814762"/>
            <a:ext cx="566976" cy="566976"/>
          </a:xfrm>
          <a:prstGeom prst="rect">
            <a:avLst/>
          </a:prstGeom>
          <a:noFill/>
          <a:ln>
            <a:noFill/>
          </a:ln>
        </p:spPr>
      </p:pic>
      <p:sp>
        <p:nvSpPr>
          <p:cNvPr id="191" name="Google Shape;191;p21"/>
          <p:cNvSpPr/>
          <p:nvPr/>
        </p:nvSpPr>
        <p:spPr>
          <a:xfrm>
            <a:off x="8893493" y="4608552"/>
            <a:ext cx="232981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Symbolic-Only</a:t>
            </a:r>
            <a:endParaRPr b="0" i="0" sz="2200" u="none" cap="none" strike="noStrike"/>
          </a:p>
        </p:txBody>
      </p:sp>
      <p:sp>
        <p:nvSpPr>
          <p:cNvPr id="192" name="Google Shape;192;p21"/>
          <p:cNvSpPr/>
          <p:nvPr/>
        </p:nvSpPr>
        <p:spPr>
          <a:xfrm>
            <a:off x="8893493" y="5098971"/>
            <a:ext cx="2329815"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0" i="0" lang="en-US" sz="1750" u="none" cap="none" strike="noStrike">
                <a:solidFill>
                  <a:srgbClr val="2A2742"/>
                </a:solidFill>
                <a:latin typeface="Arimo"/>
                <a:ea typeface="Arimo"/>
                <a:cs typeface="Arimo"/>
                <a:sym typeface="Arimo"/>
              </a:rPr>
              <a:t>Depends on perfect object detection.</a:t>
            </a:r>
            <a:endParaRPr b="0" i="0" sz="1750" u="none" cap="none" strike="noStrike"/>
          </a:p>
        </p:txBody>
      </p:sp>
      <p:pic>
        <p:nvPicPr>
          <p:cNvPr descr="preencoded.png" id="193" name="Google Shape;193;p21"/>
          <p:cNvPicPr preferRelativeResize="0"/>
          <p:nvPr/>
        </p:nvPicPr>
        <p:blipFill rotWithShape="1">
          <a:blip r:embed="rId6">
            <a:alphaModFix/>
          </a:blip>
          <a:srcRect b="0" l="0" r="0" t="0"/>
          <a:stretch/>
        </p:blipFill>
        <p:spPr>
          <a:xfrm>
            <a:off x="11506795" y="3814762"/>
            <a:ext cx="566976" cy="566976"/>
          </a:xfrm>
          <a:prstGeom prst="rect">
            <a:avLst/>
          </a:prstGeom>
          <a:noFill/>
          <a:ln>
            <a:noFill/>
          </a:ln>
        </p:spPr>
      </p:pic>
      <p:sp>
        <p:nvSpPr>
          <p:cNvPr id="194" name="Google Shape;194;p21"/>
          <p:cNvSpPr/>
          <p:nvPr/>
        </p:nvSpPr>
        <p:spPr>
          <a:xfrm>
            <a:off x="11506795" y="4608552"/>
            <a:ext cx="2329815" cy="35433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2A2742"/>
              </a:buClr>
              <a:buSzPts val="2200"/>
              <a:buFont typeface="Outfit"/>
              <a:buNone/>
            </a:pPr>
            <a:r>
              <a:rPr b="1" i="0" lang="en-US" sz="2200" u="none" cap="none" strike="noStrike">
                <a:solidFill>
                  <a:srgbClr val="2A2742"/>
                </a:solidFill>
                <a:latin typeface="Outfit"/>
                <a:ea typeface="Outfit"/>
                <a:cs typeface="Outfit"/>
                <a:sym typeface="Outfit"/>
              </a:rPr>
              <a:t>Neuro-Symbolic</a:t>
            </a:r>
            <a:endParaRPr b="0" i="0" sz="2200" u="none" cap="none" strike="noStrike"/>
          </a:p>
        </p:txBody>
      </p:sp>
      <p:sp>
        <p:nvSpPr>
          <p:cNvPr id="195" name="Google Shape;195;p21"/>
          <p:cNvSpPr/>
          <p:nvPr/>
        </p:nvSpPr>
        <p:spPr>
          <a:xfrm>
            <a:off x="11506795" y="5098971"/>
            <a:ext cx="2329815" cy="725805"/>
          </a:xfrm>
          <a:prstGeom prst="rect">
            <a:avLst/>
          </a:prstGeom>
          <a:noFill/>
          <a:ln>
            <a:noFill/>
          </a:ln>
        </p:spPr>
        <p:txBody>
          <a:bodyPr anchorCtr="0" anchor="t" bIns="0" lIns="0" spcFirstLastPara="1" rIns="0" wrap="square" tIns="0">
            <a:noAutofit/>
          </a:bodyPr>
          <a:lstStyle/>
          <a:p>
            <a:pPr indent="0" lvl="0" marL="0" marR="0" rtl="0" algn="l">
              <a:lnSpc>
                <a:spcPct val="162857"/>
              </a:lnSpc>
              <a:spcBef>
                <a:spcPts val="0"/>
              </a:spcBef>
              <a:spcAft>
                <a:spcPts val="0"/>
              </a:spcAft>
              <a:buClr>
                <a:srgbClr val="2A2742"/>
              </a:buClr>
              <a:buSzPts val="1750"/>
              <a:buFont typeface="Arimo"/>
              <a:buNone/>
            </a:pPr>
            <a:r>
              <a:rPr b="1" i="0" lang="en-US" sz="1750" u="none" cap="none" strike="noStrike">
                <a:solidFill>
                  <a:srgbClr val="2A2742"/>
                </a:solidFill>
                <a:latin typeface="Arimo"/>
                <a:ea typeface="Arimo"/>
                <a:cs typeface="Arimo"/>
                <a:sym typeface="Arimo"/>
              </a:rPr>
              <a:t>95.2%</a:t>
            </a:r>
            <a:r>
              <a:rPr b="0" i="0" lang="en-US" sz="1750" u="none" cap="none" strike="noStrike">
                <a:solidFill>
                  <a:srgbClr val="2A2742"/>
                </a:solidFill>
                <a:latin typeface="Arimo"/>
                <a:ea typeface="Arimo"/>
                <a:cs typeface="Arimo"/>
                <a:sym typeface="Arimo"/>
              </a:rPr>
              <a:t> accuracy, robust to noise.</a:t>
            </a:r>
            <a:endParaRPr b="0" i="0" sz="1750" u="none" cap="none" strike="noStrike"/>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