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70" r:id="rId3"/>
    <p:sldMasterId id="214748367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3" name="Google Shape;223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were part of the IEP process.  Every student has right to free and appropriate education.  Service could not be delayed-not appropriate.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Negotiated with district about the scope of the goals given contract limitations.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2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1" name="Google Shape;231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Many consultants came through had to find a way to make sure they were effectively integrated into the culture-it could not be left to chance-had to be done everytime.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Screening process became legendary-not everyone could join the culture and it wasn’t easy.  Teri had to come to participate in at least two interviews.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9" name="Google Shape;239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5" name="Google Shape;245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3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7" name="Google Shape;16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arenR"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Goal to support students in public schools so that placement in private special education schools was not necessary. </a:t>
            </a:r>
            <a:endParaRPr/>
          </a:p>
          <a:p>
            <a:pPr indent="-228600" lvl="0" marL="228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arenR"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Encouraged by Marty C.</a:t>
            </a:r>
            <a:endParaRPr/>
          </a:p>
          <a:p>
            <a:pPr indent="-228600" lvl="0" marL="228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arenR"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Teri Lewis was part of the group pretty early on.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6" name="Google Shape;18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Teacher and student were the location for action.  If we were not perceived as support by the teacher then we were likely to fail.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Ultimately, we were providing relief so our “solutions” had to solve the problem as the teacher defined it.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1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3" name="Google Shape;193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was shared with staff and potential staff.  We wanted to be very clear what we were about and what folks were signing up for if we hired them.  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1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0" name="Google Shape;200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was the early 90s when the aversives controversy was raging.  We wanted to make sure that consultants maintained a focus on skill development rather than behavior management.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1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8" name="Google Shape;208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wanted to emphasize that a particular case was not the basis for a career.  Also, all of our contracts expired at the end of the fiscal year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1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6" name="Google Shape;216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Three clients: student, school personnel, families.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District-two measures-number of contracts and satisfaction surveys.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1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2" name="Google Shape;92;p1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oto Sans Symbols"/>
              <a:buChar char="➢"/>
              <a:defRPr b="0" i="0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✧"/>
              <a:defRPr b="0" i="0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" name="Google Shape;93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" name="Google Shape;94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" name="Google Shape;95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" name="Google Shape;98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" name="Google Shape;99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6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2" name="Google Shape;102;p16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Noto Sans Symbols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" name="Google Shape;103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" name="Google Shape;104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" name="Google Shape;105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7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  <a:defRPr b="1" i="0" sz="4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8" name="Google Shape;108;p17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Noto Sans Symbols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" name="Google Shape;109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" name="Google Shape;110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" name="Google Shape;111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4" name="Google Shape;114;p18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oto Sans Symbols"/>
              <a:buChar char="➢"/>
              <a:defRPr b="0" i="0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✧"/>
              <a:defRPr b="0" i="0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" name="Google Shape;115;p18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oto Sans Symbols"/>
              <a:buChar char="➢"/>
              <a:defRPr b="0" i="0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✧"/>
              <a:defRPr b="0" i="0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" name="Google Shape;116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" name="Google Shape;117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" name="Google Shape;118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1" name="Google Shape;121;p19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  <a:defRPr b="1" i="0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oto Sans Symbols"/>
              <a:buNone/>
              <a:defRPr b="1" i="0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None/>
              <a:defRPr b="1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b="1" i="0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b="1" i="0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" name="Google Shape;122;p19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➢"/>
              <a:defRPr b="0" i="0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Noto Sans Symbols"/>
              <a:buChar char="✧"/>
              <a:def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" name="Google Shape;123;p19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  <a:defRPr b="1" i="0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oto Sans Symbols"/>
              <a:buNone/>
              <a:defRPr b="1" i="0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None/>
              <a:defRPr b="1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b="1" i="0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b="1" i="0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" name="Google Shape;124;p19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➢"/>
              <a:defRPr b="0" i="0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Noto Sans Symbols"/>
              <a:buChar char="✧"/>
              <a:def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" name="Google Shape;125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" name="Google Shape;126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7" name="Google Shape;127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0" name="Google Shape;130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" name="Google Shape;131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" name="Google Shape;132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  <a:defRPr b="1" i="0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5" name="Google Shape;135;p21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Noto Sans Symbols"/>
              <a:buChar char="➢"/>
              <a:defRPr b="0" i="0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oto Sans Symbols"/>
              <a:buChar char="✧"/>
              <a:defRPr b="0" i="0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" name="Google Shape;136;p21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  <a:def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oto Sans Symbols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None/>
              <a:defRPr b="0" i="0" sz="1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7" name="Google Shape;137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8" name="Google Shape;138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" name="Google Shape;139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2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  <a:defRPr b="1" i="0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42" name="Google Shape;142;p22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64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Noto Sans Symbols"/>
              <a:buNone/>
              <a:defRPr b="0" i="0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Noto Sans Symbols"/>
              <a:buNone/>
              <a:defRPr b="0" i="0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3" name="Google Shape;143;p22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  <a:def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oto Sans Symbols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None/>
              <a:defRPr b="0" i="0" sz="1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4" name="Google Shape;144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5" name="Google Shape;145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6" name="Google Shape;146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49" name="Google Shape;149;p23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oto Sans Symbols"/>
              <a:buChar char="➢"/>
              <a:defRPr b="0" i="0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✧"/>
              <a:defRPr b="0" i="0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0" name="Google Shape;150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1" name="Google Shape;151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2" name="Google Shape;152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4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55" name="Google Shape;155;p24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oto Sans Symbols"/>
              <a:buChar char="➢"/>
              <a:defRPr b="0" i="0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✧"/>
              <a:defRPr b="0" i="0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6" name="Google Shape;156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7" name="Google Shape;157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8" name="Google Shape;158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1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Google Shape;30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Google Shape;31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Google Shape;32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5" name="Google Shape;35;p5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Google Shape;36;p5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Google Shape;37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2" name="Google Shape;42;p6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Google Shape;43;p6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Google Shape;44;p6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Google Shape;45;p6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Google Shape;46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Google Shape;47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Google Shape;48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1" name="Google Shape;51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Google Shape;52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6" name="Google Shape;86;p1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oto Sans Symbols"/>
              <a:buChar char="➢"/>
              <a:defRPr b="0" i="0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✧"/>
              <a:defRPr b="0" i="0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Google Shape;87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Google Shape;88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Google Shape;89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5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Designing a Culture: From Walden II to Classroom Consultation</a:t>
            </a:r>
            <a:endParaRPr b="0" i="0" sz="3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25"/>
          <p:cNvSpPr txBox="1"/>
          <p:nvPr>
            <p:ph idx="1" type="subTitle"/>
          </p:nvPr>
        </p:nvSpPr>
        <p:spPr>
          <a:xfrm>
            <a:off x="1371600" y="3886200"/>
            <a:ext cx="6400800" cy="21121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Ronnie Detrich</a:t>
            </a:r>
            <a:endParaRPr/>
          </a:p>
          <a:p>
            <a:pPr indent="0" lvl="0" marL="0" marR="0" rtl="0" algn="ctr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Wing Institute</a:t>
            </a:r>
            <a:endParaRPr/>
          </a:p>
          <a:p>
            <a:pPr indent="0" lvl="0" marL="0" marR="0" rtl="0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Wing Institute Summit, 2014</a:t>
            </a:r>
            <a:endParaRPr/>
          </a:p>
          <a:p>
            <a: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Business Operations</a:t>
            </a:r>
            <a:endParaRPr b="0" i="0" sz="32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3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We never say no to requests for services.</a:t>
            </a:r>
            <a:endParaRPr/>
          </a:p>
          <a:p>
            <a:pPr indent="-254000" lvl="0" marL="342900" marR="0" rtl="0" algn="l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Service goals are developed within the context of contract hours.</a:t>
            </a:r>
            <a:endParaRPr/>
          </a:p>
          <a:p>
            <a: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Building Sustainable Cultures</a:t>
            </a:r>
            <a:endParaRPr b="0" i="0" sz="3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3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b="0" i="0" lang="en-US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“A culture is preserved one generation at a time.”</a:t>
            </a:r>
            <a:endParaRPr b="0" i="0" sz="2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r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Dewey Balfa</a:t>
            </a:r>
            <a:endParaRPr b="0" i="0" sz="2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5" name="Google Shape;235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09800" y="2778006"/>
            <a:ext cx="3746500" cy="374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069e4cf5" id="241" name="Google Shape;241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76400" y="0"/>
            <a:ext cx="570706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069e8ce5" id="247" name="Google Shape;247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304800"/>
            <a:ext cx="8867775" cy="5940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How We Did It</a:t>
            </a:r>
            <a:endParaRPr b="0" i="0" sz="32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3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Principles established by the group.</a:t>
            </a:r>
            <a:endParaRPr/>
          </a:p>
          <a:p>
            <a:pPr indent="-254000" lvl="0" marL="342900" marR="0" rtl="0" algn="l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Principles routinely reviewed and discussed within the group.</a:t>
            </a:r>
            <a:endParaRPr/>
          </a:p>
          <a:p>
            <a:pPr indent="-254000" lvl="0" marL="342900" marR="0" rtl="0" algn="l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Principles informed supervision of consultants.</a:t>
            </a:r>
            <a:endParaRPr/>
          </a:p>
          <a:p>
            <a:pPr indent="-254000" lvl="0" marL="342900" marR="0" rtl="0" algn="l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Infrastructure developed to support following principles: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Frequent supervision including peer-peer.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Many data-based feedback systems.</a:t>
            </a:r>
            <a:endParaRPr/>
          </a:p>
          <a:p>
            <a:pPr indent="-165100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65100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Conclusion	</a:t>
            </a:r>
            <a:endParaRPr b="0" i="0" sz="32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3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Attempt to explicitly establish a culture.</a:t>
            </a:r>
            <a:endParaRPr/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Provided a common framework for addressing issues.</a:t>
            </a:r>
            <a:endParaRPr/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Evolved over time.</a:t>
            </a:r>
            <a:endParaRPr/>
          </a:p>
          <a:p>
            <a:pPr indent="-133350" lvl="1" marL="742950" marR="0" rtl="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The Consulting Project	</a:t>
            </a:r>
            <a:endParaRPr b="0" i="0" sz="32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2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Public school consulting service for students in special education.</a:t>
            </a:r>
            <a:endParaRPr/>
          </a:p>
          <a:p>
            <a:pPr indent="-247650" lvl="0" marL="3429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Operated for 13 years (1990-2003).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First year: started with one consultant </a:t>
            </a:r>
            <a:endParaRPr/>
          </a:p>
          <a:p>
            <a:pPr indent="-228600" lvl="2" marL="1143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✧"/>
            </a:pPr>
            <a:r>
              <a:rPr b="0" i="0" lang="en-US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experience as classroom teacher but no consulting experience</a:t>
            </a:r>
            <a:endParaRPr/>
          </a:p>
          <a:p>
            <a:pPr indent="-228600" lvl="2" marL="1143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✧"/>
            </a:pPr>
            <a:r>
              <a:rPr b="0" i="0" lang="en-US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part way through the year added a clinical supervisor  .10 FTE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Final year: 20 consultants</a:t>
            </a:r>
            <a:endParaRPr/>
          </a:p>
          <a:p>
            <a:pPr indent="-228600" lvl="2" marL="1143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✧"/>
            </a:pPr>
            <a:r>
              <a:rPr b="0" i="0" lang="en-US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serving 300 students in 300 different classrooms</a:t>
            </a:r>
            <a:endParaRPr/>
          </a:p>
          <a:p>
            <a:pPr indent="-228600" lvl="2" marL="1143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✧"/>
            </a:pPr>
            <a:r>
              <a:rPr b="0" i="0" lang="en-US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across 50 school districts</a:t>
            </a:r>
            <a:endParaRPr/>
          </a:p>
          <a:p>
            <a:pPr indent="-228600" lvl="2" marL="1143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✧"/>
            </a:pPr>
            <a:r>
              <a:rPr b="0" i="0" lang="en-US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provided 11,365 hours of consultation (10,431 direct, 948 indirect).</a:t>
            </a:r>
            <a:endParaRPr/>
          </a:p>
          <a:p>
            <a:pPr indent="-133350" lvl="1" marL="74295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Staff Characteristics	</a:t>
            </a:r>
            <a:endParaRPr b="0" i="0" sz="32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27"/>
          <p:cNvSpPr txBox="1"/>
          <p:nvPr>
            <p:ph idx="1" type="body"/>
          </p:nvPr>
        </p:nvSpPr>
        <p:spPr>
          <a:xfrm>
            <a:off x="457200" y="1156336"/>
            <a:ext cx="8229600" cy="5467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90"/>
              <a:buFont typeface="Arial"/>
              <a:buChar char="•"/>
            </a:pPr>
            <a:r>
              <a:rPr b="0" i="0" lang="en-US" sz="279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Diverse backgrounds</a:t>
            </a:r>
            <a:endParaRPr/>
          </a:p>
          <a:p>
            <a:pPr indent="-285750" lvl="1" marL="74295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2"/>
              <a:buFont typeface="Noto Sans Symbols"/>
              <a:buChar char="➢"/>
            </a:pPr>
            <a:r>
              <a:rPr b="0" i="0" lang="en-US" sz="2402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Education, psychology, school psychology, behavior analysis, social work, counseling</a:t>
            </a:r>
            <a:endParaRPr/>
          </a:p>
          <a:p>
            <a:pPr indent="-285750" lvl="1" marL="74295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2"/>
              <a:buFont typeface="Noto Sans Symbols"/>
              <a:buChar char="➢"/>
            </a:pPr>
            <a:r>
              <a:rPr b="0" i="0" lang="en-US" sz="2402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Most had MA, a few PhD.</a:t>
            </a:r>
            <a:endParaRPr/>
          </a:p>
          <a:p>
            <a:pPr indent="-211962" lvl="1" marL="742950" marR="0" rtl="0" algn="l">
              <a:lnSpc>
                <a:spcPct val="80000"/>
              </a:lnSpc>
              <a:spcBef>
                <a:spcPts val="232"/>
              </a:spcBef>
              <a:spcAft>
                <a:spcPts val="0"/>
              </a:spcAft>
              <a:buClr>
                <a:srgbClr val="FFFFFF"/>
              </a:buClr>
              <a:buSzPts val="1162"/>
              <a:buFont typeface="Noto Sans Symbols"/>
              <a:buNone/>
            </a:pPr>
            <a:r>
              <a:t/>
            </a:r>
            <a:endParaRPr b="0" i="0" sz="1162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558"/>
              </a:spcBef>
              <a:spcAft>
                <a:spcPts val="0"/>
              </a:spcAft>
              <a:buClr>
                <a:srgbClr val="FFFFFF"/>
              </a:buClr>
              <a:buSzPts val="2790"/>
              <a:buFont typeface="Arial"/>
              <a:buChar char="•"/>
            </a:pPr>
            <a:r>
              <a:rPr b="0" i="0" lang="en-US" sz="279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Three skill sets required</a:t>
            </a:r>
            <a:endParaRPr/>
          </a:p>
          <a:p>
            <a:pPr indent="-285750" lvl="1" marL="74295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2"/>
              <a:buFont typeface="Noto Sans Symbols"/>
              <a:buChar char="➢"/>
            </a:pPr>
            <a:r>
              <a:rPr b="0" i="0" lang="en-US" sz="2402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Technical skills</a:t>
            </a:r>
            <a:endParaRPr/>
          </a:p>
          <a:p>
            <a:pPr indent="-228600" lvl="2" marL="11430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2"/>
              <a:buFont typeface="Noto Sans Symbols"/>
              <a:buChar char="✧"/>
            </a:pPr>
            <a:r>
              <a:rPr b="0" i="0" lang="en-US" sz="2402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Behavior analysis</a:t>
            </a:r>
            <a:endParaRPr/>
          </a:p>
          <a:p>
            <a:pPr indent="-228600" lvl="2" marL="11430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2"/>
              <a:buFont typeface="Noto Sans Symbols"/>
              <a:buChar char="✧"/>
            </a:pPr>
            <a:r>
              <a:rPr b="0" i="0" lang="en-US" sz="2402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Educational instructional practices</a:t>
            </a:r>
            <a:endParaRPr/>
          </a:p>
          <a:p>
            <a:pPr indent="-285750" lvl="1" marL="74295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2"/>
              <a:buFont typeface="Noto Sans Symbols"/>
              <a:buChar char="➢"/>
            </a:pPr>
            <a:r>
              <a:rPr b="0" i="0" lang="en-US" sz="2402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Social influence-ability to gain agreement from teacher, parent, district administrators.</a:t>
            </a:r>
            <a:endParaRPr/>
          </a:p>
          <a:p>
            <a:pPr indent="-211962" lvl="1" marL="742950" marR="0" rtl="0" algn="l">
              <a:lnSpc>
                <a:spcPct val="80000"/>
              </a:lnSpc>
              <a:spcBef>
                <a:spcPts val="232"/>
              </a:spcBef>
              <a:spcAft>
                <a:spcPts val="0"/>
              </a:spcAft>
              <a:buClr>
                <a:srgbClr val="FFFFFF"/>
              </a:buClr>
              <a:buSzPts val="1162"/>
              <a:buFont typeface="Noto Sans Symbols"/>
              <a:buNone/>
            </a:pPr>
            <a:r>
              <a:t/>
            </a:r>
            <a:endParaRPr b="0" i="0" sz="1162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558"/>
              </a:spcBef>
              <a:spcAft>
                <a:spcPts val="0"/>
              </a:spcAft>
              <a:buClr>
                <a:srgbClr val="FFFFFF"/>
              </a:buClr>
              <a:buSzPts val="2790"/>
              <a:buFont typeface="Arial"/>
              <a:buChar char="•"/>
            </a:pPr>
            <a:r>
              <a:rPr b="0" i="0" lang="en-US" sz="279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Working assumption: technical skills more easily developed than social influence skills.</a:t>
            </a:r>
            <a:endParaRPr/>
          </a:p>
          <a:p>
            <a:pPr indent="-285750" lvl="1" marL="742950" marR="0" rtl="0" algn="l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FFFFFF"/>
              </a:buClr>
              <a:buSzPts val="2480"/>
              <a:buFont typeface="Noto Sans Symbols"/>
              <a:buChar char="➢"/>
            </a:pPr>
            <a:r>
              <a:rPr b="0" i="0" lang="en-US" sz="248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Without social influence, technical skills relatively useless.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Our Challenge</a:t>
            </a:r>
            <a:endParaRPr b="0" i="0" sz="32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2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Design a system that supports effective behavior of a diverse group of consultants (approximately 100 different consultants over the years)</a:t>
            </a:r>
            <a:endParaRPr/>
          </a:p>
          <a:p>
            <a:pPr indent="-285750" lvl="1" marL="742950" marR="0" rtl="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Working in 300 distinctly different classroom cultures.</a:t>
            </a:r>
            <a:endParaRPr/>
          </a:p>
          <a:p>
            <a:pPr indent="-133350" lvl="1" marL="742950" marR="0" rtl="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Inspired by the code in Walden II we developed a set of guiding principles.</a:t>
            </a:r>
            <a:endParaRPr/>
          </a:p>
          <a:p>
            <a:pPr indent="-285750" lvl="1" marL="742950" marR="0" rtl="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“The code acts as a memory aid until good behavior becomes habitual.” Frazier-Walden II.</a:t>
            </a:r>
            <a:endParaRPr/>
          </a:p>
          <a:p>
            <a: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Core Principles</a:t>
            </a:r>
            <a:endParaRPr b="0" i="0" sz="32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2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Our task is to come alongside the teacher and solve problems with the teacher rather than for the teacher.</a:t>
            </a:r>
            <a:endParaRPr/>
          </a:p>
          <a:p>
            <a: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It is only support when the teacher says it is.</a:t>
            </a:r>
            <a:endParaRPr/>
          </a:p>
          <a:p>
            <a: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Method of Analysis</a:t>
            </a:r>
            <a:endParaRPr b="0" i="0" sz="32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3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We apply the operant paradigm (context-behavior-function) across all practices and services.  The relationship between context and function is bi-directional and non-linear.</a:t>
            </a:r>
            <a:endParaRPr b="0" i="0" sz="2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Interventions</a:t>
            </a:r>
            <a:endParaRPr b="0" i="0" sz="32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3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Our goal is individual skill development which may involve teaching both functionally equivalent skills and compensatory skills that allow an individual to be effective across settings and across time.</a:t>
            </a:r>
            <a:endParaRPr/>
          </a:p>
          <a:p>
            <a:pPr indent="0" lvl="0" marL="0" marR="0" rtl="0" algn="l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Our interventions must always include positive and proactive procedures.</a:t>
            </a:r>
            <a:endParaRPr/>
          </a:p>
          <a:p>
            <a:pPr indent="-254000" lvl="0" marL="342900" marR="0" rtl="0" algn="l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The design and implementation of suggested interventions and teaching strategies is guided by data-based information.</a:t>
            </a:r>
            <a:endParaRPr b="0" i="0" sz="2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31"/>
          <p:cNvSpPr/>
          <p:nvPr/>
        </p:nvSpPr>
        <p:spPr>
          <a:xfrm>
            <a:off x="457200" y="3420248"/>
            <a:ext cx="8333040" cy="1550114"/>
          </a:xfrm>
          <a:prstGeom prst="ellipse">
            <a:avLst/>
          </a:prstGeom>
          <a:gradFill>
            <a:gsLst>
              <a:gs pos="0">
                <a:srgbClr val="3E7FCD">
                  <a:alpha val="0"/>
                </a:srgbClr>
              </a:gs>
              <a:gs pos="100000">
                <a:srgbClr val="96C0FF">
                  <a:alpha val="0"/>
                </a:srgbClr>
              </a:gs>
            </a:gsLst>
            <a:lin ang="16200000" scaled="0"/>
          </a:gradFill>
          <a:ln cap="flat" cmpd="sng" w="28575">
            <a:solidFill>
              <a:srgbClr val="95373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2"/>
          <p:cNvSpPr txBox="1"/>
          <p:nvPr>
            <p:ph type="title"/>
          </p:nvPr>
        </p:nvSpPr>
        <p:spPr>
          <a:xfrm>
            <a:off x="457200" y="274638"/>
            <a:ext cx="8229600" cy="9140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Relationship to Consumers</a:t>
            </a:r>
            <a:endParaRPr b="0" i="0" sz="32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32"/>
          <p:cNvSpPr txBox="1"/>
          <p:nvPr>
            <p:ph idx="1" type="body"/>
          </p:nvPr>
        </p:nvSpPr>
        <p:spPr>
          <a:xfrm>
            <a:off x="457200" y="1188720"/>
            <a:ext cx="8229600" cy="5669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As consultants our role is temporary; we practice a mediated model and systematically promote independence.</a:t>
            </a:r>
            <a:endParaRPr b="0" i="0" sz="2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Our service model is collaborative and focuses on demonstrating and encouraging a problem-solving process.</a:t>
            </a:r>
            <a:endParaRPr b="0" i="0" sz="2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Our support services are individualized to accommodate consumer interests, needs, and preferences.  Throughout service we solicit feedback and adjust our practices to promote satisfaction.</a:t>
            </a:r>
            <a:endParaRPr b="0" i="0" sz="2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Our interactions must include an evolving sensitivity to diversity.</a:t>
            </a:r>
            <a:endParaRPr/>
          </a:p>
          <a:p>
            <a: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32"/>
          <p:cNvSpPr/>
          <p:nvPr/>
        </p:nvSpPr>
        <p:spPr>
          <a:xfrm>
            <a:off x="190005" y="1100080"/>
            <a:ext cx="8600235" cy="1540112"/>
          </a:xfrm>
          <a:prstGeom prst="ellipse">
            <a:avLst/>
          </a:prstGeom>
          <a:gradFill>
            <a:gsLst>
              <a:gs pos="0">
                <a:srgbClr val="3E7FCD">
                  <a:alpha val="0"/>
                </a:srgbClr>
              </a:gs>
              <a:gs pos="100000">
                <a:srgbClr val="96C0FF">
                  <a:alpha val="0"/>
                </a:srgbClr>
              </a:gs>
            </a:gsLst>
            <a:lin ang="16200000" scaled="0"/>
          </a:gradFill>
          <a:ln cap="flat" cmpd="sng" w="28575">
            <a:solidFill>
              <a:srgbClr val="95373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Evaluating Services</a:t>
            </a:r>
            <a:endParaRPr b="0" i="0" sz="32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3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Service outcomes are assessed through periodic and systematic sampling using the following criteria:</a:t>
            </a:r>
            <a:endParaRPr/>
          </a:p>
          <a:p>
            <a:pPr indent="-285750" lvl="1" marL="742950" marR="0" rtl="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Data-based demonstration of student skill acquisition through a staff mediated model.</a:t>
            </a:r>
            <a:endParaRPr/>
          </a:p>
          <a:p>
            <a:pPr indent="-285750" lvl="1" marL="742950" marR="0" rtl="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district willingness to use our services again.</a:t>
            </a:r>
            <a:endParaRPr/>
          </a:p>
          <a:p>
            <a:pPr indent="-285750" lvl="1" marL="742950" marR="0" rtl="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the degree to which parents speak well of us.</a:t>
            </a:r>
            <a:endParaRPr b="0" i="0" sz="2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_Office Theme">
  <a:themeElements>
    <a:clrScheme name="Custom 4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