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Agrandir Bold" charset="1" panose="00000800000000000000"/>
      <p:regular r:id="rId16"/>
    </p:embeddedFont>
    <p:embeddedFont>
      <p:font typeface="Poppins" charset="1" panose="00000500000000000000"/>
      <p:regular r:id="rId17"/>
    </p:embeddedFont>
    <p:embeddedFont>
      <p:font typeface="Poppins Italics" charset="1" panose="00000500000000000000"/>
      <p:regular r:id="rId18"/>
    </p:embeddedFont>
    <p:embeddedFont>
      <p:font typeface="Poppins Bold" charset="1" panose="00000800000000000000"/>
      <p:regular r:id="rId19"/>
    </p:embeddedFont>
    <p:embeddedFont>
      <p:font typeface="Poppins Semi-Bold" charset="1" panose="00000700000000000000"/>
      <p:regular r:id="rId20"/>
    </p:embeddedFont>
    <p:embeddedFont>
      <p:font typeface="Poppins Medium" charset="1" panose="000006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12" Target="../media/image14.png" Type="http://schemas.openxmlformats.org/officeDocument/2006/relationships/image"/><Relationship Id="rId13" Target="../media/image15.svg" Type="http://schemas.openxmlformats.org/officeDocument/2006/relationships/image"/><Relationship Id="rId2" Target="../media/image40.jpeg" Type="http://schemas.openxmlformats.org/officeDocument/2006/relationships/image"/><Relationship Id="rId3" Target="../media/image41.jpeg" Type="http://schemas.openxmlformats.org/officeDocument/2006/relationships/image"/><Relationship Id="rId4" Target="../media/image42.png" Type="http://schemas.openxmlformats.org/officeDocument/2006/relationships/image"/><Relationship Id="rId5" Target="../media/image43.svg" Type="http://schemas.openxmlformats.org/officeDocument/2006/relationships/image"/><Relationship Id="rId6" Target="../media/image44.png" Type="http://schemas.openxmlformats.org/officeDocument/2006/relationships/image"/><Relationship Id="rId7" Target="../media/image45.svg" Type="http://schemas.openxmlformats.org/officeDocument/2006/relationships/image"/><Relationship Id="rId8" Target="../media/image46.png" Type="http://schemas.openxmlformats.org/officeDocument/2006/relationships/image"/><Relationship Id="rId9" Target="../media/image47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24.png" Type="http://schemas.openxmlformats.org/officeDocument/2006/relationships/image"/><Relationship Id="rId6" Target="../media/image25.sv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29.png" Type="http://schemas.openxmlformats.org/officeDocument/2006/relationships/image"/><Relationship Id="rId6" Target="../media/image30.sv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37.png" Type="http://schemas.openxmlformats.org/officeDocument/2006/relationships/image"/><Relationship Id="rId6" Target="../media/image38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144000" cy="10287000"/>
            <a:chOff x="0" y="0"/>
            <a:chExt cx="812800" cy="914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914400"/>
            </a:xfrm>
            <a:custGeom>
              <a:avLst/>
              <a:gdLst/>
              <a:ahLst/>
              <a:cxnLst/>
              <a:rect r="r" b="b" t="t" l="l"/>
              <a:pathLst>
                <a:path h="9144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914400"/>
                  </a:lnTo>
                  <a:lnTo>
                    <a:pt x="0" y="914400"/>
                  </a:lnTo>
                  <a:close/>
                </a:path>
              </a:pathLst>
            </a:custGeom>
            <a:blipFill>
              <a:blip r:embed="rId2"/>
              <a:stretch>
                <a:fillRect l="0" t="-33416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949679" y="2593317"/>
            <a:ext cx="8265639" cy="5100365"/>
            <a:chOff x="0" y="0"/>
            <a:chExt cx="2176958" cy="134330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76959" cy="1343306"/>
            </a:xfrm>
            <a:custGeom>
              <a:avLst/>
              <a:gdLst/>
              <a:ahLst/>
              <a:cxnLst/>
              <a:rect r="r" b="b" t="t" l="l"/>
              <a:pathLst>
                <a:path h="1343306" w="2176959">
                  <a:moveTo>
                    <a:pt x="30909" y="0"/>
                  </a:moveTo>
                  <a:lnTo>
                    <a:pt x="2146049" y="0"/>
                  </a:lnTo>
                  <a:cubicBezTo>
                    <a:pt x="2163120" y="0"/>
                    <a:pt x="2176959" y="13838"/>
                    <a:pt x="2176959" y="30909"/>
                  </a:cubicBezTo>
                  <a:lnTo>
                    <a:pt x="2176959" y="1312397"/>
                  </a:lnTo>
                  <a:cubicBezTo>
                    <a:pt x="2176959" y="1329468"/>
                    <a:pt x="2163120" y="1343306"/>
                    <a:pt x="2146049" y="1343306"/>
                  </a:cubicBezTo>
                  <a:lnTo>
                    <a:pt x="30909" y="1343306"/>
                  </a:lnTo>
                  <a:cubicBezTo>
                    <a:pt x="13838" y="1343306"/>
                    <a:pt x="0" y="1329468"/>
                    <a:pt x="0" y="1312397"/>
                  </a:cubicBezTo>
                  <a:lnTo>
                    <a:pt x="0" y="30909"/>
                  </a:lnTo>
                  <a:cubicBezTo>
                    <a:pt x="0" y="13838"/>
                    <a:pt x="13838" y="0"/>
                    <a:pt x="30909" y="0"/>
                  </a:cubicBezTo>
                  <a:close/>
                </a:path>
              </a:pathLst>
            </a:custGeom>
            <a:solidFill>
              <a:srgbClr val="FCDA3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2176958" cy="14004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20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true" flipV="false" rot="0">
            <a:off x="8148467" y="1344674"/>
            <a:ext cx="2588531" cy="1821384"/>
          </a:xfrm>
          <a:custGeom>
            <a:avLst/>
            <a:gdLst/>
            <a:ahLst/>
            <a:cxnLst/>
            <a:rect r="r" b="b" t="t" l="l"/>
            <a:pathLst>
              <a:path h="1821384" w="2588531">
                <a:moveTo>
                  <a:pt x="2588530" y="0"/>
                </a:moveTo>
                <a:lnTo>
                  <a:pt x="0" y="0"/>
                </a:lnTo>
                <a:lnTo>
                  <a:pt x="0" y="1821384"/>
                </a:lnTo>
                <a:lnTo>
                  <a:pt x="2588530" y="1821384"/>
                </a:lnTo>
                <a:lnTo>
                  <a:pt x="258853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4265175" y="6773227"/>
            <a:ext cx="2323279" cy="1491123"/>
          </a:xfrm>
          <a:custGeom>
            <a:avLst/>
            <a:gdLst/>
            <a:ahLst/>
            <a:cxnLst/>
            <a:rect r="r" b="b" t="t" l="l"/>
            <a:pathLst>
              <a:path h="1491123" w="2323279">
                <a:moveTo>
                  <a:pt x="0" y="0"/>
                </a:moveTo>
                <a:lnTo>
                  <a:pt x="2323280" y="0"/>
                </a:lnTo>
                <a:lnTo>
                  <a:pt x="2323280" y="1491123"/>
                </a:lnTo>
                <a:lnTo>
                  <a:pt x="0" y="14911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9" id="9"/>
          <p:cNvSpPr txBox="true"/>
          <p:nvPr/>
        </p:nvSpPr>
        <p:spPr>
          <a:xfrm rot="0">
            <a:off x="8546052" y="3744023"/>
            <a:ext cx="7072893" cy="2821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68"/>
              </a:lnSpc>
            </a:pPr>
            <a:r>
              <a:rPr lang="en-US" sz="6800" b="true">
                <a:solidFill>
                  <a:srgbClr val="131108"/>
                </a:solidFill>
                <a:latin typeface="Agrandir Bold"/>
                <a:ea typeface="Agrandir Bold"/>
                <a:cs typeface="Agrandir Bold"/>
                <a:sym typeface="Agrandir Bold"/>
              </a:rPr>
              <a:t>Redefining Fashion Experience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546052" y="6527482"/>
            <a:ext cx="5121971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131108"/>
                </a:solidFill>
                <a:latin typeface="Poppins"/>
                <a:ea typeface="Poppins"/>
                <a:cs typeface="Poppins"/>
                <a:sym typeface="Poppins"/>
              </a:rPr>
              <a:t>Style • Innovation • Sustainability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546052" y="3347784"/>
            <a:ext cx="4098895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i="true">
                <a:solidFill>
                  <a:srgbClr val="131108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Pitch Deck Presentation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556064" y="1589044"/>
            <a:ext cx="3703236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131108"/>
                </a:solidFill>
                <a:latin typeface="Poppins"/>
                <a:ea typeface="Poppins"/>
                <a:cs typeface="Poppins"/>
                <a:sym typeface="Poppins"/>
              </a:rPr>
              <a:t>Liceria &amp; Co.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265175" y="8866528"/>
            <a:ext cx="2908400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131108"/>
                </a:solidFill>
                <a:latin typeface="Poppins"/>
                <a:ea typeface="Poppins"/>
                <a:cs typeface="Poppins"/>
                <a:sym typeface="Poppins"/>
              </a:rPr>
              <a:t>@reallygreatsite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777371" y="8637927"/>
            <a:ext cx="2639380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131108"/>
                </a:solidFill>
                <a:latin typeface="Poppins"/>
                <a:ea typeface="Poppins"/>
                <a:cs typeface="Poppins"/>
                <a:sym typeface="Poppins"/>
              </a:rPr>
              <a:t>Presented By: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777371" y="9045598"/>
            <a:ext cx="2639380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131108"/>
                </a:solidFill>
                <a:latin typeface="Poppins Bold"/>
                <a:ea typeface="Poppins Bold"/>
                <a:cs typeface="Poppins Bold"/>
                <a:sym typeface="Poppins Bold"/>
              </a:rPr>
              <a:t>Helene Paquet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300398" y="4600326"/>
            <a:ext cx="7129738" cy="3929027"/>
            <a:chOff x="0" y="0"/>
            <a:chExt cx="887636" cy="48915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87636" cy="489155"/>
            </a:xfrm>
            <a:custGeom>
              <a:avLst/>
              <a:gdLst/>
              <a:ahLst/>
              <a:cxnLst/>
              <a:rect r="r" b="b" t="t" l="l"/>
              <a:pathLst>
                <a:path h="489155" w="887636">
                  <a:moveTo>
                    <a:pt x="35833" y="0"/>
                  </a:moveTo>
                  <a:lnTo>
                    <a:pt x="851803" y="0"/>
                  </a:lnTo>
                  <a:cubicBezTo>
                    <a:pt x="861306" y="0"/>
                    <a:pt x="870421" y="3775"/>
                    <a:pt x="877141" y="10495"/>
                  </a:cubicBezTo>
                  <a:cubicBezTo>
                    <a:pt x="883861" y="17215"/>
                    <a:pt x="887636" y="26330"/>
                    <a:pt x="887636" y="35833"/>
                  </a:cubicBezTo>
                  <a:lnTo>
                    <a:pt x="887636" y="453321"/>
                  </a:lnTo>
                  <a:cubicBezTo>
                    <a:pt x="887636" y="462825"/>
                    <a:pt x="883861" y="471939"/>
                    <a:pt x="877141" y="478659"/>
                  </a:cubicBezTo>
                  <a:cubicBezTo>
                    <a:pt x="870421" y="485380"/>
                    <a:pt x="861306" y="489155"/>
                    <a:pt x="851803" y="489155"/>
                  </a:cubicBezTo>
                  <a:lnTo>
                    <a:pt x="35833" y="489155"/>
                  </a:lnTo>
                  <a:cubicBezTo>
                    <a:pt x="26330" y="489155"/>
                    <a:pt x="17215" y="485380"/>
                    <a:pt x="10495" y="478659"/>
                  </a:cubicBezTo>
                  <a:cubicBezTo>
                    <a:pt x="3775" y="471939"/>
                    <a:pt x="0" y="462825"/>
                    <a:pt x="0" y="453321"/>
                  </a:cubicBezTo>
                  <a:lnTo>
                    <a:pt x="0" y="35833"/>
                  </a:lnTo>
                  <a:cubicBezTo>
                    <a:pt x="0" y="26330"/>
                    <a:pt x="3775" y="17215"/>
                    <a:pt x="10495" y="10495"/>
                  </a:cubicBezTo>
                  <a:cubicBezTo>
                    <a:pt x="17215" y="3775"/>
                    <a:pt x="26330" y="0"/>
                    <a:pt x="35833" y="0"/>
                  </a:cubicBezTo>
                  <a:close/>
                </a:path>
              </a:pathLst>
            </a:custGeom>
            <a:blipFill>
              <a:blip r:embed="rId3"/>
              <a:stretch>
                <a:fillRect l="-13775" t="-55663" r="-17160" b="-2638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9702210" y="1969759"/>
            <a:ext cx="2225471" cy="651714"/>
            <a:chOff x="0" y="0"/>
            <a:chExt cx="586132" cy="17164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86132" cy="171645"/>
            </a:xfrm>
            <a:custGeom>
              <a:avLst/>
              <a:gdLst/>
              <a:ahLst/>
              <a:cxnLst/>
              <a:rect r="r" b="b" t="t" l="l"/>
              <a:pathLst>
                <a:path h="171645" w="586132">
                  <a:moveTo>
                    <a:pt x="85822" y="0"/>
                  </a:moveTo>
                  <a:lnTo>
                    <a:pt x="500310" y="0"/>
                  </a:lnTo>
                  <a:cubicBezTo>
                    <a:pt x="547708" y="0"/>
                    <a:pt x="586132" y="38424"/>
                    <a:pt x="586132" y="85822"/>
                  </a:cubicBezTo>
                  <a:lnTo>
                    <a:pt x="586132" y="85822"/>
                  </a:lnTo>
                  <a:cubicBezTo>
                    <a:pt x="586132" y="133221"/>
                    <a:pt x="547708" y="171645"/>
                    <a:pt x="500310" y="171645"/>
                  </a:cubicBezTo>
                  <a:lnTo>
                    <a:pt x="85822" y="171645"/>
                  </a:lnTo>
                  <a:cubicBezTo>
                    <a:pt x="38424" y="171645"/>
                    <a:pt x="0" y="133221"/>
                    <a:pt x="0" y="85822"/>
                  </a:cubicBezTo>
                  <a:lnTo>
                    <a:pt x="0" y="85822"/>
                  </a:lnTo>
                  <a:cubicBezTo>
                    <a:pt x="0" y="38424"/>
                    <a:pt x="38424" y="0"/>
                    <a:pt x="85822" y="0"/>
                  </a:cubicBezTo>
                  <a:close/>
                </a:path>
              </a:pathLst>
            </a:custGeom>
            <a:solidFill>
              <a:srgbClr val="FCDA35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9525"/>
              <a:ext cx="586132" cy="1621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8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968893" y="2998836"/>
            <a:ext cx="308159" cy="308159"/>
          </a:xfrm>
          <a:custGeom>
            <a:avLst/>
            <a:gdLst/>
            <a:ahLst/>
            <a:cxnLst/>
            <a:rect r="r" b="b" t="t" l="l"/>
            <a:pathLst>
              <a:path h="308159" w="308159">
                <a:moveTo>
                  <a:pt x="0" y="0"/>
                </a:moveTo>
                <a:lnTo>
                  <a:pt x="308158" y="0"/>
                </a:lnTo>
                <a:lnTo>
                  <a:pt x="308158" y="308159"/>
                </a:lnTo>
                <a:lnTo>
                  <a:pt x="0" y="3081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968893" y="3617810"/>
            <a:ext cx="308159" cy="308159"/>
          </a:xfrm>
          <a:custGeom>
            <a:avLst/>
            <a:gdLst/>
            <a:ahLst/>
            <a:cxnLst/>
            <a:rect r="r" b="b" t="t" l="l"/>
            <a:pathLst>
              <a:path h="308159" w="308159">
                <a:moveTo>
                  <a:pt x="0" y="0"/>
                </a:moveTo>
                <a:lnTo>
                  <a:pt x="308158" y="0"/>
                </a:lnTo>
                <a:lnTo>
                  <a:pt x="308158" y="308159"/>
                </a:lnTo>
                <a:lnTo>
                  <a:pt x="0" y="3081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13266001" y="2998836"/>
            <a:ext cx="308159" cy="308159"/>
          </a:xfrm>
          <a:custGeom>
            <a:avLst/>
            <a:gdLst/>
            <a:ahLst/>
            <a:cxnLst/>
            <a:rect r="r" b="b" t="t" l="l"/>
            <a:pathLst>
              <a:path h="308159" w="308159">
                <a:moveTo>
                  <a:pt x="0" y="0"/>
                </a:moveTo>
                <a:lnTo>
                  <a:pt x="308158" y="0"/>
                </a:lnTo>
                <a:lnTo>
                  <a:pt x="308158" y="308159"/>
                </a:lnTo>
                <a:lnTo>
                  <a:pt x="0" y="3081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16059151" y="1028700"/>
            <a:ext cx="1200149" cy="1231497"/>
          </a:xfrm>
          <a:custGeom>
            <a:avLst/>
            <a:gdLst/>
            <a:ahLst/>
            <a:cxnLst/>
            <a:rect r="r" b="b" t="t" l="l"/>
            <a:pathLst>
              <a:path h="1231497" w="1200149">
                <a:moveTo>
                  <a:pt x="0" y="0"/>
                </a:moveTo>
                <a:lnTo>
                  <a:pt x="1200149" y="0"/>
                </a:lnTo>
                <a:lnTo>
                  <a:pt x="1200149" y="1231497"/>
                </a:lnTo>
                <a:lnTo>
                  <a:pt x="0" y="12314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1616" y="8836303"/>
            <a:ext cx="1552497" cy="843994"/>
          </a:xfrm>
          <a:custGeom>
            <a:avLst/>
            <a:gdLst/>
            <a:ahLst/>
            <a:cxnLst/>
            <a:rect r="r" b="b" t="t" l="l"/>
            <a:pathLst>
              <a:path h="843994" w="1552497">
                <a:moveTo>
                  <a:pt x="0" y="0"/>
                </a:moveTo>
                <a:lnTo>
                  <a:pt x="1552497" y="0"/>
                </a:lnTo>
                <a:lnTo>
                  <a:pt x="1552497" y="843994"/>
                </a:lnTo>
                <a:lnTo>
                  <a:pt x="0" y="8439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360160" y="3501065"/>
            <a:ext cx="2647031" cy="424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355"/>
              </a:lnSpc>
              <a:spcBef>
                <a:spcPct val="0"/>
              </a:spcBef>
            </a:pPr>
            <a:r>
              <a:rPr lang="en-US" b="true" sz="2396" strike="noStrike" u="none">
                <a:solidFill>
                  <a:srgbClr val="131108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@reallygreatsite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60160" y="2882091"/>
            <a:ext cx="2496651" cy="424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355"/>
              </a:lnSpc>
              <a:spcBef>
                <a:spcPct val="0"/>
              </a:spcBef>
            </a:pPr>
            <a:r>
              <a:rPr lang="en-US" b="true" sz="2396" strike="noStrike" u="none">
                <a:solidFill>
                  <a:srgbClr val="131108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+123-456-7890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664708" y="2882091"/>
            <a:ext cx="2258471" cy="844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3355"/>
              </a:lnSpc>
              <a:spcBef>
                <a:spcPct val="0"/>
              </a:spcBef>
            </a:pPr>
            <a:r>
              <a:rPr lang="en-US" b="true" sz="2396" strike="noStrike" u="none">
                <a:solidFill>
                  <a:srgbClr val="131108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123 Anywhere St., Any City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858364" y="2101623"/>
            <a:ext cx="1913162" cy="387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89"/>
              </a:lnSpc>
            </a:pPr>
            <a:r>
              <a:rPr lang="en-US" b="true" sz="2599" spc="-64">
                <a:solidFill>
                  <a:srgbClr val="13110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Contact Us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857864" y="3077435"/>
            <a:ext cx="5466042" cy="2238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8160"/>
              </a:lnSpc>
              <a:spcBef>
                <a:spcPct val="0"/>
              </a:spcBef>
            </a:pPr>
            <a:r>
              <a:rPr lang="en-US" b="true" sz="6800" strike="noStrike" u="none">
                <a:solidFill>
                  <a:srgbClr val="131108"/>
                </a:solidFill>
                <a:latin typeface="Agrandir Bold"/>
                <a:ea typeface="Agrandir Bold"/>
                <a:cs typeface="Agrandir Bold"/>
                <a:sym typeface="Agrandir Bold"/>
              </a:rPr>
              <a:t>Thank You</a:t>
            </a:r>
          </a:p>
          <a:p>
            <a:pPr algn="just" marL="0" indent="0" lvl="0">
              <a:lnSpc>
                <a:spcPts val="8160"/>
              </a:lnSpc>
              <a:spcBef>
                <a:spcPct val="0"/>
              </a:spcBef>
            </a:pPr>
            <a:r>
              <a:rPr lang="en-US" b="true" sz="6800" strike="noStrike" u="none">
                <a:solidFill>
                  <a:srgbClr val="131108"/>
                </a:solidFill>
                <a:latin typeface="Agrandir Bold"/>
                <a:ea typeface="Agrandir Bold"/>
                <a:cs typeface="Agrandir Bold"/>
                <a:sym typeface="Agrandir Bold"/>
              </a:rPr>
              <a:t>Very Much!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857864" y="1690972"/>
            <a:ext cx="4168443" cy="424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  <a:spcBef>
                <a:spcPct val="0"/>
              </a:spcBef>
            </a:pPr>
            <a:r>
              <a:rPr lang="en-US" b="true" sz="2398" spc="-47">
                <a:solidFill>
                  <a:srgbClr val="131108"/>
                </a:solidFill>
                <a:latin typeface="Poppins Bold"/>
                <a:ea typeface="Poppins Bold"/>
                <a:cs typeface="Poppins Bold"/>
                <a:sym typeface="Poppins Bold"/>
              </a:rPr>
              <a:t>Liceria &amp; Co.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857864" y="6008995"/>
            <a:ext cx="6286725" cy="2520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7"/>
              </a:lnSpc>
            </a:pPr>
            <a:r>
              <a:rPr lang="en-US" sz="2398" spc="-47">
                <a:solidFill>
                  <a:srgbClr val="131108"/>
                </a:solidFill>
                <a:latin typeface="Poppins"/>
                <a:ea typeface="Poppins"/>
                <a:cs typeface="Poppins"/>
                <a:sym typeface="Poppins"/>
              </a:rPr>
              <a:t>Fashion is more than clothing—it is identity and culture. We envision a future where fashion is sustainable, digital, and deeply personal.</a:t>
            </a:r>
          </a:p>
          <a:p>
            <a:pPr algn="l">
              <a:lnSpc>
                <a:spcPts val="3357"/>
              </a:lnSpc>
            </a:pPr>
          </a:p>
          <a:p>
            <a:pPr algn="l">
              <a:lnSpc>
                <a:spcPts val="3357"/>
              </a:lnSpc>
            </a:pPr>
            <a:r>
              <a:rPr lang="en-US" sz="2398" spc="-47">
                <a:solidFill>
                  <a:srgbClr val="131108"/>
                </a:solidFill>
                <a:latin typeface="Poppins"/>
                <a:ea typeface="Poppins"/>
                <a:cs typeface="Poppins"/>
                <a:sym typeface="Poppins"/>
              </a:rPr>
              <a:t>Join us in shaping the future of fashion.</a:t>
            </a:r>
          </a:p>
        </p:txBody>
      </p: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038897" y="1458699"/>
            <a:ext cx="4210206" cy="7369603"/>
            <a:chOff x="0" y="0"/>
            <a:chExt cx="639687" cy="111971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9687" cy="1119717"/>
            </a:xfrm>
            <a:custGeom>
              <a:avLst/>
              <a:gdLst/>
              <a:ahLst/>
              <a:cxnLst/>
              <a:rect r="r" b="b" t="t" l="l"/>
              <a:pathLst>
                <a:path h="1119717" w="639687">
                  <a:moveTo>
                    <a:pt x="60682" y="0"/>
                  </a:moveTo>
                  <a:lnTo>
                    <a:pt x="579005" y="0"/>
                  </a:lnTo>
                  <a:cubicBezTo>
                    <a:pt x="595099" y="0"/>
                    <a:pt x="610534" y="6393"/>
                    <a:pt x="621914" y="17773"/>
                  </a:cubicBezTo>
                  <a:cubicBezTo>
                    <a:pt x="633294" y="29153"/>
                    <a:pt x="639687" y="44588"/>
                    <a:pt x="639687" y="60682"/>
                  </a:cubicBezTo>
                  <a:lnTo>
                    <a:pt x="639687" y="1059035"/>
                  </a:lnTo>
                  <a:cubicBezTo>
                    <a:pt x="639687" y="1092549"/>
                    <a:pt x="612519" y="1119717"/>
                    <a:pt x="579005" y="1119717"/>
                  </a:cubicBezTo>
                  <a:lnTo>
                    <a:pt x="60682" y="1119717"/>
                  </a:lnTo>
                  <a:cubicBezTo>
                    <a:pt x="27168" y="1119717"/>
                    <a:pt x="0" y="1092549"/>
                    <a:pt x="0" y="1059035"/>
                  </a:cubicBezTo>
                  <a:lnTo>
                    <a:pt x="0" y="60682"/>
                  </a:lnTo>
                  <a:cubicBezTo>
                    <a:pt x="0" y="27168"/>
                    <a:pt x="27168" y="0"/>
                    <a:pt x="60682" y="0"/>
                  </a:cubicBezTo>
                  <a:close/>
                </a:path>
              </a:pathLst>
            </a:custGeom>
            <a:blipFill>
              <a:blip r:embed="rId2"/>
              <a:stretch>
                <a:fillRect l="-8310" t="0" r="-831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139613" y="7147079"/>
            <a:ext cx="1119687" cy="1119687"/>
          </a:xfrm>
          <a:custGeom>
            <a:avLst/>
            <a:gdLst/>
            <a:ahLst/>
            <a:cxnLst/>
            <a:rect r="r" b="b" t="t" l="l"/>
            <a:pathLst>
              <a:path h="1119687" w="1119687">
                <a:moveTo>
                  <a:pt x="0" y="0"/>
                </a:moveTo>
                <a:lnTo>
                  <a:pt x="1119687" y="0"/>
                </a:lnTo>
                <a:lnTo>
                  <a:pt x="1119687" y="1119687"/>
                </a:lnTo>
                <a:lnTo>
                  <a:pt x="0" y="1119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810195" y="2988599"/>
            <a:ext cx="1986091" cy="725826"/>
          </a:xfrm>
          <a:custGeom>
            <a:avLst/>
            <a:gdLst/>
            <a:ahLst/>
            <a:cxnLst/>
            <a:rect r="r" b="b" t="t" l="l"/>
            <a:pathLst>
              <a:path h="725826" w="1986091">
                <a:moveTo>
                  <a:pt x="0" y="0"/>
                </a:moveTo>
                <a:lnTo>
                  <a:pt x="1986091" y="0"/>
                </a:lnTo>
                <a:lnTo>
                  <a:pt x="1986091" y="725826"/>
                </a:lnTo>
                <a:lnTo>
                  <a:pt x="0" y="725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12214738" y="2931449"/>
            <a:ext cx="4361213" cy="2801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b="true">
                <a:solidFill>
                  <a:srgbClr val="131108"/>
                </a:solidFill>
                <a:latin typeface="Agrandir Bold"/>
                <a:ea typeface="Agrandir Bold"/>
                <a:cs typeface="Agrandir Bold"/>
                <a:sym typeface="Agrandir Bold"/>
              </a:rPr>
              <a:t>The Current Challenge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57820" y="4087477"/>
            <a:ext cx="4361213" cy="213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31108"/>
                </a:solidFill>
                <a:latin typeface="Poppins"/>
                <a:ea typeface="Poppins"/>
                <a:cs typeface="Poppins"/>
                <a:sym typeface="Poppins"/>
              </a:rPr>
              <a:t>The fashi</a:t>
            </a:r>
            <a:r>
              <a:rPr lang="en-US" sz="2000">
                <a:solidFill>
                  <a:srgbClr val="131108"/>
                </a:solidFill>
                <a:latin typeface="Poppins"/>
                <a:ea typeface="Poppins"/>
                <a:cs typeface="Poppins"/>
                <a:sym typeface="Poppins"/>
              </a:rPr>
              <a:t>on industry is driven by fast trends, overproduction, and environmental impact. Shoppers feel overwhelmed by choices yet underwhelmed by personalization.</a:t>
            </a:r>
          </a:p>
        </p:txBody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038897" y="1458699"/>
            <a:ext cx="4210206" cy="7369603"/>
            <a:chOff x="0" y="0"/>
            <a:chExt cx="639687" cy="111971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9687" cy="1119717"/>
            </a:xfrm>
            <a:custGeom>
              <a:avLst/>
              <a:gdLst/>
              <a:ahLst/>
              <a:cxnLst/>
              <a:rect r="r" b="b" t="t" l="l"/>
              <a:pathLst>
                <a:path h="1119717" w="639687">
                  <a:moveTo>
                    <a:pt x="60682" y="0"/>
                  </a:moveTo>
                  <a:lnTo>
                    <a:pt x="579005" y="0"/>
                  </a:lnTo>
                  <a:cubicBezTo>
                    <a:pt x="595099" y="0"/>
                    <a:pt x="610534" y="6393"/>
                    <a:pt x="621914" y="17773"/>
                  </a:cubicBezTo>
                  <a:cubicBezTo>
                    <a:pt x="633294" y="29153"/>
                    <a:pt x="639687" y="44588"/>
                    <a:pt x="639687" y="60682"/>
                  </a:cubicBezTo>
                  <a:lnTo>
                    <a:pt x="639687" y="1059035"/>
                  </a:lnTo>
                  <a:cubicBezTo>
                    <a:pt x="639687" y="1092549"/>
                    <a:pt x="612519" y="1119717"/>
                    <a:pt x="579005" y="1119717"/>
                  </a:cubicBezTo>
                  <a:lnTo>
                    <a:pt x="60682" y="1119717"/>
                  </a:lnTo>
                  <a:cubicBezTo>
                    <a:pt x="27168" y="1119717"/>
                    <a:pt x="0" y="1092549"/>
                    <a:pt x="0" y="1059035"/>
                  </a:cubicBezTo>
                  <a:lnTo>
                    <a:pt x="0" y="60682"/>
                  </a:lnTo>
                  <a:cubicBezTo>
                    <a:pt x="0" y="27168"/>
                    <a:pt x="27168" y="0"/>
                    <a:pt x="60682" y="0"/>
                  </a:cubicBezTo>
                  <a:close/>
                </a:path>
              </a:pathLst>
            </a:custGeom>
            <a:blipFill>
              <a:blip r:embed="rId2"/>
              <a:stretch>
                <a:fillRect l="-8310" t="0" r="-831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813019" y="5703401"/>
            <a:ext cx="1200149" cy="1231497"/>
          </a:xfrm>
          <a:custGeom>
            <a:avLst/>
            <a:gdLst/>
            <a:ahLst/>
            <a:cxnLst/>
            <a:rect r="r" b="b" t="t" l="l"/>
            <a:pathLst>
              <a:path h="1231497" w="1200149">
                <a:moveTo>
                  <a:pt x="0" y="0"/>
                </a:moveTo>
                <a:lnTo>
                  <a:pt x="1200149" y="0"/>
                </a:lnTo>
                <a:lnTo>
                  <a:pt x="1200149" y="1231497"/>
                </a:lnTo>
                <a:lnTo>
                  <a:pt x="0" y="1231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859380" y="3030535"/>
            <a:ext cx="1552497" cy="843994"/>
          </a:xfrm>
          <a:custGeom>
            <a:avLst/>
            <a:gdLst/>
            <a:ahLst/>
            <a:cxnLst/>
            <a:rect r="r" b="b" t="t" l="l"/>
            <a:pathLst>
              <a:path h="843994" w="1552497">
                <a:moveTo>
                  <a:pt x="0" y="0"/>
                </a:moveTo>
                <a:lnTo>
                  <a:pt x="1552497" y="0"/>
                </a:lnTo>
                <a:lnTo>
                  <a:pt x="1552497" y="843994"/>
                </a:lnTo>
                <a:lnTo>
                  <a:pt x="0" y="8439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13019" y="3395382"/>
            <a:ext cx="4359103" cy="194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b="true">
                <a:solidFill>
                  <a:srgbClr val="131108"/>
                </a:solidFill>
                <a:latin typeface="Agrandir Bold"/>
                <a:ea typeface="Agrandir Bold"/>
                <a:cs typeface="Agrandir Bold"/>
                <a:sym typeface="Agrandir Bold"/>
              </a:rPr>
              <a:t>Our Big Idea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119488" y="4397375"/>
            <a:ext cx="4292388" cy="1778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31108"/>
                </a:solidFill>
                <a:latin typeface="Poppins"/>
                <a:ea typeface="Poppins"/>
                <a:cs typeface="Poppins"/>
                <a:sym typeface="Poppins"/>
              </a:rPr>
              <a:t>We a</a:t>
            </a:r>
            <a:r>
              <a:rPr lang="en-US" sz="2000">
                <a:solidFill>
                  <a:srgbClr val="131108"/>
                </a:solidFill>
                <a:latin typeface="Poppins"/>
                <a:ea typeface="Poppins"/>
                <a:cs typeface="Poppins"/>
                <a:sym typeface="Poppins"/>
              </a:rPr>
              <a:t>re building a smarter fashion ecosystem that delivers personalization, transparency, and sustainable style—all in one seamless experience.</a:t>
            </a:r>
          </a:p>
        </p:txBody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77933" y="-436169"/>
            <a:ext cx="14932134" cy="6140458"/>
            <a:chOff x="0" y="0"/>
            <a:chExt cx="2268748" cy="9329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68748" cy="932964"/>
            </a:xfrm>
            <a:custGeom>
              <a:avLst/>
              <a:gdLst/>
              <a:ahLst/>
              <a:cxnLst/>
              <a:rect r="r" b="b" t="t" l="l"/>
              <a:pathLst>
                <a:path h="932964" w="2268748">
                  <a:moveTo>
                    <a:pt x="17110" y="0"/>
                  </a:moveTo>
                  <a:lnTo>
                    <a:pt x="2251638" y="0"/>
                  </a:lnTo>
                  <a:cubicBezTo>
                    <a:pt x="2256176" y="0"/>
                    <a:pt x="2260528" y="1803"/>
                    <a:pt x="2263736" y="5011"/>
                  </a:cubicBezTo>
                  <a:cubicBezTo>
                    <a:pt x="2266945" y="8220"/>
                    <a:pt x="2268748" y="12572"/>
                    <a:pt x="2268748" y="17110"/>
                  </a:cubicBezTo>
                  <a:lnTo>
                    <a:pt x="2268748" y="915855"/>
                  </a:lnTo>
                  <a:cubicBezTo>
                    <a:pt x="2268748" y="920392"/>
                    <a:pt x="2266945" y="924744"/>
                    <a:pt x="2263736" y="927953"/>
                  </a:cubicBezTo>
                  <a:cubicBezTo>
                    <a:pt x="2260528" y="931162"/>
                    <a:pt x="2256176" y="932964"/>
                    <a:pt x="2251638" y="932964"/>
                  </a:cubicBezTo>
                  <a:lnTo>
                    <a:pt x="17110" y="932964"/>
                  </a:lnTo>
                  <a:cubicBezTo>
                    <a:pt x="12572" y="932964"/>
                    <a:pt x="8220" y="931162"/>
                    <a:pt x="5011" y="927953"/>
                  </a:cubicBezTo>
                  <a:cubicBezTo>
                    <a:pt x="1803" y="924744"/>
                    <a:pt x="0" y="920392"/>
                    <a:pt x="0" y="915855"/>
                  </a:cubicBezTo>
                  <a:lnTo>
                    <a:pt x="0" y="17110"/>
                  </a:lnTo>
                  <a:cubicBezTo>
                    <a:pt x="0" y="12572"/>
                    <a:pt x="1803" y="8220"/>
                    <a:pt x="5011" y="5011"/>
                  </a:cubicBezTo>
                  <a:cubicBezTo>
                    <a:pt x="8220" y="1803"/>
                    <a:pt x="12572" y="0"/>
                    <a:pt x="1711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16661" r="0" b="-45354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028700" y="8457610"/>
            <a:ext cx="2322830" cy="637723"/>
          </a:xfrm>
          <a:custGeom>
            <a:avLst/>
            <a:gdLst/>
            <a:ahLst/>
            <a:cxnLst/>
            <a:rect r="r" b="b" t="t" l="l"/>
            <a:pathLst>
              <a:path h="637723" w="2322830">
                <a:moveTo>
                  <a:pt x="0" y="0"/>
                </a:moveTo>
                <a:lnTo>
                  <a:pt x="2322830" y="0"/>
                </a:lnTo>
                <a:lnTo>
                  <a:pt x="2322830" y="637723"/>
                </a:lnTo>
                <a:lnTo>
                  <a:pt x="0" y="63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887761" y="4200808"/>
            <a:ext cx="1885384" cy="1885384"/>
          </a:xfrm>
          <a:custGeom>
            <a:avLst/>
            <a:gdLst/>
            <a:ahLst/>
            <a:cxnLst/>
            <a:rect r="r" b="b" t="t" l="l"/>
            <a:pathLst>
              <a:path h="1885384" w="1885384">
                <a:moveTo>
                  <a:pt x="0" y="0"/>
                </a:moveTo>
                <a:lnTo>
                  <a:pt x="1885384" y="0"/>
                </a:lnTo>
                <a:lnTo>
                  <a:pt x="1885384" y="1885384"/>
                </a:lnTo>
                <a:lnTo>
                  <a:pt x="0" y="18853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852395" y="7136949"/>
            <a:ext cx="6680245" cy="1073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31108"/>
                </a:solidFill>
                <a:latin typeface="Poppins"/>
                <a:ea typeface="Poppins"/>
                <a:cs typeface="Poppins"/>
                <a:sym typeface="Poppins"/>
              </a:rPr>
              <a:t>D</a:t>
            </a:r>
            <a:r>
              <a:rPr lang="en-US" sz="2000">
                <a:solidFill>
                  <a:srgbClr val="131108"/>
                </a:solidFill>
                <a:latin typeface="Poppins"/>
                <a:ea typeface="Poppins"/>
                <a:cs typeface="Poppins"/>
                <a:sym typeface="Poppins"/>
              </a:rPr>
              <a:t>emand for sustainable and digital-first fashion is rapidly growing, especially among Millennials and Gen Z.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418136" y="6130391"/>
            <a:ext cx="6725864" cy="194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b="true">
                <a:solidFill>
                  <a:srgbClr val="131108"/>
                </a:solidFill>
                <a:latin typeface="Agrandir Bold"/>
                <a:ea typeface="Agrandir Bold"/>
                <a:cs typeface="Agrandir Bold"/>
                <a:sym typeface="Agrandir Bold"/>
              </a:rPr>
              <a:t>Market Potential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852395" y="6301889"/>
            <a:ext cx="4361213" cy="843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131108"/>
                </a:solidFill>
                <a:latin typeface="Poppins Bold"/>
                <a:ea typeface="Poppins Bold"/>
                <a:cs typeface="Poppins Bold"/>
                <a:sym typeface="Poppins Bold"/>
              </a:rPr>
              <a:t>The</a:t>
            </a:r>
            <a:r>
              <a:rPr lang="en-US" sz="2400" b="true">
                <a:solidFill>
                  <a:srgbClr val="131108"/>
                </a:solidFill>
                <a:latin typeface="Poppins Bold"/>
                <a:ea typeface="Poppins Bold"/>
                <a:cs typeface="Poppins Bold"/>
                <a:sym typeface="Poppins Bold"/>
              </a:rPr>
              <a:t> global fashion market is valued at $2.5 trillion. </a:t>
            </a: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516292" y="-338565"/>
            <a:ext cx="6139106" cy="11040268"/>
            <a:chOff x="0" y="0"/>
            <a:chExt cx="951108" cy="17104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51108" cy="1710426"/>
            </a:xfrm>
            <a:custGeom>
              <a:avLst/>
              <a:gdLst/>
              <a:ahLst/>
              <a:cxnLst/>
              <a:rect r="r" b="b" t="t" l="l"/>
              <a:pathLst>
                <a:path h="1710426" w="951108">
                  <a:moveTo>
                    <a:pt x="63054" y="0"/>
                  </a:moveTo>
                  <a:lnTo>
                    <a:pt x="888054" y="0"/>
                  </a:lnTo>
                  <a:cubicBezTo>
                    <a:pt x="904777" y="0"/>
                    <a:pt x="920815" y="6643"/>
                    <a:pt x="932640" y="18468"/>
                  </a:cubicBezTo>
                  <a:cubicBezTo>
                    <a:pt x="944465" y="30293"/>
                    <a:pt x="951108" y="46331"/>
                    <a:pt x="951108" y="63054"/>
                  </a:cubicBezTo>
                  <a:lnTo>
                    <a:pt x="951108" y="1647372"/>
                  </a:lnTo>
                  <a:cubicBezTo>
                    <a:pt x="951108" y="1682196"/>
                    <a:pt x="922878" y="1710426"/>
                    <a:pt x="888054" y="1710426"/>
                  </a:cubicBezTo>
                  <a:lnTo>
                    <a:pt x="63054" y="1710426"/>
                  </a:lnTo>
                  <a:cubicBezTo>
                    <a:pt x="28230" y="1710426"/>
                    <a:pt x="0" y="1682196"/>
                    <a:pt x="0" y="1647372"/>
                  </a:cubicBezTo>
                  <a:lnTo>
                    <a:pt x="0" y="63054"/>
                  </a:lnTo>
                  <a:cubicBezTo>
                    <a:pt x="0" y="28230"/>
                    <a:pt x="28230" y="0"/>
                    <a:pt x="63054" y="0"/>
                  </a:cubicBezTo>
                  <a:close/>
                </a:path>
              </a:pathLst>
            </a:custGeom>
            <a:blipFill>
              <a:blip r:embed="rId2"/>
              <a:stretch>
                <a:fillRect l="-9907" t="0" r="-9907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44042" y="7299389"/>
            <a:ext cx="821282" cy="821282"/>
            <a:chOff x="0" y="0"/>
            <a:chExt cx="1095043" cy="1095043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1095043" cy="1095043"/>
              <a:chOff x="0" y="0"/>
              <a:chExt cx="812800" cy="8128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DA35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</a:p>
            </p:txBody>
          </p:sp>
        </p:grpSp>
        <p:sp>
          <p:nvSpPr>
            <p:cNvPr name="Freeform 8" id="8"/>
            <p:cNvSpPr/>
            <p:nvPr/>
          </p:nvSpPr>
          <p:spPr>
            <a:xfrm flipH="false" flipV="false" rot="0">
              <a:off x="283922" y="283922"/>
              <a:ext cx="527200" cy="527200"/>
            </a:xfrm>
            <a:custGeom>
              <a:avLst/>
              <a:gdLst/>
              <a:ahLst/>
              <a:cxnLst/>
              <a:rect r="r" b="b" t="t" l="l"/>
              <a:pathLst>
                <a:path h="527200" w="527200">
                  <a:moveTo>
                    <a:pt x="0" y="0"/>
                  </a:moveTo>
                  <a:lnTo>
                    <a:pt x="527199" y="0"/>
                  </a:lnTo>
                  <a:lnTo>
                    <a:pt x="527199" y="527199"/>
                  </a:lnTo>
                  <a:lnTo>
                    <a:pt x="0" y="527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130167" y="7299389"/>
            <a:ext cx="821282" cy="821282"/>
            <a:chOff x="0" y="0"/>
            <a:chExt cx="1095043" cy="1095043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1095043" cy="1095043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DA35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</a:p>
            </p:txBody>
          </p:sp>
        </p:grpSp>
        <p:sp>
          <p:nvSpPr>
            <p:cNvPr name="Freeform 13" id="13"/>
            <p:cNvSpPr/>
            <p:nvPr/>
          </p:nvSpPr>
          <p:spPr>
            <a:xfrm flipH="false" flipV="false" rot="0">
              <a:off x="283922" y="283922"/>
              <a:ext cx="527200" cy="527200"/>
            </a:xfrm>
            <a:custGeom>
              <a:avLst/>
              <a:gdLst/>
              <a:ahLst/>
              <a:cxnLst/>
              <a:rect r="r" b="b" t="t" l="l"/>
              <a:pathLst>
                <a:path h="527200" w="527200">
                  <a:moveTo>
                    <a:pt x="0" y="0"/>
                  </a:moveTo>
                  <a:lnTo>
                    <a:pt x="527199" y="0"/>
                  </a:lnTo>
                  <a:lnTo>
                    <a:pt x="527199" y="527199"/>
                  </a:lnTo>
                  <a:lnTo>
                    <a:pt x="0" y="527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744042" y="5560104"/>
            <a:ext cx="821282" cy="821282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DA35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956983" y="5773045"/>
            <a:ext cx="395400" cy="395400"/>
          </a:xfrm>
          <a:custGeom>
            <a:avLst/>
            <a:gdLst/>
            <a:ahLst/>
            <a:cxnLst/>
            <a:rect r="r" b="b" t="t" l="l"/>
            <a:pathLst>
              <a:path h="395400" w="395400">
                <a:moveTo>
                  <a:pt x="0" y="0"/>
                </a:moveTo>
                <a:lnTo>
                  <a:pt x="395400" y="0"/>
                </a:lnTo>
                <a:lnTo>
                  <a:pt x="395400" y="395400"/>
                </a:lnTo>
                <a:lnTo>
                  <a:pt x="0" y="3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7130167" y="5560104"/>
            <a:ext cx="821282" cy="821282"/>
            <a:chOff x="0" y="0"/>
            <a:chExt cx="1095043" cy="1095043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1095043" cy="1095043"/>
              <a:chOff x="0" y="0"/>
              <a:chExt cx="812800" cy="8128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DA35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283922" y="283922"/>
              <a:ext cx="527200" cy="527200"/>
            </a:xfrm>
            <a:custGeom>
              <a:avLst/>
              <a:gdLst/>
              <a:ahLst/>
              <a:cxnLst/>
              <a:rect r="r" b="b" t="t" l="l"/>
              <a:pathLst>
                <a:path h="527200" w="527200">
                  <a:moveTo>
                    <a:pt x="0" y="0"/>
                  </a:moveTo>
                  <a:lnTo>
                    <a:pt x="527199" y="0"/>
                  </a:lnTo>
                  <a:lnTo>
                    <a:pt x="527199" y="527199"/>
                  </a:lnTo>
                  <a:lnTo>
                    <a:pt x="0" y="527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9896713" y="9122906"/>
            <a:ext cx="2024417" cy="717748"/>
          </a:xfrm>
          <a:custGeom>
            <a:avLst/>
            <a:gdLst/>
            <a:ahLst/>
            <a:cxnLst/>
            <a:rect r="r" b="b" t="t" l="l"/>
            <a:pathLst>
              <a:path h="717748" w="2024417">
                <a:moveTo>
                  <a:pt x="0" y="0"/>
                </a:moveTo>
                <a:lnTo>
                  <a:pt x="2024418" y="0"/>
                </a:lnTo>
                <a:lnTo>
                  <a:pt x="2024418" y="717748"/>
                </a:lnTo>
                <a:lnTo>
                  <a:pt x="0" y="7177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true" flipV="true" rot="0">
            <a:off x="845989" y="374353"/>
            <a:ext cx="1308695" cy="1308695"/>
          </a:xfrm>
          <a:custGeom>
            <a:avLst/>
            <a:gdLst/>
            <a:ahLst/>
            <a:cxnLst/>
            <a:rect r="r" b="b" t="t" l="l"/>
            <a:pathLst>
              <a:path h="1308695" w="1308695">
                <a:moveTo>
                  <a:pt x="1308694" y="1308694"/>
                </a:moveTo>
                <a:lnTo>
                  <a:pt x="0" y="1308694"/>
                </a:lnTo>
                <a:lnTo>
                  <a:pt x="0" y="0"/>
                </a:lnTo>
                <a:lnTo>
                  <a:pt x="1308694" y="0"/>
                </a:lnTo>
                <a:lnTo>
                  <a:pt x="1308694" y="130869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2785239" y="7316331"/>
            <a:ext cx="3552374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13110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Sustainable coll</a:t>
            </a:r>
            <a:r>
              <a:rPr lang="en-US" b="true" sz="2000">
                <a:solidFill>
                  <a:srgbClr val="13110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ections with ethical sourcing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171364" y="7316331"/>
            <a:ext cx="3552374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13110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Exclusive designer collabo</a:t>
            </a:r>
            <a:r>
              <a:rPr lang="en-US" b="true" sz="2000">
                <a:solidFill>
                  <a:srgbClr val="13110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rations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785239" y="5577045"/>
            <a:ext cx="3552374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13110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Personalized </a:t>
            </a:r>
            <a:r>
              <a:rPr lang="en-US" b="true" sz="2000">
                <a:solidFill>
                  <a:srgbClr val="13110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style powered by data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171364" y="5577045"/>
            <a:ext cx="3552374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13110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Digital-first exp</a:t>
            </a:r>
            <a:r>
              <a:rPr lang="en-US" b="true" sz="2000">
                <a:solidFill>
                  <a:srgbClr val="13110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eriences like virtual try-on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744042" y="2308184"/>
            <a:ext cx="6658648" cy="208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80"/>
              </a:lnSpc>
            </a:pPr>
            <a:r>
              <a:rPr lang="en-US" sz="6800" b="true">
                <a:solidFill>
                  <a:srgbClr val="131108"/>
                </a:solidFill>
                <a:latin typeface="Agrandir Bold"/>
                <a:ea typeface="Agrandir Bold"/>
                <a:cs typeface="Agrandir Bold"/>
                <a:sym typeface="Agrandir Bold"/>
              </a:rPr>
              <a:t>What Sets </a:t>
            </a:r>
          </a:p>
          <a:p>
            <a:pPr algn="l">
              <a:lnSpc>
                <a:spcPts val="7480"/>
              </a:lnSpc>
            </a:pPr>
            <a:r>
              <a:rPr lang="en-US" sz="6800" b="true">
                <a:solidFill>
                  <a:srgbClr val="131108"/>
                </a:solidFill>
                <a:latin typeface="Agrandir Bold"/>
                <a:ea typeface="Agrandir Bold"/>
                <a:cs typeface="Agrandir Bold"/>
                <a:sym typeface="Agrandir Bold"/>
              </a:rPr>
              <a:t>Us Apart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402689" y="1902360"/>
            <a:ext cx="2988048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400">
                <a:solidFill>
                  <a:srgbClr val="131108"/>
                </a:solidFill>
                <a:latin typeface="Poppins"/>
                <a:ea typeface="Poppins"/>
                <a:cs typeface="Poppins"/>
                <a:sym typeface="Poppins"/>
              </a:rPr>
              <a:t>@reallygreatsite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883215" y="1795162"/>
            <a:ext cx="8889750" cy="4016337"/>
            <a:chOff x="0" y="0"/>
            <a:chExt cx="1377255" cy="6222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7255" cy="622236"/>
            </a:xfrm>
            <a:custGeom>
              <a:avLst/>
              <a:gdLst/>
              <a:ahLst/>
              <a:cxnLst/>
              <a:rect r="r" b="b" t="t" l="l"/>
              <a:pathLst>
                <a:path h="622236" w="1377255">
                  <a:moveTo>
                    <a:pt x="28739" y="0"/>
                  </a:moveTo>
                  <a:lnTo>
                    <a:pt x="1348516" y="0"/>
                  </a:lnTo>
                  <a:cubicBezTo>
                    <a:pt x="1364388" y="0"/>
                    <a:pt x="1377255" y="12867"/>
                    <a:pt x="1377255" y="28739"/>
                  </a:cubicBezTo>
                  <a:lnTo>
                    <a:pt x="1377255" y="593497"/>
                  </a:lnTo>
                  <a:cubicBezTo>
                    <a:pt x="1377255" y="609369"/>
                    <a:pt x="1364388" y="622236"/>
                    <a:pt x="1348516" y="622236"/>
                  </a:cubicBezTo>
                  <a:lnTo>
                    <a:pt x="28739" y="622236"/>
                  </a:lnTo>
                  <a:cubicBezTo>
                    <a:pt x="12867" y="622236"/>
                    <a:pt x="0" y="609369"/>
                    <a:pt x="0" y="593497"/>
                  </a:cubicBezTo>
                  <a:lnTo>
                    <a:pt x="0" y="28739"/>
                  </a:lnTo>
                  <a:cubicBezTo>
                    <a:pt x="0" y="12867"/>
                    <a:pt x="12867" y="0"/>
                    <a:pt x="28739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144129" r="0" b="-88088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954430" y="2339858"/>
            <a:ext cx="821282" cy="821282"/>
            <a:chOff x="0" y="0"/>
            <a:chExt cx="1095043" cy="1095043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1095043" cy="1095043"/>
              <a:chOff x="0" y="0"/>
              <a:chExt cx="812800" cy="8128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DA35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</a:p>
            </p:txBody>
          </p:sp>
        </p:grpSp>
        <p:sp>
          <p:nvSpPr>
            <p:cNvPr name="Freeform 8" id="8"/>
            <p:cNvSpPr/>
            <p:nvPr/>
          </p:nvSpPr>
          <p:spPr>
            <a:xfrm flipH="false" flipV="false" rot="0">
              <a:off x="283922" y="283922"/>
              <a:ext cx="527200" cy="527200"/>
            </a:xfrm>
            <a:custGeom>
              <a:avLst/>
              <a:gdLst/>
              <a:ahLst/>
              <a:cxnLst/>
              <a:rect r="r" b="b" t="t" l="l"/>
              <a:pathLst>
                <a:path h="527200" w="527200">
                  <a:moveTo>
                    <a:pt x="0" y="0"/>
                  </a:moveTo>
                  <a:lnTo>
                    <a:pt x="527199" y="0"/>
                  </a:lnTo>
                  <a:lnTo>
                    <a:pt x="527199" y="527199"/>
                  </a:lnTo>
                  <a:lnTo>
                    <a:pt x="0" y="527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954430" y="3934346"/>
            <a:ext cx="821282" cy="821282"/>
            <a:chOff x="0" y="0"/>
            <a:chExt cx="1095043" cy="1095043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1095043" cy="1095043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DA35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</a:p>
            </p:txBody>
          </p:sp>
        </p:grpSp>
        <p:sp>
          <p:nvSpPr>
            <p:cNvPr name="Freeform 13" id="13"/>
            <p:cNvSpPr/>
            <p:nvPr/>
          </p:nvSpPr>
          <p:spPr>
            <a:xfrm flipH="false" flipV="false" rot="0">
              <a:off x="283922" y="283922"/>
              <a:ext cx="527200" cy="527200"/>
            </a:xfrm>
            <a:custGeom>
              <a:avLst/>
              <a:gdLst/>
              <a:ahLst/>
              <a:cxnLst/>
              <a:rect r="r" b="b" t="t" l="l"/>
              <a:pathLst>
                <a:path h="527200" w="527200">
                  <a:moveTo>
                    <a:pt x="0" y="0"/>
                  </a:moveTo>
                  <a:lnTo>
                    <a:pt x="527199" y="0"/>
                  </a:lnTo>
                  <a:lnTo>
                    <a:pt x="527199" y="527199"/>
                  </a:lnTo>
                  <a:lnTo>
                    <a:pt x="0" y="527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954430" y="5531371"/>
            <a:ext cx="821282" cy="821282"/>
            <a:chOff x="0" y="0"/>
            <a:chExt cx="1095043" cy="1095043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1095043" cy="1095043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DA35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</a:p>
            </p:txBody>
          </p:sp>
        </p:grpSp>
        <p:sp>
          <p:nvSpPr>
            <p:cNvPr name="Freeform 18" id="18"/>
            <p:cNvSpPr/>
            <p:nvPr/>
          </p:nvSpPr>
          <p:spPr>
            <a:xfrm flipH="false" flipV="false" rot="0">
              <a:off x="283922" y="283922"/>
              <a:ext cx="527200" cy="527200"/>
            </a:xfrm>
            <a:custGeom>
              <a:avLst/>
              <a:gdLst/>
              <a:ahLst/>
              <a:cxnLst/>
              <a:rect r="r" b="b" t="t" l="l"/>
              <a:pathLst>
                <a:path h="527200" w="527200">
                  <a:moveTo>
                    <a:pt x="0" y="0"/>
                  </a:moveTo>
                  <a:lnTo>
                    <a:pt x="527199" y="0"/>
                  </a:lnTo>
                  <a:lnTo>
                    <a:pt x="527199" y="527199"/>
                  </a:lnTo>
                  <a:lnTo>
                    <a:pt x="0" y="527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954430" y="7125860"/>
            <a:ext cx="821282" cy="821282"/>
            <a:chOff x="0" y="0"/>
            <a:chExt cx="1095043" cy="1095043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1095043" cy="1095043"/>
              <a:chOff x="0" y="0"/>
              <a:chExt cx="812800" cy="8128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DA35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76200" y="-9525"/>
                <a:ext cx="660400" cy="7461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39"/>
                  </a:lnSpc>
                </a:pPr>
              </a:p>
            </p:txBody>
          </p:sp>
        </p:grpSp>
        <p:sp>
          <p:nvSpPr>
            <p:cNvPr name="Freeform 23" id="23"/>
            <p:cNvSpPr/>
            <p:nvPr/>
          </p:nvSpPr>
          <p:spPr>
            <a:xfrm flipH="false" flipV="false" rot="0">
              <a:off x="283922" y="283922"/>
              <a:ext cx="527200" cy="527200"/>
            </a:xfrm>
            <a:custGeom>
              <a:avLst/>
              <a:gdLst/>
              <a:ahLst/>
              <a:cxnLst/>
              <a:rect r="r" b="b" t="t" l="l"/>
              <a:pathLst>
                <a:path h="527200" w="527200">
                  <a:moveTo>
                    <a:pt x="0" y="0"/>
                  </a:moveTo>
                  <a:lnTo>
                    <a:pt x="527199" y="0"/>
                  </a:lnTo>
                  <a:lnTo>
                    <a:pt x="527199" y="527199"/>
                  </a:lnTo>
                  <a:lnTo>
                    <a:pt x="0" y="527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1028700" y="-564356"/>
            <a:ext cx="2132688" cy="2132688"/>
          </a:xfrm>
          <a:custGeom>
            <a:avLst/>
            <a:gdLst/>
            <a:ahLst/>
            <a:cxnLst/>
            <a:rect r="r" b="b" t="t" l="l"/>
            <a:pathLst>
              <a:path h="2132688" w="2132688">
                <a:moveTo>
                  <a:pt x="0" y="0"/>
                </a:moveTo>
                <a:lnTo>
                  <a:pt x="2132688" y="0"/>
                </a:lnTo>
                <a:lnTo>
                  <a:pt x="2132688" y="2132689"/>
                </a:lnTo>
                <a:lnTo>
                  <a:pt x="0" y="21326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609477" y="7381989"/>
            <a:ext cx="1362464" cy="1364946"/>
          </a:xfrm>
          <a:custGeom>
            <a:avLst/>
            <a:gdLst/>
            <a:ahLst/>
            <a:cxnLst/>
            <a:rect r="r" b="b" t="t" l="l"/>
            <a:pathLst>
              <a:path h="1364946" w="1362464">
                <a:moveTo>
                  <a:pt x="0" y="0"/>
                </a:moveTo>
                <a:lnTo>
                  <a:pt x="1362464" y="0"/>
                </a:lnTo>
                <a:lnTo>
                  <a:pt x="1362464" y="1364946"/>
                </a:lnTo>
                <a:lnTo>
                  <a:pt x="0" y="13649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7883215" y="6238354"/>
            <a:ext cx="8018563" cy="1143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80"/>
              </a:lnSpc>
            </a:pPr>
            <a:r>
              <a:rPr lang="en-US" sz="6800" b="true">
                <a:solidFill>
                  <a:srgbClr val="131108"/>
                </a:solidFill>
                <a:latin typeface="Agrandir Bold"/>
                <a:ea typeface="Agrandir Bold"/>
                <a:cs typeface="Agrandir Bold"/>
                <a:sym typeface="Agrandir Bold"/>
              </a:rPr>
              <a:t>How We Operate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995627" y="2533011"/>
            <a:ext cx="3739123" cy="368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13110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Dir</a:t>
            </a:r>
            <a:r>
              <a:rPr lang="en-US" b="true" sz="2000">
                <a:solidFill>
                  <a:srgbClr val="13110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ect-to-consumer sales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995627" y="3951288"/>
            <a:ext cx="3739123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13110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Membe</a:t>
            </a:r>
            <a:r>
              <a:rPr lang="en-US" b="true" sz="2000">
                <a:solidFill>
                  <a:srgbClr val="13110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rship and subscription models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995627" y="5548312"/>
            <a:ext cx="3739123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13110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Partnersh</a:t>
            </a:r>
            <a:r>
              <a:rPr lang="en-US" b="true" sz="2000">
                <a:solidFill>
                  <a:srgbClr val="13110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ips with designers and brands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995627" y="7142801"/>
            <a:ext cx="3739123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b="true" sz="2000">
                <a:solidFill>
                  <a:srgbClr val="13110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Digital fashion for the vir</a:t>
            </a:r>
            <a:r>
              <a:rPr lang="en-US" b="true" sz="2000">
                <a:solidFill>
                  <a:srgbClr val="131108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tual economy</a:t>
            </a:r>
          </a:p>
        </p:txBody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038897" y="1458699"/>
            <a:ext cx="4210206" cy="7369603"/>
            <a:chOff x="0" y="0"/>
            <a:chExt cx="639687" cy="111971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9687" cy="1119717"/>
            </a:xfrm>
            <a:custGeom>
              <a:avLst/>
              <a:gdLst/>
              <a:ahLst/>
              <a:cxnLst/>
              <a:rect r="r" b="b" t="t" l="l"/>
              <a:pathLst>
                <a:path h="1119717" w="639687">
                  <a:moveTo>
                    <a:pt x="60682" y="0"/>
                  </a:moveTo>
                  <a:lnTo>
                    <a:pt x="579005" y="0"/>
                  </a:lnTo>
                  <a:cubicBezTo>
                    <a:pt x="595099" y="0"/>
                    <a:pt x="610534" y="6393"/>
                    <a:pt x="621914" y="17773"/>
                  </a:cubicBezTo>
                  <a:cubicBezTo>
                    <a:pt x="633294" y="29153"/>
                    <a:pt x="639687" y="44588"/>
                    <a:pt x="639687" y="60682"/>
                  </a:cubicBezTo>
                  <a:lnTo>
                    <a:pt x="639687" y="1059035"/>
                  </a:lnTo>
                  <a:cubicBezTo>
                    <a:pt x="639687" y="1092549"/>
                    <a:pt x="612519" y="1119717"/>
                    <a:pt x="579005" y="1119717"/>
                  </a:cubicBezTo>
                  <a:lnTo>
                    <a:pt x="60682" y="1119717"/>
                  </a:lnTo>
                  <a:cubicBezTo>
                    <a:pt x="27168" y="1119717"/>
                    <a:pt x="0" y="1092549"/>
                    <a:pt x="0" y="1059035"/>
                  </a:cubicBezTo>
                  <a:lnTo>
                    <a:pt x="0" y="60682"/>
                  </a:lnTo>
                  <a:cubicBezTo>
                    <a:pt x="0" y="27168"/>
                    <a:pt x="27168" y="0"/>
                    <a:pt x="60682" y="0"/>
                  </a:cubicBezTo>
                  <a:close/>
                </a:path>
              </a:pathLst>
            </a:custGeom>
            <a:blipFill>
              <a:blip r:embed="rId2"/>
              <a:stretch>
                <a:fillRect l="-8310" t="0" r="-831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816629" y="1392024"/>
            <a:ext cx="4349046" cy="1778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31108"/>
                </a:solidFill>
                <a:latin typeface="Poppins"/>
                <a:ea typeface="Poppins"/>
                <a:cs typeface="Poppins"/>
                <a:sym typeface="Poppins"/>
              </a:rPr>
              <a:t>Sh</a:t>
            </a:r>
            <a:r>
              <a:rPr lang="en-US" sz="2000">
                <a:solidFill>
                  <a:srgbClr val="131108"/>
                </a:solidFill>
                <a:latin typeface="Poppins"/>
                <a:ea typeface="Poppins"/>
                <a:cs typeface="Poppins"/>
                <a:sym typeface="Poppins"/>
              </a:rPr>
              <a:t>oppers already love our curated collections. Engagement and retention are strong, and early partnerships prove demand for a new fashion experience.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289999" y="1401549"/>
            <a:ext cx="4552809" cy="194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b="true">
                <a:solidFill>
                  <a:srgbClr val="131108"/>
                </a:solidFill>
                <a:latin typeface="Agrandir Bold"/>
                <a:ea typeface="Agrandir Bold"/>
                <a:cs typeface="Agrandir Bold"/>
                <a:sym typeface="Agrandir Bold"/>
              </a:rPr>
              <a:t>Early Results</a:t>
            </a:r>
          </a:p>
        </p:txBody>
      </p:sp>
      <p:sp>
        <p:nvSpPr>
          <p:cNvPr name="Freeform 6" id="6"/>
          <p:cNvSpPr/>
          <p:nvPr/>
        </p:nvSpPr>
        <p:spPr>
          <a:xfrm flipH="false" flipV="true" rot="0">
            <a:off x="15965035" y="3345919"/>
            <a:ext cx="2588531" cy="1821384"/>
          </a:xfrm>
          <a:custGeom>
            <a:avLst/>
            <a:gdLst/>
            <a:ahLst/>
            <a:cxnLst/>
            <a:rect r="r" b="b" t="t" l="l"/>
            <a:pathLst>
              <a:path h="1821384" w="2588531">
                <a:moveTo>
                  <a:pt x="0" y="1821384"/>
                </a:moveTo>
                <a:lnTo>
                  <a:pt x="2588530" y="1821384"/>
                </a:lnTo>
                <a:lnTo>
                  <a:pt x="2588530" y="0"/>
                </a:lnTo>
                <a:lnTo>
                  <a:pt x="0" y="0"/>
                </a:lnTo>
                <a:lnTo>
                  <a:pt x="0" y="18213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7767177"/>
            <a:ext cx="2323279" cy="1491123"/>
          </a:xfrm>
          <a:custGeom>
            <a:avLst/>
            <a:gdLst/>
            <a:ahLst/>
            <a:cxnLst/>
            <a:rect r="r" b="b" t="t" l="l"/>
            <a:pathLst>
              <a:path h="1491123" w="2323279">
                <a:moveTo>
                  <a:pt x="0" y="0"/>
                </a:moveTo>
                <a:lnTo>
                  <a:pt x="2323279" y="0"/>
                </a:lnTo>
                <a:lnTo>
                  <a:pt x="2323279" y="1491123"/>
                </a:lnTo>
                <a:lnTo>
                  <a:pt x="0" y="14911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77933" y="-436169"/>
            <a:ext cx="14932134" cy="6140458"/>
            <a:chOff x="0" y="0"/>
            <a:chExt cx="2268748" cy="9329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68748" cy="932964"/>
            </a:xfrm>
            <a:custGeom>
              <a:avLst/>
              <a:gdLst/>
              <a:ahLst/>
              <a:cxnLst/>
              <a:rect r="r" b="b" t="t" l="l"/>
              <a:pathLst>
                <a:path h="932964" w="2268748">
                  <a:moveTo>
                    <a:pt x="17110" y="0"/>
                  </a:moveTo>
                  <a:lnTo>
                    <a:pt x="2251638" y="0"/>
                  </a:lnTo>
                  <a:cubicBezTo>
                    <a:pt x="2256176" y="0"/>
                    <a:pt x="2260528" y="1803"/>
                    <a:pt x="2263736" y="5011"/>
                  </a:cubicBezTo>
                  <a:cubicBezTo>
                    <a:pt x="2266945" y="8220"/>
                    <a:pt x="2268748" y="12572"/>
                    <a:pt x="2268748" y="17110"/>
                  </a:cubicBezTo>
                  <a:lnTo>
                    <a:pt x="2268748" y="915855"/>
                  </a:lnTo>
                  <a:cubicBezTo>
                    <a:pt x="2268748" y="920392"/>
                    <a:pt x="2266945" y="924744"/>
                    <a:pt x="2263736" y="927953"/>
                  </a:cubicBezTo>
                  <a:cubicBezTo>
                    <a:pt x="2260528" y="931162"/>
                    <a:pt x="2256176" y="932964"/>
                    <a:pt x="2251638" y="932964"/>
                  </a:cubicBezTo>
                  <a:lnTo>
                    <a:pt x="17110" y="932964"/>
                  </a:lnTo>
                  <a:cubicBezTo>
                    <a:pt x="12572" y="932964"/>
                    <a:pt x="8220" y="931162"/>
                    <a:pt x="5011" y="927953"/>
                  </a:cubicBezTo>
                  <a:cubicBezTo>
                    <a:pt x="1803" y="924744"/>
                    <a:pt x="0" y="920392"/>
                    <a:pt x="0" y="915855"/>
                  </a:cubicBezTo>
                  <a:lnTo>
                    <a:pt x="0" y="17110"/>
                  </a:lnTo>
                  <a:cubicBezTo>
                    <a:pt x="0" y="12572"/>
                    <a:pt x="1803" y="8220"/>
                    <a:pt x="5011" y="5011"/>
                  </a:cubicBezTo>
                  <a:cubicBezTo>
                    <a:pt x="8220" y="1803"/>
                    <a:pt x="12572" y="0"/>
                    <a:pt x="1711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33860" r="0" b="-231131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5016332" y="8142747"/>
            <a:ext cx="1944070" cy="1092214"/>
          </a:xfrm>
          <a:custGeom>
            <a:avLst/>
            <a:gdLst/>
            <a:ahLst/>
            <a:cxnLst/>
            <a:rect r="r" b="b" t="t" l="l"/>
            <a:pathLst>
              <a:path h="1092214" w="1944070">
                <a:moveTo>
                  <a:pt x="0" y="0"/>
                </a:moveTo>
                <a:lnTo>
                  <a:pt x="1944070" y="0"/>
                </a:lnTo>
                <a:lnTo>
                  <a:pt x="1944070" y="1092213"/>
                </a:lnTo>
                <a:lnTo>
                  <a:pt x="0" y="10922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51156" y="5286732"/>
            <a:ext cx="1679856" cy="1679856"/>
          </a:xfrm>
          <a:custGeom>
            <a:avLst/>
            <a:gdLst/>
            <a:ahLst/>
            <a:cxnLst/>
            <a:rect r="r" b="b" t="t" l="l"/>
            <a:pathLst>
              <a:path h="1679856" w="1679856">
                <a:moveTo>
                  <a:pt x="0" y="0"/>
                </a:moveTo>
                <a:lnTo>
                  <a:pt x="1679856" y="0"/>
                </a:lnTo>
                <a:lnTo>
                  <a:pt x="1679856" y="1679856"/>
                </a:lnTo>
                <a:lnTo>
                  <a:pt x="0" y="1679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296986" y="6552368"/>
            <a:ext cx="6543248" cy="1425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31108"/>
                </a:solidFill>
                <a:latin typeface="Poppins"/>
                <a:ea typeface="Poppins"/>
                <a:cs typeface="Poppins"/>
                <a:sym typeface="Poppins"/>
              </a:rPr>
              <a:t>Traditional fashi</a:t>
            </a:r>
            <a:r>
              <a:rPr lang="en-US" sz="2000">
                <a:solidFill>
                  <a:srgbClr val="131108"/>
                </a:solidFill>
                <a:latin typeface="Poppins"/>
                <a:ea typeface="Poppins"/>
                <a:cs typeface="Poppins"/>
                <a:sym typeface="Poppins"/>
              </a:rPr>
              <a:t>on retailers chase trends. Digital platforms lack sustainability. Our edge is combining personalization, sustainability, and innovation in one ecosystem.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057690" y="6297733"/>
            <a:ext cx="6725864" cy="194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b="true">
                <a:solidFill>
                  <a:srgbClr val="131108"/>
                </a:solidFill>
                <a:latin typeface="Agrandir Bold"/>
                <a:ea typeface="Agrandir Bold"/>
                <a:cs typeface="Agrandir Bold"/>
                <a:sym typeface="Agrandir Bold"/>
              </a:rPr>
              <a:t>Competitive Advantage</a:t>
            </a:r>
          </a:p>
        </p:txBody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038897" y="1458699"/>
            <a:ext cx="4210206" cy="7369603"/>
            <a:chOff x="0" y="0"/>
            <a:chExt cx="639687" cy="111971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9687" cy="1119717"/>
            </a:xfrm>
            <a:custGeom>
              <a:avLst/>
              <a:gdLst/>
              <a:ahLst/>
              <a:cxnLst/>
              <a:rect r="r" b="b" t="t" l="l"/>
              <a:pathLst>
                <a:path h="1119717" w="639687">
                  <a:moveTo>
                    <a:pt x="60682" y="0"/>
                  </a:moveTo>
                  <a:lnTo>
                    <a:pt x="579005" y="0"/>
                  </a:lnTo>
                  <a:cubicBezTo>
                    <a:pt x="595099" y="0"/>
                    <a:pt x="610534" y="6393"/>
                    <a:pt x="621914" y="17773"/>
                  </a:cubicBezTo>
                  <a:cubicBezTo>
                    <a:pt x="633294" y="29153"/>
                    <a:pt x="639687" y="44588"/>
                    <a:pt x="639687" y="60682"/>
                  </a:cubicBezTo>
                  <a:lnTo>
                    <a:pt x="639687" y="1059035"/>
                  </a:lnTo>
                  <a:cubicBezTo>
                    <a:pt x="639687" y="1092549"/>
                    <a:pt x="612519" y="1119717"/>
                    <a:pt x="579005" y="1119717"/>
                  </a:cubicBezTo>
                  <a:lnTo>
                    <a:pt x="60682" y="1119717"/>
                  </a:lnTo>
                  <a:cubicBezTo>
                    <a:pt x="27168" y="1119717"/>
                    <a:pt x="0" y="1092549"/>
                    <a:pt x="0" y="1059035"/>
                  </a:cubicBezTo>
                  <a:lnTo>
                    <a:pt x="0" y="60682"/>
                  </a:lnTo>
                  <a:cubicBezTo>
                    <a:pt x="0" y="27168"/>
                    <a:pt x="27168" y="0"/>
                    <a:pt x="60682" y="0"/>
                  </a:cubicBezTo>
                  <a:close/>
                </a:path>
              </a:pathLst>
            </a:custGeom>
            <a:blipFill>
              <a:blip r:embed="rId2"/>
              <a:stretch>
                <a:fillRect l="-8310" t="0" r="-831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2115878" y="6693211"/>
            <a:ext cx="4077564" cy="1778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31108"/>
                </a:solidFill>
                <a:latin typeface="Poppins"/>
                <a:ea typeface="Poppins"/>
                <a:cs typeface="Poppins"/>
                <a:sym typeface="Poppins"/>
              </a:rPr>
              <a:t>W</a:t>
            </a:r>
            <a:r>
              <a:rPr lang="en-US" sz="2000">
                <a:solidFill>
                  <a:srgbClr val="131108"/>
                </a:solidFill>
                <a:latin typeface="Poppins"/>
                <a:ea typeface="Poppins"/>
                <a:cs typeface="Poppins"/>
                <a:sym typeface="Poppins"/>
              </a:rPr>
              <a:t>e aim to scale by leveraging influencer partnerships, digital campaigns, and exclusive launches. Expansion will target key fashion hubs worldwide.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13019" y="1401549"/>
            <a:ext cx="5380128" cy="194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 b="true">
                <a:solidFill>
                  <a:srgbClr val="131108"/>
                </a:solidFill>
                <a:latin typeface="Agrandir Bold"/>
                <a:ea typeface="Agrandir Bold"/>
                <a:cs typeface="Agrandir Bold"/>
                <a:sym typeface="Agrandir Bold"/>
              </a:rPr>
              <a:t>Growth Strategy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813019" y="3709510"/>
            <a:ext cx="1119687" cy="1119687"/>
          </a:xfrm>
          <a:custGeom>
            <a:avLst/>
            <a:gdLst/>
            <a:ahLst/>
            <a:cxnLst/>
            <a:rect r="r" b="b" t="t" l="l"/>
            <a:pathLst>
              <a:path h="1119687" w="1119687">
                <a:moveTo>
                  <a:pt x="0" y="0"/>
                </a:moveTo>
                <a:lnTo>
                  <a:pt x="1119687" y="0"/>
                </a:lnTo>
                <a:lnTo>
                  <a:pt x="1119687" y="1119687"/>
                </a:lnTo>
                <a:lnTo>
                  <a:pt x="0" y="1119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73209" y="5300773"/>
            <a:ext cx="1986091" cy="725826"/>
          </a:xfrm>
          <a:custGeom>
            <a:avLst/>
            <a:gdLst/>
            <a:ahLst/>
            <a:cxnLst/>
            <a:rect r="r" b="b" t="t" l="l"/>
            <a:pathLst>
              <a:path h="725826" w="1986091">
                <a:moveTo>
                  <a:pt x="0" y="0"/>
                </a:moveTo>
                <a:lnTo>
                  <a:pt x="1986091" y="0"/>
                </a:lnTo>
                <a:lnTo>
                  <a:pt x="1986091" y="725826"/>
                </a:lnTo>
                <a:lnTo>
                  <a:pt x="0" y="725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DAHGAg6S3c0</dc:identifier>
  <dcterms:modified xsi:type="dcterms:W3CDTF">2011-08-01T06:04:30Z</dcterms:modified>
  <cp:revision>1</cp:revision>
  <dc:title>Yellow Green and Pink Dynamic Fashion Pitch Deck Presentation</dc:title>
</cp:coreProperties>
</file>