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94f615e1a8545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94f615e1a8545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f28e552a0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f28e552a0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f28e552a0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f28e552a0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f28e552a0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ff28e552a0_0_4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f28e552a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ff28e552a0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f28e552a0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f28e552a0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f28e552a0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f28e552a0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Some keywords more examples will follow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ff28e552a0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ff28e552a0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f28e552a0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ff28e552a0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f28e552a0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ff28e552a0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f28e552a0_0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f28e552a0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6eedd063196e32a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6eedd063196e32a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f28e552a0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f28e552a0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6eedd063196e32a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6eedd063196e32a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f28e552a0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ff28e552a0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https://www.aitem.org/convegno2019/programma/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f28e552a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f28e552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https://www.aitem.org/convegno2019/programma/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eedd063196e32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6eedd063196e32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There are various ways of clustering the goals: essentially from an industrial or business perspective, we are now aware that economic aspects are not enough, environment and social aspects are all more and more relevant. Nothing new under the sky, just standardization/modelling from an accredited source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6eedd063196e32a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6eedd063196e32a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f28e552a0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f28e552a0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eedd063196e32a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6eedd063196e32a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f28e552a0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ff28e552a0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We do what our colleagues are doing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f28e552a0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f28e552a0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Content">
  <p:cSld name="Headline and Content">
    <p:spTree>
      <p:nvGrpSpPr>
        <p:cNvPr id="50" name="Shape 50"/>
        <p:cNvGrpSpPr/>
        <p:nvPr/>
      </p:nvGrpSpPr>
      <p:grpSpPr>
        <a:xfrm>
          <a:off x="0" y="0"/>
          <a:ext cx="0" cy="0"/>
          <a:chOff x="0" y="0"/>
          <a:chExt cx="0" cy="0"/>
        </a:xfrm>
      </p:grpSpPr>
      <p:sp>
        <p:nvSpPr>
          <p:cNvPr id="51" name="Google Shape;51;p13"/>
          <p:cNvSpPr txBox="1"/>
          <p:nvPr>
            <p:ph type="title"/>
          </p:nvPr>
        </p:nvSpPr>
        <p:spPr>
          <a:xfrm>
            <a:off x="1619250" y="303652"/>
            <a:ext cx="6935700" cy="501300"/>
          </a:xfrm>
          <a:prstGeom prst="rect">
            <a:avLst/>
          </a:prstGeom>
          <a:noFill/>
          <a:ln>
            <a:noFill/>
          </a:ln>
        </p:spPr>
        <p:txBody>
          <a:bodyPr anchorCtr="0" anchor="b" bIns="0" lIns="0" spcFirstLastPara="1" rIns="0" wrap="square" tIns="0">
            <a:normAutofit/>
          </a:bodyPr>
          <a:lstStyle>
            <a:lvl1pPr lvl="0" rtl="0" algn="l">
              <a:lnSpc>
                <a:spcPct val="166666"/>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1619250" y="1187054"/>
            <a:ext cx="6935700" cy="3058800"/>
          </a:xfrm>
          <a:prstGeom prst="rect">
            <a:avLst/>
          </a:prstGeom>
          <a:noFill/>
          <a:ln>
            <a:noFill/>
          </a:ln>
        </p:spPr>
        <p:txBody>
          <a:bodyPr anchorCtr="0" anchor="t" bIns="0" lIns="0" spcFirstLastPara="1" rIns="0" wrap="square" tIns="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1200"/>
              </a:spcBef>
              <a:spcAft>
                <a:spcPts val="0"/>
              </a:spcAft>
              <a:buClr>
                <a:schemeClr val="dk1"/>
              </a:buClr>
              <a:buSzPts val="1800"/>
              <a:buChar char="○"/>
              <a:defRPr/>
            </a:lvl2pPr>
            <a:lvl3pPr indent="-342900" lvl="2" marL="1371600" rtl="0" algn="l">
              <a:lnSpc>
                <a:spcPct val="100000"/>
              </a:lnSpc>
              <a:spcBef>
                <a:spcPts val="1200"/>
              </a:spcBef>
              <a:spcAft>
                <a:spcPts val="0"/>
              </a:spcAft>
              <a:buClr>
                <a:schemeClr val="dk1"/>
              </a:buClr>
              <a:buSzPts val="1800"/>
              <a:buChar char="■"/>
              <a:defRPr/>
            </a:lvl3pPr>
            <a:lvl4pPr indent="-342900" lvl="3" marL="1828800" rtl="0" algn="l">
              <a:lnSpc>
                <a:spcPct val="100000"/>
              </a:lnSpc>
              <a:spcBef>
                <a:spcPts val="1200"/>
              </a:spcBef>
              <a:spcAft>
                <a:spcPts val="0"/>
              </a:spcAft>
              <a:buClr>
                <a:schemeClr val="dk1"/>
              </a:buClr>
              <a:buSzPts val="1800"/>
              <a:buChar char="●"/>
              <a:defRPr/>
            </a:lvl4pPr>
            <a:lvl5pPr indent="-342900" lvl="4" marL="2286000" rtl="0" algn="l">
              <a:lnSpc>
                <a:spcPct val="100000"/>
              </a:lnSpc>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5580112" y="4716382"/>
            <a:ext cx="2133600" cy="273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sz="11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2" type="sldNum"/>
          </p:nvPr>
        </p:nvSpPr>
        <p:spPr>
          <a:xfrm>
            <a:off x="8172399" y="4726058"/>
            <a:ext cx="531900" cy="273900"/>
          </a:xfrm>
          <a:prstGeom prst="rect">
            <a:avLst/>
          </a:prstGeom>
          <a:noFill/>
          <a:ln>
            <a:noFill/>
          </a:ln>
        </p:spPr>
        <p:txBody>
          <a:bodyPr anchorCtr="0" anchor="t" bIns="0" lIns="0" spcFirstLastPara="1" rIns="0" wrap="square" tIns="0">
            <a:normAutofit/>
          </a:bodyPr>
          <a:lstStyle>
            <a:lvl1pPr indent="0" lvl="0" marL="0" rtl="0" algn="r">
              <a:spcBef>
                <a:spcPts val="0"/>
              </a:spcBef>
              <a:buNone/>
              <a:defRPr b="1" sz="1100" cap="none">
                <a:solidFill>
                  <a:schemeClr val="lt1"/>
                </a:solidFill>
                <a:latin typeface="Arial"/>
                <a:ea typeface="Arial"/>
                <a:cs typeface="Arial"/>
                <a:sym typeface="Arial"/>
              </a:defRPr>
            </a:lvl1pPr>
            <a:lvl2pPr indent="0" lvl="1" marL="0" rtl="0" algn="r">
              <a:spcBef>
                <a:spcPts val="0"/>
              </a:spcBef>
              <a:buNone/>
              <a:defRPr b="1" sz="1100" cap="none">
                <a:solidFill>
                  <a:schemeClr val="lt1"/>
                </a:solidFill>
                <a:latin typeface="Arial"/>
                <a:ea typeface="Arial"/>
                <a:cs typeface="Arial"/>
                <a:sym typeface="Arial"/>
              </a:defRPr>
            </a:lvl2pPr>
            <a:lvl3pPr indent="0" lvl="2" marL="0" rtl="0" algn="r">
              <a:spcBef>
                <a:spcPts val="0"/>
              </a:spcBef>
              <a:buNone/>
              <a:defRPr b="1" sz="1100" cap="none">
                <a:solidFill>
                  <a:schemeClr val="lt1"/>
                </a:solidFill>
                <a:latin typeface="Arial"/>
                <a:ea typeface="Arial"/>
                <a:cs typeface="Arial"/>
                <a:sym typeface="Arial"/>
              </a:defRPr>
            </a:lvl3pPr>
            <a:lvl4pPr indent="0" lvl="3" marL="0" rtl="0" algn="r">
              <a:spcBef>
                <a:spcPts val="0"/>
              </a:spcBef>
              <a:buNone/>
              <a:defRPr b="1" sz="1100" cap="none">
                <a:solidFill>
                  <a:schemeClr val="lt1"/>
                </a:solidFill>
                <a:latin typeface="Arial"/>
                <a:ea typeface="Arial"/>
                <a:cs typeface="Arial"/>
                <a:sym typeface="Arial"/>
              </a:defRPr>
            </a:lvl4pPr>
            <a:lvl5pPr indent="0" lvl="4" marL="0" rtl="0" algn="r">
              <a:spcBef>
                <a:spcPts val="0"/>
              </a:spcBef>
              <a:buNone/>
              <a:defRPr b="1" sz="1100" cap="none">
                <a:solidFill>
                  <a:schemeClr val="lt1"/>
                </a:solidFill>
                <a:latin typeface="Arial"/>
                <a:ea typeface="Arial"/>
                <a:cs typeface="Arial"/>
                <a:sym typeface="Arial"/>
              </a:defRPr>
            </a:lvl5pPr>
            <a:lvl6pPr indent="0" lvl="5" marL="0" rtl="0" algn="r">
              <a:spcBef>
                <a:spcPts val="0"/>
              </a:spcBef>
              <a:buNone/>
              <a:defRPr b="1" sz="1100" cap="none">
                <a:solidFill>
                  <a:schemeClr val="lt1"/>
                </a:solidFill>
                <a:latin typeface="Arial"/>
                <a:ea typeface="Arial"/>
                <a:cs typeface="Arial"/>
                <a:sym typeface="Arial"/>
              </a:defRPr>
            </a:lvl6pPr>
            <a:lvl7pPr indent="0" lvl="6" marL="0" rtl="0" algn="r">
              <a:spcBef>
                <a:spcPts val="0"/>
              </a:spcBef>
              <a:buNone/>
              <a:defRPr b="1" sz="1100" cap="none">
                <a:solidFill>
                  <a:schemeClr val="lt1"/>
                </a:solidFill>
                <a:latin typeface="Arial"/>
                <a:ea typeface="Arial"/>
                <a:cs typeface="Arial"/>
                <a:sym typeface="Arial"/>
              </a:defRPr>
            </a:lvl7pPr>
            <a:lvl8pPr indent="0" lvl="7" marL="0" rtl="0" algn="r">
              <a:spcBef>
                <a:spcPts val="0"/>
              </a:spcBef>
              <a:buNone/>
              <a:defRPr b="1" sz="1100" cap="none">
                <a:solidFill>
                  <a:schemeClr val="lt1"/>
                </a:solidFill>
                <a:latin typeface="Arial"/>
                <a:ea typeface="Arial"/>
                <a:cs typeface="Arial"/>
                <a:sym typeface="Arial"/>
              </a:defRPr>
            </a:lvl8pPr>
            <a:lvl9pPr indent="0" lvl="8" marL="0" rtl="0" algn="r">
              <a:spcBef>
                <a:spcPts val="0"/>
              </a:spcBef>
              <a:buNone/>
              <a:defRPr b="1" sz="1100" cap="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
        <p:nvSpPr>
          <p:cNvPr id="55" name="Google Shape;55;p13"/>
          <p:cNvSpPr txBox="1"/>
          <p:nvPr>
            <p:ph idx="11" type="ftr"/>
          </p:nvPr>
        </p:nvSpPr>
        <p:spPr>
          <a:xfrm>
            <a:off x="1619250" y="4758975"/>
            <a:ext cx="2895600" cy="273900"/>
          </a:xfrm>
          <a:prstGeom prst="rect">
            <a:avLst/>
          </a:prstGeom>
          <a:noFill/>
          <a:ln>
            <a:noFill/>
          </a:ln>
        </p:spPr>
        <p:txBody>
          <a:bodyPr anchorCtr="0" anchor="t" bIns="0" lIns="0" spcFirstLastPara="1" rIns="0" wrap="square" tIns="0">
            <a:noAutofit/>
          </a:bodyPr>
          <a:lstStyle>
            <a:lvl1pPr lvl="0" rtl="0" algn="l">
              <a:lnSpc>
                <a:spcPct val="81818"/>
              </a:lnSpc>
              <a:spcBef>
                <a:spcPts val="0"/>
              </a:spcBef>
              <a:spcAft>
                <a:spcPts val="0"/>
              </a:spcAft>
              <a:buSzPts val="1400"/>
              <a:buNone/>
              <a:defRPr b="1" sz="1100" cap="none">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bild" showMasterSp="0">
  <p:cSld name="Titelbild">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17531" l="27231" r="20986" t="40903"/>
          <a:stretch/>
        </p:blipFill>
        <p:spPr>
          <a:xfrm>
            <a:off x="250824" y="2542658"/>
            <a:ext cx="8642353" cy="2426461"/>
          </a:xfrm>
          <a:prstGeom prst="rect">
            <a:avLst/>
          </a:prstGeom>
          <a:noFill/>
          <a:ln>
            <a:noFill/>
          </a:ln>
        </p:spPr>
      </p:pic>
      <p:sp>
        <p:nvSpPr>
          <p:cNvPr id="58" name="Google Shape;58;p14"/>
          <p:cNvSpPr txBox="1"/>
          <p:nvPr>
            <p:ph type="ctrTitle"/>
          </p:nvPr>
        </p:nvSpPr>
        <p:spPr>
          <a:xfrm>
            <a:off x="459548" y="1079437"/>
            <a:ext cx="8181300" cy="643800"/>
          </a:xfrm>
          <a:prstGeom prst="rect">
            <a:avLst/>
          </a:prstGeom>
          <a:noFill/>
          <a:ln>
            <a:noFill/>
          </a:ln>
        </p:spPr>
        <p:txBody>
          <a:bodyPr anchorCtr="0" anchor="t" bIns="45700" lIns="90000" spcFirstLastPara="1" rIns="91425" wrap="square" tIns="45700">
            <a:noAutofit/>
          </a:bodyPr>
          <a:lstStyle>
            <a:lvl1pPr lvl="0" rtl="0" algn="l">
              <a:lnSpc>
                <a:spcPct val="90000"/>
              </a:lnSpc>
              <a:spcBef>
                <a:spcPts val="0"/>
              </a:spcBef>
              <a:spcAft>
                <a:spcPts val="0"/>
              </a:spcAft>
              <a:buSzPts val="2800"/>
              <a:buNone/>
              <a:defRPr sz="3600"/>
            </a:lvl1pPr>
            <a:lvl2pPr lvl="1" rtl="0" algn="l">
              <a:lnSpc>
                <a:spcPct val="166666"/>
              </a:lnSpc>
              <a:spcBef>
                <a:spcPts val="0"/>
              </a:spcBef>
              <a:spcAft>
                <a:spcPts val="0"/>
              </a:spcAft>
              <a:buSzPts val="2800"/>
              <a:buNone/>
              <a:defRPr/>
            </a:lvl2pPr>
            <a:lvl3pPr lvl="2" rtl="0" algn="l">
              <a:lnSpc>
                <a:spcPct val="166666"/>
              </a:lnSpc>
              <a:spcBef>
                <a:spcPts val="0"/>
              </a:spcBef>
              <a:spcAft>
                <a:spcPts val="0"/>
              </a:spcAft>
              <a:buSzPts val="2800"/>
              <a:buNone/>
              <a:defRPr/>
            </a:lvl3pPr>
            <a:lvl4pPr lvl="3" rtl="0" algn="l">
              <a:lnSpc>
                <a:spcPct val="166666"/>
              </a:lnSpc>
              <a:spcBef>
                <a:spcPts val="0"/>
              </a:spcBef>
              <a:spcAft>
                <a:spcPts val="0"/>
              </a:spcAft>
              <a:buSzPts val="2800"/>
              <a:buNone/>
              <a:defRPr/>
            </a:lvl4pPr>
            <a:lvl5pPr lvl="4" rtl="0" algn="l">
              <a:lnSpc>
                <a:spcPct val="166666"/>
              </a:lnSpc>
              <a:spcBef>
                <a:spcPts val="0"/>
              </a:spcBef>
              <a:spcAft>
                <a:spcPts val="0"/>
              </a:spcAft>
              <a:buSzPts val="2800"/>
              <a:buNone/>
              <a:defRPr/>
            </a:lvl5pPr>
            <a:lvl6pPr lvl="5" rtl="0" algn="l">
              <a:lnSpc>
                <a:spcPct val="166666"/>
              </a:lnSpc>
              <a:spcBef>
                <a:spcPts val="0"/>
              </a:spcBef>
              <a:spcAft>
                <a:spcPts val="0"/>
              </a:spcAft>
              <a:buSzPts val="2800"/>
              <a:buNone/>
              <a:defRPr/>
            </a:lvl6pPr>
            <a:lvl7pPr lvl="6" rtl="0" algn="l">
              <a:lnSpc>
                <a:spcPct val="166666"/>
              </a:lnSpc>
              <a:spcBef>
                <a:spcPts val="0"/>
              </a:spcBef>
              <a:spcAft>
                <a:spcPts val="0"/>
              </a:spcAft>
              <a:buSzPts val="2800"/>
              <a:buNone/>
              <a:defRPr/>
            </a:lvl7pPr>
            <a:lvl8pPr lvl="7" rtl="0" algn="l">
              <a:lnSpc>
                <a:spcPct val="166666"/>
              </a:lnSpc>
              <a:spcBef>
                <a:spcPts val="0"/>
              </a:spcBef>
              <a:spcAft>
                <a:spcPts val="0"/>
              </a:spcAft>
              <a:buSzPts val="2800"/>
              <a:buNone/>
              <a:defRPr/>
            </a:lvl8pPr>
            <a:lvl9pPr lvl="8" rtl="0" algn="l">
              <a:lnSpc>
                <a:spcPct val="166666"/>
              </a:lnSpc>
              <a:spcBef>
                <a:spcPts val="0"/>
              </a:spcBef>
              <a:spcAft>
                <a:spcPts val="0"/>
              </a:spcAft>
              <a:buSzPts val="2800"/>
              <a:buNone/>
              <a:defRPr/>
            </a:lvl9pPr>
          </a:lstStyle>
          <a:p/>
        </p:txBody>
      </p:sp>
      <p:sp>
        <p:nvSpPr>
          <p:cNvPr id="59" name="Google Shape;59;p14"/>
          <p:cNvSpPr txBox="1"/>
          <p:nvPr>
            <p:ph idx="1" type="subTitle"/>
          </p:nvPr>
        </p:nvSpPr>
        <p:spPr>
          <a:xfrm>
            <a:off x="459548" y="1723132"/>
            <a:ext cx="8181300" cy="711000"/>
          </a:xfrm>
          <a:prstGeom prst="rect">
            <a:avLst/>
          </a:prstGeom>
          <a:noFill/>
          <a:ln>
            <a:noFill/>
          </a:ln>
        </p:spPr>
        <p:txBody>
          <a:bodyPr anchorCtr="0" anchor="t" bIns="45700" lIns="108000" spcFirstLastPara="1" rIns="90000" wrap="square" tIns="45700">
            <a:noAutofit/>
          </a:bodyPr>
          <a:lstStyle>
            <a:lvl1pPr lvl="0" rtl="0" algn="l">
              <a:lnSpc>
                <a:spcPct val="90000"/>
              </a:lnSpc>
              <a:spcBef>
                <a:spcPts val="1000"/>
              </a:spcBef>
              <a:spcAft>
                <a:spcPts val="0"/>
              </a:spcAft>
              <a:buSzPts val="2000"/>
              <a:buNone/>
              <a:defRPr sz="2000">
                <a:solidFill>
                  <a:schemeClr val="dk1"/>
                </a:solidFill>
              </a:defRPr>
            </a:lvl1pPr>
            <a:lvl2pPr lvl="1" rtl="0" algn="ctr">
              <a:lnSpc>
                <a:spcPct val="90000"/>
              </a:lnSpc>
              <a:spcBef>
                <a:spcPts val="600"/>
              </a:spcBef>
              <a:spcAft>
                <a:spcPts val="0"/>
              </a:spcAft>
              <a:buClr>
                <a:schemeClr val="dk1"/>
              </a:buClr>
              <a:buSzPts val="2000"/>
              <a:buNone/>
              <a:defRPr sz="2000"/>
            </a:lvl2pPr>
            <a:lvl3pPr lvl="2" rtl="0" algn="ctr">
              <a:lnSpc>
                <a:spcPct val="90000"/>
              </a:lnSpc>
              <a:spcBef>
                <a:spcPts val="600"/>
              </a:spcBef>
              <a:spcAft>
                <a:spcPts val="0"/>
              </a:spcAft>
              <a:buClr>
                <a:schemeClr val="dk1"/>
              </a:buClr>
              <a:buSzPts val="1800"/>
              <a:buNone/>
              <a:defRPr sz="1800"/>
            </a:lvl3pPr>
            <a:lvl4pPr lvl="3" rtl="0" algn="ctr">
              <a:lnSpc>
                <a:spcPct val="90000"/>
              </a:lnSpc>
              <a:spcBef>
                <a:spcPts val="600"/>
              </a:spcBef>
              <a:spcAft>
                <a:spcPts val="0"/>
              </a:spcAft>
              <a:buClr>
                <a:schemeClr val="dk1"/>
              </a:buClr>
              <a:buSzPts val="1600"/>
              <a:buNone/>
              <a:defRPr sz="1600"/>
            </a:lvl4pPr>
            <a:lvl5pPr lvl="4" rtl="0" algn="ctr">
              <a:lnSpc>
                <a:spcPct val="90000"/>
              </a:lnSpc>
              <a:spcBef>
                <a:spcPts val="600"/>
              </a:spcBef>
              <a:spcAft>
                <a:spcPts val="0"/>
              </a:spcAft>
              <a:buClr>
                <a:schemeClr val="dk1"/>
              </a:buClr>
              <a:buSzPts val="1600"/>
              <a:buNone/>
              <a:defRPr sz="1600"/>
            </a:lvl5pPr>
            <a:lvl6pPr lvl="5" rtl="0" algn="ctr">
              <a:spcBef>
                <a:spcPts val="320"/>
              </a:spcBef>
              <a:spcAft>
                <a:spcPts val="0"/>
              </a:spcAft>
              <a:buClr>
                <a:schemeClr val="dk1"/>
              </a:buClr>
              <a:buSzPts val="1600"/>
              <a:buNone/>
              <a:defRPr sz="1600"/>
            </a:lvl6pPr>
            <a:lvl7pPr lvl="6" rtl="0" algn="ctr">
              <a:spcBef>
                <a:spcPts val="1200"/>
              </a:spcBef>
              <a:spcAft>
                <a:spcPts val="0"/>
              </a:spcAft>
              <a:buClr>
                <a:schemeClr val="dk1"/>
              </a:buClr>
              <a:buSzPts val="1600"/>
              <a:buNone/>
              <a:defRPr sz="1600"/>
            </a:lvl7pPr>
            <a:lvl8pPr lvl="7" rtl="0" algn="ctr">
              <a:spcBef>
                <a:spcPts val="1200"/>
              </a:spcBef>
              <a:spcAft>
                <a:spcPts val="0"/>
              </a:spcAft>
              <a:buClr>
                <a:schemeClr val="dk1"/>
              </a:buClr>
              <a:buSzPts val="1600"/>
              <a:buNone/>
              <a:defRPr sz="1600"/>
            </a:lvl8pPr>
            <a:lvl9pPr lvl="8" rtl="0" algn="ctr">
              <a:spcBef>
                <a:spcPts val="1200"/>
              </a:spcBef>
              <a:spcAft>
                <a:spcPts val="1200"/>
              </a:spcAft>
              <a:buClr>
                <a:schemeClr val="dk1"/>
              </a:buClr>
              <a:buSzPts val="1600"/>
              <a:buNone/>
              <a:defRPr sz="1600"/>
            </a:lvl9pPr>
          </a:lstStyle>
          <a:p/>
        </p:txBody>
      </p:sp>
      <p:grpSp>
        <p:nvGrpSpPr>
          <p:cNvPr id="60" name="Google Shape;60;p14"/>
          <p:cNvGrpSpPr/>
          <p:nvPr/>
        </p:nvGrpSpPr>
        <p:grpSpPr>
          <a:xfrm>
            <a:off x="-27" y="-59"/>
            <a:ext cx="1172777" cy="1181171"/>
            <a:chOff x="-26" y="-56"/>
            <a:chExt cx="1118742" cy="1126749"/>
          </a:xfrm>
        </p:grpSpPr>
        <p:pic>
          <p:nvPicPr>
            <p:cNvPr id="61" name="Google Shape;61;p14"/>
            <p:cNvPicPr preferRelativeResize="0"/>
            <p:nvPr/>
          </p:nvPicPr>
          <p:blipFill rotWithShape="1">
            <a:blip r:embed="rId3">
              <a:alphaModFix/>
            </a:blip>
            <a:srcRect b="0" l="0" r="0" t="0"/>
            <a:stretch/>
          </p:blipFill>
          <p:spPr>
            <a:xfrm>
              <a:off x="238674" y="237964"/>
              <a:ext cx="641394" cy="649782"/>
            </a:xfrm>
            <a:prstGeom prst="rect">
              <a:avLst/>
            </a:prstGeom>
            <a:noFill/>
            <a:ln>
              <a:noFill/>
            </a:ln>
          </p:spPr>
        </p:pic>
        <p:grpSp>
          <p:nvGrpSpPr>
            <p:cNvPr id="62" name="Google Shape;62;p14"/>
            <p:cNvGrpSpPr/>
            <p:nvPr/>
          </p:nvGrpSpPr>
          <p:grpSpPr>
            <a:xfrm>
              <a:off x="439991" y="-56"/>
              <a:ext cx="238675" cy="238819"/>
              <a:chOff x="2212991" y="4839051"/>
              <a:chExt cx="754346" cy="754802"/>
            </a:xfrm>
          </p:grpSpPr>
          <p:sp>
            <p:nvSpPr>
              <p:cNvPr id="63" name="Google Shape;63;p14"/>
              <p:cNvSpPr/>
              <p:nvPr/>
            </p:nvSpPr>
            <p:spPr>
              <a:xfrm>
                <a:off x="2212991"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4" name="Google Shape;64;p14"/>
              <p:cNvSpPr/>
              <p:nvPr/>
            </p:nvSpPr>
            <p:spPr>
              <a:xfrm>
                <a:off x="2212991"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5" name="Google Shape;65;p14"/>
              <p:cNvSpPr/>
              <p:nvPr/>
            </p:nvSpPr>
            <p:spPr>
              <a:xfrm>
                <a:off x="2212991"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6" name="Google Shape;66;p14"/>
              <p:cNvSpPr/>
              <p:nvPr/>
            </p:nvSpPr>
            <p:spPr>
              <a:xfrm>
                <a:off x="2464464"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7" name="Google Shape;67;p14"/>
              <p:cNvSpPr/>
              <p:nvPr/>
            </p:nvSpPr>
            <p:spPr>
              <a:xfrm>
                <a:off x="2715937"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8" name="Google Shape;68;p14"/>
              <p:cNvSpPr/>
              <p:nvPr/>
            </p:nvSpPr>
            <p:spPr>
              <a:xfrm>
                <a:off x="2464464"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9" name="Google Shape;69;p14"/>
              <p:cNvSpPr/>
              <p:nvPr/>
            </p:nvSpPr>
            <p:spPr>
              <a:xfrm>
                <a:off x="2715937"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0" name="Google Shape;70;p14"/>
              <p:cNvSpPr/>
              <p:nvPr/>
            </p:nvSpPr>
            <p:spPr>
              <a:xfrm>
                <a:off x="2715937"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1" name="Google Shape;71;p14"/>
              <p:cNvSpPr/>
              <p:nvPr/>
            </p:nvSpPr>
            <p:spPr>
              <a:xfrm>
                <a:off x="2464464"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72" name="Google Shape;72;p14"/>
            <p:cNvGrpSpPr/>
            <p:nvPr/>
          </p:nvGrpSpPr>
          <p:grpSpPr>
            <a:xfrm>
              <a:off x="439991" y="887874"/>
              <a:ext cx="238675" cy="238819"/>
              <a:chOff x="2212991" y="4839051"/>
              <a:chExt cx="754346" cy="754802"/>
            </a:xfrm>
          </p:grpSpPr>
          <p:sp>
            <p:nvSpPr>
              <p:cNvPr id="73" name="Google Shape;73;p14"/>
              <p:cNvSpPr/>
              <p:nvPr/>
            </p:nvSpPr>
            <p:spPr>
              <a:xfrm>
                <a:off x="2212991"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4" name="Google Shape;74;p14"/>
              <p:cNvSpPr/>
              <p:nvPr/>
            </p:nvSpPr>
            <p:spPr>
              <a:xfrm>
                <a:off x="2212991"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5" name="Google Shape;75;p14"/>
              <p:cNvSpPr/>
              <p:nvPr/>
            </p:nvSpPr>
            <p:spPr>
              <a:xfrm>
                <a:off x="2212991"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14"/>
              <p:cNvSpPr/>
              <p:nvPr/>
            </p:nvSpPr>
            <p:spPr>
              <a:xfrm>
                <a:off x="2464464"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7" name="Google Shape;77;p14"/>
              <p:cNvSpPr/>
              <p:nvPr/>
            </p:nvSpPr>
            <p:spPr>
              <a:xfrm>
                <a:off x="2715937"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8" name="Google Shape;78;p14"/>
              <p:cNvSpPr/>
              <p:nvPr/>
            </p:nvSpPr>
            <p:spPr>
              <a:xfrm>
                <a:off x="2464464"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9" name="Google Shape;79;p14"/>
              <p:cNvSpPr/>
              <p:nvPr/>
            </p:nvSpPr>
            <p:spPr>
              <a:xfrm>
                <a:off x="2715937"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0" name="Google Shape;80;p14"/>
              <p:cNvSpPr/>
              <p:nvPr/>
            </p:nvSpPr>
            <p:spPr>
              <a:xfrm>
                <a:off x="2715937"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1" name="Google Shape;81;p14"/>
              <p:cNvSpPr/>
              <p:nvPr/>
            </p:nvSpPr>
            <p:spPr>
              <a:xfrm>
                <a:off x="2464464"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82" name="Google Shape;82;p14"/>
            <p:cNvGrpSpPr/>
            <p:nvPr/>
          </p:nvGrpSpPr>
          <p:grpSpPr>
            <a:xfrm>
              <a:off x="-26" y="443409"/>
              <a:ext cx="238675" cy="238819"/>
              <a:chOff x="2212991" y="4839051"/>
              <a:chExt cx="754346" cy="754802"/>
            </a:xfrm>
          </p:grpSpPr>
          <p:sp>
            <p:nvSpPr>
              <p:cNvPr id="83" name="Google Shape;83;p14"/>
              <p:cNvSpPr/>
              <p:nvPr/>
            </p:nvSpPr>
            <p:spPr>
              <a:xfrm>
                <a:off x="2212991"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4" name="Google Shape;84;p14"/>
              <p:cNvSpPr/>
              <p:nvPr/>
            </p:nvSpPr>
            <p:spPr>
              <a:xfrm>
                <a:off x="2212991"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p14"/>
              <p:cNvSpPr/>
              <p:nvPr/>
            </p:nvSpPr>
            <p:spPr>
              <a:xfrm>
                <a:off x="2212991"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4"/>
              <p:cNvSpPr/>
              <p:nvPr/>
            </p:nvSpPr>
            <p:spPr>
              <a:xfrm>
                <a:off x="2464464"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 name="Google Shape;87;p14"/>
              <p:cNvSpPr/>
              <p:nvPr/>
            </p:nvSpPr>
            <p:spPr>
              <a:xfrm>
                <a:off x="2715937"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4"/>
              <p:cNvSpPr/>
              <p:nvPr/>
            </p:nvSpPr>
            <p:spPr>
              <a:xfrm>
                <a:off x="2464464"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4"/>
              <p:cNvSpPr/>
              <p:nvPr/>
            </p:nvSpPr>
            <p:spPr>
              <a:xfrm>
                <a:off x="2715937"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4"/>
              <p:cNvSpPr/>
              <p:nvPr/>
            </p:nvSpPr>
            <p:spPr>
              <a:xfrm>
                <a:off x="2715937"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4"/>
              <p:cNvSpPr/>
              <p:nvPr/>
            </p:nvSpPr>
            <p:spPr>
              <a:xfrm>
                <a:off x="2464464"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92" name="Google Shape;92;p14"/>
            <p:cNvGrpSpPr/>
            <p:nvPr/>
          </p:nvGrpSpPr>
          <p:grpSpPr>
            <a:xfrm>
              <a:off x="880041" y="443409"/>
              <a:ext cx="238675" cy="238819"/>
              <a:chOff x="2212991" y="4839051"/>
              <a:chExt cx="754346" cy="754802"/>
            </a:xfrm>
          </p:grpSpPr>
          <p:sp>
            <p:nvSpPr>
              <p:cNvPr id="93" name="Google Shape;93;p14"/>
              <p:cNvSpPr/>
              <p:nvPr/>
            </p:nvSpPr>
            <p:spPr>
              <a:xfrm>
                <a:off x="2212991"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4" name="Google Shape;94;p14"/>
              <p:cNvSpPr/>
              <p:nvPr/>
            </p:nvSpPr>
            <p:spPr>
              <a:xfrm>
                <a:off x="2212991"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4"/>
              <p:cNvSpPr/>
              <p:nvPr/>
            </p:nvSpPr>
            <p:spPr>
              <a:xfrm>
                <a:off x="2212991"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14"/>
              <p:cNvSpPr/>
              <p:nvPr/>
            </p:nvSpPr>
            <p:spPr>
              <a:xfrm>
                <a:off x="2464464"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4"/>
              <p:cNvSpPr/>
              <p:nvPr/>
            </p:nvSpPr>
            <p:spPr>
              <a:xfrm>
                <a:off x="2715937" y="4839051"/>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14"/>
              <p:cNvSpPr/>
              <p:nvPr/>
            </p:nvSpPr>
            <p:spPr>
              <a:xfrm>
                <a:off x="2464464"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14"/>
              <p:cNvSpPr/>
              <p:nvPr/>
            </p:nvSpPr>
            <p:spPr>
              <a:xfrm>
                <a:off x="2715937" y="5342153"/>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4"/>
              <p:cNvSpPr/>
              <p:nvPr/>
            </p:nvSpPr>
            <p:spPr>
              <a:xfrm>
                <a:off x="2715937"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14"/>
              <p:cNvSpPr/>
              <p:nvPr/>
            </p:nvSpPr>
            <p:spPr>
              <a:xfrm>
                <a:off x="2464464" y="5090602"/>
                <a:ext cx="251400" cy="25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cxnSp>
        <p:nvCxnSpPr>
          <p:cNvPr id="102" name="Google Shape;102;p14"/>
          <p:cNvCxnSpPr/>
          <p:nvPr/>
        </p:nvCxnSpPr>
        <p:spPr>
          <a:xfrm>
            <a:off x="247666" y="4891747"/>
            <a:ext cx="8645400" cy="0"/>
          </a:xfrm>
          <a:prstGeom prst="straightConnector1">
            <a:avLst/>
          </a:prstGeom>
          <a:noFill/>
          <a:ln cap="flat" cmpd="sng" w="12700">
            <a:solidFill>
              <a:schemeClr val="accent1"/>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docs.google.com/presentation/d/16fo1SXoWy5GTVRtWqMgbCfxa0DSAPYUF/edit?usp=drivesdk&amp;ouid=100310403716016927669&amp;rtpof=true&amp;sd=tru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3.jp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36.png"/><Relationship Id="rId9"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38.png"/><Relationship Id="rId7"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4.png"/><Relationship Id="rId5" Type="http://schemas.openxmlformats.org/officeDocument/2006/relationships/hyperlink" Target="https://www.lanzetta.unipi.it/research/am" TargetMode="External"/><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4.png"/><Relationship Id="rId5" Type="http://schemas.openxmlformats.org/officeDocument/2006/relationships/hyperlink" Target="https://www.lanzetta.unipi.it/research/am" TargetMode="External"/><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a:hlinkClick r:id="rId3"/>
          </p:cNvPr>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it"/>
              <a:t>https://docs.google.com/presentation/d/16fo1SXoWy5GTVRtWqMgbCfxa0DSAPYUF/edit?usp=drivesdk&amp;ouid=100310403716016927669&amp;rtpof=true&amp;sd=true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Push/pull/virtuous loop strategy in education</a:t>
            </a:r>
            <a:endParaRPr/>
          </a:p>
        </p:txBody>
      </p:sp>
      <p:sp>
        <p:nvSpPr>
          <p:cNvPr id="176" name="Google Shape;176;p24"/>
          <p:cNvSpPr/>
          <p:nvPr/>
        </p:nvSpPr>
        <p:spPr>
          <a:xfrm>
            <a:off x="462775" y="1704325"/>
            <a:ext cx="2763600" cy="225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flipH="1">
            <a:off x="6068700" y="1704325"/>
            <a:ext cx="2763600" cy="225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txBox="1"/>
          <p:nvPr/>
        </p:nvSpPr>
        <p:spPr>
          <a:xfrm>
            <a:off x="3262425" y="2423275"/>
            <a:ext cx="2763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4000">
                <a:latin typeface="Arial Narrow"/>
                <a:ea typeface="Arial Narrow"/>
                <a:cs typeface="Arial Narrow"/>
                <a:sym typeface="Arial Narrow"/>
              </a:rPr>
              <a:t>ARCHETYPE</a:t>
            </a:r>
            <a:endParaRPr sz="4000">
              <a:latin typeface="Arial Narrow"/>
              <a:ea typeface="Arial Narrow"/>
              <a:cs typeface="Arial Narrow"/>
              <a:sym typeface="Arial Narrow"/>
            </a:endParaRPr>
          </a:p>
        </p:txBody>
      </p:sp>
      <p:sp>
        <p:nvSpPr>
          <p:cNvPr id="179" name="Google Shape;179;p24"/>
          <p:cNvSpPr txBox="1"/>
          <p:nvPr/>
        </p:nvSpPr>
        <p:spPr>
          <a:xfrm>
            <a:off x="477625" y="2500975"/>
            <a:ext cx="2465700" cy="6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t" sz="3100">
                <a:latin typeface="Arial Narrow"/>
                <a:ea typeface="Arial Narrow"/>
                <a:cs typeface="Arial Narrow"/>
                <a:sym typeface="Arial Narrow"/>
              </a:rPr>
              <a:t>SYLLABUS</a:t>
            </a:r>
            <a:endParaRPr sz="3100">
              <a:latin typeface="Arial Narrow"/>
              <a:ea typeface="Arial Narrow"/>
              <a:cs typeface="Arial Narrow"/>
              <a:sym typeface="Arial Narrow"/>
            </a:endParaRPr>
          </a:p>
        </p:txBody>
      </p:sp>
      <p:sp>
        <p:nvSpPr>
          <p:cNvPr id="180" name="Google Shape;180;p24"/>
          <p:cNvSpPr txBox="1"/>
          <p:nvPr/>
        </p:nvSpPr>
        <p:spPr>
          <a:xfrm>
            <a:off x="6374825" y="2500975"/>
            <a:ext cx="2465700" cy="64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it" sz="3000">
                <a:latin typeface="Arial Narrow"/>
                <a:ea typeface="Arial Narrow"/>
                <a:cs typeface="Arial Narrow"/>
                <a:sym typeface="Arial Narrow"/>
              </a:rPr>
              <a:t>JOB</a:t>
            </a:r>
            <a:endParaRPr sz="3000">
              <a:latin typeface="Arial Narrow"/>
              <a:ea typeface="Arial Narrow"/>
              <a:cs typeface="Arial Narrow"/>
              <a:sym typeface="Arial Narrow"/>
            </a:endParaRPr>
          </a:p>
        </p:txBody>
      </p:sp>
      <p:sp>
        <p:nvSpPr>
          <p:cNvPr id="181" name="Google Shape;181;p24"/>
          <p:cNvSpPr txBox="1"/>
          <p:nvPr/>
        </p:nvSpPr>
        <p:spPr>
          <a:xfrm>
            <a:off x="3426225" y="674850"/>
            <a:ext cx="2465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3000">
                <a:latin typeface="Arial Narrow"/>
                <a:ea typeface="Arial Narrow"/>
                <a:cs typeface="Arial Narrow"/>
                <a:sym typeface="Arial Narrow"/>
              </a:rPr>
              <a:t>ACADEMIA</a:t>
            </a:r>
            <a:endParaRPr sz="3000">
              <a:latin typeface="Arial Narrow"/>
              <a:ea typeface="Arial Narrow"/>
              <a:cs typeface="Arial Narrow"/>
              <a:sym typeface="Arial Narrow"/>
            </a:endParaRPr>
          </a:p>
        </p:txBody>
      </p:sp>
      <p:sp>
        <p:nvSpPr>
          <p:cNvPr id="182" name="Google Shape;182;p24"/>
          <p:cNvSpPr txBox="1"/>
          <p:nvPr/>
        </p:nvSpPr>
        <p:spPr>
          <a:xfrm>
            <a:off x="2863725" y="4446550"/>
            <a:ext cx="3722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3000">
                <a:latin typeface="Arial Narrow"/>
                <a:ea typeface="Arial Narrow"/>
                <a:cs typeface="Arial Narrow"/>
                <a:sym typeface="Arial Narrow"/>
              </a:rPr>
              <a:t>MARKET/INDUSTRY</a:t>
            </a:r>
            <a:endParaRPr sz="3000">
              <a:latin typeface="Arial Narrow"/>
              <a:ea typeface="Arial Narrow"/>
              <a:cs typeface="Arial Narrow"/>
              <a:sym typeface="Arial Narrow"/>
            </a:endParaRPr>
          </a:p>
        </p:txBody>
      </p:sp>
      <p:sp>
        <p:nvSpPr>
          <p:cNvPr id="183" name="Google Shape;183;p24"/>
          <p:cNvSpPr/>
          <p:nvPr/>
        </p:nvSpPr>
        <p:spPr>
          <a:xfrm>
            <a:off x="3583125" y="1359475"/>
            <a:ext cx="2283600" cy="11430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rot="10800000">
            <a:off x="3517275" y="3186525"/>
            <a:ext cx="2283600" cy="11430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Defining skills</a:t>
            </a:r>
            <a:endParaRPr/>
          </a:p>
        </p:txBody>
      </p:sp>
      <p:pic>
        <p:nvPicPr>
          <p:cNvPr id="190" name="Google Shape;190;p25"/>
          <p:cNvPicPr preferRelativeResize="0"/>
          <p:nvPr/>
        </p:nvPicPr>
        <p:blipFill>
          <a:blip r:embed="rId3">
            <a:alphaModFix/>
          </a:blip>
          <a:stretch>
            <a:fillRect/>
          </a:stretch>
        </p:blipFill>
        <p:spPr>
          <a:xfrm>
            <a:off x="1011850" y="941525"/>
            <a:ext cx="7286100" cy="3061025"/>
          </a:xfrm>
          <a:prstGeom prst="rect">
            <a:avLst/>
          </a:prstGeom>
          <a:noFill/>
          <a:ln>
            <a:noFill/>
          </a:ln>
        </p:spPr>
      </p:pic>
      <p:sp>
        <p:nvSpPr>
          <p:cNvPr id="191" name="Google Shape;191;p25"/>
          <p:cNvSpPr txBox="1"/>
          <p:nvPr/>
        </p:nvSpPr>
        <p:spPr>
          <a:xfrm>
            <a:off x="0" y="4650900"/>
            <a:ext cx="6941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solidFill>
                  <a:srgbClr val="222222"/>
                </a:solidFill>
                <a:highlight>
                  <a:srgbClr val="FFFFFF"/>
                </a:highlight>
              </a:rPr>
              <a:t>Lupi, F., Mabkhot, M. M., Finžgar, M., Minetola, P., Stadnicka, D., Maffei, A., ... &amp; Lanzetta, M. (2022). </a:t>
            </a:r>
            <a:br>
              <a:rPr lang="it" sz="1000">
                <a:solidFill>
                  <a:srgbClr val="222222"/>
                </a:solidFill>
                <a:highlight>
                  <a:srgbClr val="FFFFFF"/>
                </a:highlight>
              </a:rPr>
            </a:br>
            <a:r>
              <a:rPr lang="it" sz="1000">
                <a:solidFill>
                  <a:srgbClr val="222222"/>
                </a:solidFill>
                <a:highlight>
                  <a:srgbClr val="FFFFFF"/>
                </a:highlight>
              </a:rPr>
              <a:t>Toward a sustainable educational engineer archetype through Industry 4.0. </a:t>
            </a:r>
            <a:r>
              <a:rPr i="1" lang="it" sz="1000">
                <a:solidFill>
                  <a:srgbClr val="222222"/>
                </a:solidFill>
                <a:highlight>
                  <a:srgbClr val="FFFFFF"/>
                </a:highlight>
              </a:rPr>
              <a:t>Computers in Industry</a:t>
            </a:r>
            <a:r>
              <a:rPr lang="it" sz="1000">
                <a:solidFill>
                  <a:srgbClr val="222222"/>
                </a:solidFill>
                <a:highlight>
                  <a:srgbClr val="FFFFFF"/>
                </a:highlight>
              </a:rPr>
              <a:t>, </a:t>
            </a:r>
            <a:r>
              <a:rPr i="1" lang="it" sz="1000">
                <a:solidFill>
                  <a:srgbClr val="222222"/>
                </a:solidFill>
                <a:highlight>
                  <a:srgbClr val="FFFFFF"/>
                </a:highlight>
              </a:rPr>
              <a:t>134</a:t>
            </a:r>
            <a:r>
              <a:rPr lang="it" sz="1000">
                <a:solidFill>
                  <a:srgbClr val="222222"/>
                </a:solidFill>
                <a:highlight>
                  <a:srgbClr val="FFFFFF"/>
                </a:highlight>
              </a:rPr>
              <a:t>, 103543.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ctrTitle"/>
          </p:nvPr>
        </p:nvSpPr>
        <p:spPr>
          <a:xfrm>
            <a:off x="459548" y="1265872"/>
            <a:ext cx="8410200" cy="643800"/>
          </a:xfrm>
          <a:prstGeom prst="rect">
            <a:avLst/>
          </a:prstGeom>
          <a:noFill/>
          <a:ln>
            <a:noFill/>
          </a:ln>
        </p:spPr>
        <p:txBody>
          <a:bodyPr anchorCtr="0" anchor="t" bIns="45700" lIns="90000" spcFirstLastPara="1" rIns="91425" wrap="square" tIns="45700">
            <a:noAutofit/>
          </a:bodyPr>
          <a:lstStyle/>
          <a:p>
            <a:pPr indent="0" lvl="0" marL="0" rtl="0" algn="l">
              <a:lnSpc>
                <a:spcPct val="90000"/>
              </a:lnSpc>
              <a:spcBef>
                <a:spcPts val="0"/>
              </a:spcBef>
              <a:spcAft>
                <a:spcPts val="0"/>
              </a:spcAft>
              <a:buNone/>
            </a:pPr>
            <a:r>
              <a:rPr b="1" i="0" lang="it" sz="2400" u="none" cap="none" strike="noStrike">
                <a:solidFill>
                  <a:srgbClr val="5893E5"/>
                </a:solidFill>
                <a:latin typeface="Calibri"/>
                <a:ea typeface="Calibri"/>
                <a:cs typeface="Calibri"/>
                <a:sym typeface="Calibri"/>
              </a:rPr>
              <a:t>MAESTRO- M</a:t>
            </a:r>
            <a:r>
              <a:rPr lang="it" sz="2400">
                <a:solidFill>
                  <a:srgbClr val="5893E5"/>
                </a:solidFill>
                <a:latin typeface="Calibri"/>
                <a:ea typeface="Calibri"/>
                <a:cs typeface="Calibri"/>
                <a:sym typeface="Calibri"/>
              </a:rPr>
              <a:t>A</a:t>
            </a:r>
            <a:r>
              <a:rPr b="1" i="0" lang="it" sz="2400" u="none" cap="none" strike="noStrike">
                <a:latin typeface="Calibri"/>
                <a:ea typeface="Calibri"/>
                <a:cs typeface="Calibri"/>
                <a:sym typeface="Calibri"/>
              </a:rPr>
              <a:t>nufacturing</a:t>
            </a:r>
            <a:r>
              <a:rPr b="1" i="0" lang="it" sz="2400" u="none" cap="none" strike="noStrike">
                <a:solidFill>
                  <a:srgbClr val="5893E5"/>
                </a:solidFill>
                <a:latin typeface="Calibri"/>
                <a:ea typeface="Calibri"/>
                <a:cs typeface="Calibri"/>
                <a:sym typeface="Calibri"/>
              </a:rPr>
              <a:t> E</a:t>
            </a:r>
            <a:r>
              <a:rPr b="1" i="0" lang="it" sz="2400" u="none" cap="none" strike="noStrike">
                <a:latin typeface="Calibri"/>
                <a:ea typeface="Calibri"/>
                <a:cs typeface="Calibri"/>
                <a:sym typeface="Calibri"/>
              </a:rPr>
              <a:t>ducation for a </a:t>
            </a:r>
            <a:r>
              <a:rPr b="1" i="0" lang="it" sz="2400" u="none" cap="none" strike="noStrike">
                <a:solidFill>
                  <a:srgbClr val="5893E5"/>
                </a:solidFill>
                <a:latin typeface="Calibri"/>
                <a:ea typeface="Calibri"/>
                <a:cs typeface="Calibri"/>
                <a:sym typeface="Calibri"/>
              </a:rPr>
              <a:t>S</a:t>
            </a:r>
            <a:r>
              <a:rPr b="1" i="0" lang="it" sz="2400" u="none" cap="none" strike="noStrike">
                <a:latin typeface="Calibri"/>
                <a:ea typeface="Calibri"/>
                <a:cs typeface="Calibri"/>
                <a:sym typeface="Calibri"/>
              </a:rPr>
              <a:t>ustainable</a:t>
            </a:r>
            <a:r>
              <a:rPr b="1" i="0" lang="it" sz="2400" u="none" cap="none" strike="noStrike">
                <a:solidFill>
                  <a:srgbClr val="5893E5"/>
                </a:solidFill>
                <a:latin typeface="Calibri"/>
                <a:ea typeface="Calibri"/>
                <a:cs typeface="Calibri"/>
                <a:sym typeface="Calibri"/>
              </a:rPr>
              <a:t> </a:t>
            </a:r>
            <a:br>
              <a:rPr b="1" i="0" lang="it" sz="2400" u="none" cap="none" strike="noStrike">
                <a:solidFill>
                  <a:srgbClr val="5893E5"/>
                </a:solidFill>
                <a:latin typeface="Calibri"/>
                <a:ea typeface="Calibri"/>
                <a:cs typeface="Calibri"/>
                <a:sym typeface="Calibri"/>
              </a:rPr>
            </a:br>
            <a:r>
              <a:rPr b="1" i="0" lang="it" sz="2400" u="none" cap="none" strike="noStrike">
                <a:latin typeface="Calibri"/>
                <a:ea typeface="Calibri"/>
                <a:cs typeface="Calibri"/>
                <a:sym typeface="Calibri"/>
              </a:rPr>
              <a:t>fourth industrial </a:t>
            </a:r>
            <a:r>
              <a:rPr b="1" i="0" lang="it" sz="2400" u="none" cap="none" strike="noStrike">
                <a:solidFill>
                  <a:srgbClr val="5893E5"/>
                </a:solidFill>
                <a:latin typeface="Calibri"/>
                <a:ea typeface="Calibri"/>
                <a:cs typeface="Calibri"/>
                <a:sym typeface="Calibri"/>
              </a:rPr>
              <a:t>R</a:t>
            </a:r>
            <a:r>
              <a:rPr b="1" i="0" lang="it" sz="2400" u="none" cap="none" strike="noStrike">
                <a:latin typeface="Calibri"/>
                <a:ea typeface="Calibri"/>
                <a:cs typeface="Calibri"/>
                <a:sym typeface="Calibri"/>
              </a:rPr>
              <a:t>ev</a:t>
            </a:r>
            <a:r>
              <a:rPr lang="it" sz="2400">
                <a:solidFill>
                  <a:srgbClr val="5893E5"/>
                </a:solidFill>
                <a:latin typeface="Calibri"/>
                <a:ea typeface="Calibri"/>
                <a:cs typeface="Calibri"/>
                <a:sym typeface="Calibri"/>
              </a:rPr>
              <a:t>O</a:t>
            </a:r>
            <a:r>
              <a:rPr b="1" i="0" lang="it" sz="2400" u="none" cap="none" strike="noStrike">
                <a:latin typeface="Calibri"/>
                <a:ea typeface="Calibri"/>
                <a:cs typeface="Calibri"/>
                <a:sym typeface="Calibri"/>
              </a:rPr>
              <a:t>lution</a:t>
            </a:r>
            <a:endParaRPr/>
          </a:p>
        </p:txBody>
      </p:sp>
      <p:sp>
        <p:nvSpPr>
          <p:cNvPr id="197" name="Google Shape;197;p26"/>
          <p:cNvSpPr txBox="1"/>
          <p:nvPr>
            <p:ph idx="1" type="subTitle"/>
          </p:nvPr>
        </p:nvSpPr>
        <p:spPr>
          <a:xfrm>
            <a:off x="481392" y="2018268"/>
            <a:ext cx="8181300" cy="711000"/>
          </a:xfrm>
          <a:prstGeom prst="rect">
            <a:avLst/>
          </a:prstGeom>
          <a:noFill/>
          <a:ln>
            <a:noFill/>
          </a:ln>
        </p:spPr>
        <p:txBody>
          <a:bodyPr anchorCtr="0" anchor="t" bIns="45700" lIns="108000" spcFirstLastPara="1" rIns="90000" wrap="square" tIns="45700">
            <a:noAutofit/>
          </a:bodyPr>
          <a:lstStyle/>
          <a:p>
            <a:pPr indent="0" lvl="0" marL="0" rtl="0" algn="l">
              <a:lnSpc>
                <a:spcPct val="90000"/>
              </a:lnSpc>
              <a:spcBef>
                <a:spcPts val="0"/>
              </a:spcBef>
              <a:spcAft>
                <a:spcPts val="0"/>
              </a:spcAft>
              <a:buSzPts val="2000"/>
              <a:buNone/>
            </a:pPr>
            <a:r>
              <a:rPr lang="it" sz="2000"/>
              <a:t>Erasmus + KA203 - Strategic Partnerships for higher education</a:t>
            </a:r>
            <a:endParaRPr/>
          </a:p>
        </p:txBody>
      </p:sp>
      <p:pic>
        <p:nvPicPr>
          <p:cNvPr descr="Eurasmus+ Co-funded logo HIGH QUALITY - Center for West European Studies" id="198" name="Google Shape;198;p26"/>
          <p:cNvPicPr preferRelativeResize="0"/>
          <p:nvPr/>
        </p:nvPicPr>
        <p:blipFill rotWithShape="1">
          <a:blip r:embed="rId3">
            <a:alphaModFix/>
          </a:blip>
          <a:srcRect b="0" l="0" r="24133" t="0"/>
          <a:stretch/>
        </p:blipFill>
        <p:spPr>
          <a:xfrm>
            <a:off x="5523287" y="160110"/>
            <a:ext cx="3398463" cy="920015"/>
          </a:xfrm>
          <a:prstGeom prst="rect">
            <a:avLst/>
          </a:prstGeom>
          <a:noFill/>
          <a:ln>
            <a:noFill/>
          </a:ln>
        </p:spPr>
      </p:pic>
      <p:pic>
        <p:nvPicPr>
          <p:cNvPr descr="Related image" id="199" name="Google Shape;199;p26"/>
          <p:cNvPicPr preferRelativeResize="0"/>
          <p:nvPr/>
        </p:nvPicPr>
        <p:blipFill rotWithShape="1">
          <a:blip r:embed="rId4">
            <a:alphaModFix/>
          </a:blip>
          <a:srcRect b="0" l="0" r="0" t="0"/>
          <a:stretch/>
        </p:blipFill>
        <p:spPr>
          <a:xfrm>
            <a:off x="4069152" y="306687"/>
            <a:ext cx="1454135" cy="727068"/>
          </a:xfrm>
          <a:prstGeom prst="rect">
            <a:avLst/>
          </a:prstGeom>
          <a:noFill/>
          <a:ln>
            <a:noFill/>
          </a:ln>
        </p:spPr>
      </p:pic>
      <p:pic>
        <p:nvPicPr>
          <p:cNvPr descr="XPRES | KTH" id="200" name="Google Shape;200;p26"/>
          <p:cNvPicPr preferRelativeResize="0"/>
          <p:nvPr/>
        </p:nvPicPr>
        <p:blipFill rotWithShape="1">
          <a:blip r:embed="rId5">
            <a:alphaModFix/>
          </a:blip>
          <a:srcRect b="0" l="0" r="0" t="0"/>
          <a:stretch/>
        </p:blipFill>
        <p:spPr>
          <a:xfrm>
            <a:off x="1417320" y="392740"/>
            <a:ext cx="2042160" cy="524722"/>
          </a:xfrm>
          <a:prstGeom prst="rect">
            <a:avLst/>
          </a:prstGeom>
          <a:noFill/>
          <a:ln>
            <a:noFill/>
          </a:ln>
        </p:spPr>
      </p:pic>
      <p:pic>
        <p:nvPicPr>
          <p:cNvPr descr="A picture containing icon&#10;&#10;Description automatically generated" id="201" name="Google Shape;201;p26"/>
          <p:cNvPicPr preferRelativeResize="0"/>
          <p:nvPr/>
        </p:nvPicPr>
        <p:blipFill rotWithShape="1">
          <a:blip r:embed="rId6">
            <a:alphaModFix/>
          </a:blip>
          <a:srcRect b="0" l="0" r="0" t="0"/>
          <a:stretch/>
        </p:blipFill>
        <p:spPr>
          <a:xfrm>
            <a:off x="1155598" y="2597361"/>
            <a:ext cx="1682196" cy="21533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7"/>
          <p:cNvPicPr preferRelativeResize="0"/>
          <p:nvPr/>
        </p:nvPicPr>
        <p:blipFill rotWithShape="1">
          <a:blip r:embed="rId3">
            <a:alphaModFix/>
          </a:blip>
          <a:srcRect b="0" l="0" r="0" t="0"/>
          <a:stretch/>
        </p:blipFill>
        <p:spPr>
          <a:xfrm>
            <a:off x="-238000" y="0"/>
            <a:ext cx="7620580" cy="4914900"/>
          </a:xfrm>
          <a:prstGeom prst="rect">
            <a:avLst/>
          </a:prstGeom>
          <a:noFill/>
          <a:ln>
            <a:noFill/>
          </a:ln>
        </p:spPr>
      </p:pic>
      <p:pic>
        <p:nvPicPr>
          <p:cNvPr descr="Image result for erasmus ' plus logo" id="207" name="Google Shape;207;p27"/>
          <p:cNvPicPr preferRelativeResize="0"/>
          <p:nvPr/>
        </p:nvPicPr>
        <p:blipFill rotWithShape="1">
          <a:blip r:embed="rId4">
            <a:alphaModFix/>
          </a:blip>
          <a:srcRect b="0" l="0" r="0" t="0"/>
          <a:stretch/>
        </p:blipFill>
        <p:spPr>
          <a:xfrm>
            <a:off x="6181475" y="4068675"/>
            <a:ext cx="2962526" cy="846225"/>
          </a:xfrm>
          <a:prstGeom prst="rect">
            <a:avLst/>
          </a:prstGeom>
          <a:noFill/>
          <a:ln>
            <a:noFill/>
          </a:ln>
        </p:spPr>
      </p:pic>
      <p:sp>
        <p:nvSpPr>
          <p:cNvPr id="208" name="Google Shape;208;p27"/>
          <p:cNvSpPr txBox="1"/>
          <p:nvPr>
            <p:ph type="title"/>
          </p:nvPr>
        </p:nvSpPr>
        <p:spPr>
          <a:xfrm>
            <a:off x="7044000" y="1814600"/>
            <a:ext cx="2100000" cy="2178000"/>
          </a:xfrm>
          <a:prstGeom prst="rect">
            <a:avLst/>
          </a:prstGeom>
          <a:noFill/>
          <a:ln>
            <a:noFill/>
          </a:ln>
        </p:spPr>
        <p:txBody>
          <a:bodyPr anchorCtr="0" anchor="t" bIns="45700" lIns="90000" spcFirstLastPara="1" rIns="91425" wrap="square" tIns="45700">
            <a:noAutofit/>
          </a:bodyPr>
          <a:lstStyle/>
          <a:p>
            <a:pPr indent="0" lvl="0" marL="0" rtl="0" algn="r">
              <a:lnSpc>
                <a:spcPct val="90000"/>
              </a:lnSpc>
              <a:spcBef>
                <a:spcPts val="0"/>
              </a:spcBef>
              <a:spcAft>
                <a:spcPts val="0"/>
              </a:spcAft>
              <a:buNone/>
            </a:pPr>
            <a:r>
              <a:rPr b="1" i="0" lang="it" sz="2400" u="none" cap="none" strike="noStrike">
                <a:solidFill>
                  <a:srgbClr val="5893E5"/>
                </a:solidFill>
                <a:latin typeface="Calibri"/>
                <a:ea typeface="Calibri"/>
                <a:cs typeface="Calibri"/>
                <a:sym typeface="Calibri"/>
              </a:rPr>
              <a:t>MA</a:t>
            </a:r>
            <a:r>
              <a:rPr b="1" i="0" lang="it" sz="2400" u="none" cap="none" strike="noStrike">
                <a:latin typeface="Calibri"/>
                <a:ea typeface="Calibri"/>
                <a:cs typeface="Calibri"/>
                <a:sym typeface="Calibri"/>
              </a:rPr>
              <a:t>nufacturing</a:t>
            </a:r>
            <a:r>
              <a:rPr b="1" i="0" lang="it" sz="2400" u="none" cap="none" strike="noStrike">
                <a:solidFill>
                  <a:srgbClr val="5893E5"/>
                </a:solidFill>
                <a:latin typeface="Calibri"/>
                <a:ea typeface="Calibri"/>
                <a:cs typeface="Calibri"/>
                <a:sym typeface="Calibri"/>
              </a:rPr>
              <a:t> E</a:t>
            </a:r>
            <a:r>
              <a:rPr b="1" i="0" lang="it" sz="2400" u="none" cap="none" strike="noStrike">
                <a:latin typeface="Calibri"/>
                <a:ea typeface="Calibri"/>
                <a:cs typeface="Calibri"/>
                <a:sym typeface="Calibri"/>
              </a:rPr>
              <a:t>ducation for a </a:t>
            </a:r>
            <a:r>
              <a:rPr b="1" i="0" lang="it" sz="2400" u="none" cap="none" strike="noStrike">
                <a:solidFill>
                  <a:srgbClr val="5893E5"/>
                </a:solidFill>
                <a:latin typeface="Calibri"/>
                <a:ea typeface="Calibri"/>
                <a:cs typeface="Calibri"/>
                <a:sym typeface="Calibri"/>
              </a:rPr>
              <a:t>S</a:t>
            </a:r>
            <a:r>
              <a:rPr b="1" i="0" lang="it" sz="2400" u="none" cap="none" strike="noStrike">
                <a:latin typeface="Calibri"/>
                <a:ea typeface="Calibri"/>
                <a:cs typeface="Calibri"/>
                <a:sym typeface="Calibri"/>
              </a:rPr>
              <a:t>ustainable</a:t>
            </a:r>
            <a:r>
              <a:rPr b="1" i="0" lang="it" sz="2400" u="none" cap="none" strike="noStrike">
                <a:solidFill>
                  <a:srgbClr val="5893E5"/>
                </a:solidFill>
                <a:latin typeface="Calibri"/>
                <a:ea typeface="Calibri"/>
                <a:cs typeface="Calibri"/>
                <a:sym typeface="Calibri"/>
              </a:rPr>
              <a:t> </a:t>
            </a:r>
            <a:br>
              <a:rPr b="1" i="0" lang="it" sz="2400" u="none" cap="none" strike="noStrike">
                <a:solidFill>
                  <a:srgbClr val="5893E5"/>
                </a:solidFill>
                <a:latin typeface="Calibri"/>
                <a:ea typeface="Calibri"/>
                <a:cs typeface="Calibri"/>
                <a:sym typeface="Calibri"/>
              </a:rPr>
            </a:br>
            <a:r>
              <a:rPr b="1" i="0" lang="it" sz="2400" u="none" cap="none" strike="noStrike">
                <a:latin typeface="Calibri"/>
                <a:ea typeface="Calibri"/>
                <a:cs typeface="Calibri"/>
                <a:sym typeface="Calibri"/>
              </a:rPr>
              <a:t>fourth industrial </a:t>
            </a:r>
            <a:r>
              <a:rPr b="1" i="0" lang="it" sz="2400" u="none" cap="none" strike="noStrike">
                <a:solidFill>
                  <a:srgbClr val="5893E5"/>
                </a:solidFill>
                <a:latin typeface="Calibri"/>
                <a:ea typeface="Calibri"/>
                <a:cs typeface="Calibri"/>
                <a:sym typeface="Calibri"/>
              </a:rPr>
              <a:t>R</a:t>
            </a:r>
            <a:r>
              <a:rPr b="1" i="0" lang="it" sz="2400" u="none" cap="none" strike="noStrike">
                <a:latin typeface="Calibri"/>
                <a:ea typeface="Calibri"/>
                <a:cs typeface="Calibri"/>
                <a:sym typeface="Calibri"/>
              </a:rPr>
              <a:t>ev</a:t>
            </a:r>
            <a:r>
              <a:rPr b="1" lang="it" sz="2400">
                <a:solidFill>
                  <a:srgbClr val="5893E5"/>
                </a:solidFill>
                <a:latin typeface="Calibri"/>
                <a:ea typeface="Calibri"/>
                <a:cs typeface="Calibri"/>
                <a:sym typeface="Calibri"/>
              </a:rPr>
              <a:t>O</a:t>
            </a:r>
            <a:r>
              <a:rPr b="1" i="0" lang="it" sz="2400" u="none" cap="none" strike="noStrike">
                <a:latin typeface="Calibri"/>
                <a:ea typeface="Calibri"/>
                <a:cs typeface="Calibri"/>
                <a:sym typeface="Calibri"/>
              </a:rPr>
              <a:t>lution</a:t>
            </a:r>
            <a:endParaRPr/>
          </a:p>
        </p:txBody>
      </p:sp>
      <p:sp>
        <p:nvSpPr>
          <p:cNvPr id="209" name="Google Shape;209;p27"/>
          <p:cNvSpPr txBox="1"/>
          <p:nvPr/>
        </p:nvSpPr>
        <p:spPr>
          <a:xfrm>
            <a:off x="6476100" y="4760050"/>
            <a:ext cx="2591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it" sz="1800">
                <a:solidFill>
                  <a:schemeClr val="dk1"/>
                </a:solidFill>
              </a:rPr>
              <a:t>maestro.w.prz.edu.pl</a:t>
            </a:r>
            <a:endParaRPr sz="800"/>
          </a:p>
        </p:txBody>
      </p:sp>
      <p:pic>
        <p:nvPicPr>
          <p:cNvPr descr="A picture containing icon&#10;&#10;Description automatically generated" id="210" name="Google Shape;210;p27"/>
          <p:cNvPicPr preferRelativeResize="0"/>
          <p:nvPr/>
        </p:nvPicPr>
        <p:blipFill rotWithShape="1">
          <a:blip r:embed="rId5">
            <a:alphaModFix/>
          </a:blip>
          <a:srcRect b="0" l="0" r="0" t="0"/>
          <a:stretch/>
        </p:blipFill>
        <p:spPr>
          <a:xfrm>
            <a:off x="7742150" y="76200"/>
            <a:ext cx="1270500" cy="1626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8"/>
          <p:cNvPicPr preferRelativeResize="0"/>
          <p:nvPr/>
        </p:nvPicPr>
        <p:blipFill rotWithShape="1">
          <a:blip r:embed="rId3">
            <a:alphaModFix/>
          </a:blip>
          <a:srcRect b="9412" l="0" r="0" t="14559"/>
          <a:stretch/>
        </p:blipFill>
        <p:spPr>
          <a:xfrm>
            <a:off x="0" y="581338"/>
            <a:ext cx="9144000" cy="4562162"/>
          </a:xfrm>
          <a:prstGeom prst="rect">
            <a:avLst/>
          </a:prstGeom>
          <a:noFill/>
          <a:ln>
            <a:noFill/>
          </a:ln>
        </p:spPr>
      </p:pic>
      <p:sp>
        <p:nvSpPr>
          <p:cNvPr id="216" name="Google Shape;216;p28"/>
          <p:cNvSpPr txBox="1"/>
          <p:nvPr>
            <p:ph type="title"/>
          </p:nvPr>
        </p:nvSpPr>
        <p:spPr>
          <a:xfrm>
            <a:off x="311700" y="-2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Enabling technologies for a fourth industrial revolution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9"/>
          <p:cNvPicPr preferRelativeResize="0"/>
          <p:nvPr/>
        </p:nvPicPr>
        <p:blipFill rotWithShape="1">
          <a:blip r:embed="rId3">
            <a:alphaModFix/>
          </a:blip>
          <a:srcRect b="21105" l="6269" r="12515" t="18766"/>
          <a:stretch/>
        </p:blipFill>
        <p:spPr>
          <a:xfrm>
            <a:off x="1700" y="24793"/>
            <a:ext cx="9143998" cy="5103131"/>
          </a:xfrm>
          <a:prstGeom prst="rect">
            <a:avLst/>
          </a:prstGeom>
          <a:noFill/>
          <a:ln>
            <a:noFill/>
          </a:ln>
        </p:spPr>
      </p:pic>
      <p:sp>
        <p:nvSpPr>
          <p:cNvPr id="222" name="Google Shape;222;p29"/>
          <p:cNvSpPr txBox="1"/>
          <p:nvPr>
            <p:ph type="title"/>
          </p:nvPr>
        </p:nvSpPr>
        <p:spPr>
          <a:xfrm>
            <a:off x="311700" y="107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Additive manufacturing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0"/>
          <p:cNvPicPr preferRelativeResize="0"/>
          <p:nvPr/>
        </p:nvPicPr>
        <p:blipFill>
          <a:blip r:embed="rId3">
            <a:alphaModFix/>
          </a:blip>
          <a:stretch>
            <a:fillRect/>
          </a:stretch>
        </p:blipFill>
        <p:spPr>
          <a:xfrm>
            <a:off x="3036863" y="0"/>
            <a:ext cx="6107125" cy="5143501"/>
          </a:xfrm>
          <a:prstGeom prst="rect">
            <a:avLst/>
          </a:prstGeom>
          <a:noFill/>
          <a:ln>
            <a:noFill/>
          </a:ln>
        </p:spPr>
      </p:pic>
      <p:sp>
        <p:nvSpPr>
          <p:cNvPr id="228" name="Google Shape;228;p30"/>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Constructive alignment course design</a:t>
            </a:r>
            <a:endParaRPr/>
          </a:p>
        </p:txBody>
      </p:sp>
      <p:sp>
        <p:nvSpPr>
          <p:cNvPr id="229" name="Google Shape;229;p30"/>
          <p:cNvSpPr txBox="1"/>
          <p:nvPr>
            <p:ph idx="1" type="body"/>
          </p:nvPr>
        </p:nvSpPr>
        <p:spPr>
          <a:xfrm>
            <a:off x="235500" y="1076275"/>
            <a:ext cx="4009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a:t>LEGENDA</a:t>
            </a:r>
            <a:endParaRPr b="1"/>
          </a:p>
          <a:p>
            <a:pPr indent="0" lvl="0" marL="0" rtl="0" algn="l">
              <a:spcBef>
                <a:spcPts val="1200"/>
              </a:spcBef>
              <a:spcAft>
                <a:spcPts val="0"/>
              </a:spcAft>
              <a:buNone/>
            </a:pPr>
            <a:r>
              <a:rPr lang="it"/>
              <a:t>EGV Educational Goal Verb</a:t>
            </a:r>
            <a:endParaRPr/>
          </a:p>
          <a:p>
            <a:pPr indent="0" lvl="0" marL="0" rtl="0" algn="l">
              <a:spcBef>
                <a:spcPts val="1200"/>
              </a:spcBef>
              <a:spcAft>
                <a:spcPts val="0"/>
              </a:spcAft>
              <a:buNone/>
            </a:pPr>
            <a:r>
              <a:rPr lang="it"/>
              <a:t>ILO Intended Learning Outcome</a:t>
            </a:r>
            <a:endParaRPr/>
          </a:p>
          <a:p>
            <a:pPr indent="0" lvl="0" marL="0" rtl="0" algn="l">
              <a:spcBef>
                <a:spcPts val="1200"/>
              </a:spcBef>
              <a:spcAft>
                <a:spcPts val="0"/>
              </a:spcAft>
              <a:buNone/>
            </a:pPr>
            <a:r>
              <a:rPr lang="it"/>
              <a:t>TA Teaching Activities </a:t>
            </a:r>
            <a:endParaRPr/>
          </a:p>
          <a:p>
            <a:pPr indent="0" lvl="0" marL="0" rtl="0" algn="l">
              <a:spcBef>
                <a:spcPts val="1200"/>
              </a:spcBef>
              <a:spcAft>
                <a:spcPts val="0"/>
              </a:spcAft>
              <a:buNone/>
            </a:pPr>
            <a:r>
              <a:rPr lang="it"/>
              <a:t>LA Learning Activities </a:t>
            </a:r>
            <a:endParaRPr/>
          </a:p>
          <a:p>
            <a:pPr indent="0" lvl="0" marL="0" rtl="0" algn="l">
              <a:spcBef>
                <a:spcPts val="1200"/>
              </a:spcBef>
              <a:spcAft>
                <a:spcPts val="1200"/>
              </a:spcAft>
              <a:buNone/>
            </a:pPr>
            <a:r>
              <a:rPr lang="it"/>
              <a:t>AT Assessment Task</a:t>
            </a:r>
            <a:endParaRPr/>
          </a:p>
        </p:txBody>
      </p:sp>
      <p:sp>
        <p:nvSpPr>
          <p:cNvPr id="230" name="Google Shape;230;p30"/>
          <p:cNvSpPr txBox="1"/>
          <p:nvPr/>
        </p:nvSpPr>
        <p:spPr>
          <a:xfrm>
            <a:off x="0" y="4879500"/>
            <a:ext cx="914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solidFill>
                  <a:srgbClr val="222222"/>
                </a:solidFill>
                <a:highlight>
                  <a:srgbClr val="FFFFFF"/>
                </a:highlight>
              </a:rPr>
              <a:t>Maffei, A., Boffa, E., Lupi, F., &amp; Lanzetta, M. (2022). On the Design of Constructively Aligned Educational Unit. </a:t>
            </a:r>
            <a:r>
              <a:rPr i="1" lang="it" sz="1000">
                <a:solidFill>
                  <a:srgbClr val="222222"/>
                </a:solidFill>
                <a:highlight>
                  <a:srgbClr val="FFFFFF"/>
                </a:highlight>
              </a:rPr>
              <a:t>Education Sciences</a:t>
            </a:r>
            <a:r>
              <a:rPr lang="it" sz="1000">
                <a:solidFill>
                  <a:srgbClr val="222222"/>
                </a:solidFill>
                <a:highlight>
                  <a:srgbClr val="FFFFFF"/>
                </a:highlight>
              </a:rPr>
              <a:t>, </a:t>
            </a:r>
            <a:r>
              <a:rPr i="1" lang="it" sz="1000">
                <a:solidFill>
                  <a:srgbClr val="222222"/>
                </a:solidFill>
                <a:highlight>
                  <a:srgbClr val="FFFFFF"/>
                </a:highlight>
              </a:rPr>
              <a:t>12</a:t>
            </a:r>
            <a:r>
              <a:rPr lang="it" sz="1000">
                <a:solidFill>
                  <a:srgbClr val="222222"/>
                </a:solidFill>
                <a:highlight>
                  <a:srgbClr val="FFFFFF"/>
                </a:highlight>
              </a:rPr>
              <a:t>(7), 438.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Method implementation, Teaching Activities</a:t>
            </a:r>
            <a:endParaRPr/>
          </a:p>
        </p:txBody>
      </p:sp>
      <p:sp>
        <p:nvSpPr>
          <p:cNvPr id="236" name="Google Shape;23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a:t>TA 1.1</a:t>
            </a:r>
            <a:r>
              <a:rPr lang="it"/>
              <a:t>: Present and explain energy analysis for rapid prototyping approaches, design methodology, pros/cons, environmental impact frameworks and standards</a:t>
            </a:r>
            <a:endParaRPr/>
          </a:p>
          <a:p>
            <a:pPr indent="0" lvl="0" marL="0" rtl="0" algn="l">
              <a:spcBef>
                <a:spcPts val="1200"/>
              </a:spcBef>
              <a:spcAft>
                <a:spcPts val="0"/>
              </a:spcAft>
              <a:buNone/>
            </a:pPr>
            <a:r>
              <a:rPr b="1" lang="it"/>
              <a:t>TA 1.2</a:t>
            </a:r>
            <a:r>
              <a:rPr lang="it"/>
              <a:t>: Provide updated case studies through seminars on medicine and AM prosthesis by a sustainable perspective</a:t>
            </a:r>
            <a:endParaRPr/>
          </a:p>
          <a:p>
            <a:pPr indent="0" lvl="0" marL="0" rtl="0" algn="l">
              <a:spcBef>
                <a:spcPts val="1200"/>
              </a:spcBef>
              <a:spcAft>
                <a:spcPts val="0"/>
              </a:spcAft>
              <a:buNone/>
            </a:pPr>
            <a:r>
              <a:rPr b="1" lang="it"/>
              <a:t>TA 1.3</a:t>
            </a:r>
            <a:r>
              <a:rPr lang="it"/>
              <a:t>: Set brief and provide ongoing feedback on project work. Organise students into groups of three or four and provided with a real case study project</a:t>
            </a:r>
            <a:endParaRPr/>
          </a:p>
          <a:p>
            <a:pPr indent="0" lvl="0" marL="0" rtl="0" algn="l">
              <a:spcBef>
                <a:spcPts val="1200"/>
              </a:spcBef>
              <a:spcAft>
                <a:spcPts val="1200"/>
              </a:spcAft>
              <a:buNone/>
            </a:pPr>
            <a:r>
              <a:rPr b="1" lang="it"/>
              <a:t>TA 1.4</a:t>
            </a:r>
            <a:r>
              <a:rPr lang="it"/>
              <a:t>: Provide prompt feedback to each group during the project development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a:t>LA 2.1</a:t>
            </a:r>
            <a:r>
              <a:rPr lang="it"/>
              <a:t>: Listen, query, discuss with peers and produce an infographic to explain, describe, and visualise the information at the end of each lecture</a:t>
            </a:r>
            <a:endParaRPr/>
          </a:p>
          <a:p>
            <a:pPr indent="0" lvl="0" marL="0" rtl="0" algn="l">
              <a:spcBef>
                <a:spcPts val="1200"/>
              </a:spcBef>
              <a:spcAft>
                <a:spcPts val="0"/>
              </a:spcAft>
              <a:buNone/>
            </a:pPr>
            <a:r>
              <a:rPr b="1" lang="it"/>
              <a:t>LA 2.2</a:t>
            </a:r>
            <a:r>
              <a:rPr lang="it"/>
              <a:t>: Listen, query, discuss with peers and seminar guests experts as well</a:t>
            </a:r>
            <a:endParaRPr/>
          </a:p>
          <a:p>
            <a:pPr indent="0" lvl="0" marL="0" rtl="0" algn="l">
              <a:spcBef>
                <a:spcPts val="1200"/>
              </a:spcBef>
              <a:spcAft>
                <a:spcPts val="0"/>
              </a:spcAft>
              <a:buNone/>
            </a:pPr>
            <a:r>
              <a:rPr b="1" lang="it"/>
              <a:t>LA 2.3</a:t>
            </a:r>
            <a:r>
              <a:rPr lang="it"/>
              <a:t>: Discuss within the group members and provide/share ideas by a 30 minute final presentation. Check understandings with one another. Take back to the group and improve the project in a second round based on peers and teacher review</a:t>
            </a:r>
            <a:endParaRPr/>
          </a:p>
          <a:p>
            <a:pPr indent="0" lvl="0" marL="0" rtl="0" algn="l">
              <a:spcBef>
                <a:spcPts val="1200"/>
              </a:spcBef>
              <a:spcAft>
                <a:spcPts val="1200"/>
              </a:spcAft>
              <a:buClr>
                <a:schemeClr val="dk1"/>
              </a:buClr>
              <a:buSzPts val="1100"/>
              <a:buFont typeface="Arial"/>
              <a:buNone/>
            </a:pPr>
            <a:r>
              <a:rPr b="1" lang="it"/>
              <a:t>LA 2.4</a:t>
            </a:r>
            <a:r>
              <a:rPr lang="it"/>
              <a:t>: Provide 1 hour final presentation to the whole class</a:t>
            </a:r>
            <a:endParaRPr/>
          </a:p>
        </p:txBody>
      </p:sp>
      <p:sp>
        <p:nvSpPr>
          <p:cNvPr id="242" name="Google Shape;24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Method implementation, Learning Activities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it"/>
              <a:t>AT 3.1</a:t>
            </a:r>
            <a:r>
              <a:rPr lang="it"/>
              <a:t>: Each project group presents a final written report of the project to the professor. The group is assessed on the main standard attributes of the project: Problem presentation, CAD design, AM software and implemented solution, practical prototype realization and sustainability assessment</a:t>
            </a:r>
            <a:endParaRPr b="1"/>
          </a:p>
        </p:txBody>
      </p:sp>
      <p:sp>
        <p:nvSpPr>
          <p:cNvPr id="248" name="Google Shape;24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Method implementation, Assessment Task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0" y="0"/>
            <a:ext cx="9144003" cy="5219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4"/>
          <p:cNvPicPr preferRelativeResize="0"/>
          <p:nvPr/>
        </p:nvPicPr>
        <p:blipFill>
          <a:blip r:embed="rId3">
            <a:alphaModFix/>
          </a:blip>
          <a:stretch>
            <a:fillRect/>
          </a:stretch>
        </p:blipFill>
        <p:spPr>
          <a:xfrm>
            <a:off x="8650" y="2199525"/>
            <a:ext cx="4104425" cy="3073975"/>
          </a:xfrm>
          <a:prstGeom prst="rect">
            <a:avLst/>
          </a:prstGeom>
          <a:noFill/>
          <a:ln>
            <a:noFill/>
          </a:ln>
        </p:spPr>
      </p:pic>
      <p:sp>
        <p:nvSpPr>
          <p:cNvPr id="254" name="Google Shape;25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Case studies</a:t>
            </a:r>
            <a:endParaRPr/>
          </a:p>
        </p:txBody>
      </p:sp>
      <p:sp>
        <p:nvSpPr>
          <p:cNvPr id="255" name="Google Shape;255;p34"/>
          <p:cNvSpPr txBox="1"/>
          <p:nvPr/>
        </p:nvSpPr>
        <p:spPr>
          <a:xfrm>
            <a:off x="580150" y="1747050"/>
            <a:ext cx="36951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it" sz="1800"/>
              <a:t>weight reduction, materials</a:t>
            </a:r>
            <a:br>
              <a:rPr lang="it" sz="1800"/>
            </a:br>
            <a:r>
              <a:rPr lang="it" sz="1800"/>
              <a:t> and energy saving</a:t>
            </a:r>
            <a:endParaRPr sz="1800"/>
          </a:p>
        </p:txBody>
      </p:sp>
      <p:pic>
        <p:nvPicPr>
          <p:cNvPr id="256" name="Google Shape;256;p34"/>
          <p:cNvPicPr preferRelativeResize="0"/>
          <p:nvPr/>
        </p:nvPicPr>
        <p:blipFill>
          <a:blip r:embed="rId4">
            <a:alphaModFix/>
          </a:blip>
          <a:stretch>
            <a:fillRect/>
          </a:stretch>
        </p:blipFill>
        <p:spPr>
          <a:xfrm>
            <a:off x="3069925" y="0"/>
            <a:ext cx="4292899" cy="1775125"/>
          </a:xfrm>
          <a:prstGeom prst="rect">
            <a:avLst/>
          </a:prstGeom>
          <a:noFill/>
          <a:ln>
            <a:noFill/>
          </a:ln>
        </p:spPr>
      </p:pic>
      <p:pic>
        <p:nvPicPr>
          <p:cNvPr id="257" name="Google Shape;257;p34"/>
          <p:cNvPicPr preferRelativeResize="0"/>
          <p:nvPr/>
        </p:nvPicPr>
        <p:blipFill>
          <a:blip r:embed="rId5">
            <a:alphaModFix/>
          </a:blip>
          <a:stretch>
            <a:fillRect/>
          </a:stretch>
        </p:blipFill>
        <p:spPr>
          <a:xfrm>
            <a:off x="7368875" y="3368375"/>
            <a:ext cx="1775126" cy="1775126"/>
          </a:xfrm>
          <a:prstGeom prst="rect">
            <a:avLst/>
          </a:prstGeom>
          <a:noFill/>
          <a:ln>
            <a:noFill/>
          </a:ln>
        </p:spPr>
      </p:pic>
      <p:pic>
        <p:nvPicPr>
          <p:cNvPr id="258" name="Google Shape;258;p34"/>
          <p:cNvPicPr preferRelativeResize="0"/>
          <p:nvPr/>
        </p:nvPicPr>
        <p:blipFill>
          <a:blip r:embed="rId6">
            <a:alphaModFix/>
          </a:blip>
          <a:stretch>
            <a:fillRect/>
          </a:stretch>
        </p:blipFill>
        <p:spPr>
          <a:xfrm>
            <a:off x="4309711" y="1775125"/>
            <a:ext cx="3085388" cy="1698925"/>
          </a:xfrm>
          <a:prstGeom prst="rect">
            <a:avLst/>
          </a:prstGeom>
          <a:noFill/>
          <a:ln>
            <a:noFill/>
          </a:ln>
        </p:spPr>
      </p:pic>
      <p:pic>
        <p:nvPicPr>
          <p:cNvPr id="259" name="Google Shape;259;p34"/>
          <p:cNvPicPr preferRelativeResize="0"/>
          <p:nvPr/>
        </p:nvPicPr>
        <p:blipFill>
          <a:blip r:embed="rId7">
            <a:alphaModFix amt="73000"/>
          </a:blip>
          <a:stretch>
            <a:fillRect/>
          </a:stretch>
        </p:blipFill>
        <p:spPr>
          <a:xfrm>
            <a:off x="4309700" y="3062875"/>
            <a:ext cx="3053125" cy="1876850"/>
          </a:xfrm>
          <a:prstGeom prst="rect">
            <a:avLst/>
          </a:prstGeom>
          <a:noFill/>
          <a:ln>
            <a:noFill/>
          </a:ln>
        </p:spPr>
      </p:pic>
      <p:pic>
        <p:nvPicPr>
          <p:cNvPr id="260" name="Google Shape;260;p34"/>
          <p:cNvPicPr preferRelativeResize="0"/>
          <p:nvPr/>
        </p:nvPicPr>
        <p:blipFill>
          <a:blip r:embed="rId8">
            <a:alphaModFix/>
          </a:blip>
          <a:stretch>
            <a:fillRect/>
          </a:stretch>
        </p:blipFill>
        <p:spPr>
          <a:xfrm>
            <a:off x="7368875" y="1698925"/>
            <a:ext cx="1775126" cy="1775126"/>
          </a:xfrm>
          <a:prstGeom prst="rect">
            <a:avLst/>
          </a:prstGeom>
          <a:noFill/>
          <a:ln>
            <a:noFill/>
          </a:ln>
        </p:spPr>
      </p:pic>
      <p:pic>
        <p:nvPicPr>
          <p:cNvPr id="261" name="Google Shape;261;p34"/>
          <p:cNvPicPr preferRelativeResize="0"/>
          <p:nvPr/>
        </p:nvPicPr>
        <p:blipFill>
          <a:blip r:embed="rId9">
            <a:alphaModFix/>
          </a:blip>
          <a:stretch>
            <a:fillRect/>
          </a:stretch>
        </p:blipFill>
        <p:spPr>
          <a:xfrm>
            <a:off x="7368876" y="0"/>
            <a:ext cx="1775126" cy="1775126"/>
          </a:xfrm>
          <a:prstGeom prst="rect">
            <a:avLst/>
          </a:prstGeom>
          <a:noFill/>
          <a:ln>
            <a:noFill/>
          </a:ln>
        </p:spPr>
      </p:pic>
      <p:sp>
        <p:nvSpPr>
          <p:cNvPr id="262" name="Google Shape;262;p34"/>
          <p:cNvSpPr txBox="1"/>
          <p:nvPr/>
        </p:nvSpPr>
        <p:spPr>
          <a:xfrm>
            <a:off x="4401600" y="4758000"/>
            <a:ext cx="3000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800">
                <a:solidFill>
                  <a:schemeClr val="dk1"/>
                </a:solidFill>
              </a:rPr>
              <a:t>topological optimization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Case studies, Medical</a:t>
            </a:r>
            <a:endParaRPr/>
          </a:p>
        </p:txBody>
      </p:sp>
      <p:pic>
        <p:nvPicPr>
          <p:cNvPr id="268" name="Google Shape;268;p35"/>
          <p:cNvPicPr preferRelativeResize="0"/>
          <p:nvPr/>
        </p:nvPicPr>
        <p:blipFill>
          <a:blip r:embed="rId3">
            <a:alphaModFix/>
          </a:blip>
          <a:stretch>
            <a:fillRect/>
          </a:stretch>
        </p:blipFill>
        <p:spPr>
          <a:xfrm>
            <a:off x="7368875" y="0"/>
            <a:ext cx="1775126" cy="1775126"/>
          </a:xfrm>
          <a:prstGeom prst="rect">
            <a:avLst/>
          </a:prstGeom>
          <a:noFill/>
          <a:ln>
            <a:noFill/>
          </a:ln>
        </p:spPr>
      </p:pic>
      <p:pic>
        <p:nvPicPr>
          <p:cNvPr id="269" name="Google Shape;269;p35"/>
          <p:cNvPicPr preferRelativeResize="0"/>
          <p:nvPr/>
        </p:nvPicPr>
        <p:blipFill>
          <a:blip r:embed="rId4">
            <a:alphaModFix/>
          </a:blip>
          <a:stretch>
            <a:fillRect/>
          </a:stretch>
        </p:blipFill>
        <p:spPr>
          <a:xfrm>
            <a:off x="111700" y="2912425"/>
            <a:ext cx="3161425" cy="2127625"/>
          </a:xfrm>
          <a:prstGeom prst="rect">
            <a:avLst/>
          </a:prstGeom>
          <a:noFill/>
          <a:ln>
            <a:noFill/>
          </a:ln>
        </p:spPr>
      </p:pic>
      <p:pic>
        <p:nvPicPr>
          <p:cNvPr id="270" name="Google Shape;270;p35"/>
          <p:cNvPicPr preferRelativeResize="0"/>
          <p:nvPr/>
        </p:nvPicPr>
        <p:blipFill>
          <a:blip r:embed="rId5">
            <a:alphaModFix/>
          </a:blip>
          <a:stretch>
            <a:fillRect/>
          </a:stretch>
        </p:blipFill>
        <p:spPr>
          <a:xfrm>
            <a:off x="4572000" y="2571750"/>
            <a:ext cx="4514850" cy="2533650"/>
          </a:xfrm>
          <a:prstGeom prst="rect">
            <a:avLst/>
          </a:prstGeom>
          <a:noFill/>
          <a:ln>
            <a:noFill/>
          </a:ln>
        </p:spPr>
      </p:pic>
      <p:sp>
        <p:nvSpPr>
          <p:cNvPr id="271" name="Google Shape;271;p35"/>
          <p:cNvSpPr txBox="1"/>
          <p:nvPr/>
        </p:nvSpPr>
        <p:spPr>
          <a:xfrm>
            <a:off x="454150" y="4681800"/>
            <a:ext cx="2476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800"/>
              <a:t>dental</a:t>
            </a:r>
            <a:endParaRPr sz="1800"/>
          </a:p>
        </p:txBody>
      </p:sp>
      <p:sp>
        <p:nvSpPr>
          <p:cNvPr id="272" name="Google Shape;272;p35"/>
          <p:cNvSpPr txBox="1"/>
          <p:nvPr/>
        </p:nvSpPr>
        <p:spPr>
          <a:xfrm>
            <a:off x="5591163" y="4681800"/>
            <a:ext cx="2476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800"/>
              <a:t>prothesis (hip joint)</a:t>
            </a:r>
            <a:endParaRPr sz="1800"/>
          </a:p>
        </p:txBody>
      </p:sp>
      <p:pic>
        <p:nvPicPr>
          <p:cNvPr id="273" name="Google Shape;273;p35"/>
          <p:cNvPicPr preferRelativeResize="0"/>
          <p:nvPr/>
        </p:nvPicPr>
        <p:blipFill>
          <a:blip r:embed="rId6">
            <a:alphaModFix/>
          </a:blip>
          <a:stretch>
            <a:fillRect/>
          </a:stretch>
        </p:blipFill>
        <p:spPr>
          <a:xfrm>
            <a:off x="3750238" y="-15900"/>
            <a:ext cx="3618625" cy="2030700"/>
          </a:xfrm>
          <a:prstGeom prst="rect">
            <a:avLst/>
          </a:prstGeom>
          <a:noFill/>
          <a:ln>
            <a:noFill/>
          </a:ln>
        </p:spPr>
      </p:pic>
      <p:sp>
        <p:nvSpPr>
          <p:cNvPr id="274" name="Google Shape;274;p35"/>
          <p:cNvSpPr txBox="1"/>
          <p:nvPr/>
        </p:nvSpPr>
        <p:spPr>
          <a:xfrm>
            <a:off x="4321300" y="1710000"/>
            <a:ext cx="2476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800"/>
              <a:t>trabecular structures</a:t>
            </a:r>
            <a:endParaRPr sz="1800"/>
          </a:p>
        </p:txBody>
      </p:sp>
      <p:pic>
        <p:nvPicPr>
          <p:cNvPr id="275" name="Google Shape;275;p35"/>
          <p:cNvPicPr preferRelativeResize="0"/>
          <p:nvPr/>
        </p:nvPicPr>
        <p:blipFill>
          <a:blip r:embed="rId7">
            <a:alphaModFix/>
          </a:blip>
          <a:stretch>
            <a:fillRect/>
          </a:stretch>
        </p:blipFill>
        <p:spPr>
          <a:xfrm>
            <a:off x="403500" y="1017725"/>
            <a:ext cx="2297980" cy="1775125"/>
          </a:xfrm>
          <a:prstGeom prst="rect">
            <a:avLst/>
          </a:prstGeom>
          <a:noFill/>
          <a:ln>
            <a:noFill/>
          </a:ln>
        </p:spPr>
      </p:pic>
      <p:sp>
        <p:nvSpPr>
          <p:cNvPr id="276" name="Google Shape;276;p35"/>
          <p:cNvSpPr txBox="1"/>
          <p:nvPr/>
        </p:nvSpPr>
        <p:spPr>
          <a:xfrm>
            <a:off x="2708975" y="2387425"/>
            <a:ext cx="301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t>scaffolds for cell culture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txBox="1"/>
          <p:nvPr>
            <p:ph idx="1" type="body"/>
          </p:nvPr>
        </p:nvSpPr>
        <p:spPr>
          <a:xfrm>
            <a:off x="311700" y="1152475"/>
            <a:ext cx="52740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it"/>
              <a:t>Affected SDGs are NOT only </a:t>
            </a:r>
            <a:endParaRPr/>
          </a:p>
          <a:p>
            <a:pPr indent="0" lvl="0" marL="0" rtl="0" algn="l">
              <a:spcBef>
                <a:spcPts val="1200"/>
              </a:spcBef>
              <a:spcAft>
                <a:spcPts val="0"/>
              </a:spcAft>
              <a:buNone/>
            </a:pPr>
            <a:r>
              <a:rPr b="1" lang="it"/>
              <a:t>SDG 9</a:t>
            </a:r>
            <a:r>
              <a:rPr lang="it"/>
              <a:t>: Industry, Innovation, and Infrastructure</a:t>
            </a:r>
            <a:br>
              <a:rPr lang="it"/>
            </a:br>
            <a:r>
              <a:rPr i="1" lang="it"/>
              <a:t>Build resilient infrastructure, promote inclusive and eco-friendly industrialisation and foster innovation</a:t>
            </a:r>
            <a:r>
              <a:rPr lang="it"/>
              <a:t> </a:t>
            </a:r>
            <a:endParaRPr/>
          </a:p>
          <a:p>
            <a:pPr indent="0" lvl="0" marL="0" rtl="0" algn="l">
              <a:spcBef>
                <a:spcPts val="1200"/>
              </a:spcBef>
              <a:spcAft>
                <a:spcPts val="0"/>
              </a:spcAft>
              <a:buNone/>
            </a:pPr>
            <a:r>
              <a:rPr b="1" lang="it"/>
              <a:t>SDG 3</a:t>
            </a:r>
            <a:r>
              <a:rPr lang="it"/>
              <a:t>: Good Health and Well-being</a:t>
            </a:r>
            <a:br>
              <a:rPr lang="it"/>
            </a:br>
            <a:r>
              <a:rPr i="1" lang="it"/>
              <a:t>Ensure healthy live and promote well-being for all at all ages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it"/>
              <a:t>Instructors/experts (4) vs students (20) advice</a:t>
            </a:r>
            <a:endParaRPr/>
          </a:p>
        </p:txBody>
      </p:sp>
      <p:sp>
        <p:nvSpPr>
          <p:cNvPr id="282" name="Google Shape;28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Results from survey</a:t>
            </a:r>
            <a:endParaRPr/>
          </a:p>
        </p:txBody>
      </p:sp>
      <p:pic>
        <p:nvPicPr>
          <p:cNvPr id="283" name="Google Shape;283;p36"/>
          <p:cNvPicPr preferRelativeResize="0"/>
          <p:nvPr/>
        </p:nvPicPr>
        <p:blipFill>
          <a:blip r:embed="rId3">
            <a:alphaModFix/>
          </a:blip>
          <a:stretch>
            <a:fillRect/>
          </a:stretch>
        </p:blipFill>
        <p:spPr>
          <a:xfrm>
            <a:off x="5585826" y="835875"/>
            <a:ext cx="3558174" cy="33810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710400" y="4475"/>
            <a:ext cx="7723200" cy="4214700"/>
          </a:xfrm>
          <a:prstGeom prst="rect">
            <a:avLst/>
          </a:prstGeom>
          <a:ln>
            <a:noFill/>
          </a:ln>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i="1" lang="it" sz="1911">
                <a:solidFill>
                  <a:srgbClr val="007682"/>
                </a:solidFill>
              </a:rPr>
              <a:t>University of Pisa</a:t>
            </a:r>
            <a:endParaRPr b="1" i="1" sz="1911">
              <a:solidFill>
                <a:srgbClr val="007682"/>
              </a:solidFill>
            </a:endParaRPr>
          </a:p>
          <a:p>
            <a:pPr indent="0" lvl="0" marL="0" rtl="0" algn="ctr">
              <a:spcBef>
                <a:spcPts val="0"/>
              </a:spcBef>
              <a:spcAft>
                <a:spcPts val="0"/>
              </a:spcAft>
              <a:buClr>
                <a:schemeClr val="dk1"/>
              </a:buClr>
              <a:buSzPts val="1100"/>
              <a:buFont typeface="Arial"/>
              <a:buNone/>
            </a:pPr>
            <a:r>
              <a:rPr b="1" lang="it" sz="1911">
                <a:solidFill>
                  <a:srgbClr val="007682"/>
                </a:solidFill>
              </a:rPr>
              <a:t>DICI</a:t>
            </a:r>
            <a:endParaRPr b="1" sz="1911">
              <a:solidFill>
                <a:srgbClr val="007682"/>
              </a:solidFill>
            </a:endParaRPr>
          </a:p>
          <a:p>
            <a:pPr indent="0" lvl="0" marL="0" rtl="0" algn="ctr">
              <a:spcBef>
                <a:spcPts val="0"/>
              </a:spcBef>
              <a:spcAft>
                <a:spcPts val="0"/>
              </a:spcAft>
              <a:buNone/>
            </a:pPr>
            <a:r>
              <a:rPr b="1" baseline="30000" i="1" lang="it" sz="1911">
                <a:solidFill>
                  <a:srgbClr val="007682"/>
                </a:solidFill>
              </a:rPr>
              <a:t>1</a:t>
            </a:r>
            <a:r>
              <a:rPr b="1" i="1" lang="it" sz="1911">
                <a:solidFill>
                  <a:srgbClr val="007682"/>
                </a:solidFill>
              </a:rPr>
              <a:t>Department of Civil and Industrial Engineering</a:t>
            </a:r>
            <a:endParaRPr b="1" i="1" sz="1911">
              <a:solidFill>
                <a:srgbClr val="007682"/>
              </a:solidFill>
            </a:endParaRPr>
          </a:p>
          <a:p>
            <a:pPr indent="0" lvl="0" marL="0" rtl="0" algn="ctr">
              <a:spcBef>
                <a:spcPts val="0"/>
              </a:spcBef>
              <a:spcAft>
                <a:spcPts val="0"/>
              </a:spcAft>
              <a:buNone/>
            </a:pPr>
            <a:r>
              <a:rPr b="1" lang="it" sz="1911">
                <a:solidFill>
                  <a:srgbClr val="007682"/>
                </a:solidFill>
              </a:rPr>
              <a:t>CAFRE</a:t>
            </a:r>
            <a:endParaRPr b="1" sz="1911">
              <a:solidFill>
                <a:srgbClr val="007682"/>
              </a:solidFill>
            </a:endParaRPr>
          </a:p>
          <a:p>
            <a:pPr indent="0" lvl="0" marL="0" rtl="0" algn="ctr">
              <a:spcBef>
                <a:spcPts val="0"/>
              </a:spcBef>
              <a:spcAft>
                <a:spcPts val="0"/>
              </a:spcAft>
              <a:buNone/>
            </a:pPr>
            <a:r>
              <a:rPr b="1" baseline="30000" i="1" lang="it" sz="1911">
                <a:solidFill>
                  <a:srgbClr val="007682"/>
                </a:solidFill>
              </a:rPr>
              <a:t>2</a:t>
            </a:r>
            <a:r>
              <a:rPr b="1" i="1" lang="it" sz="1911">
                <a:solidFill>
                  <a:srgbClr val="007682"/>
                </a:solidFill>
              </a:rPr>
              <a:t>Interdepartmental Center for Lifelong Learning, </a:t>
            </a:r>
            <a:br>
              <a:rPr b="1" i="1" lang="it" sz="1911">
                <a:solidFill>
                  <a:srgbClr val="007682"/>
                </a:solidFill>
              </a:rPr>
            </a:br>
            <a:r>
              <a:rPr b="1" i="1" lang="it" sz="1911">
                <a:solidFill>
                  <a:srgbClr val="007682"/>
                </a:solidFill>
              </a:rPr>
              <a:t>Training and Education Research</a:t>
            </a:r>
            <a:endParaRPr b="1" i="1" sz="1911">
              <a:solidFill>
                <a:srgbClr val="007682"/>
              </a:solidFill>
            </a:endParaRPr>
          </a:p>
          <a:p>
            <a:pPr indent="0" lvl="0" marL="0" rtl="0" algn="ctr">
              <a:spcBef>
                <a:spcPts val="0"/>
              </a:spcBef>
              <a:spcAft>
                <a:spcPts val="0"/>
              </a:spcAft>
              <a:buNone/>
            </a:pPr>
            <a:r>
              <a:rPr b="1" lang="it" sz="1911">
                <a:solidFill>
                  <a:srgbClr val="007682"/>
                </a:solidFill>
              </a:rPr>
              <a:t>MAESTRO</a:t>
            </a:r>
            <a:br>
              <a:rPr b="1" lang="it" sz="1911">
                <a:solidFill>
                  <a:srgbClr val="007682"/>
                </a:solidFill>
              </a:rPr>
            </a:br>
            <a:r>
              <a:rPr b="1" i="1" lang="it" sz="1911">
                <a:solidFill>
                  <a:srgbClr val="007682"/>
                </a:solidFill>
              </a:rPr>
              <a:t>Manufacturing Education for a Sustainable </a:t>
            </a:r>
            <a:br>
              <a:rPr b="1" i="1" lang="it" sz="1911">
                <a:solidFill>
                  <a:srgbClr val="007682"/>
                </a:solidFill>
              </a:rPr>
            </a:br>
            <a:r>
              <a:rPr b="1" i="1" lang="it" sz="1911">
                <a:solidFill>
                  <a:srgbClr val="007682"/>
                </a:solidFill>
              </a:rPr>
              <a:t>fourth Industrial Revolution</a:t>
            </a:r>
            <a:endParaRPr b="1" i="1" sz="1911">
              <a:solidFill>
                <a:srgbClr val="007682"/>
              </a:solidFill>
            </a:endParaRPr>
          </a:p>
          <a:p>
            <a:pPr indent="0" lvl="0" marL="0" rtl="0" algn="ctr">
              <a:spcBef>
                <a:spcPts val="0"/>
              </a:spcBef>
              <a:spcAft>
                <a:spcPts val="0"/>
              </a:spcAft>
              <a:buNone/>
            </a:pPr>
            <a:r>
              <a:t/>
            </a:r>
            <a:endParaRPr sz="1211"/>
          </a:p>
          <a:p>
            <a:pPr indent="0" lvl="0" marL="0" rtl="0" algn="ctr">
              <a:spcBef>
                <a:spcPts val="0"/>
              </a:spcBef>
              <a:spcAft>
                <a:spcPts val="0"/>
              </a:spcAft>
              <a:buNone/>
            </a:pPr>
            <a:r>
              <a:rPr b="1" lang="it" sz="2511">
                <a:solidFill>
                  <a:srgbClr val="FF6D49"/>
                </a:solidFill>
              </a:rPr>
              <a:t>Additive Manufacturing for Sustainability</a:t>
            </a:r>
            <a:endParaRPr b="1" sz="2511">
              <a:solidFill>
                <a:srgbClr val="FF6D49"/>
              </a:solidFill>
            </a:endParaRPr>
          </a:p>
          <a:p>
            <a:pPr indent="0" lvl="0" marL="0" rtl="0" algn="ctr">
              <a:spcBef>
                <a:spcPts val="0"/>
              </a:spcBef>
              <a:spcAft>
                <a:spcPts val="0"/>
              </a:spcAft>
              <a:buNone/>
            </a:pPr>
            <a:r>
              <a:t/>
            </a:r>
            <a:endParaRPr sz="1211"/>
          </a:p>
          <a:p>
            <a:pPr indent="0" lvl="0" marL="0" rtl="0" algn="ctr">
              <a:spcBef>
                <a:spcPts val="0"/>
              </a:spcBef>
              <a:spcAft>
                <a:spcPts val="0"/>
              </a:spcAft>
              <a:buNone/>
            </a:pPr>
            <a:r>
              <a:rPr b="1" lang="it" sz="1911">
                <a:solidFill>
                  <a:srgbClr val="007682"/>
                </a:solidFill>
              </a:rPr>
              <a:t>Francesco Lupi</a:t>
            </a:r>
            <a:r>
              <a:rPr b="1" baseline="30000" i="1" lang="it" sz="1911">
                <a:solidFill>
                  <a:srgbClr val="007682"/>
                </a:solidFill>
              </a:rPr>
              <a:t>1</a:t>
            </a:r>
            <a:r>
              <a:rPr b="1" lang="it" sz="1911">
                <a:solidFill>
                  <a:srgbClr val="007682"/>
                </a:solidFill>
              </a:rPr>
              <a:t> and </a:t>
            </a:r>
            <a:r>
              <a:rPr b="1" lang="it" sz="1911" u="sng">
                <a:solidFill>
                  <a:srgbClr val="007682"/>
                </a:solidFill>
              </a:rPr>
              <a:t>Michele LANZETTA</a:t>
            </a:r>
            <a:r>
              <a:rPr b="1" baseline="30000" i="1" lang="it" sz="1911">
                <a:solidFill>
                  <a:srgbClr val="007682"/>
                </a:solidFill>
              </a:rPr>
              <a:t>1,2</a:t>
            </a:r>
            <a:endParaRPr b="1" sz="2511">
              <a:solidFill>
                <a:srgbClr val="FF6D49"/>
              </a:solidFill>
            </a:endParaRPr>
          </a:p>
        </p:txBody>
      </p:sp>
      <p:pic>
        <p:nvPicPr>
          <p:cNvPr id="289" name="Google Shape;289;p37"/>
          <p:cNvPicPr preferRelativeResize="0"/>
          <p:nvPr/>
        </p:nvPicPr>
        <p:blipFill rotWithShape="1">
          <a:blip r:embed="rId3">
            <a:alphaModFix/>
          </a:blip>
          <a:srcRect b="0" l="0" r="51620" t="0"/>
          <a:stretch/>
        </p:blipFill>
        <p:spPr>
          <a:xfrm>
            <a:off x="65600" y="3399100"/>
            <a:ext cx="990900" cy="862800"/>
          </a:xfrm>
          <a:prstGeom prst="rect">
            <a:avLst/>
          </a:prstGeom>
          <a:noFill/>
          <a:ln>
            <a:noFill/>
          </a:ln>
        </p:spPr>
      </p:pic>
      <p:pic>
        <p:nvPicPr>
          <p:cNvPr id="290" name="Google Shape;290;p37"/>
          <p:cNvPicPr preferRelativeResize="0"/>
          <p:nvPr/>
        </p:nvPicPr>
        <p:blipFill>
          <a:blip r:embed="rId4">
            <a:alphaModFix/>
          </a:blip>
          <a:stretch>
            <a:fillRect/>
          </a:stretch>
        </p:blipFill>
        <p:spPr>
          <a:xfrm>
            <a:off x="139145" y="1596575"/>
            <a:ext cx="843810" cy="862800"/>
          </a:xfrm>
          <a:prstGeom prst="rect">
            <a:avLst/>
          </a:prstGeom>
          <a:noFill/>
          <a:ln>
            <a:noFill/>
          </a:ln>
        </p:spPr>
      </p:pic>
      <p:sp>
        <p:nvSpPr>
          <p:cNvPr id="291" name="Google Shape;291;p37"/>
          <p:cNvSpPr/>
          <p:nvPr/>
        </p:nvSpPr>
        <p:spPr>
          <a:xfrm>
            <a:off x="1291600" y="4219175"/>
            <a:ext cx="6451500" cy="924300"/>
          </a:xfrm>
          <a:prstGeom prst="cloudCallout">
            <a:avLst>
              <a:gd fmla="val 14292" name="adj1"/>
              <a:gd fmla="val -65428"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rgbClr val="FF6D49"/>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it" sz="1800">
                <a:solidFill>
                  <a:srgbClr val="FF6D49"/>
                </a:solidFill>
                <a:latin typeface="Lato"/>
                <a:ea typeface="Lato"/>
                <a:cs typeface="Lato"/>
                <a:sym typeface="Lato"/>
              </a:rPr>
              <a:t>Follow/download this presentation: </a:t>
            </a:r>
            <a:r>
              <a:rPr lang="it" sz="1800" u="sng">
                <a:solidFill>
                  <a:schemeClr val="hlink"/>
                </a:solidFill>
                <a:latin typeface="Lato"/>
                <a:ea typeface="Lato"/>
                <a:cs typeface="Lato"/>
                <a:sym typeface="Lato"/>
                <a:hlinkClick r:id="rId5"/>
              </a:rPr>
              <a:t>www.lanzetta.unipi.it/research/am</a:t>
            </a:r>
            <a:endParaRPr sz="1800">
              <a:solidFill>
                <a:srgbClr val="FF6D49"/>
              </a:solidFill>
              <a:latin typeface="Lato"/>
              <a:ea typeface="Lato"/>
              <a:cs typeface="Lato"/>
              <a:sym typeface="Lato"/>
            </a:endParaRPr>
          </a:p>
          <a:p>
            <a:pPr indent="0" lvl="0" marL="0" rtl="0" algn="l">
              <a:spcBef>
                <a:spcPts val="0"/>
              </a:spcBef>
              <a:spcAft>
                <a:spcPts val="0"/>
              </a:spcAft>
              <a:buNone/>
            </a:pPr>
            <a:r>
              <a:t/>
            </a:r>
            <a:endParaRPr sz="1400"/>
          </a:p>
        </p:txBody>
      </p:sp>
      <p:pic>
        <p:nvPicPr>
          <p:cNvPr id="292" name="Google Shape;292;p37"/>
          <p:cNvPicPr preferRelativeResize="0"/>
          <p:nvPr/>
        </p:nvPicPr>
        <p:blipFill>
          <a:blip r:embed="rId6">
            <a:alphaModFix/>
          </a:blip>
          <a:stretch>
            <a:fillRect/>
          </a:stretch>
        </p:blipFill>
        <p:spPr>
          <a:xfrm>
            <a:off x="7743096" y="3157650"/>
            <a:ext cx="1238250" cy="1152525"/>
          </a:xfrm>
          <a:prstGeom prst="rect">
            <a:avLst/>
          </a:prstGeom>
          <a:noFill/>
          <a:ln>
            <a:noFill/>
          </a:ln>
        </p:spPr>
      </p:pic>
      <p:pic>
        <p:nvPicPr>
          <p:cNvPr id="293" name="Google Shape;293;p37"/>
          <p:cNvPicPr preferRelativeResize="0"/>
          <p:nvPr/>
        </p:nvPicPr>
        <p:blipFill>
          <a:blip r:embed="rId7">
            <a:alphaModFix/>
          </a:blip>
          <a:stretch>
            <a:fillRect/>
          </a:stretch>
        </p:blipFill>
        <p:spPr>
          <a:xfrm>
            <a:off x="0" y="0"/>
            <a:ext cx="1723817" cy="983950"/>
          </a:xfrm>
          <a:prstGeom prst="rect">
            <a:avLst/>
          </a:prstGeom>
          <a:noFill/>
          <a:ln>
            <a:noFill/>
          </a:ln>
        </p:spPr>
      </p:pic>
      <p:pic>
        <p:nvPicPr>
          <p:cNvPr id="294" name="Google Shape;294;p37"/>
          <p:cNvPicPr preferRelativeResize="0"/>
          <p:nvPr/>
        </p:nvPicPr>
        <p:blipFill>
          <a:blip r:embed="rId8">
            <a:alphaModFix/>
          </a:blip>
          <a:stretch>
            <a:fillRect/>
          </a:stretch>
        </p:blipFill>
        <p:spPr>
          <a:xfrm>
            <a:off x="7247257" y="4475"/>
            <a:ext cx="1896744" cy="924300"/>
          </a:xfrm>
          <a:prstGeom prst="rect">
            <a:avLst/>
          </a:prstGeom>
          <a:noFill/>
          <a:ln>
            <a:noFill/>
          </a:ln>
        </p:spPr>
      </p:pic>
      <p:pic>
        <p:nvPicPr>
          <p:cNvPr id="295" name="Google Shape;295;p37"/>
          <p:cNvPicPr preferRelativeResize="0"/>
          <p:nvPr/>
        </p:nvPicPr>
        <p:blipFill>
          <a:blip r:embed="rId9">
            <a:alphaModFix/>
          </a:blip>
          <a:stretch>
            <a:fillRect/>
          </a:stretch>
        </p:blipFill>
        <p:spPr>
          <a:xfrm>
            <a:off x="7743100" y="1244518"/>
            <a:ext cx="1238250" cy="15850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710400" y="4475"/>
            <a:ext cx="7723200" cy="4214700"/>
          </a:xfrm>
          <a:prstGeom prst="rect">
            <a:avLst/>
          </a:prstGeom>
          <a:ln>
            <a:noFill/>
          </a:ln>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i="1" lang="it" sz="1911">
                <a:solidFill>
                  <a:srgbClr val="007682"/>
                </a:solidFill>
              </a:rPr>
              <a:t>University of Pisa</a:t>
            </a:r>
            <a:endParaRPr b="1" i="1" sz="1911">
              <a:solidFill>
                <a:srgbClr val="007682"/>
              </a:solidFill>
            </a:endParaRPr>
          </a:p>
          <a:p>
            <a:pPr indent="0" lvl="0" marL="0" rtl="0" algn="ctr">
              <a:spcBef>
                <a:spcPts val="0"/>
              </a:spcBef>
              <a:spcAft>
                <a:spcPts val="0"/>
              </a:spcAft>
              <a:buClr>
                <a:schemeClr val="dk1"/>
              </a:buClr>
              <a:buSzPts val="1100"/>
              <a:buFont typeface="Arial"/>
              <a:buNone/>
            </a:pPr>
            <a:r>
              <a:rPr b="1" lang="it" sz="1911">
                <a:solidFill>
                  <a:srgbClr val="007682"/>
                </a:solidFill>
              </a:rPr>
              <a:t>DICI</a:t>
            </a:r>
            <a:endParaRPr b="1" sz="1911">
              <a:solidFill>
                <a:srgbClr val="007682"/>
              </a:solidFill>
            </a:endParaRPr>
          </a:p>
          <a:p>
            <a:pPr indent="0" lvl="0" marL="0" rtl="0" algn="ctr">
              <a:spcBef>
                <a:spcPts val="0"/>
              </a:spcBef>
              <a:spcAft>
                <a:spcPts val="0"/>
              </a:spcAft>
              <a:buNone/>
            </a:pPr>
            <a:r>
              <a:rPr b="1" baseline="30000" i="1" lang="it" sz="1911">
                <a:solidFill>
                  <a:srgbClr val="007682"/>
                </a:solidFill>
              </a:rPr>
              <a:t>1</a:t>
            </a:r>
            <a:r>
              <a:rPr b="1" i="1" lang="it" sz="1911">
                <a:solidFill>
                  <a:srgbClr val="007682"/>
                </a:solidFill>
              </a:rPr>
              <a:t>Department of Civil and Industrial Engineering</a:t>
            </a:r>
            <a:endParaRPr b="1" i="1" sz="1911">
              <a:solidFill>
                <a:srgbClr val="007682"/>
              </a:solidFill>
            </a:endParaRPr>
          </a:p>
          <a:p>
            <a:pPr indent="0" lvl="0" marL="0" rtl="0" algn="ctr">
              <a:spcBef>
                <a:spcPts val="0"/>
              </a:spcBef>
              <a:spcAft>
                <a:spcPts val="0"/>
              </a:spcAft>
              <a:buNone/>
            </a:pPr>
            <a:r>
              <a:rPr b="1" lang="it" sz="1911">
                <a:solidFill>
                  <a:srgbClr val="007682"/>
                </a:solidFill>
              </a:rPr>
              <a:t>CAFRE</a:t>
            </a:r>
            <a:endParaRPr b="1" sz="1911">
              <a:solidFill>
                <a:srgbClr val="007682"/>
              </a:solidFill>
            </a:endParaRPr>
          </a:p>
          <a:p>
            <a:pPr indent="0" lvl="0" marL="0" rtl="0" algn="ctr">
              <a:spcBef>
                <a:spcPts val="0"/>
              </a:spcBef>
              <a:spcAft>
                <a:spcPts val="0"/>
              </a:spcAft>
              <a:buNone/>
            </a:pPr>
            <a:r>
              <a:rPr b="1" baseline="30000" i="1" lang="it" sz="1911">
                <a:solidFill>
                  <a:srgbClr val="007682"/>
                </a:solidFill>
              </a:rPr>
              <a:t>2</a:t>
            </a:r>
            <a:r>
              <a:rPr b="1" i="1" lang="it" sz="1911">
                <a:solidFill>
                  <a:srgbClr val="007682"/>
                </a:solidFill>
              </a:rPr>
              <a:t>Interdepartmental Center for Lifelong Learning, </a:t>
            </a:r>
            <a:br>
              <a:rPr b="1" i="1" lang="it" sz="1911">
                <a:solidFill>
                  <a:srgbClr val="007682"/>
                </a:solidFill>
              </a:rPr>
            </a:br>
            <a:r>
              <a:rPr b="1" i="1" lang="it" sz="1911">
                <a:solidFill>
                  <a:srgbClr val="007682"/>
                </a:solidFill>
              </a:rPr>
              <a:t>Training and Education Research</a:t>
            </a:r>
            <a:endParaRPr b="1" i="1" sz="1911">
              <a:solidFill>
                <a:srgbClr val="007682"/>
              </a:solidFill>
            </a:endParaRPr>
          </a:p>
          <a:p>
            <a:pPr indent="0" lvl="0" marL="0" rtl="0" algn="ctr">
              <a:spcBef>
                <a:spcPts val="0"/>
              </a:spcBef>
              <a:spcAft>
                <a:spcPts val="0"/>
              </a:spcAft>
              <a:buNone/>
            </a:pPr>
            <a:r>
              <a:rPr b="1" lang="it" sz="1911">
                <a:solidFill>
                  <a:srgbClr val="007682"/>
                </a:solidFill>
              </a:rPr>
              <a:t>MAESTRO</a:t>
            </a:r>
            <a:br>
              <a:rPr b="1" lang="it" sz="1911">
                <a:solidFill>
                  <a:srgbClr val="007682"/>
                </a:solidFill>
              </a:rPr>
            </a:br>
            <a:r>
              <a:rPr b="1" i="1" lang="it" sz="1911">
                <a:solidFill>
                  <a:srgbClr val="007682"/>
                </a:solidFill>
              </a:rPr>
              <a:t>Manufacturing Education for a Sustainable </a:t>
            </a:r>
            <a:br>
              <a:rPr b="1" i="1" lang="it" sz="1911">
                <a:solidFill>
                  <a:srgbClr val="007682"/>
                </a:solidFill>
              </a:rPr>
            </a:br>
            <a:r>
              <a:rPr b="1" i="1" lang="it" sz="1911">
                <a:solidFill>
                  <a:srgbClr val="007682"/>
                </a:solidFill>
              </a:rPr>
              <a:t>fourth Industrial Revolution</a:t>
            </a:r>
            <a:endParaRPr b="1" i="1" sz="1911">
              <a:solidFill>
                <a:srgbClr val="007682"/>
              </a:solidFill>
            </a:endParaRPr>
          </a:p>
          <a:p>
            <a:pPr indent="0" lvl="0" marL="0" rtl="0" algn="ctr">
              <a:spcBef>
                <a:spcPts val="0"/>
              </a:spcBef>
              <a:spcAft>
                <a:spcPts val="0"/>
              </a:spcAft>
              <a:buNone/>
            </a:pPr>
            <a:r>
              <a:t/>
            </a:r>
            <a:endParaRPr sz="1211"/>
          </a:p>
          <a:p>
            <a:pPr indent="0" lvl="0" marL="0" rtl="0" algn="ctr">
              <a:spcBef>
                <a:spcPts val="0"/>
              </a:spcBef>
              <a:spcAft>
                <a:spcPts val="0"/>
              </a:spcAft>
              <a:buNone/>
            </a:pPr>
            <a:r>
              <a:rPr b="1" lang="it" sz="2511">
                <a:solidFill>
                  <a:srgbClr val="FF6D49"/>
                </a:solidFill>
              </a:rPr>
              <a:t>Additive Manufacturing for Sustainability</a:t>
            </a:r>
            <a:endParaRPr b="1" sz="2511">
              <a:solidFill>
                <a:srgbClr val="FF6D49"/>
              </a:solidFill>
            </a:endParaRPr>
          </a:p>
          <a:p>
            <a:pPr indent="0" lvl="0" marL="0" rtl="0" algn="ctr">
              <a:spcBef>
                <a:spcPts val="0"/>
              </a:spcBef>
              <a:spcAft>
                <a:spcPts val="0"/>
              </a:spcAft>
              <a:buNone/>
            </a:pPr>
            <a:r>
              <a:t/>
            </a:r>
            <a:endParaRPr sz="1211"/>
          </a:p>
          <a:p>
            <a:pPr indent="0" lvl="0" marL="0" rtl="0" algn="ctr">
              <a:spcBef>
                <a:spcPts val="0"/>
              </a:spcBef>
              <a:spcAft>
                <a:spcPts val="0"/>
              </a:spcAft>
              <a:buNone/>
            </a:pPr>
            <a:r>
              <a:rPr b="1" lang="it" sz="1911">
                <a:solidFill>
                  <a:srgbClr val="007682"/>
                </a:solidFill>
              </a:rPr>
              <a:t>Francesco </a:t>
            </a:r>
            <a:r>
              <a:rPr b="1" lang="it" sz="1911">
                <a:solidFill>
                  <a:srgbClr val="007682"/>
                </a:solidFill>
              </a:rPr>
              <a:t>Lupi</a:t>
            </a:r>
            <a:r>
              <a:rPr b="1" baseline="30000" i="1" lang="it" sz="1911">
                <a:solidFill>
                  <a:srgbClr val="007682"/>
                </a:solidFill>
              </a:rPr>
              <a:t>1</a:t>
            </a:r>
            <a:r>
              <a:rPr b="1" lang="it" sz="1911">
                <a:solidFill>
                  <a:srgbClr val="007682"/>
                </a:solidFill>
              </a:rPr>
              <a:t> and </a:t>
            </a:r>
            <a:r>
              <a:rPr b="1" lang="it" sz="1911" u="sng">
                <a:solidFill>
                  <a:srgbClr val="007682"/>
                </a:solidFill>
              </a:rPr>
              <a:t>Michele LANZETTA</a:t>
            </a:r>
            <a:r>
              <a:rPr b="1" baseline="30000" i="1" lang="it" sz="1911">
                <a:solidFill>
                  <a:srgbClr val="007682"/>
                </a:solidFill>
              </a:rPr>
              <a:t>1,2</a:t>
            </a:r>
            <a:endParaRPr b="1" sz="2511">
              <a:solidFill>
                <a:srgbClr val="FF6D49"/>
              </a:solidFill>
            </a:endParaRPr>
          </a:p>
        </p:txBody>
      </p:sp>
      <p:pic>
        <p:nvPicPr>
          <p:cNvPr id="118" name="Google Shape;118;p17"/>
          <p:cNvPicPr preferRelativeResize="0"/>
          <p:nvPr/>
        </p:nvPicPr>
        <p:blipFill rotWithShape="1">
          <a:blip r:embed="rId3">
            <a:alphaModFix/>
          </a:blip>
          <a:srcRect b="0" l="0" r="51620" t="0"/>
          <a:stretch/>
        </p:blipFill>
        <p:spPr>
          <a:xfrm>
            <a:off x="65600" y="3399100"/>
            <a:ext cx="990900" cy="862800"/>
          </a:xfrm>
          <a:prstGeom prst="rect">
            <a:avLst/>
          </a:prstGeom>
          <a:noFill/>
          <a:ln>
            <a:noFill/>
          </a:ln>
        </p:spPr>
      </p:pic>
      <p:pic>
        <p:nvPicPr>
          <p:cNvPr id="119" name="Google Shape;119;p17"/>
          <p:cNvPicPr preferRelativeResize="0"/>
          <p:nvPr/>
        </p:nvPicPr>
        <p:blipFill>
          <a:blip r:embed="rId4">
            <a:alphaModFix/>
          </a:blip>
          <a:stretch>
            <a:fillRect/>
          </a:stretch>
        </p:blipFill>
        <p:spPr>
          <a:xfrm>
            <a:off x="139145" y="1596575"/>
            <a:ext cx="843810" cy="862800"/>
          </a:xfrm>
          <a:prstGeom prst="rect">
            <a:avLst/>
          </a:prstGeom>
          <a:noFill/>
          <a:ln>
            <a:noFill/>
          </a:ln>
        </p:spPr>
      </p:pic>
      <p:sp>
        <p:nvSpPr>
          <p:cNvPr id="120" name="Google Shape;120;p17"/>
          <p:cNvSpPr/>
          <p:nvPr/>
        </p:nvSpPr>
        <p:spPr>
          <a:xfrm>
            <a:off x="1291600" y="4219175"/>
            <a:ext cx="6451500" cy="924300"/>
          </a:xfrm>
          <a:prstGeom prst="cloudCallout">
            <a:avLst>
              <a:gd fmla="val 14292" name="adj1"/>
              <a:gd fmla="val -65428"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rgbClr val="FF6D49"/>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it" sz="1800">
                <a:solidFill>
                  <a:srgbClr val="FF6D49"/>
                </a:solidFill>
                <a:latin typeface="Lato"/>
                <a:ea typeface="Lato"/>
                <a:cs typeface="Lato"/>
                <a:sym typeface="Lato"/>
              </a:rPr>
              <a:t>Follow/download this presentation: </a:t>
            </a:r>
            <a:r>
              <a:rPr lang="it" sz="1800" u="sng">
                <a:solidFill>
                  <a:schemeClr val="hlink"/>
                </a:solidFill>
                <a:latin typeface="Lato"/>
                <a:ea typeface="Lato"/>
                <a:cs typeface="Lato"/>
                <a:sym typeface="Lato"/>
                <a:hlinkClick r:id="rId5"/>
              </a:rPr>
              <a:t>www.lanzetta.unipi.it/research/am</a:t>
            </a:r>
            <a:endParaRPr sz="1800">
              <a:solidFill>
                <a:srgbClr val="FF6D49"/>
              </a:solidFill>
              <a:latin typeface="Lato"/>
              <a:ea typeface="Lato"/>
              <a:cs typeface="Lato"/>
              <a:sym typeface="Lato"/>
            </a:endParaRPr>
          </a:p>
          <a:p>
            <a:pPr indent="0" lvl="0" marL="0" rtl="0" algn="l">
              <a:spcBef>
                <a:spcPts val="0"/>
              </a:spcBef>
              <a:spcAft>
                <a:spcPts val="0"/>
              </a:spcAft>
              <a:buNone/>
            </a:pPr>
            <a:r>
              <a:t/>
            </a:r>
            <a:endParaRPr sz="1400"/>
          </a:p>
        </p:txBody>
      </p:sp>
      <p:pic>
        <p:nvPicPr>
          <p:cNvPr id="121" name="Google Shape;121;p17"/>
          <p:cNvPicPr preferRelativeResize="0"/>
          <p:nvPr/>
        </p:nvPicPr>
        <p:blipFill>
          <a:blip r:embed="rId6">
            <a:alphaModFix/>
          </a:blip>
          <a:stretch>
            <a:fillRect/>
          </a:stretch>
        </p:blipFill>
        <p:spPr>
          <a:xfrm>
            <a:off x="7743096" y="3157650"/>
            <a:ext cx="1238250" cy="1152525"/>
          </a:xfrm>
          <a:prstGeom prst="rect">
            <a:avLst/>
          </a:prstGeom>
          <a:noFill/>
          <a:ln>
            <a:noFill/>
          </a:ln>
        </p:spPr>
      </p:pic>
      <p:pic>
        <p:nvPicPr>
          <p:cNvPr id="122" name="Google Shape;122;p17"/>
          <p:cNvPicPr preferRelativeResize="0"/>
          <p:nvPr/>
        </p:nvPicPr>
        <p:blipFill>
          <a:blip r:embed="rId7">
            <a:alphaModFix/>
          </a:blip>
          <a:stretch>
            <a:fillRect/>
          </a:stretch>
        </p:blipFill>
        <p:spPr>
          <a:xfrm>
            <a:off x="0" y="0"/>
            <a:ext cx="1723817" cy="983950"/>
          </a:xfrm>
          <a:prstGeom prst="rect">
            <a:avLst/>
          </a:prstGeom>
          <a:noFill/>
          <a:ln>
            <a:noFill/>
          </a:ln>
        </p:spPr>
      </p:pic>
      <p:pic>
        <p:nvPicPr>
          <p:cNvPr id="123" name="Google Shape;123;p17"/>
          <p:cNvPicPr preferRelativeResize="0"/>
          <p:nvPr/>
        </p:nvPicPr>
        <p:blipFill>
          <a:blip r:embed="rId8">
            <a:alphaModFix/>
          </a:blip>
          <a:stretch>
            <a:fillRect/>
          </a:stretch>
        </p:blipFill>
        <p:spPr>
          <a:xfrm>
            <a:off x="7247257" y="4475"/>
            <a:ext cx="1896744" cy="924300"/>
          </a:xfrm>
          <a:prstGeom prst="rect">
            <a:avLst/>
          </a:prstGeom>
          <a:noFill/>
          <a:ln>
            <a:noFill/>
          </a:ln>
        </p:spPr>
      </p:pic>
      <p:pic>
        <p:nvPicPr>
          <p:cNvPr id="124" name="Google Shape;124;p17"/>
          <p:cNvPicPr preferRelativeResize="0"/>
          <p:nvPr/>
        </p:nvPicPr>
        <p:blipFill>
          <a:blip r:embed="rId9">
            <a:alphaModFix/>
          </a:blip>
          <a:stretch>
            <a:fillRect/>
          </a:stretch>
        </p:blipFill>
        <p:spPr>
          <a:xfrm>
            <a:off x="7743100" y="1244518"/>
            <a:ext cx="1238250" cy="15850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b="9133" l="0" r="0" t="9532"/>
          <a:stretch/>
        </p:blipFill>
        <p:spPr>
          <a:xfrm>
            <a:off x="99625" y="0"/>
            <a:ext cx="8944732" cy="5143499"/>
          </a:xfrm>
          <a:prstGeom prst="rect">
            <a:avLst/>
          </a:prstGeom>
          <a:noFill/>
          <a:ln>
            <a:noFill/>
          </a:ln>
        </p:spPr>
      </p:pic>
      <p:sp>
        <p:nvSpPr>
          <p:cNvPr id="130" name="Google Shape;130;p18"/>
          <p:cNvSpPr txBox="1"/>
          <p:nvPr>
            <p:ph idx="4294967295" type="title"/>
          </p:nvPr>
        </p:nvSpPr>
        <p:spPr>
          <a:xfrm>
            <a:off x="2842797" y="505950"/>
            <a:ext cx="5543400" cy="65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2300"/>
              <a:t>un.org/sustainabledevelopment</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b="5446" l="0" r="0" t="0"/>
          <a:stretch/>
        </p:blipFill>
        <p:spPr>
          <a:xfrm>
            <a:off x="205150" y="519499"/>
            <a:ext cx="8733699" cy="4644176"/>
          </a:xfrm>
          <a:prstGeom prst="rect">
            <a:avLst/>
          </a:prstGeom>
          <a:noFill/>
          <a:ln>
            <a:noFill/>
          </a:ln>
        </p:spPr>
      </p:pic>
      <p:sp>
        <p:nvSpPr>
          <p:cNvPr id="136" name="Google Shape;136;p19"/>
          <p:cNvSpPr txBox="1"/>
          <p:nvPr>
            <p:ph idx="4294967295"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 fourth “announced/provoked” industrial revolution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1239913" y="152400"/>
            <a:ext cx="6664173" cy="499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Push/pull strategy in education?</a:t>
            </a:r>
            <a:endParaRPr/>
          </a:p>
        </p:txBody>
      </p:sp>
      <p:sp>
        <p:nvSpPr>
          <p:cNvPr id="147" name="Google Shape;147;p21"/>
          <p:cNvSpPr/>
          <p:nvPr/>
        </p:nvSpPr>
        <p:spPr>
          <a:xfrm>
            <a:off x="462775" y="1704325"/>
            <a:ext cx="2763600" cy="225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flipH="1">
            <a:off x="6068700" y="1704325"/>
            <a:ext cx="2763600" cy="225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txBox="1"/>
          <p:nvPr/>
        </p:nvSpPr>
        <p:spPr>
          <a:xfrm>
            <a:off x="3411375" y="2347075"/>
            <a:ext cx="24657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5100">
                <a:latin typeface="Arial Narrow"/>
                <a:ea typeface="Arial Narrow"/>
                <a:cs typeface="Arial Narrow"/>
                <a:sym typeface="Arial Narrow"/>
              </a:rPr>
              <a:t>SKILLS</a:t>
            </a:r>
            <a:endParaRPr sz="5100">
              <a:latin typeface="Arial Narrow"/>
              <a:ea typeface="Arial Narrow"/>
              <a:cs typeface="Arial Narrow"/>
              <a:sym typeface="Arial Narrow"/>
            </a:endParaRPr>
          </a:p>
        </p:txBody>
      </p:sp>
      <p:sp>
        <p:nvSpPr>
          <p:cNvPr id="150" name="Google Shape;150;p21"/>
          <p:cNvSpPr txBox="1"/>
          <p:nvPr/>
        </p:nvSpPr>
        <p:spPr>
          <a:xfrm>
            <a:off x="477625" y="2500975"/>
            <a:ext cx="2465700" cy="66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t" sz="3100">
                <a:latin typeface="Arial Narrow"/>
                <a:ea typeface="Arial Narrow"/>
                <a:cs typeface="Arial Narrow"/>
                <a:sym typeface="Arial Narrow"/>
              </a:rPr>
              <a:t>SYLLABUS</a:t>
            </a:r>
            <a:endParaRPr sz="3100">
              <a:latin typeface="Arial Narrow"/>
              <a:ea typeface="Arial Narrow"/>
              <a:cs typeface="Arial Narrow"/>
              <a:sym typeface="Arial Narrow"/>
            </a:endParaRPr>
          </a:p>
        </p:txBody>
      </p:sp>
      <p:sp>
        <p:nvSpPr>
          <p:cNvPr id="151" name="Google Shape;151;p21"/>
          <p:cNvSpPr txBox="1"/>
          <p:nvPr/>
        </p:nvSpPr>
        <p:spPr>
          <a:xfrm>
            <a:off x="6374825" y="2500975"/>
            <a:ext cx="2465700" cy="64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it" sz="3000">
                <a:latin typeface="Arial Narrow"/>
                <a:ea typeface="Arial Narrow"/>
                <a:cs typeface="Arial Narrow"/>
                <a:sym typeface="Arial Narrow"/>
              </a:rPr>
              <a:t>JOB</a:t>
            </a:r>
            <a:endParaRPr sz="3000">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2"/>
          <p:cNvPicPr preferRelativeResize="0"/>
          <p:nvPr/>
        </p:nvPicPr>
        <p:blipFill>
          <a:blip r:embed="rId3">
            <a:alphaModFix/>
          </a:blip>
          <a:stretch>
            <a:fillRect/>
          </a:stretch>
        </p:blipFill>
        <p:spPr>
          <a:xfrm>
            <a:off x="113625" y="521725"/>
            <a:ext cx="3461900" cy="4300201"/>
          </a:xfrm>
          <a:prstGeom prst="rect">
            <a:avLst/>
          </a:prstGeom>
          <a:noFill/>
          <a:ln>
            <a:noFill/>
          </a:ln>
        </p:spPr>
      </p:pic>
      <p:sp>
        <p:nvSpPr>
          <p:cNvPr id="157" name="Google Shape;157;p22"/>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Typical p</a:t>
            </a:r>
            <a:r>
              <a:rPr lang="it"/>
              <a:t>ush strategy in education</a:t>
            </a:r>
            <a:endParaRPr/>
          </a:p>
        </p:txBody>
      </p:sp>
      <p:sp>
        <p:nvSpPr>
          <p:cNvPr id="158" name="Google Shape;158;p22"/>
          <p:cNvSpPr txBox="1"/>
          <p:nvPr/>
        </p:nvSpPr>
        <p:spPr>
          <a:xfrm>
            <a:off x="3411375" y="2347075"/>
            <a:ext cx="24657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5100">
                <a:latin typeface="Arial Narrow"/>
                <a:ea typeface="Arial Narrow"/>
                <a:cs typeface="Arial Narrow"/>
                <a:sym typeface="Arial Narrow"/>
              </a:rPr>
              <a:t>SKILLS</a:t>
            </a:r>
            <a:endParaRPr sz="5100">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Misalignment risk</a:t>
            </a:r>
            <a:endParaRPr/>
          </a:p>
        </p:txBody>
      </p:sp>
      <p:sp>
        <p:nvSpPr>
          <p:cNvPr id="164" name="Google Shape;164;p23"/>
          <p:cNvSpPr/>
          <p:nvPr/>
        </p:nvSpPr>
        <p:spPr>
          <a:xfrm>
            <a:off x="462775" y="1704325"/>
            <a:ext cx="2763600" cy="225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6068700" y="1704325"/>
            <a:ext cx="2763600" cy="2255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nvSpPr>
        <p:spPr>
          <a:xfrm>
            <a:off x="3411375" y="1429400"/>
            <a:ext cx="2465700" cy="210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5100">
                <a:latin typeface="Arial Narrow"/>
                <a:ea typeface="Arial Narrow"/>
                <a:cs typeface="Arial Narrow"/>
                <a:sym typeface="Arial Narrow"/>
              </a:rPr>
              <a:t>GAP</a:t>
            </a:r>
            <a:endParaRPr sz="5100">
              <a:latin typeface="Arial Narrow"/>
              <a:ea typeface="Arial Narrow"/>
              <a:cs typeface="Arial Narrow"/>
              <a:sym typeface="Arial Narrow"/>
            </a:endParaRPr>
          </a:p>
          <a:p>
            <a:pPr indent="0" lvl="0" marL="0" rtl="0" algn="ctr">
              <a:spcBef>
                <a:spcPts val="0"/>
              </a:spcBef>
              <a:spcAft>
                <a:spcPts val="0"/>
              </a:spcAft>
              <a:buNone/>
            </a:pPr>
            <a:r>
              <a:rPr lang="it" sz="7400">
                <a:latin typeface="Arial Narrow"/>
                <a:ea typeface="Arial Narrow"/>
                <a:cs typeface="Arial Narrow"/>
                <a:sym typeface="Arial Narrow"/>
              </a:rPr>
              <a:t>≠</a:t>
            </a:r>
            <a:endParaRPr sz="7400">
              <a:latin typeface="Arial Narrow"/>
              <a:ea typeface="Arial Narrow"/>
              <a:cs typeface="Arial Narrow"/>
              <a:sym typeface="Arial Narrow"/>
            </a:endParaRPr>
          </a:p>
        </p:txBody>
      </p:sp>
      <p:pic>
        <p:nvPicPr>
          <p:cNvPr id="167" name="Google Shape;167;p23"/>
          <p:cNvPicPr preferRelativeResize="0"/>
          <p:nvPr/>
        </p:nvPicPr>
        <p:blipFill>
          <a:blip r:embed="rId3">
            <a:alphaModFix/>
          </a:blip>
          <a:stretch>
            <a:fillRect/>
          </a:stretch>
        </p:blipFill>
        <p:spPr>
          <a:xfrm>
            <a:off x="538975" y="2281100"/>
            <a:ext cx="1057750" cy="1104600"/>
          </a:xfrm>
          <a:prstGeom prst="rect">
            <a:avLst/>
          </a:prstGeom>
          <a:noFill/>
          <a:ln>
            <a:noFill/>
          </a:ln>
        </p:spPr>
      </p:pic>
      <p:pic>
        <p:nvPicPr>
          <p:cNvPr id="168" name="Google Shape;168;p23"/>
          <p:cNvPicPr preferRelativeResize="0"/>
          <p:nvPr/>
        </p:nvPicPr>
        <p:blipFill rotWithShape="1">
          <a:blip r:embed="rId4">
            <a:alphaModFix/>
          </a:blip>
          <a:srcRect b="12426" l="0" r="0" t="0"/>
          <a:stretch/>
        </p:blipFill>
        <p:spPr>
          <a:xfrm>
            <a:off x="7573575" y="2315613"/>
            <a:ext cx="1182525" cy="1035575"/>
          </a:xfrm>
          <a:prstGeom prst="rect">
            <a:avLst/>
          </a:prstGeom>
          <a:noFill/>
          <a:ln>
            <a:noFill/>
          </a:ln>
        </p:spPr>
      </p:pic>
      <p:pic>
        <p:nvPicPr>
          <p:cNvPr id="169" name="Google Shape;169;p23"/>
          <p:cNvPicPr preferRelativeResize="0"/>
          <p:nvPr/>
        </p:nvPicPr>
        <p:blipFill>
          <a:blip r:embed="rId5">
            <a:alphaModFix/>
          </a:blip>
          <a:stretch>
            <a:fillRect/>
          </a:stretch>
        </p:blipFill>
        <p:spPr>
          <a:xfrm>
            <a:off x="443525" y="730775"/>
            <a:ext cx="1485950" cy="1485950"/>
          </a:xfrm>
          <a:prstGeom prst="rect">
            <a:avLst/>
          </a:prstGeom>
          <a:noFill/>
          <a:ln>
            <a:noFill/>
          </a:ln>
        </p:spPr>
      </p:pic>
      <p:pic>
        <p:nvPicPr>
          <p:cNvPr id="170" name="Google Shape;170;p23"/>
          <p:cNvPicPr preferRelativeResize="0"/>
          <p:nvPr/>
        </p:nvPicPr>
        <p:blipFill>
          <a:blip r:embed="rId6">
            <a:alphaModFix/>
          </a:blip>
          <a:stretch>
            <a:fillRect/>
          </a:stretch>
        </p:blipFill>
        <p:spPr>
          <a:xfrm>
            <a:off x="7210125" y="594800"/>
            <a:ext cx="1641200" cy="164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