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6" Type="http://schemas.openxmlformats.org/officeDocument/2006/relationships/slide" Target="slides/slide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024c95e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024c95e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49821fa9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9821fa9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49821fa95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9821fa95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4a2290494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a2290494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49f513bc1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9f513bc1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024c95e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024c95e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49821fa95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9821fa95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024c95ec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024c95ec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024c95ec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024c95ec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9" name="Google Shape;109;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8" name="Google Shape;128;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9" name="Google Shape;1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2" name="Google Shape;13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6" name="Google Shape;136;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4" name="Google Shape;144;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5" name="Google Shape;14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png"/><Relationship Id="rId2" Type="http://schemas.openxmlformats.org/officeDocument/2006/relationships/image" Target="../media/image21.png"/><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2.png"/><Relationship Id="rId2" Type="http://schemas.openxmlformats.org/officeDocument/2006/relationships/image" Target="../media/image12.png"/><Relationship Id="rId3"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10" name="Google Shape;10;p1"/>
          <p:cNvPicPr preferRelativeResize="0"/>
          <p:nvPr/>
        </p:nvPicPr>
        <p:blipFill rotWithShape="1">
          <a:blip r:embed="rId2">
            <a:alphaModFix/>
          </a:blip>
          <a:srcRect b="0" l="0" r="0" t="0"/>
          <a:stretch/>
        </p:blipFill>
        <p:spPr>
          <a:xfrm>
            <a:off x="54801" y="512500"/>
            <a:ext cx="388401" cy="331641"/>
          </a:xfrm>
          <a:prstGeom prst="rect">
            <a:avLst/>
          </a:prstGeom>
          <a:noFill/>
          <a:ln>
            <a:noFill/>
          </a:ln>
        </p:spPr>
      </p:pic>
      <p:pic>
        <p:nvPicPr>
          <p:cNvPr id="11" name="Google Shape;11;p1"/>
          <p:cNvPicPr preferRelativeResize="0"/>
          <p:nvPr/>
        </p:nvPicPr>
        <p:blipFill>
          <a:blip r:embed="rId3">
            <a:alphaModFix/>
          </a:blip>
          <a:stretch>
            <a:fillRect/>
          </a:stretch>
        </p:blipFill>
        <p:spPr>
          <a:xfrm>
            <a:off x="570800" y="4743825"/>
            <a:ext cx="1761387" cy="331625"/>
          </a:xfrm>
          <a:prstGeom prst="rect">
            <a:avLst/>
          </a:prstGeom>
          <a:noFill/>
          <a:ln>
            <a:noFill/>
          </a:ln>
        </p:spPr>
      </p:pic>
      <p:pic>
        <p:nvPicPr>
          <p:cNvPr id="12" name="Google Shape;12;p1"/>
          <p:cNvPicPr preferRelativeResize="0"/>
          <p:nvPr/>
        </p:nvPicPr>
        <p:blipFill>
          <a:blip r:embed="rId4">
            <a:alphaModFix/>
          </a:blip>
          <a:stretch>
            <a:fillRect/>
          </a:stretch>
        </p:blipFill>
        <p:spPr>
          <a:xfrm>
            <a:off x="8273610" y="4743825"/>
            <a:ext cx="801965" cy="3316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59" name="Google Shape;59;p13"/>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4">
            <a:alphaModFix/>
          </a:blip>
          <a:stretch>
            <a:fillRect/>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5" name="Google Shape;10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6" name="Google Shape;10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elldonestuff.com/inconsequential-dilemmas-funny-flow-charts"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5.jp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0.png"/><Relationship Id="rId13" Type="http://schemas.openxmlformats.org/officeDocument/2006/relationships/image" Target="../media/image21.png"/><Relationship Id="rId12"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23.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b="29" l="0" r="0" t="3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p:nvPr>
            <p:ph type="ctrTitle"/>
          </p:nvPr>
        </p:nvSpPr>
        <p:spPr>
          <a:xfrm>
            <a:off x="867775" y="1095600"/>
            <a:ext cx="4255200" cy="261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4800"/>
              <a:t>Spotting hate: creating an algorithm</a:t>
            </a:r>
            <a:endParaRPr b="1" sz="4800"/>
          </a:p>
        </p:txBody>
      </p:sp>
      <p:sp>
        <p:nvSpPr>
          <p:cNvPr id="156" name="Google Shape;156;p37"/>
          <p:cNvSpPr txBox="1"/>
          <p:nvPr/>
        </p:nvSpPr>
        <p:spPr>
          <a:xfrm>
            <a:off x="988800" y="53850"/>
            <a:ext cx="82770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BB0D4"/>
                </a:solidFill>
              </a:rPr>
              <a:t>Are my people really using hate speech? &gt; Media Production &gt; </a:t>
            </a:r>
            <a:r>
              <a:rPr b="1" lang="en-GB">
                <a:solidFill>
                  <a:srgbClr val="2BB0D4"/>
                </a:solidFill>
              </a:rPr>
              <a:t>Spotting hate: creating an algorithm</a:t>
            </a:r>
            <a:endParaRPr b="1">
              <a:solidFill>
                <a:srgbClr val="2BB0D4"/>
              </a:solidFill>
            </a:endParaRPr>
          </a:p>
        </p:txBody>
      </p:sp>
      <p:pic>
        <p:nvPicPr>
          <p:cNvPr id="157" name="Google Shape;157;p37"/>
          <p:cNvPicPr preferRelativeResize="0"/>
          <p:nvPr/>
        </p:nvPicPr>
        <p:blipFill rotWithShape="1">
          <a:blip r:embed="rId6">
            <a:alphaModFix/>
          </a:blip>
          <a:srcRect b="0" l="0" r="0" t="0"/>
          <a:stretch/>
        </p:blipFill>
        <p:spPr>
          <a:xfrm>
            <a:off x="570800" y="53850"/>
            <a:ext cx="450498" cy="384652"/>
          </a:xfrm>
          <a:prstGeom prst="rect">
            <a:avLst/>
          </a:prstGeom>
          <a:noFill/>
          <a:ln>
            <a:noFill/>
          </a:ln>
        </p:spPr>
      </p:pic>
      <p:sp>
        <p:nvSpPr>
          <p:cNvPr id="158" name="Google Shape;158;p37"/>
          <p:cNvSpPr/>
          <p:nvPr/>
        </p:nvSpPr>
        <p:spPr>
          <a:xfrm>
            <a:off x="5494476" y="972713"/>
            <a:ext cx="2207952" cy="966492"/>
          </a:xfrm>
          <a:prstGeom prst="flowChartTerminator">
            <a:avLst/>
          </a:prstGeom>
          <a:solidFill>
            <a:srgbClr val="FFFFFF"/>
          </a:solidFill>
          <a:ln cap="flat" cmpd="sng" w="28575">
            <a:solidFill>
              <a:srgbClr val="76B0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7"/>
          <p:cNvSpPr/>
          <p:nvPr/>
        </p:nvSpPr>
        <p:spPr>
          <a:xfrm>
            <a:off x="5397913" y="2391388"/>
            <a:ext cx="2393375" cy="1114950"/>
          </a:xfrm>
          <a:prstGeom prst="flowChartDecision">
            <a:avLst/>
          </a:prstGeom>
          <a:solidFill>
            <a:srgbClr val="FFFFFF"/>
          </a:solidFill>
          <a:ln cap="flat" cmpd="sng" w="28575">
            <a:solidFill>
              <a:srgbClr val="5D7C8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37"/>
          <p:cNvCxnSpPr>
            <a:stCxn id="159" idx="3"/>
          </p:cNvCxnSpPr>
          <p:nvPr/>
        </p:nvCxnSpPr>
        <p:spPr>
          <a:xfrm flipH="1" rot="10800000">
            <a:off x="7791288" y="2941363"/>
            <a:ext cx="653700" cy="7500"/>
          </a:xfrm>
          <a:prstGeom prst="straightConnector1">
            <a:avLst/>
          </a:prstGeom>
          <a:noFill/>
          <a:ln cap="flat" cmpd="sng" w="28575">
            <a:solidFill>
              <a:srgbClr val="5D7C8A"/>
            </a:solidFill>
            <a:prstDash val="solid"/>
            <a:round/>
            <a:headEnd len="med" w="med" type="none"/>
            <a:tailEnd len="med" w="med" type="triangle"/>
          </a:ln>
        </p:spPr>
      </p:cxnSp>
      <p:cxnSp>
        <p:nvCxnSpPr>
          <p:cNvPr id="161" name="Google Shape;161;p37"/>
          <p:cNvCxnSpPr>
            <a:stCxn id="159" idx="2"/>
          </p:cNvCxnSpPr>
          <p:nvPr/>
        </p:nvCxnSpPr>
        <p:spPr>
          <a:xfrm>
            <a:off x="6594600" y="3506338"/>
            <a:ext cx="0" cy="449700"/>
          </a:xfrm>
          <a:prstGeom prst="straightConnector1">
            <a:avLst/>
          </a:prstGeom>
          <a:noFill/>
          <a:ln cap="flat" cmpd="sng" w="28575">
            <a:solidFill>
              <a:srgbClr val="5D7C8A"/>
            </a:solidFill>
            <a:prstDash val="solid"/>
            <a:round/>
            <a:headEnd len="med" w="med" type="none"/>
            <a:tailEnd len="med" w="med" type="triangle"/>
          </a:ln>
        </p:spPr>
      </p:cxnSp>
      <p:sp>
        <p:nvSpPr>
          <p:cNvPr id="162" name="Google Shape;162;p37"/>
          <p:cNvSpPr txBox="1"/>
          <p:nvPr>
            <p:ph idx="4294967295" type="title"/>
          </p:nvPr>
        </p:nvSpPr>
        <p:spPr>
          <a:xfrm>
            <a:off x="6554125" y="3430138"/>
            <a:ext cx="573300" cy="3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rgbClr val="5D7C8A"/>
                </a:solidFill>
              </a:rPr>
              <a:t>YES</a:t>
            </a:r>
            <a:endParaRPr b="1" sz="1400">
              <a:solidFill>
                <a:srgbClr val="5D7C8A"/>
              </a:solidFill>
            </a:endParaRPr>
          </a:p>
        </p:txBody>
      </p:sp>
      <p:sp>
        <p:nvSpPr>
          <p:cNvPr id="163" name="Google Shape;163;p37"/>
          <p:cNvSpPr txBox="1"/>
          <p:nvPr>
            <p:ph idx="4294967295" type="title"/>
          </p:nvPr>
        </p:nvSpPr>
        <p:spPr>
          <a:xfrm>
            <a:off x="7750350" y="2582563"/>
            <a:ext cx="573300" cy="3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rgbClr val="5D7C8A"/>
                </a:solidFill>
              </a:rPr>
              <a:t>NO</a:t>
            </a:r>
            <a:endParaRPr b="1" sz="1400">
              <a:solidFill>
                <a:srgbClr val="5D7C8A"/>
              </a:solidFill>
            </a:endParaRPr>
          </a:p>
        </p:txBody>
      </p:sp>
      <p:sp>
        <p:nvSpPr>
          <p:cNvPr id="164" name="Google Shape;164;p37"/>
          <p:cNvSpPr txBox="1"/>
          <p:nvPr>
            <p:ph idx="4294967295" type="title"/>
          </p:nvPr>
        </p:nvSpPr>
        <p:spPr>
          <a:xfrm>
            <a:off x="6048425" y="2665238"/>
            <a:ext cx="1183500" cy="3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rgbClr val="5D7C8A"/>
                </a:solidFill>
              </a:rPr>
              <a:t>Is this hate speech?</a:t>
            </a:r>
            <a:endParaRPr b="1" sz="1400">
              <a:solidFill>
                <a:srgbClr val="5D7C8A"/>
              </a:solidFill>
            </a:endParaRPr>
          </a:p>
        </p:txBody>
      </p:sp>
      <p:cxnSp>
        <p:nvCxnSpPr>
          <p:cNvPr id="165" name="Google Shape;165;p37"/>
          <p:cNvCxnSpPr>
            <a:stCxn id="158" idx="2"/>
            <a:endCxn id="159" idx="0"/>
          </p:cNvCxnSpPr>
          <p:nvPr/>
        </p:nvCxnSpPr>
        <p:spPr>
          <a:xfrm flipH="1">
            <a:off x="6594552" y="1939205"/>
            <a:ext cx="3900" cy="452100"/>
          </a:xfrm>
          <a:prstGeom prst="straightConnector1">
            <a:avLst/>
          </a:prstGeom>
          <a:noFill/>
          <a:ln cap="flat" cmpd="sng" w="28575">
            <a:solidFill>
              <a:srgbClr val="76B042"/>
            </a:solidFill>
            <a:prstDash val="solid"/>
            <a:round/>
            <a:headEnd len="med" w="med" type="none"/>
            <a:tailEnd len="med" w="med" type="triangle"/>
          </a:ln>
        </p:spPr>
      </p:cxnSp>
      <p:sp>
        <p:nvSpPr>
          <p:cNvPr id="166" name="Google Shape;166;p37"/>
          <p:cNvSpPr txBox="1"/>
          <p:nvPr>
            <p:ph idx="4294967295" type="title"/>
          </p:nvPr>
        </p:nvSpPr>
        <p:spPr>
          <a:xfrm>
            <a:off x="5725475" y="1177975"/>
            <a:ext cx="1829400" cy="3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rgbClr val="76B042"/>
                </a:solidFill>
              </a:rPr>
              <a:t>Go back home, nobody likes you...</a:t>
            </a:r>
            <a:endParaRPr b="1" sz="1400">
              <a:solidFill>
                <a:srgbClr val="76B04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8"/>
          <p:cNvSpPr/>
          <p:nvPr/>
        </p:nvSpPr>
        <p:spPr>
          <a:xfrm>
            <a:off x="792000" y="2436100"/>
            <a:ext cx="8040300" cy="2157600"/>
          </a:xfrm>
          <a:prstGeom prst="roundRect">
            <a:avLst>
              <a:gd fmla="val 16667" name="adj"/>
            </a:avLst>
          </a:prstGeom>
          <a:solidFill>
            <a:srgbClr val="FFFFFF"/>
          </a:solid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8"/>
          <p:cNvSpPr/>
          <p:nvPr/>
        </p:nvSpPr>
        <p:spPr>
          <a:xfrm>
            <a:off x="797900" y="841650"/>
            <a:ext cx="8040300" cy="1425300"/>
          </a:xfrm>
          <a:prstGeom prst="roundRect">
            <a:avLst>
              <a:gd fmla="val 16667" name="adj"/>
            </a:avLst>
          </a:prstGeom>
          <a:solidFill>
            <a:srgbClr val="2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8"/>
          <p:cNvSpPr txBox="1"/>
          <p:nvPr>
            <p:ph type="title"/>
          </p:nvPr>
        </p:nvSpPr>
        <p:spPr>
          <a:xfrm>
            <a:off x="495850" y="110100"/>
            <a:ext cx="8648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2BB0D4"/>
                </a:solidFill>
              </a:rPr>
              <a:t>A reminder...</a:t>
            </a:r>
            <a:endParaRPr b="1">
              <a:solidFill>
                <a:srgbClr val="2BB0D4"/>
              </a:solidFill>
            </a:endParaRPr>
          </a:p>
        </p:txBody>
      </p:sp>
      <p:sp>
        <p:nvSpPr>
          <p:cNvPr id="174" name="Google Shape;174;p38"/>
          <p:cNvSpPr txBox="1"/>
          <p:nvPr>
            <p:ph idx="1" type="body"/>
          </p:nvPr>
        </p:nvSpPr>
        <p:spPr>
          <a:xfrm>
            <a:off x="910275" y="864600"/>
            <a:ext cx="8040300" cy="13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FFFFFF"/>
                </a:solidFill>
              </a:rPr>
              <a:t>Algorithm</a:t>
            </a:r>
            <a:r>
              <a:rPr lang="en-GB">
                <a:solidFill>
                  <a:srgbClr val="FFFFFF"/>
                </a:solidFill>
              </a:rPr>
              <a:t>:</a:t>
            </a:r>
            <a:endParaRPr>
              <a:solidFill>
                <a:srgbClr val="FFFFFF"/>
              </a:solidFill>
            </a:endParaRPr>
          </a:p>
          <a:p>
            <a:pPr indent="0" lvl="0" marL="0" rtl="0" algn="l">
              <a:spcBef>
                <a:spcPts val="1600"/>
              </a:spcBef>
              <a:spcAft>
                <a:spcPts val="1600"/>
              </a:spcAft>
              <a:buNone/>
            </a:pPr>
            <a:r>
              <a:rPr lang="en-GB">
                <a:solidFill>
                  <a:srgbClr val="FFFFFF"/>
                </a:solidFill>
              </a:rPr>
              <a:t>a process or set of rules to be followed in calculations or other problem-solving operations, especially by a computer.</a:t>
            </a:r>
            <a:endParaRPr>
              <a:solidFill>
                <a:srgbClr val="FFFFFF"/>
              </a:solidFill>
            </a:endParaRPr>
          </a:p>
        </p:txBody>
      </p:sp>
      <p:sp>
        <p:nvSpPr>
          <p:cNvPr id="175" name="Google Shape;175;p38"/>
          <p:cNvSpPr txBox="1"/>
          <p:nvPr>
            <p:ph idx="1" type="body"/>
          </p:nvPr>
        </p:nvSpPr>
        <p:spPr>
          <a:xfrm>
            <a:off x="910275" y="2539150"/>
            <a:ext cx="7927800" cy="16632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GB" sz="2400">
                <a:solidFill>
                  <a:srgbClr val="2BB0D4"/>
                </a:solidFill>
              </a:rPr>
              <a:t>Online Hate Speech</a:t>
            </a:r>
            <a:r>
              <a:rPr lang="en-GB">
                <a:solidFill>
                  <a:srgbClr val="2BB0D4"/>
                </a:solidFill>
              </a:rPr>
              <a:t>:</a:t>
            </a:r>
            <a:endParaRPr>
              <a:solidFill>
                <a:srgbClr val="2BB0D4"/>
              </a:solidFill>
            </a:endParaRPr>
          </a:p>
          <a:p>
            <a:pPr indent="0" lvl="0" marL="0" marR="0" rtl="0" algn="l">
              <a:lnSpc>
                <a:spcPct val="115000"/>
              </a:lnSpc>
              <a:spcBef>
                <a:spcPts val="1600"/>
              </a:spcBef>
              <a:spcAft>
                <a:spcPts val="1600"/>
              </a:spcAft>
              <a:buClr>
                <a:srgbClr val="000000"/>
              </a:buClr>
              <a:buSzPts val="1100"/>
              <a:buFont typeface="Arial"/>
              <a:buNone/>
            </a:pPr>
            <a:r>
              <a:rPr lang="en-GB" sz="1400"/>
              <a:t>every form of online content targeting an individual or group of people based on a core characteristic of them, in particular on their gender or gender identity, race or ethnic origin, sexual orientation, religious affiliation or belief, disability, with the intention to spread hate, harass, threaten and provoke directly or indirectly violence against the specific individuals or members of groups within the societies.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9"/>
          <p:cNvSpPr txBox="1"/>
          <p:nvPr>
            <p:ph type="title"/>
          </p:nvPr>
        </p:nvSpPr>
        <p:spPr>
          <a:xfrm>
            <a:off x="488450" y="110100"/>
            <a:ext cx="8655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2BB0D4"/>
                </a:solidFill>
              </a:rPr>
              <a:t>Main features of an algorithm</a:t>
            </a:r>
            <a:endParaRPr b="1">
              <a:solidFill>
                <a:srgbClr val="2BB0D4"/>
              </a:solidFill>
            </a:endParaRPr>
          </a:p>
        </p:txBody>
      </p:sp>
      <p:sp>
        <p:nvSpPr>
          <p:cNvPr id="181" name="Google Shape;181;p39"/>
          <p:cNvSpPr/>
          <p:nvPr/>
        </p:nvSpPr>
        <p:spPr>
          <a:xfrm>
            <a:off x="805138" y="672895"/>
            <a:ext cx="2965680" cy="1114938"/>
          </a:xfrm>
          <a:prstGeom prst="flowChartTerminator">
            <a:avLst/>
          </a:prstGeom>
          <a:solidFill>
            <a:srgbClr val="FFFFFF"/>
          </a:solidFill>
          <a:ln cap="flat" cmpd="sng" w="28575">
            <a:solidFill>
              <a:srgbClr val="76B0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9"/>
          <p:cNvSpPr txBox="1"/>
          <p:nvPr>
            <p:ph type="title"/>
          </p:nvPr>
        </p:nvSpPr>
        <p:spPr>
          <a:xfrm>
            <a:off x="4135425" y="944025"/>
            <a:ext cx="429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Start/Finish (Input/Output)</a:t>
            </a:r>
            <a:endParaRPr/>
          </a:p>
        </p:txBody>
      </p:sp>
      <p:sp>
        <p:nvSpPr>
          <p:cNvPr id="183" name="Google Shape;183;p39"/>
          <p:cNvSpPr/>
          <p:nvPr/>
        </p:nvSpPr>
        <p:spPr>
          <a:xfrm>
            <a:off x="884875" y="1906720"/>
            <a:ext cx="2806200" cy="1189200"/>
          </a:xfrm>
          <a:prstGeom prst="rect">
            <a:avLst/>
          </a:prstGeom>
          <a:solidFill>
            <a:srgbClr val="FFFFFF"/>
          </a:solidFill>
          <a:ln cap="flat" cmpd="sng" w="28575">
            <a:solidFill>
              <a:srgbClr val="FDB8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9"/>
          <p:cNvSpPr txBox="1"/>
          <p:nvPr>
            <p:ph type="title"/>
          </p:nvPr>
        </p:nvSpPr>
        <p:spPr>
          <a:xfrm>
            <a:off x="4135425" y="2081175"/>
            <a:ext cx="494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Process or step in instructions</a:t>
            </a:r>
            <a:endParaRPr/>
          </a:p>
        </p:txBody>
      </p:sp>
      <p:sp>
        <p:nvSpPr>
          <p:cNvPr id="185" name="Google Shape;185;p39"/>
          <p:cNvSpPr/>
          <p:nvPr/>
        </p:nvSpPr>
        <p:spPr>
          <a:xfrm>
            <a:off x="845088" y="3214795"/>
            <a:ext cx="2393375" cy="1114950"/>
          </a:xfrm>
          <a:prstGeom prst="flowChartDecision">
            <a:avLst/>
          </a:prstGeom>
          <a:solidFill>
            <a:srgbClr val="FFFFFF"/>
          </a:solidFill>
          <a:ln cap="flat" cmpd="sng" w="28575">
            <a:solidFill>
              <a:srgbClr val="5D7C8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 name="Google Shape;186;p39"/>
          <p:cNvCxnSpPr>
            <a:stCxn id="185" idx="3"/>
          </p:cNvCxnSpPr>
          <p:nvPr/>
        </p:nvCxnSpPr>
        <p:spPr>
          <a:xfrm flipH="1" rot="10800000">
            <a:off x="3238463" y="3764770"/>
            <a:ext cx="653700" cy="7500"/>
          </a:xfrm>
          <a:prstGeom prst="straightConnector1">
            <a:avLst/>
          </a:prstGeom>
          <a:noFill/>
          <a:ln cap="flat" cmpd="sng" w="28575">
            <a:solidFill>
              <a:srgbClr val="5D7C8A"/>
            </a:solidFill>
            <a:prstDash val="solid"/>
            <a:round/>
            <a:headEnd len="med" w="med" type="none"/>
            <a:tailEnd len="med" w="med" type="triangle"/>
          </a:ln>
        </p:spPr>
      </p:cxnSp>
      <p:cxnSp>
        <p:nvCxnSpPr>
          <p:cNvPr id="187" name="Google Shape;187;p39"/>
          <p:cNvCxnSpPr>
            <a:stCxn id="185" idx="2"/>
          </p:cNvCxnSpPr>
          <p:nvPr/>
        </p:nvCxnSpPr>
        <p:spPr>
          <a:xfrm>
            <a:off x="2041775" y="4329745"/>
            <a:ext cx="0" cy="449700"/>
          </a:xfrm>
          <a:prstGeom prst="straightConnector1">
            <a:avLst/>
          </a:prstGeom>
          <a:noFill/>
          <a:ln cap="flat" cmpd="sng" w="28575">
            <a:solidFill>
              <a:srgbClr val="5D7C8A"/>
            </a:solidFill>
            <a:prstDash val="solid"/>
            <a:round/>
            <a:headEnd len="med" w="med" type="none"/>
            <a:tailEnd len="med" w="med" type="triangle"/>
          </a:ln>
        </p:spPr>
      </p:cxnSp>
      <p:sp>
        <p:nvSpPr>
          <p:cNvPr id="188" name="Google Shape;188;p39"/>
          <p:cNvSpPr txBox="1"/>
          <p:nvPr>
            <p:ph type="title"/>
          </p:nvPr>
        </p:nvSpPr>
        <p:spPr>
          <a:xfrm>
            <a:off x="4135425" y="3378232"/>
            <a:ext cx="503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Decision</a:t>
            </a:r>
            <a:r>
              <a:rPr lang="en-GB"/>
              <a:t> or question</a:t>
            </a:r>
            <a:endParaRPr/>
          </a:p>
        </p:txBody>
      </p:sp>
      <p:sp>
        <p:nvSpPr>
          <p:cNvPr id="189" name="Google Shape;189;p39"/>
          <p:cNvSpPr txBox="1"/>
          <p:nvPr>
            <p:ph type="title"/>
          </p:nvPr>
        </p:nvSpPr>
        <p:spPr>
          <a:xfrm>
            <a:off x="2001300" y="4253545"/>
            <a:ext cx="573300" cy="3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rgbClr val="5D7C8A"/>
                </a:solidFill>
              </a:rPr>
              <a:t>YES</a:t>
            </a:r>
            <a:endParaRPr b="1" sz="1400">
              <a:solidFill>
                <a:srgbClr val="5D7C8A"/>
              </a:solidFill>
            </a:endParaRPr>
          </a:p>
        </p:txBody>
      </p:sp>
      <p:sp>
        <p:nvSpPr>
          <p:cNvPr id="190" name="Google Shape;190;p39"/>
          <p:cNvSpPr txBox="1"/>
          <p:nvPr>
            <p:ph type="title"/>
          </p:nvPr>
        </p:nvSpPr>
        <p:spPr>
          <a:xfrm>
            <a:off x="3197525" y="3405970"/>
            <a:ext cx="573300" cy="3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400">
                <a:solidFill>
                  <a:srgbClr val="5D7C8A"/>
                </a:solidFill>
              </a:rPr>
              <a:t>NO</a:t>
            </a:r>
            <a:endParaRPr b="1" sz="1400">
              <a:solidFill>
                <a:srgbClr val="5D7C8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40"/>
          <p:cNvPicPr preferRelativeResize="0"/>
          <p:nvPr/>
        </p:nvPicPr>
        <p:blipFill>
          <a:blip r:embed="rId3">
            <a:alphaModFix/>
          </a:blip>
          <a:stretch>
            <a:fillRect/>
          </a:stretch>
        </p:blipFill>
        <p:spPr>
          <a:xfrm>
            <a:off x="1344625" y="816525"/>
            <a:ext cx="7078150" cy="3857600"/>
          </a:xfrm>
          <a:prstGeom prst="rect">
            <a:avLst/>
          </a:prstGeom>
          <a:noFill/>
          <a:ln>
            <a:noFill/>
          </a:ln>
        </p:spPr>
      </p:pic>
      <p:sp>
        <p:nvSpPr>
          <p:cNvPr id="196" name="Google Shape;196;p40"/>
          <p:cNvSpPr txBox="1"/>
          <p:nvPr>
            <p:ph type="title"/>
          </p:nvPr>
        </p:nvSpPr>
        <p:spPr>
          <a:xfrm>
            <a:off x="488450" y="110100"/>
            <a:ext cx="8655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2BB0D4"/>
                </a:solidFill>
              </a:rPr>
              <a:t>Example of a simple algorithm</a:t>
            </a:r>
            <a:br>
              <a:rPr b="1" lang="en-GB">
                <a:solidFill>
                  <a:srgbClr val="2BB0D4"/>
                </a:solidFill>
              </a:rPr>
            </a:br>
            <a:endParaRPr b="1">
              <a:solidFill>
                <a:srgbClr val="2BB0D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1"/>
          <p:cNvSpPr txBox="1"/>
          <p:nvPr/>
        </p:nvSpPr>
        <p:spPr>
          <a:xfrm>
            <a:off x="1168600" y="4379759"/>
            <a:ext cx="66375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u="sng">
                <a:solidFill>
                  <a:srgbClr val="2BB0D4"/>
                </a:solidFill>
                <a:hlinkClick r:id="rId3">
                  <a:extLst>
                    <a:ext uri="{A12FA001-AC4F-418D-AE19-62706E023703}">
                      <ahyp:hlinkClr val="tx"/>
                    </a:ext>
                  </a:extLst>
                </a:hlinkClick>
              </a:rPr>
              <a:t>http://welldonestuff.com/inconsequential-dilemmas-funny-flow-charts</a:t>
            </a:r>
            <a:endParaRPr>
              <a:solidFill>
                <a:srgbClr val="2BB0D4"/>
              </a:solidFill>
            </a:endParaRPr>
          </a:p>
        </p:txBody>
      </p:sp>
      <p:pic>
        <p:nvPicPr>
          <p:cNvPr id="202" name="Google Shape;202;p41"/>
          <p:cNvPicPr preferRelativeResize="0"/>
          <p:nvPr/>
        </p:nvPicPr>
        <p:blipFill rotWithShape="1">
          <a:blip r:embed="rId4">
            <a:alphaModFix/>
          </a:blip>
          <a:srcRect b="11597" l="6595" r="7412" t="11390"/>
          <a:stretch/>
        </p:blipFill>
        <p:spPr>
          <a:xfrm>
            <a:off x="1168600" y="763738"/>
            <a:ext cx="7038799" cy="3616024"/>
          </a:xfrm>
          <a:prstGeom prst="rect">
            <a:avLst/>
          </a:prstGeom>
          <a:noFill/>
          <a:ln>
            <a:noFill/>
          </a:ln>
        </p:spPr>
      </p:pic>
      <p:sp>
        <p:nvSpPr>
          <p:cNvPr id="203" name="Google Shape;203;p41"/>
          <p:cNvSpPr txBox="1"/>
          <p:nvPr>
            <p:ph type="title"/>
          </p:nvPr>
        </p:nvSpPr>
        <p:spPr>
          <a:xfrm>
            <a:off x="488450" y="110100"/>
            <a:ext cx="8655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2BB0D4"/>
                </a:solidFill>
              </a:rPr>
              <a:t>Example of a more complex algorithm</a:t>
            </a:r>
            <a:br>
              <a:rPr b="1" lang="en-GB">
                <a:solidFill>
                  <a:srgbClr val="2BB0D4"/>
                </a:solidFill>
              </a:rPr>
            </a:br>
            <a:endParaRPr b="1">
              <a:solidFill>
                <a:srgbClr val="2BB0D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txBox="1"/>
          <p:nvPr>
            <p:ph type="title"/>
          </p:nvPr>
        </p:nvSpPr>
        <p:spPr>
          <a:xfrm>
            <a:off x="495850" y="141600"/>
            <a:ext cx="8648100" cy="70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2BB0D4"/>
                </a:solidFill>
              </a:rPr>
              <a:t>Sample Hate Speech Statements</a:t>
            </a:r>
            <a:endParaRPr b="1">
              <a:solidFill>
                <a:srgbClr val="2BB0D4"/>
              </a:solidFill>
            </a:endParaRPr>
          </a:p>
        </p:txBody>
      </p:sp>
      <p:sp>
        <p:nvSpPr>
          <p:cNvPr id="209" name="Google Shape;209;p42"/>
          <p:cNvSpPr txBox="1"/>
          <p:nvPr>
            <p:ph idx="1" type="body"/>
          </p:nvPr>
        </p:nvSpPr>
        <p:spPr>
          <a:xfrm>
            <a:off x="623400" y="81942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GB">
                <a:solidFill>
                  <a:schemeClr val="dk1"/>
                </a:solidFill>
              </a:rPr>
              <a:t>You’re here but you can’t even speak our *%$@£!^! language, make an effort</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Why don’t you STICK TO YOUR OWN KIND?</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 I’m gonna @$%£&amp; you up.</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WHY DO XENOVIANS ALWAYS COME TO OUR COUNTRY - %$£*&amp;@~£ GO HOME!</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If there is ONE MORE act of Xenan terrorism, then it is time for Alaranians to start killing Xenovians in the street! All of them.</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These people are SCUM! Shoot them all here and now.</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#NoOffence, but a xenovian is not a human being, it’s an animal.</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You’re women are all hores.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Waking up and remembering you’re a Xenovian must be a *%$@£!^! bad start to the day.</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Women deserve equal rights and lefts.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3"/>
          <p:cNvSpPr txBox="1"/>
          <p:nvPr>
            <p:ph idx="1" type="body"/>
          </p:nvPr>
        </p:nvSpPr>
        <p:spPr>
          <a:xfrm>
            <a:off x="703950" y="1128775"/>
            <a:ext cx="8302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00000"/>
                </a:solidFill>
              </a:rPr>
              <a:t>Produce </a:t>
            </a:r>
            <a:r>
              <a:rPr b="1" lang="en-GB">
                <a:solidFill>
                  <a:srgbClr val="2BB0D4"/>
                </a:solidFill>
              </a:rPr>
              <a:t>an algorithm</a:t>
            </a:r>
            <a:r>
              <a:rPr lang="en-GB">
                <a:solidFill>
                  <a:srgbClr val="000000"/>
                </a:solidFill>
              </a:rPr>
              <a:t> to identify hate speech using a series of tests. The purpose of the algorithm is to identify if a statement is, or is not, hate speech. </a:t>
            </a:r>
            <a:endParaRPr>
              <a:solidFill>
                <a:srgbClr val="000000"/>
              </a:solidFill>
            </a:endParaRPr>
          </a:p>
          <a:p>
            <a:pPr indent="0" lvl="0" marL="0" rtl="0" algn="l">
              <a:spcBef>
                <a:spcPts val="1600"/>
              </a:spcBef>
              <a:spcAft>
                <a:spcPts val="0"/>
              </a:spcAft>
              <a:buNone/>
            </a:pPr>
            <a:r>
              <a:rPr b="1" lang="en-GB">
                <a:solidFill>
                  <a:srgbClr val="2BB0D4"/>
                </a:solidFill>
              </a:rPr>
              <a:t>For example: Does the statement include bad language?</a:t>
            </a:r>
            <a:endParaRPr b="1">
              <a:solidFill>
                <a:srgbClr val="2BB0D4"/>
              </a:solidFill>
            </a:endParaRPr>
          </a:p>
          <a:p>
            <a:pPr indent="0" lvl="0" marL="0" rtl="0" algn="l">
              <a:spcBef>
                <a:spcPts val="1600"/>
              </a:spcBef>
              <a:spcAft>
                <a:spcPts val="0"/>
              </a:spcAft>
              <a:buNone/>
            </a:pPr>
            <a:r>
              <a:rPr lang="en-GB">
                <a:solidFill>
                  <a:srgbClr val="000000"/>
                </a:solidFill>
              </a:rPr>
              <a:t>You should repeatedly test your algorithm with the sample set of statements provided to make sure it works.</a:t>
            </a:r>
            <a:endParaRPr>
              <a:solidFill>
                <a:srgbClr val="000000"/>
              </a:solidFill>
            </a:endParaRPr>
          </a:p>
          <a:p>
            <a:pPr indent="0" lvl="0" marL="0" rtl="0" algn="l">
              <a:spcBef>
                <a:spcPts val="1600"/>
              </a:spcBef>
              <a:spcAft>
                <a:spcPts val="1600"/>
              </a:spcAft>
              <a:buNone/>
            </a:pPr>
            <a:r>
              <a:rPr lang="en-GB">
                <a:solidFill>
                  <a:srgbClr val="000000"/>
                </a:solidFill>
              </a:rPr>
              <a:t>Once you have completed and tested your statements there will be a new, final set provided to see how effective your algorithm is.</a:t>
            </a:r>
            <a:endParaRPr>
              <a:solidFill>
                <a:srgbClr val="000000"/>
              </a:solidFill>
            </a:endParaRPr>
          </a:p>
        </p:txBody>
      </p:sp>
      <p:sp>
        <p:nvSpPr>
          <p:cNvPr id="215" name="Google Shape;215;p43"/>
          <p:cNvSpPr txBox="1"/>
          <p:nvPr>
            <p:ph type="title"/>
          </p:nvPr>
        </p:nvSpPr>
        <p:spPr>
          <a:xfrm>
            <a:off x="495850" y="141600"/>
            <a:ext cx="8648100" cy="70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2BB0D4"/>
                </a:solidFill>
              </a:rPr>
              <a:t>Your challenge</a:t>
            </a:r>
            <a:endParaRPr b="1">
              <a:solidFill>
                <a:srgbClr val="2BB0D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4"/>
          <p:cNvSpPr txBox="1"/>
          <p:nvPr>
            <p:ph idx="1" type="body"/>
          </p:nvPr>
        </p:nvSpPr>
        <p:spPr>
          <a:xfrm>
            <a:off x="390925" y="1080600"/>
            <a:ext cx="88323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GB">
                <a:solidFill>
                  <a:schemeClr val="dk1"/>
                </a:solidFill>
              </a:rPr>
              <a:t>No jobs, no prospects, no %$£*&amp;@~£ hope #BlameXenovians</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Ah, beautiful Xenovian, I look forward to removing your head from your body!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 you, ~%$£ them, ~%$£ everyone.</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I believe that Xenovians have as much right to be here as humans #onlyjoking</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When will you Xenovians crawl back to the slimy rock you came from?</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These people are SCUM!       all of them now.</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All Xenovians are %$£*&amp;@~£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You and your kind are all a bunch of &amp;$!^*-&amp;$%@!</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Xenovians are dogs! This is what I do to dogs: </a:t>
            </a:r>
            <a:r>
              <a:rPr lang="en-GB" u="sng">
                <a:solidFill>
                  <a:srgbClr val="2BB0D4"/>
                </a:solidFill>
              </a:rPr>
              <a:t>burn-them-all.gif</a:t>
            </a:r>
            <a:endParaRPr u="sng">
              <a:solidFill>
                <a:srgbClr val="2BB0D4"/>
              </a:solidFill>
            </a:endParaRPr>
          </a:p>
          <a:p>
            <a:pPr indent="-342900" lvl="0" marL="457200" rtl="0" algn="l">
              <a:lnSpc>
                <a:spcPct val="100000"/>
              </a:lnSpc>
              <a:spcBef>
                <a:spcPts val="0"/>
              </a:spcBef>
              <a:spcAft>
                <a:spcPts val="0"/>
              </a:spcAft>
              <a:buClr>
                <a:schemeClr val="dk1"/>
              </a:buClr>
              <a:buSzPts val="1800"/>
              <a:buChar char="●"/>
            </a:pPr>
            <a:r>
              <a:rPr b="1" lang="en-GB">
                <a:solidFill>
                  <a:srgbClr val="2BB0D4"/>
                </a:solidFill>
              </a:rPr>
              <a:t>Meme</a:t>
            </a:r>
            <a:r>
              <a:rPr lang="en-GB">
                <a:solidFill>
                  <a:schemeClr val="dk1"/>
                </a:solidFill>
              </a:rPr>
              <a:t> - The best kind of Xenovian is a dead one.</a:t>
            </a:r>
            <a:endParaRPr u="sng">
              <a:solidFill>
                <a:srgbClr val="3D85C6"/>
              </a:solidFill>
            </a:endParaRPr>
          </a:p>
        </p:txBody>
      </p:sp>
      <p:pic>
        <p:nvPicPr>
          <p:cNvPr id="221" name="Google Shape;221;p44"/>
          <p:cNvPicPr preferRelativeResize="0"/>
          <p:nvPr/>
        </p:nvPicPr>
        <p:blipFill>
          <a:blip r:embed="rId3">
            <a:alphaModFix/>
          </a:blip>
          <a:stretch>
            <a:fillRect/>
          </a:stretch>
        </p:blipFill>
        <p:spPr>
          <a:xfrm>
            <a:off x="8764800" y="1429425"/>
            <a:ext cx="302975" cy="302975"/>
          </a:xfrm>
          <a:prstGeom prst="rect">
            <a:avLst/>
          </a:prstGeom>
          <a:noFill/>
          <a:ln>
            <a:noFill/>
          </a:ln>
        </p:spPr>
      </p:pic>
      <p:pic>
        <p:nvPicPr>
          <p:cNvPr id="222" name="Google Shape;222;p44"/>
          <p:cNvPicPr preferRelativeResize="0"/>
          <p:nvPr/>
        </p:nvPicPr>
        <p:blipFill>
          <a:blip r:embed="rId4">
            <a:alphaModFix/>
          </a:blip>
          <a:stretch>
            <a:fillRect/>
          </a:stretch>
        </p:blipFill>
        <p:spPr>
          <a:xfrm flipH="1">
            <a:off x="3570775" y="2550899"/>
            <a:ext cx="353475" cy="273725"/>
          </a:xfrm>
          <a:prstGeom prst="rect">
            <a:avLst/>
          </a:prstGeom>
          <a:noFill/>
          <a:ln>
            <a:noFill/>
          </a:ln>
        </p:spPr>
      </p:pic>
      <p:pic>
        <p:nvPicPr>
          <p:cNvPr id="223" name="Google Shape;223;p44"/>
          <p:cNvPicPr preferRelativeResize="0"/>
          <p:nvPr/>
        </p:nvPicPr>
        <p:blipFill>
          <a:blip r:embed="rId5">
            <a:alphaModFix/>
          </a:blip>
          <a:stretch>
            <a:fillRect/>
          </a:stretch>
        </p:blipFill>
        <p:spPr>
          <a:xfrm>
            <a:off x="4043019" y="2857901"/>
            <a:ext cx="283285" cy="273725"/>
          </a:xfrm>
          <a:prstGeom prst="rect">
            <a:avLst/>
          </a:prstGeom>
          <a:noFill/>
          <a:ln>
            <a:noFill/>
          </a:ln>
        </p:spPr>
      </p:pic>
      <p:pic>
        <p:nvPicPr>
          <p:cNvPr id="224" name="Google Shape;224;p44"/>
          <p:cNvPicPr preferRelativeResize="0"/>
          <p:nvPr/>
        </p:nvPicPr>
        <p:blipFill>
          <a:blip r:embed="rId6">
            <a:alphaModFix/>
          </a:blip>
          <a:stretch>
            <a:fillRect/>
          </a:stretch>
        </p:blipFill>
        <p:spPr>
          <a:xfrm>
            <a:off x="4361666" y="2870632"/>
            <a:ext cx="284346" cy="248262"/>
          </a:xfrm>
          <a:prstGeom prst="rect">
            <a:avLst/>
          </a:prstGeom>
          <a:noFill/>
          <a:ln>
            <a:noFill/>
          </a:ln>
        </p:spPr>
      </p:pic>
      <p:pic>
        <p:nvPicPr>
          <p:cNvPr id="225" name="Google Shape;225;p44"/>
          <p:cNvPicPr preferRelativeResize="0"/>
          <p:nvPr/>
        </p:nvPicPr>
        <p:blipFill>
          <a:blip r:embed="rId6">
            <a:alphaModFix/>
          </a:blip>
          <a:stretch>
            <a:fillRect/>
          </a:stretch>
        </p:blipFill>
        <p:spPr>
          <a:xfrm>
            <a:off x="4646012" y="2870632"/>
            <a:ext cx="284346" cy="248262"/>
          </a:xfrm>
          <a:prstGeom prst="rect">
            <a:avLst/>
          </a:prstGeom>
          <a:noFill/>
          <a:ln>
            <a:noFill/>
          </a:ln>
        </p:spPr>
      </p:pic>
      <p:pic>
        <p:nvPicPr>
          <p:cNvPr id="226" name="Google Shape;226;p44"/>
          <p:cNvPicPr preferRelativeResize="0"/>
          <p:nvPr/>
        </p:nvPicPr>
        <p:blipFill>
          <a:blip r:embed="rId7">
            <a:alphaModFix/>
          </a:blip>
          <a:stretch>
            <a:fillRect/>
          </a:stretch>
        </p:blipFill>
        <p:spPr>
          <a:xfrm>
            <a:off x="7496925" y="2677300"/>
            <a:ext cx="1538700" cy="1538700"/>
          </a:xfrm>
          <a:prstGeom prst="roundRect">
            <a:avLst>
              <a:gd fmla="val 11702" name="adj"/>
            </a:avLst>
          </a:prstGeom>
          <a:noFill/>
          <a:ln>
            <a:noFill/>
          </a:ln>
        </p:spPr>
      </p:pic>
      <p:sp>
        <p:nvSpPr>
          <p:cNvPr id="227" name="Google Shape;227;p44"/>
          <p:cNvSpPr txBox="1"/>
          <p:nvPr/>
        </p:nvSpPr>
        <p:spPr>
          <a:xfrm>
            <a:off x="495850" y="141600"/>
            <a:ext cx="8648100" cy="70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800">
                <a:solidFill>
                  <a:srgbClr val="2BB0D4"/>
                </a:solidFill>
              </a:rPr>
              <a:t>Sample Hate Speech Statements 2</a:t>
            </a:r>
            <a:endParaRPr b="1" sz="2800">
              <a:solidFill>
                <a:srgbClr val="2BB0D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5"/>
          <p:cNvPicPr preferRelativeResize="0"/>
          <p:nvPr/>
        </p:nvPicPr>
        <p:blipFill rotWithShape="1">
          <a:blip r:embed="rId3">
            <a:alphaModFix/>
          </a:blip>
          <a:srcRect b="29" l="0" r="0" t="39"/>
          <a:stretch/>
        </p:blipFill>
        <p:spPr>
          <a:xfrm>
            <a:off x="1" y="0"/>
            <a:ext cx="497998" cy="5143498"/>
          </a:xfrm>
          <a:prstGeom prst="rect">
            <a:avLst/>
          </a:prstGeom>
          <a:noFill/>
          <a:ln>
            <a:noFill/>
          </a:ln>
        </p:spPr>
      </p:pic>
      <p:pic>
        <p:nvPicPr>
          <p:cNvPr id="233" name="Google Shape;233;p45"/>
          <p:cNvPicPr preferRelativeResize="0"/>
          <p:nvPr/>
        </p:nvPicPr>
        <p:blipFill rotWithShape="1">
          <a:blip r:embed="rId4">
            <a:alphaModFix/>
          </a:blip>
          <a:srcRect b="0" l="0" r="0" t="0"/>
          <a:stretch/>
        </p:blipFill>
        <p:spPr>
          <a:xfrm>
            <a:off x="2313182" y="703750"/>
            <a:ext cx="4517626" cy="1868000"/>
          </a:xfrm>
          <a:prstGeom prst="rect">
            <a:avLst/>
          </a:prstGeom>
          <a:noFill/>
          <a:ln>
            <a:noFill/>
          </a:ln>
        </p:spPr>
      </p:pic>
      <p:sp>
        <p:nvSpPr>
          <p:cNvPr id="234" name="Google Shape;234;p45"/>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F7931D"/>
                </a:solidFill>
              </a:rPr>
              <a:t>www.hackinghate.eu</a:t>
            </a:r>
            <a:endParaRPr b="1" sz="3600">
              <a:solidFill>
                <a:srgbClr val="F7931D"/>
              </a:solidFill>
            </a:endParaRPr>
          </a:p>
        </p:txBody>
      </p:sp>
      <p:sp>
        <p:nvSpPr>
          <p:cNvPr id="235" name="Google Shape;235;p45"/>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7931D"/>
                </a:solidFill>
              </a:rPr>
              <a:t>#SELMA_eu</a:t>
            </a:r>
            <a:endParaRPr b="1" sz="2500">
              <a:solidFill>
                <a:srgbClr val="F7931D"/>
              </a:solidFill>
            </a:endParaRPr>
          </a:p>
        </p:txBody>
      </p:sp>
      <p:pic>
        <p:nvPicPr>
          <p:cNvPr id="236" name="Google Shape;236;p45"/>
          <p:cNvPicPr preferRelativeResize="0"/>
          <p:nvPr/>
        </p:nvPicPr>
        <p:blipFill rotWithShape="1">
          <a:blip r:embed="rId5">
            <a:alphaModFix/>
          </a:blip>
          <a:srcRect b="0" l="0" r="0" t="0"/>
          <a:stretch/>
        </p:blipFill>
        <p:spPr>
          <a:xfrm>
            <a:off x="2994226" y="3738238"/>
            <a:ext cx="421425" cy="421425"/>
          </a:xfrm>
          <a:prstGeom prst="rect">
            <a:avLst/>
          </a:prstGeom>
          <a:noFill/>
          <a:ln>
            <a:noFill/>
          </a:ln>
        </p:spPr>
      </p:pic>
      <p:pic>
        <p:nvPicPr>
          <p:cNvPr id="237" name="Google Shape;237;p45"/>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38" name="Google Shape;238;p45"/>
          <p:cNvPicPr preferRelativeResize="0"/>
          <p:nvPr/>
        </p:nvPicPr>
        <p:blipFill rotWithShape="1">
          <a:blip r:embed="rId7">
            <a:alphaModFix/>
          </a:blip>
          <a:srcRect b="0" l="0" r="0" t="0"/>
          <a:stretch/>
        </p:blipFill>
        <p:spPr>
          <a:xfrm>
            <a:off x="4951950" y="4627776"/>
            <a:ext cx="953696" cy="291250"/>
          </a:xfrm>
          <a:prstGeom prst="rect">
            <a:avLst/>
          </a:prstGeom>
          <a:noFill/>
          <a:ln>
            <a:noFill/>
          </a:ln>
        </p:spPr>
      </p:pic>
      <p:pic>
        <p:nvPicPr>
          <p:cNvPr id="239" name="Google Shape;239;p45"/>
          <p:cNvPicPr preferRelativeResize="0"/>
          <p:nvPr/>
        </p:nvPicPr>
        <p:blipFill rotWithShape="1">
          <a:blip r:embed="rId8">
            <a:alphaModFix/>
          </a:blip>
          <a:srcRect b="6254" l="0" r="0" t="6263"/>
          <a:stretch/>
        </p:blipFill>
        <p:spPr>
          <a:xfrm>
            <a:off x="3022725" y="4566900"/>
            <a:ext cx="1169370" cy="412999"/>
          </a:xfrm>
          <a:prstGeom prst="rect">
            <a:avLst/>
          </a:prstGeom>
          <a:noFill/>
          <a:ln>
            <a:noFill/>
          </a:ln>
        </p:spPr>
      </p:pic>
      <p:pic>
        <p:nvPicPr>
          <p:cNvPr id="240" name="Google Shape;240;p45"/>
          <p:cNvPicPr preferRelativeResize="0"/>
          <p:nvPr/>
        </p:nvPicPr>
        <p:blipFill rotWithShape="1">
          <a:blip r:embed="rId9">
            <a:alphaModFix/>
          </a:blip>
          <a:srcRect b="0" l="0" r="0" t="0"/>
          <a:stretch/>
        </p:blipFill>
        <p:spPr>
          <a:xfrm>
            <a:off x="4323031" y="4524394"/>
            <a:ext cx="498000" cy="498000"/>
          </a:xfrm>
          <a:prstGeom prst="rect">
            <a:avLst/>
          </a:prstGeom>
          <a:noFill/>
          <a:ln>
            <a:noFill/>
          </a:ln>
        </p:spPr>
      </p:pic>
      <p:pic>
        <p:nvPicPr>
          <p:cNvPr id="241" name="Google Shape;241;p45"/>
          <p:cNvPicPr preferRelativeResize="0"/>
          <p:nvPr/>
        </p:nvPicPr>
        <p:blipFill rotWithShape="1">
          <a:blip r:embed="rId10">
            <a:alphaModFix/>
          </a:blip>
          <a:srcRect b="0" l="0" r="0" t="0"/>
          <a:stretch/>
        </p:blipFill>
        <p:spPr>
          <a:xfrm>
            <a:off x="6036575" y="4499890"/>
            <a:ext cx="498002" cy="547023"/>
          </a:xfrm>
          <a:prstGeom prst="rect">
            <a:avLst/>
          </a:prstGeom>
          <a:noFill/>
          <a:ln>
            <a:noFill/>
          </a:ln>
        </p:spPr>
      </p:pic>
      <p:pic>
        <p:nvPicPr>
          <p:cNvPr id="242" name="Google Shape;242;p45"/>
          <p:cNvPicPr preferRelativeResize="0"/>
          <p:nvPr/>
        </p:nvPicPr>
        <p:blipFill rotWithShape="1">
          <a:blip r:embed="rId11">
            <a:alphaModFix/>
          </a:blip>
          <a:srcRect b="0" l="0" r="0" t="0"/>
          <a:stretch/>
        </p:blipFill>
        <p:spPr>
          <a:xfrm>
            <a:off x="6665500" y="4617700"/>
            <a:ext cx="953698" cy="311403"/>
          </a:xfrm>
          <a:prstGeom prst="rect">
            <a:avLst/>
          </a:prstGeom>
          <a:noFill/>
          <a:ln>
            <a:noFill/>
          </a:ln>
        </p:spPr>
      </p:pic>
      <p:pic>
        <p:nvPicPr>
          <p:cNvPr id="243" name="Google Shape;243;p45"/>
          <p:cNvPicPr preferRelativeResize="0"/>
          <p:nvPr/>
        </p:nvPicPr>
        <p:blipFill rotWithShape="1">
          <a:blip r:embed="rId12">
            <a:alphaModFix/>
          </a:blip>
          <a:srcRect b="0" l="0" r="0" t="0"/>
          <a:stretch/>
        </p:blipFill>
        <p:spPr>
          <a:xfrm>
            <a:off x="7750125" y="4627775"/>
            <a:ext cx="1142175" cy="291250"/>
          </a:xfrm>
          <a:prstGeom prst="rect">
            <a:avLst/>
          </a:prstGeom>
          <a:noFill/>
          <a:ln>
            <a:noFill/>
          </a:ln>
        </p:spPr>
      </p:pic>
      <p:pic>
        <p:nvPicPr>
          <p:cNvPr id="244" name="Google Shape;244;p45"/>
          <p:cNvPicPr preferRelativeResize="0"/>
          <p:nvPr/>
        </p:nvPicPr>
        <p:blipFill rotWithShape="1">
          <a:blip r:embed="rId13">
            <a:alphaModFix/>
          </a:blip>
          <a:srcRect b="0" l="0" r="0" t="0"/>
          <a:stretch/>
        </p:blipFill>
        <p:spPr>
          <a:xfrm>
            <a:off x="54801" y="512500"/>
            <a:ext cx="388401" cy="3316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