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0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  <a:alpha val="2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Company A</c:v>
                </c:pt>
                <c:pt idx="1">
                  <c:v>Company B</c:v>
                </c:pt>
                <c:pt idx="2">
                  <c:v>Company C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54-4E44-8B06-175FE19D848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Company A</c:v>
                </c:pt>
                <c:pt idx="1">
                  <c:v>Company B</c:v>
                </c:pt>
                <c:pt idx="2">
                  <c:v>Company C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0.11</c:v>
                </c:pt>
                <c:pt idx="1">
                  <c:v>0.12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54-4E44-8B06-175FE19D8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19301663"/>
        <c:axId val="1719308863"/>
      </c:barChart>
      <c:catAx>
        <c:axId val="1719301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9308863"/>
        <c:crosses val="autoZero"/>
        <c:auto val="1"/>
        <c:lblAlgn val="ctr"/>
        <c:lblOffset val="100"/>
        <c:noMultiLvlLbl val="0"/>
      </c:catAx>
      <c:valAx>
        <c:axId val="1719308863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93016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 Contribution (%)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Montserrat Semi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Revenue Growth</c:v>
                </c:pt>
                <c:pt idx="1">
                  <c:v>Operational Efficiency	</c:v>
                </c:pt>
                <c:pt idx="2">
                  <c:v>Customer Retention</c:v>
                </c:pt>
                <c:pt idx="3">
                  <c:v>Market Agility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</c:v>
                </c:pt>
                <c:pt idx="1">
                  <c:v>0.3</c:v>
                </c:pt>
                <c:pt idx="2">
                  <c:v>0.2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7A-419B-AA82-8A8DA346EE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7295072"/>
        <c:axId val="1197296032"/>
      </c:barChart>
      <c:catAx>
        <c:axId val="1197295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7296032"/>
        <c:crosses val="autoZero"/>
        <c:auto val="1"/>
        <c:lblAlgn val="ctr"/>
        <c:lblOffset val="100"/>
        <c:noMultiLvlLbl val="0"/>
      </c:catAx>
      <c:valAx>
        <c:axId val="119729603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19729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Customer Satisfaction (Score/100)</c:v>
                </c:pt>
              </c:strCache>
            </c:strRef>
          </c:tx>
          <c:spPr>
            <a:ln w="28575" cap="rnd">
              <a:solidFill>
                <a:schemeClr val="accent1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45</c:v>
                </c:pt>
                <c:pt idx="1">
                  <c:v>58</c:v>
                </c:pt>
                <c:pt idx="2">
                  <c:v>66</c:v>
                </c:pt>
                <c:pt idx="3">
                  <c:v>72</c:v>
                </c:pt>
                <c:pt idx="4">
                  <c:v>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752-4774-9FA1-41C61F917D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2278992"/>
        <c:axId val="1192279472"/>
      </c:lineChart>
      <c:catAx>
        <c:axId val="119227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2279472"/>
        <c:crosses val="autoZero"/>
        <c:auto val="1"/>
        <c:lblAlgn val="ctr"/>
        <c:lblOffset val="100"/>
        <c:noMultiLvlLbl val="0"/>
      </c:catAx>
      <c:valAx>
        <c:axId val="119227947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2278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solidFill>
                <a:schemeClr val="accent4"/>
              </a:solidFill>
            </a:ln>
            <a:effectLst/>
          </c:spPr>
          <c:dLbls>
            <c:dLbl>
              <c:idx val="0"/>
              <c:layout>
                <c:manualLayout>
                  <c:x val="0"/>
                  <c:y val="-8.239156102814301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4"/>
                      </a:solidFill>
                      <a:latin typeface="Montserrat ExtraBold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26-45B3-AD99-C201083EBE03}"/>
                </c:ext>
              </c:extLst>
            </c:dLbl>
            <c:dLbl>
              <c:idx val="1"/>
              <c:layout>
                <c:manualLayout>
                  <c:x val="-4.365028939892569E-17"/>
                  <c:y val="-0.1498028382329871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4"/>
                      </a:solidFill>
                      <a:latin typeface="Montserrat ExtraBold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26-45B3-AD99-C201083EBE03}"/>
                </c:ext>
              </c:extLst>
            </c:dLbl>
            <c:dLbl>
              <c:idx val="2"/>
              <c:layout>
                <c:manualLayout>
                  <c:x val="0"/>
                  <c:y val="-0.2396845411727793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4"/>
                      </a:solidFill>
                      <a:latin typeface="Montserrat ExtraBold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326-45B3-AD99-C201083EBE03}"/>
                </c:ext>
              </c:extLst>
            </c:dLbl>
            <c:dLbl>
              <c:idx val="3"/>
              <c:layout>
                <c:manualLayout>
                  <c:x val="8.7300578797851381E-17"/>
                  <c:y val="-0.3145859602892728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4"/>
                      </a:solidFill>
                      <a:latin typeface="Montserrat ExtraBold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326-45B3-AD99-C201083EBE03}"/>
                </c:ext>
              </c:extLst>
            </c:dLbl>
            <c:dLbl>
              <c:idx val="4"/>
              <c:layout>
                <c:manualLayout>
                  <c:x val="0"/>
                  <c:y val="-0.3819972374941170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4"/>
                      </a:solidFill>
                      <a:latin typeface="Montserrat ExtraBold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326-45B3-AD99-C201083EBE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 Extra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0.02</c:v>
                </c:pt>
                <c:pt idx="1">
                  <c:v>0.06</c:v>
                </c:pt>
                <c:pt idx="2">
                  <c:v>0.11</c:v>
                </c:pt>
                <c:pt idx="3">
                  <c:v>0.17</c:v>
                </c:pt>
                <c:pt idx="4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26-45B3-AD99-C201083EBE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dropLines>
        <c:axId val="1690122735"/>
        <c:axId val="1196628960"/>
      </c:areaChart>
      <c:catAx>
        <c:axId val="169012273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6628960"/>
        <c:crosses val="autoZero"/>
        <c:auto val="1"/>
        <c:lblAlgn val="ctr"/>
        <c:lblOffset val="100"/>
        <c:noMultiLvlLbl val="0"/>
      </c:catAx>
      <c:valAx>
        <c:axId val="119662896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6901227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730B8-7CC4-469F-AE1E-1E42A24270F0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633CEA0C-404E-5961-CACD-BBFAEDDE728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067E7316-F738-29F6-02D5-F8218DC5B3B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3E2B7529-F904-0B3F-D13E-3D15378B5D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4FC550-7D93-CE83-EDCA-DC413BBA8196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6">
            <a:extLst>
              <a:ext uri="{FF2B5EF4-FFF2-40B4-BE49-F238E27FC236}">
                <a16:creationId xmlns:a16="http://schemas.microsoft.com/office/drawing/2014/main" id="{5F885343-1576-9457-C43F-555EAEDFA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5F70B41-245E-07D3-B1CD-EA3FD3E35F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031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  <p:sldLayoutId id="2147483707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4FCAE-4860-53EF-601E-A645A60E3C8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 fontScale="92500"/>
          </a:bodyPr>
          <a:lstStyle/>
          <a:p>
            <a:r>
              <a:rPr lang="en-US" dirty="0"/>
              <a:t>Tracking Performance Gains in Growth, Customer Experience, and Market Agility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73C490-58F7-BB50-38A9-F2B5C08EDB8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2127693-502A-024C-C474-1385F143BD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F7A65E-A62A-E0A3-CECB-2C8135A1A3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lvl="0"/>
            <a:fld id="{E494F7E3-3625-40F1-897C-DFFB67D50095}" type="slidenum">
              <a:rPr lang="en-US" noProof="0" smtClean="0"/>
              <a:pPr lvl="0"/>
              <a:t>1</a:t>
            </a:fld>
            <a:endParaRPr lang="en-US" noProof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8D48810-E965-25FC-98BF-CD610338B9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413"/>
          </a:xfrm>
        </p:spPr>
        <p:txBody>
          <a:bodyPr>
            <a:noAutofit/>
          </a:bodyPr>
          <a:lstStyle/>
          <a:p>
            <a:r>
              <a:rPr lang="en-US" dirty="0"/>
              <a:t>A Comprehensive Data-Driven View of Digital Transformation’s Business Impact Across Key Metrics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23CCD5F-7994-65E9-21CF-F2FC96FD8DD2}"/>
              </a:ext>
            </a:extLst>
          </p:cNvPr>
          <p:cNvGraphicFramePr/>
          <p:nvPr/>
        </p:nvGraphicFramePr>
        <p:xfrm>
          <a:off x="609598" y="1805305"/>
          <a:ext cx="5334001" cy="179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0CBF56D-B900-F06E-060A-52461BC3EC1B}"/>
              </a:ext>
            </a:extLst>
          </p:cNvPr>
          <p:cNvSpPr txBox="1"/>
          <p:nvPr/>
        </p:nvSpPr>
        <p:spPr>
          <a:xfrm>
            <a:off x="609600" y="1562100"/>
            <a:ext cx="5333999" cy="1951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546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Revenue Growth Before &amp; After Digital Transformation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60747A-A5AB-6101-5304-85C72FC14EF0}"/>
              </a:ext>
            </a:extLst>
          </p:cNvPr>
          <p:cNvSpPr txBox="1">
            <a:spLocks/>
          </p:cNvSpPr>
          <p:nvPr/>
        </p:nvSpPr>
        <p:spPr>
          <a:xfrm>
            <a:off x="6253552" y="1562100"/>
            <a:ext cx="5333999" cy="1951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546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Cumulative Operational Cost Reduction (2021–2025)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9A977-3424-736A-CB79-3E02EE5840A7}"/>
              </a:ext>
            </a:extLst>
          </p:cNvPr>
          <p:cNvSpPr txBox="1">
            <a:spLocks/>
          </p:cNvSpPr>
          <p:nvPr/>
        </p:nvSpPr>
        <p:spPr>
          <a:xfrm>
            <a:off x="609600" y="3920336"/>
            <a:ext cx="5333999" cy="1951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546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Business Value Contribution by Focus Area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428B76-F0C5-ECE7-B043-E7B108116F56}"/>
              </a:ext>
            </a:extLst>
          </p:cNvPr>
          <p:cNvSpPr txBox="1">
            <a:spLocks/>
          </p:cNvSpPr>
          <p:nvPr/>
        </p:nvSpPr>
        <p:spPr>
          <a:xfrm>
            <a:off x="6253552" y="3920336"/>
            <a:ext cx="5333999" cy="1951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546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Customer Satisfaction Score Improvement (2021–2025)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E3FBF65D-BE86-E684-2E22-A28B7EA05674}"/>
              </a:ext>
            </a:extLst>
          </p:cNvPr>
          <p:cNvGraphicFramePr>
            <a:graphicFrameLocks/>
          </p:cNvGraphicFramePr>
          <p:nvPr/>
        </p:nvGraphicFramePr>
        <p:xfrm>
          <a:off x="609598" y="4068385"/>
          <a:ext cx="5334001" cy="179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53801597-3D41-5D9D-00B1-1BC146134EB2}"/>
              </a:ext>
            </a:extLst>
          </p:cNvPr>
          <p:cNvGraphicFramePr>
            <a:graphicFrameLocks/>
          </p:cNvGraphicFramePr>
          <p:nvPr/>
        </p:nvGraphicFramePr>
        <p:xfrm>
          <a:off x="6248399" y="4118117"/>
          <a:ext cx="5334001" cy="179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31" name="Group 30">
            <a:extLst>
              <a:ext uri="{FF2B5EF4-FFF2-40B4-BE49-F238E27FC236}">
                <a16:creationId xmlns:a16="http://schemas.microsoft.com/office/drawing/2014/main" id="{2D62DF3F-1094-A424-4A29-88AE0F6029F9}"/>
              </a:ext>
            </a:extLst>
          </p:cNvPr>
          <p:cNvGrpSpPr/>
          <p:nvPr/>
        </p:nvGrpSpPr>
        <p:grpSpPr>
          <a:xfrm>
            <a:off x="6248400" y="1805305"/>
            <a:ext cx="5334000" cy="1791888"/>
            <a:chOff x="6248400" y="2025960"/>
            <a:chExt cx="5334000" cy="1695562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466304D3-7AA0-412C-3FC1-58C67C50FF83}"/>
                </a:ext>
              </a:extLst>
            </p:cNvPr>
            <p:cNvGrpSpPr/>
            <p:nvPr/>
          </p:nvGrpSpPr>
          <p:grpSpPr>
            <a:xfrm>
              <a:off x="6248400" y="2025960"/>
              <a:ext cx="5334000" cy="1695562"/>
              <a:chOff x="6248400" y="2025960"/>
              <a:chExt cx="5334000" cy="1695562"/>
            </a:xfrm>
          </p:grpSpPr>
          <p:graphicFrame>
            <p:nvGraphicFramePr>
              <p:cNvPr id="9" name="Chart 8">
                <a:extLst>
                  <a:ext uri="{FF2B5EF4-FFF2-40B4-BE49-F238E27FC236}">
                    <a16:creationId xmlns:a16="http://schemas.microsoft.com/office/drawing/2014/main" id="{4777F850-B8A4-591A-F232-501424595B25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248400" y="2025960"/>
              <a:ext cx="5334000" cy="169556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2C4A1F4-F487-53E3-E504-73CB7F4962AC}"/>
                  </a:ext>
                </a:extLst>
              </p:cNvPr>
              <p:cNvSpPr/>
              <p:nvPr/>
            </p:nvSpPr>
            <p:spPr>
              <a:xfrm>
                <a:off x="11291888" y="2293718"/>
                <a:ext cx="57150" cy="5715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endParaRP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931D50B4-DBED-C7A3-B473-67593EFBDE60}"/>
                  </a:ext>
                </a:extLst>
              </p:cNvPr>
              <p:cNvSpPr/>
              <p:nvPr/>
            </p:nvSpPr>
            <p:spPr>
              <a:xfrm>
                <a:off x="10086975" y="2557344"/>
                <a:ext cx="57150" cy="5715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endParaRPr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DBF7B4BB-AC4F-F5C6-4BA8-3D5688F05CC4}"/>
                  </a:ext>
                </a:extLst>
              </p:cNvPr>
              <p:cNvSpPr/>
              <p:nvPr/>
            </p:nvSpPr>
            <p:spPr>
              <a:xfrm>
                <a:off x="8877293" y="2857266"/>
                <a:ext cx="57150" cy="5715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endParaRP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48FA49CF-08A2-9969-4DE9-584B25BDAFC7}"/>
                  </a:ext>
                </a:extLst>
              </p:cNvPr>
              <p:cNvSpPr/>
              <p:nvPr/>
            </p:nvSpPr>
            <p:spPr>
              <a:xfrm>
                <a:off x="7667627" y="3103102"/>
                <a:ext cx="57150" cy="5715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endParaRP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D009B80E-CAF3-DA83-B72B-C714DE0FB1EB}"/>
                  </a:ext>
                </a:extLst>
              </p:cNvPr>
              <p:cNvSpPr/>
              <p:nvPr/>
            </p:nvSpPr>
            <p:spPr>
              <a:xfrm>
                <a:off x="6472239" y="3316579"/>
                <a:ext cx="57150" cy="5715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endParaRP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A10B9EA-C2B6-D367-13B6-A72CD3B604D2}"/>
                </a:ext>
              </a:extLst>
            </p:cNvPr>
            <p:cNvSpPr txBox="1"/>
            <p:nvPr/>
          </p:nvSpPr>
          <p:spPr>
            <a:xfrm>
              <a:off x="7779775" y="2067763"/>
              <a:ext cx="2271251" cy="1384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Cost reduction (%)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FFFBB1C2-9E2F-D22B-3ADF-05FEFBA50876}"/>
              </a:ext>
            </a:extLst>
          </p:cNvPr>
          <p:cNvSpPr txBox="1"/>
          <p:nvPr/>
        </p:nvSpPr>
        <p:spPr>
          <a:xfrm>
            <a:off x="7779775" y="4301711"/>
            <a:ext cx="2271251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Customer Satisfaction (Score/100)</a:t>
            </a:r>
          </a:p>
        </p:txBody>
      </p:sp>
    </p:spTree>
    <p:extLst>
      <p:ext uri="{BB962C8B-B14F-4D97-AF65-F5344CB8AC3E}">
        <p14:creationId xmlns:p14="http://schemas.microsoft.com/office/powerpoint/2010/main" val="25404044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8744</TotalTime>
  <Words>69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80</cp:revision>
  <dcterms:created xsi:type="dcterms:W3CDTF">2025-04-10T11:11:23Z</dcterms:created>
  <dcterms:modified xsi:type="dcterms:W3CDTF">2025-10-16T08:33:09Z</dcterms:modified>
  <cp:category/>
</cp:coreProperties>
</file>