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4:notes"/>
          <p:cNvSpPr/>
          <p:nvPr>
            <p:ph idx="2" type="sldImg"/>
          </p:nvPr>
        </p:nvSpPr>
        <p:spPr>
          <a:xfrm>
            <a:off x="412750" y="285750"/>
            <a:ext cx="6094413" cy="45704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0" name="Google Shape;22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1" name="Google Shape;231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8:notes"/>
          <p:cNvSpPr/>
          <p:nvPr>
            <p:ph idx="2" type="sldImg"/>
          </p:nvPr>
        </p:nvSpPr>
        <p:spPr>
          <a:xfrm>
            <a:off x="228600" y="228600"/>
            <a:ext cx="6324600" cy="474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7" name="Google Shape;267;p28:notes"/>
          <p:cNvSpPr txBox="1"/>
          <p:nvPr>
            <p:ph idx="1" type="body"/>
          </p:nvPr>
        </p:nvSpPr>
        <p:spPr>
          <a:xfrm>
            <a:off x="914400" y="4343400"/>
            <a:ext cx="5029200" cy="4113213"/>
          </a:xfrm>
          <a:prstGeom prst="rect">
            <a:avLst/>
          </a:prstGeom>
          <a:noFill/>
          <a:ln>
            <a:noFill/>
          </a:ln>
        </p:spPr>
        <p:txBody>
          <a:bodyPr anchorCtr="0" anchor="t" bIns="45300" lIns="90625" spcFirstLastPara="1" rIns="90625" wrap="square" tIns="453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0:notes"/>
          <p:cNvSpPr/>
          <p:nvPr>
            <p:ph idx="2" type="sldImg"/>
          </p:nvPr>
        </p:nvSpPr>
        <p:spPr>
          <a:xfrm>
            <a:off x="1149350" y="687388"/>
            <a:ext cx="4567238" cy="3425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5" name="Google Shape;275;p30:notes"/>
          <p:cNvSpPr txBox="1"/>
          <p:nvPr>
            <p:ph idx="1" type="body"/>
          </p:nvPr>
        </p:nvSpPr>
        <p:spPr>
          <a:xfrm>
            <a:off x="914400" y="4343400"/>
            <a:ext cx="5029200" cy="4113213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2:notes"/>
          <p:cNvSpPr/>
          <p:nvPr>
            <p:ph idx="2" type="sldImg"/>
          </p:nvPr>
        </p:nvSpPr>
        <p:spPr>
          <a:xfrm>
            <a:off x="1149350" y="687388"/>
            <a:ext cx="4567238" cy="3425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5" name="Google Shape;315;p32:notes"/>
          <p:cNvSpPr txBox="1"/>
          <p:nvPr>
            <p:ph idx="1" type="body"/>
          </p:nvPr>
        </p:nvSpPr>
        <p:spPr>
          <a:xfrm>
            <a:off x="914400" y="4343400"/>
            <a:ext cx="5029200" cy="4113213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5" name="Google Shape;355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36:notes"/>
          <p:cNvSpPr/>
          <p:nvPr>
            <p:ph idx="2" type="sldImg"/>
          </p:nvPr>
        </p:nvSpPr>
        <p:spPr>
          <a:xfrm>
            <a:off x="228600" y="228600"/>
            <a:ext cx="6324600" cy="474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02" name="Google Shape;402;p3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29" name="Google Shape;429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7" name="Google Shape;437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4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6" name="Google Shape;446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7" name="Google Shape;447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GMHI, Emory Dept of Psychiatry, Columbia Psychoanalytic Institute</a:t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4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:notes"/>
          <p:cNvSpPr/>
          <p:nvPr>
            <p:ph idx="2" type="sldImg"/>
          </p:nvPr>
        </p:nvSpPr>
        <p:spPr>
          <a:xfrm>
            <a:off x="327025" y="298450"/>
            <a:ext cx="6135688" cy="4603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0" name="Google Shape;80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1" name="Google Shape;9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1" name="Google Shape;13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7:notes"/>
          <p:cNvSpPr/>
          <p:nvPr>
            <p:ph idx="2" type="sldImg"/>
          </p:nvPr>
        </p:nvSpPr>
        <p:spPr>
          <a:xfrm>
            <a:off x="228600" y="228600"/>
            <a:ext cx="6324600" cy="474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1" name="Google Shape;171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DI logo tall.jpg" id="16" name="Google Shape;16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043613" y="5588000"/>
            <a:ext cx="2547937" cy="5461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/>
          <p:nvPr/>
        </p:nvSpPr>
        <p:spPr>
          <a:xfrm>
            <a:off x="0" y="4572000"/>
            <a:ext cx="5410200" cy="22860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0" y="4572000"/>
            <a:ext cx="5410200" cy="22860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"/>
          <p:cNvSpPr txBox="1"/>
          <p:nvPr>
            <p:ph type="ctrTitle"/>
          </p:nvPr>
        </p:nvSpPr>
        <p:spPr>
          <a:xfrm>
            <a:off x="228600" y="4953000"/>
            <a:ext cx="4724400" cy="765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" type="subTitle"/>
          </p:nvPr>
        </p:nvSpPr>
        <p:spPr>
          <a:xfrm>
            <a:off x="228600" y="5638800"/>
            <a:ext cx="4724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69862" lvl="1" marL="62706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74625" lvl="2" marL="10890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69862" lvl="3" marL="1541463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74625" lvl="4" marL="20034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74625" lvl="5" marL="24606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74625" lvl="6" marL="29178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74625" lvl="7" marL="33750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74625" lvl="8" marL="38322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8300" lvl="0" marL="4572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  <a:defRPr b="0" i="0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685800" y="1371600"/>
            <a:ext cx="34671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540"/>
              </a:spcBef>
              <a:spcAft>
                <a:spcPts val="0"/>
              </a:spcAft>
              <a:buClr>
                <a:srgbClr val="990000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305300" y="1371600"/>
            <a:ext cx="34671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540"/>
              </a:spcBef>
              <a:spcAft>
                <a:spcPts val="0"/>
              </a:spcAft>
              <a:buClr>
                <a:srgbClr val="990000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None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None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8300" lvl="0" marL="4572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  <a:defRPr b="0" i="0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descr="red logo small" id="14" name="Google Shape;14;p1"/>
          <p:cNvSpPr/>
          <p:nvPr/>
        </p:nvSpPr>
        <p:spPr>
          <a:xfrm>
            <a:off x="8531225" y="820738"/>
            <a:ext cx="533400" cy="2428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www.aubreydaniels.com/?q=oops" TargetMode="External"/><Relationship Id="rId4" Type="http://schemas.openxmlformats.org/officeDocument/2006/relationships/image" Target="../media/image3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ctrTitle"/>
          </p:nvPr>
        </p:nvSpPr>
        <p:spPr>
          <a:xfrm>
            <a:off x="228600" y="4953000"/>
            <a:ext cx="4724400" cy="765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Feedback in Education</a:t>
            </a:r>
            <a:endParaRPr/>
          </a:p>
        </p:txBody>
      </p:sp>
      <p:sp>
        <p:nvSpPr>
          <p:cNvPr id="49" name="Google Shape;49;p8"/>
          <p:cNvSpPr txBox="1"/>
          <p:nvPr>
            <p:ph idx="1" type="subTitle"/>
          </p:nvPr>
        </p:nvSpPr>
        <p:spPr>
          <a:xfrm>
            <a:off x="228600" y="5943600"/>
            <a:ext cx="4724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 Who and for What</a:t>
            </a:r>
            <a:endParaRPr/>
          </a:p>
        </p:txBody>
      </p:sp>
      <p:sp>
        <p:nvSpPr>
          <p:cNvPr id="50" name="Google Shape;50;p8"/>
          <p:cNvSpPr txBox="1"/>
          <p:nvPr/>
        </p:nvSpPr>
        <p:spPr>
          <a:xfrm>
            <a:off x="1600200" y="1741488"/>
            <a:ext cx="5867400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Wing Institute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April 21, 2011</a:t>
            </a:r>
            <a:endParaRPr sz="2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7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8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9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Feedback to whom and on what</a:t>
            </a:r>
            <a:endParaRPr/>
          </a:p>
        </p:txBody>
      </p:sp>
      <p:sp>
        <p:nvSpPr>
          <p:cNvPr id="211" name="Google Shape;211;p19"/>
          <p:cNvSpPr txBox="1"/>
          <p:nvPr>
            <p:ph idx="1" type="body"/>
          </p:nvPr>
        </p:nvSpPr>
        <p:spPr>
          <a:xfrm>
            <a:off x="533400" y="1371600"/>
            <a:ext cx="79248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Do we know what we want students to do?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If not, how can we know what we want teachers to do?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0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Here’s the problem</a:t>
            </a:r>
            <a:endParaRPr/>
          </a:p>
        </p:txBody>
      </p:sp>
      <p:sp>
        <p:nvSpPr>
          <p:cNvPr id="217" name="Google Shape;217;p20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We don’t practice what we preach!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“I love the work; hate the workplace.”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Dog food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1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23" name="Google Shape;223;p21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21"/>
          <p:cNvSpPr txBox="1"/>
          <p:nvPr/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25" name="Google Shape;225;p21"/>
          <p:cNvSpPr txBox="1"/>
          <p:nvPr/>
        </p:nvSpPr>
        <p:spPr>
          <a:xfrm>
            <a:off x="3124200" y="63817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21"/>
          <p:cNvSpPr txBox="1"/>
          <p:nvPr>
            <p:ph idx="4294967295" type="title"/>
          </p:nvPr>
        </p:nvSpPr>
        <p:spPr>
          <a:xfrm>
            <a:off x="914400" y="1524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13 Management Practices that Waste Time and Money</a:t>
            </a:r>
            <a:endParaRPr/>
          </a:p>
        </p:txBody>
      </p:sp>
      <p:sp>
        <p:nvSpPr>
          <p:cNvPr id="227" name="Google Shape;227;p21"/>
          <p:cNvSpPr txBox="1"/>
          <p:nvPr>
            <p:ph idx="4294967295" type="body"/>
          </p:nvPr>
        </p:nvSpPr>
        <p:spPr>
          <a:xfrm>
            <a:off x="1066800" y="1255713"/>
            <a:ext cx="7772400" cy="4992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013" lvl="0" marL="22701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1. Employee of the Month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2. Setting Stretch Goals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3. Annual Performance Appraisal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4. Ranking Employees, Offices and Plants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5. Rewarding Things a Dead Man Can Do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6. Salary and Hourly Pay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7. You did a good job, but…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8. Using the Sandwich Method of Correcting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9. Overvaluing smart, talented people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10. The Budget Process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11. Promoting People That No One Likes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12. Downsizing 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13. Mergers and Acquisitions and other forms of Reorganizing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1" i="0" sz="18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OOPS!" id="228" name="Google Shape;228;p2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50063" y="1295400"/>
            <a:ext cx="1760537" cy="243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2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34" name="Google Shape;234;p22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2"/>
          <p:cNvSpPr txBox="1"/>
          <p:nvPr>
            <p:ph type="title"/>
          </p:nvPr>
        </p:nvSpPr>
        <p:spPr>
          <a:xfrm>
            <a:off x="654050" y="273050"/>
            <a:ext cx="4022725" cy="839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PIC/NIC Analysis™</a:t>
            </a:r>
            <a:endParaRPr/>
          </a:p>
        </p:txBody>
      </p:sp>
      <p:sp>
        <p:nvSpPr>
          <p:cNvPr id="236" name="Google Shape;236;p22"/>
          <p:cNvSpPr txBox="1"/>
          <p:nvPr/>
        </p:nvSpPr>
        <p:spPr>
          <a:xfrm>
            <a:off x="228600" y="1066800"/>
            <a:ext cx="8672513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Performer(s) _________________	Analysis Done By __________________________</a:t>
            </a:r>
            <a:endParaRPr/>
          </a:p>
        </p:txBody>
      </p:sp>
      <p:sp>
        <p:nvSpPr>
          <p:cNvPr id="237" name="Google Shape;237;p22"/>
          <p:cNvSpPr/>
          <p:nvPr/>
        </p:nvSpPr>
        <p:spPr>
          <a:xfrm>
            <a:off x="228600" y="1408113"/>
            <a:ext cx="8504238" cy="5054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38" name="Google Shape;238;p22"/>
          <p:cNvCxnSpPr/>
          <p:nvPr/>
        </p:nvCxnSpPr>
        <p:spPr>
          <a:xfrm>
            <a:off x="228600" y="1679575"/>
            <a:ext cx="8504238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9" name="Google Shape;239;p22"/>
          <p:cNvCxnSpPr/>
          <p:nvPr/>
        </p:nvCxnSpPr>
        <p:spPr>
          <a:xfrm>
            <a:off x="2517775" y="1408113"/>
            <a:ext cx="0" cy="5054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0" name="Google Shape;240;p22"/>
          <p:cNvCxnSpPr/>
          <p:nvPr/>
        </p:nvCxnSpPr>
        <p:spPr>
          <a:xfrm>
            <a:off x="8267700" y="1408113"/>
            <a:ext cx="0" cy="5054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1" name="Google Shape;241;p22"/>
          <p:cNvCxnSpPr/>
          <p:nvPr/>
        </p:nvCxnSpPr>
        <p:spPr>
          <a:xfrm>
            <a:off x="7691438" y="1408113"/>
            <a:ext cx="0" cy="5054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2" name="Google Shape;242;p22"/>
          <p:cNvCxnSpPr/>
          <p:nvPr/>
        </p:nvCxnSpPr>
        <p:spPr>
          <a:xfrm>
            <a:off x="7207250" y="1417638"/>
            <a:ext cx="0" cy="50450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3" name="Google Shape;243;p22"/>
          <p:cNvCxnSpPr/>
          <p:nvPr/>
        </p:nvCxnSpPr>
        <p:spPr>
          <a:xfrm>
            <a:off x="4860925" y="1417638"/>
            <a:ext cx="0" cy="50450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4" name="Google Shape;244;p22"/>
          <p:cNvSpPr txBox="1"/>
          <p:nvPr/>
        </p:nvSpPr>
        <p:spPr>
          <a:xfrm>
            <a:off x="301625" y="1449388"/>
            <a:ext cx="21780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BEHAVIOR</a:t>
            </a:r>
            <a:endParaRPr/>
          </a:p>
        </p:txBody>
      </p:sp>
      <p:sp>
        <p:nvSpPr>
          <p:cNvPr id="245" name="Google Shape;245;p22"/>
          <p:cNvSpPr txBox="1"/>
          <p:nvPr/>
        </p:nvSpPr>
        <p:spPr>
          <a:xfrm>
            <a:off x="2590800" y="1447800"/>
            <a:ext cx="21780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ANTECEDENTS</a:t>
            </a:r>
            <a:endParaRPr/>
          </a:p>
        </p:txBody>
      </p:sp>
      <p:sp>
        <p:nvSpPr>
          <p:cNvPr id="246" name="Google Shape;246;p22"/>
          <p:cNvSpPr txBox="1"/>
          <p:nvPr/>
        </p:nvSpPr>
        <p:spPr>
          <a:xfrm>
            <a:off x="4935538" y="1436688"/>
            <a:ext cx="21780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CONSEQUENCES</a:t>
            </a:r>
            <a:endParaRPr/>
          </a:p>
        </p:txBody>
      </p:sp>
      <p:sp>
        <p:nvSpPr>
          <p:cNvPr id="247" name="Google Shape;247;p22"/>
          <p:cNvSpPr txBox="1"/>
          <p:nvPr/>
        </p:nvSpPr>
        <p:spPr>
          <a:xfrm>
            <a:off x="7054850" y="1438275"/>
            <a:ext cx="7810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P/N</a:t>
            </a:r>
            <a:endParaRPr/>
          </a:p>
        </p:txBody>
      </p:sp>
      <p:sp>
        <p:nvSpPr>
          <p:cNvPr id="248" name="Google Shape;248;p22"/>
          <p:cNvSpPr txBox="1"/>
          <p:nvPr/>
        </p:nvSpPr>
        <p:spPr>
          <a:xfrm>
            <a:off x="7572375" y="1447800"/>
            <a:ext cx="7810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I/F</a:t>
            </a:r>
            <a:endParaRPr/>
          </a:p>
        </p:txBody>
      </p:sp>
      <p:sp>
        <p:nvSpPr>
          <p:cNvPr id="249" name="Google Shape;249;p22"/>
          <p:cNvSpPr txBox="1"/>
          <p:nvPr/>
        </p:nvSpPr>
        <p:spPr>
          <a:xfrm>
            <a:off x="8218488" y="1438275"/>
            <a:ext cx="59690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C/U</a:t>
            </a:r>
            <a:endParaRPr/>
          </a:p>
        </p:txBody>
      </p:sp>
      <p:sp>
        <p:nvSpPr>
          <p:cNvPr id="250" name="Google Shape;250;p22"/>
          <p:cNvSpPr txBox="1"/>
          <p:nvPr/>
        </p:nvSpPr>
        <p:spPr>
          <a:xfrm>
            <a:off x="1524000" y="6477000"/>
            <a:ext cx="5894388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*Remember, consequences are from the point of view of the performer(s).</a:t>
            </a:r>
            <a:endParaRPr/>
          </a:p>
        </p:txBody>
      </p:sp>
      <p:sp>
        <p:nvSpPr>
          <p:cNvPr id="251" name="Google Shape;251;p22"/>
          <p:cNvSpPr txBox="1"/>
          <p:nvPr/>
        </p:nvSpPr>
        <p:spPr>
          <a:xfrm>
            <a:off x="339725" y="1793875"/>
            <a:ext cx="2101850" cy="20558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1" i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Problem</a:t>
            </a: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Pinpointed Performance</a:t>
            </a:r>
            <a:endParaRPr/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Smoking cigarettes</a:t>
            </a:r>
            <a:endParaRPr/>
          </a:p>
        </p:txBody>
      </p:sp>
      <p:sp>
        <p:nvSpPr>
          <p:cNvPr id="252" name="Google Shape;252;p22"/>
          <p:cNvSpPr txBox="1"/>
          <p:nvPr/>
        </p:nvSpPr>
        <p:spPr>
          <a:xfrm>
            <a:off x="2590800" y="1738313"/>
            <a:ext cx="2101850" cy="4494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Nicotine addiction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Boredom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Stress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Meals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Alcohol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Coffee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Telephone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Driving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Ash tray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Going to bed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Meetings</a:t>
            </a:r>
            <a:endParaRPr/>
          </a:p>
        </p:txBody>
      </p:sp>
      <p:sp>
        <p:nvSpPr>
          <p:cNvPr id="253" name="Google Shape;253;p22"/>
          <p:cNvSpPr txBox="1"/>
          <p:nvPr/>
        </p:nvSpPr>
        <p:spPr>
          <a:xfrm>
            <a:off x="4953000" y="1793875"/>
            <a:ext cx="210185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Heart Disease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Lung Disease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Dirty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Stinks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Criticism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Holes In Clothes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Fires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Taste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Good Smell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Stimulus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Relaxation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Fills time</a:t>
            </a:r>
            <a:endParaRPr/>
          </a:p>
        </p:txBody>
      </p:sp>
      <p:sp>
        <p:nvSpPr>
          <p:cNvPr id="254" name="Google Shape;254;p22"/>
          <p:cNvSpPr txBox="1"/>
          <p:nvPr/>
        </p:nvSpPr>
        <p:spPr>
          <a:xfrm>
            <a:off x="7221538" y="1793875"/>
            <a:ext cx="46355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255" name="Google Shape;255;p22"/>
          <p:cNvSpPr txBox="1"/>
          <p:nvPr/>
        </p:nvSpPr>
        <p:spPr>
          <a:xfrm>
            <a:off x="7723188" y="1793875"/>
            <a:ext cx="46355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</p:txBody>
      </p:sp>
      <p:sp>
        <p:nvSpPr>
          <p:cNvPr id="256" name="Google Shape;256;p22"/>
          <p:cNvSpPr txBox="1"/>
          <p:nvPr/>
        </p:nvSpPr>
        <p:spPr>
          <a:xfrm>
            <a:off x="8223250" y="1793875"/>
            <a:ext cx="46355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grpSp>
        <p:nvGrpSpPr>
          <p:cNvPr id="257" name="Google Shape;257;p22"/>
          <p:cNvGrpSpPr/>
          <p:nvPr/>
        </p:nvGrpSpPr>
        <p:grpSpPr>
          <a:xfrm>
            <a:off x="7208838" y="4786313"/>
            <a:ext cx="1554162" cy="1676400"/>
            <a:chOff x="4541" y="3015"/>
            <a:chExt cx="912" cy="1056"/>
          </a:xfrm>
        </p:grpSpPr>
        <p:sp>
          <p:nvSpPr>
            <p:cNvPr id="258" name="Google Shape;258;p22"/>
            <p:cNvSpPr/>
            <p:nvPr/>
          </p:nvSpPr>
          <p:spPr>
            <a:xfrm>
              <a:off x="4541" y="3015"/>
              <a:ext cx="912" cy="144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59" name="Google Shape;259;p22"/>
            <p:cNvSpPr/>
            <p:nvPr/>
          </p:nvSpPr>
          <p:spPr>
            <a:xfrm>
              <a:off x="4541" y="3255"/>
              <a:ext cx="912" cy="144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0" name="Google Shape;260;p22"/>
            <p:cNvSpPr/>
            <p:nvPr/>
          </p:nvSpPr>
          <p:spPr>
            <a:xfrm>
              <a:off x="4541" y="3447"/>
              <a:ext cx="912" cy="167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4541" y="3687"/>
              <a:ext cx="912" cy="192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2" name="Google Shape;262;p22"/>
            <p:cNvSpPr/>
            <p:nvPr/>
          </p:nvSpPr>
          <p:spPr>
            <a:xfrm>
              <a:off x="4541" y="3927"/>
              <a:ext cx="912" cy="144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263" name="Google Shape;263;p22"/>
          <p:cNvSpPr/>
          <p:nvPr/>
        </p:nvSpPr>
        <p:spPr>
          <a:xfrm>
            <a:off x="8839200" y="152400"/>
            <a:ext cx="152400" cy="1524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4" name="Google Shape;264;p22"/>
          <p:cNvSpPr/>
          <p:nvPr/>
        </p:nvSpPr>
        <p:spPr>
          <a:xfrm>
            <a:off x="8839200" y="152400"/>
            <a:ext cx="152400" cy="1524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3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70" name="Google Shape;270;p23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3"/>
          <p:cNvSpPr txBox="1"/>
          <p:nvPr>
            <p:ph type="title"/>
          </p:nvPr>
        </p:nvSpPr>
        <p:spPr>
          <a:xfrm>
            <a:off x="1219200" y="228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PIC/NIC Analysis Case Study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72" name="Google Shape;272;p23"/>
          <p:cNvSpPr txBox="1"/>
          <p:nvPr>
            <p:ph idx="1" type="body"/>
          </p:nvPr>
        </p:nvSpPr>
        <p:spPr>
          <a:xfrm>
            <a:off x="185738" y="1295400"/>
            <a:ext cx="8718550" cy="4743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The city of Atlanta wants a residential recycling program. In order to recycle goods, the sanitation person must pick up the recycling container and put the items into a special bin on the truck. The bin is on the side of the truck and must be opened each time. This requires extra work and time from the performer.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When performers finish their route, they may go home for the day.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Recently, TV news has caught 90% of the performers dumping the recyclable goods into the regular trash bin. The sanitation department is so mad, they have proclaimed that anyone caught doing this will be fired.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Unfortunately, performers continue to dump the recyclable goods into the regular trash bin.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Why would this be so?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4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78" name="Google Shape;278;p24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4"/>
          <p:cNvSpPr txBox="1"/>
          <p:nvPr>
            <p:ph type="title"/>
          </p:nvPr>
        </p:nvSpPr>
        <p:spPr>
          <a:xfrm>
            <a:off x="1241425" y="381000"/>
            <a:ext cx="91440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PIC/NIC Analysis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baseline="30000" i="0" sz="2400" u="none" cap="none" strike="noStrike">
              <a:solidFill>
                <a:schemeClr val="lt1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280" name="Google Shape;280;p24"/>
          <p:cNvSpPr txBox="1"/>
          <p:nvPr/>
        </p:nvSpPr>
        <p:spPr>
          <a:xfrm>
            <a:off x="6208713" y="2579688"/>
            <a:ext cx="23574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P/N     I/F     C/U</a:t>
            </a:r>
            <a:endParaRPr/>
          </a:p>
        </p:txBody>
      </p:sp>
      <p:sp>
        <p:nvSpPr>
          <p:cNvPr id="281" name="Google Shape;281;p24"/>
          <p:cNvSpPr/>
          <p:nvPr/>
        </p:nvSpPr>
        <p:spPr>
          <a:xfrm>
            <a:off x="6159500" y="2489200"/>
            <a:ext cx="2479675" cy="30273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82" name="Google Shape;282;p24"/>
          <p:cNvCxnSpPr/>
          <p:nvPr/>
        </p:nvCxnSpPr>
        <p:spPr>
          <a:xfrm flipH="1" rot="10800000">
            <a:off x="2900363" y="3005138"/>
            <a:ext cx="5741987" cy="158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3" name="Google Shape;283;p24"/>
          <p:cNvCxnSpPr/>
          <p:nvPr/>
        </p:nvCxnSpPr>
        <p:spPr>
          <a:xfrm>
            <a:off x="6946900" y="2489200"/>
            <a:ext cx="0" cy="3021013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4" name="Google Shape;284;p24"/>
          <p:cNvCxnSpPr/>
          <p:nvPr/>
        </p:nvCxnSpPr>
        <p:spPr>
          <a:xfrm>
            <a:off x="7780338" y="2493963"/>
            <a:ext cx="0" cy="3022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5" name="Google Shape;285;p24"/>
          <p:cNvSpPr/>
          <p:nvPr/>
        </p:nvSpPr>
        <p:spPr>
          <a:xfrm>
            <a:off x="2901950" y="2489200"/>
            <a:ext cx="3267075" cy="30273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6" name="Google Shape;286;p24"/>
          <p:cNvSpPr/>
          <p:nvPr/>
        </p:nvSpPr>
        <p:spPr>
          <a:xfrm>
            <a:off x="476250" y="2476500"/>
            <a:ext cx="2255838" cy="3036888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87" name="Google Shape;287;p24"/>
          <p:cNvCxnSpPr/>
          <p:nvPr/>
        </p:nvCxnSpPr>
        <p:spPr>
          <a:xfrm>
            <a:off x="471488" y="3008313"/>
            <a:ext cx="226218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8" name="Google Shape;288;p24"/>
          <p:cNvSpPr txBox="1"/>
          <p:nvPr/>
        </p:nvSpPr>
        <p:spPr>
          <a:xfrm>
            <a:off x="631825" y="2501900"/>
            <a:ext cx="19415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A</a:t>
            </a: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ntecedents</a:t>
            </a:r>
            <a:endParaRPr/>
          </a:p>
        </p:txBody>
      </p:sp>
      <p:sp>
        <p:nvSpPr>
          <p:cNvPr id="289" name="Google Shape;289;p24"/>
          <p:cNvSpPr txBox="1"/>
          <p:nvPr/>
        </p:nvSpPr>
        <p:spPr>
          <a:xfrm>
            <a:off x="3509963" y="2527300"/>
            <a:ext cx="20843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onsequences</a:t>
            </a:r>
            <a:endParaRPr/>
          </a:p>
        </p:txBody>
      </p:sp>
      <p:sp>
        <p:nvSpPr>
          <p:cNvPr id="290" name="Google Shape;290;p24"/>
          <p:cNvSpPr txBox="1"/>
          <p:nvPr/>
        </p:nvSpPr>
        <p:spPr>
          <a:xfrm>
            <a:off x="444500" y="1778000"/>
            <a:ext cx="8382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Behavior</a:t>
            </a:r>
            <a:r>
              <a:rPr b="1" lang="en-US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: </a:t>
            </a:r>
            <a:r>
              <a:rPr lang="en-US" sz="2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Not Putting recyclables in proper bins </a:t>
            </a:r>
            <a:endParaRPr/>
          </a:p>
        </p:txBody>
      </p:sp>
      <p:cxnSp>
        <p:nvCxnSpPr>
          <p:cNvPr id="291" name="Google Shape;291;p24"/>
          <p:cNvCxnSpPr/>
          <p:nvPr/>
        </p:nvCxnSpPr>
        <p:spPr>
          <a:xfrm>
            <a:off x="1776413" y="2130425"/>
            <a:ext cx="516413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2" name="Google Shape;292;p24"/>
          <p:cNvSpPr/>
          <p:nvPr/>
        </p:nvSpPr>
        <p:spPr>
          <a:xfrm>
            <a:off x="557213" y="3022600"/>
            <a:ext cx="2019300" cy="581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Don’t believe it is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important </a:t>
            </a:r>
            <a:endParaRPr/>
          </a:p>
        </p:txBody>
      </p:sp>
      <p:sp>
        <p:nvSpPr>
          <p:cNvPr id="293" name="Google Shape;293;p24"/>
          <p:cNvSpPr/>
          <p:nvPr/>
        </p:nvSpPr>
        <p:spPr>
          <a:xfrm>
            <a:off x="557213" y="3663950"/>
            <a:ext cx="21209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Union will protect</a:t>
            </a:r>
            <a:endParaRPr/>
          </a:p>
        </p:txBody>
      </p:sp>
      <p:sp>
        <p:nvSpPr>
          <p:cNvPr id="294" name="Google Shape;294;p24"/>
          <p:cNvSpPr/>
          <p:nvPr/>
        </p:nvSpPr>
        <p:spPr>
          <a:xfrm>
            <a:off x="557213" y="4183063"/>
            <a:ext cx="2206625" cy="581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Management won’t follow through </a:t>
            </a:r>
            <a:endParaRPr/>
          </a:p>
        </p:txBody>
      </p:sp>
      <p:sp>
        <p:nvSpPr>
          <p:cNvPr id="295" name="Google Shape;295;p24"/>
          <p:cNvSpPr/>
          <p:nvPr/>
        </p:nvSpPr>
        <p:spPr>
          <a:xfrm>
            <a:off x="557213" y="4948238"/>
            <a:ext cx="2224087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Others don’t do it</a:t>
            </a:r>
            <a:endParaRPr/>
          </a:p>
        </p:txBody>
      </p:sp>
      <p:sp>
        <p:nvSpPr>
          <p:cNvPr id="296" name="Google Shape;296;p24"/>
          <p:cNvSpPr/>
          <p:nvPr/>
        </p:nvSpPr>
        <p:spPr>
          <a:xfrm>
            <a:off x="3048000" y="3990975"/>
            <a:ext cx="2971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Praise from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co-workers </a:t>
            </a:r>
            <a:endParaRPr/>
          </a:p>
        </p:txBody>
      </p:sp>
      <p:sp>
        <p:nvSpPr>
          <p:cNvPr id="297" name="Google Shape;297;p24"/>
          <p:cNvSpPr/>
          <p:nvPr/>
        </p:nvSpPr>
        <p:spPr>
          <a:xfrm>
            <a:off x="3048000" y="3141663"/>
            <a:ext cx="1598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Save time</a:t>
            </a:r>
            <a:r>
              <a:rPr b="1"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</p:txBody>
      </p:sp>
      <p:sp>
        <p:nvSpPr>
          <p:cNvPr id="298" name="Google Shape;298;p24"/>
          <p:cNvSpPr/>
          <p:nvPr/>
        </p:nvSpPr>
        <p:spPr>
          <a:xfrm>
            <a:off x="3048000" y="3567113"/>
            <a:ext cx="9921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Easier</a:t>
            </a:r>
            <a:endParaRPr/>
          </a:p>
        </p:txBody>
      </p:sp>
      <p:sp>
        <p:nvSpPr>
          <p:cNvPr id="299" name="Google Shape;299;p24"/>
          <p:cNvSpPr/>
          <p:nvPr/>
        </p:nvSpPr>
        <p:spPr>
          <a:xfrm>
            <a:off x="3048000" y="4724400"/>
            <a:ext cx="22431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Might get fired</a:t>
            </a:r>
            <a:r>
              <a:rPr b="1"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</p:txBody>
      </p:sp>
      <p:sp>
        <p:nvSpPr>
          <p:cNvPr id="300" name="Google Shape;300;p24"/>
          <p:cNvSpPr txBox="1"/>
          <p:nvPr/>
        </p:nvSpPr>
        <p:spPr>
          <a:xfrm>
            <a:off x="6118225" y="3200400"/>
            <a:ext cx="5873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/>
          </a:p>
        </p:txBody>
      </p:sp>
      <p:sp>
        <p:nvSpPr>
          <p:cNvPr id="301" name="Google Shape;301;p24"/>
          <p:cNvSpPr txBox="1"/>
          <p:nvPr/>
        </p:nvSpPr>
        <p:spPr>
          <a:xfrm>
            <a:off x="6324600" y="3136900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  <a:endParaRPr/>
          </a:p>
        </p:txBody>
      </p:sp>
      <p:sp>
        <p:nvSpPr>
          <p:cNvPr id="302" name="Google Shape;302;p24"/>
          <p:cNvSpPr txBox="1"/>
          <p:nvPr/>
        </p:nvSpPr>
        <p:spPr>
          <a:xfrm>
            <a:off x="7162800" y="3140075"/>
            <a:ext cx="298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03" name="Google Shape;303;p24"/>
          <p:cNvSpPr txBox="1"/>
          <p:nvPr/>
        </p:nvSpPr>
        <p:spPr>
          <a:xfrm>
            <a:off x="8001000" y="3140075"/>
            <a:ext cx="3667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04" name="Google Shape;304;p24"/>
          <p:cNvSpPr txBox="1"/>
          <p:nvPr/>
        </p:nvSpPr>
        <p:spPr>
          <a:xfrm>
            <a:off x="6324600" y="3581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  <a:endParaRPr/>
          </a:p>
        </p:txBody>
      </p:sp>
      <p:sp>
        <p:nvSpPr>
          <p:cNvPr id="305" name="Google Shape;305;p24"/>
          <p:cNvSpPr txBox="1"/>
          <p:nvPr/>
        </p:nvSpPr>
        <p:spPr>
          <a:xfrm>
            <a:off x="7162800" y="35814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06" name="Google Shape;306;p24"/>
          <p:cNvSpPr txBox="1"/>
          <p:nvPr/>
        </p:nvSpPr>
        <p:spPr>
          <a:xfrm>
            <a:off x="8001000" y="35814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07" name="Google Shape;307;p24"/>
          <p:cNvSpPr txBox="1"/>
          <p:nvPr/>
        </p:nvSpPr>
        <p:spPr>
          <a:xfrm>
            <a:off x="6324600" y="41910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  <a:endParaRPr/>
          </a:p>
        </p:txBody>
      </p:sp>
      <p:sp>
        <p:nvSpPr>
          <p:cNvPr id="308" name="Google Shape;308;p24"/>
          <p:cNvSpPr txBox="1"/>
          <p:nvPr/>
        </p:nvSpPr>
        <p:spPr>
          <a:xfrm>
            <a:off x="7162800" y="41910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09" name="Google Shape;309;p24"/>
          <p:cNvSpPr txBox="1"/>
          <p:nvPr/>
        </p:nvSpPr>
        <p:spPr>
          <a:xfrm>
            <a:off x="8001000" y="41910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10" name="Google Shape;310;p24"/>
          <p:cNvSpPr txBox="1"/>
          <p:nvPr/>
        </p:nvSpPr>
        <p:spPr>
          <a:xfrm>
            <a:off x="6324600" y="47244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  <a:endParaRPr/>
          </a:p>
        </p:txBody>
      </p:sp>
      <p:sp>
        <p:nvSpPr>
          <p:cNvPr id="311" name="Google Shape;311;p24"/>
          <p:cNvSpPr txBox="1"/>
          <p:nvPr/>
        </p:nvSpPr>
        <p:spPr>
          <a:xfrm>
            <a:off x="7162800" y="4724400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  <a:endParaRPr/>
          </a:p>
        </p:txBody>
      </p:sp>
      <p:sp>
        <p:nvSpPr>
          <p:cNvPr id="312" name="Google Shape;312;p24"/>
          <p:cNvSpPr txBox="1"/>
          <p:nvPr/>
        </p:nvSpPr>
        <p:spPr>
          <a:xfrm>
            <a:off x="8001000" y="4724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5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318" name="Google Shape;318;p25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25"/>
          <p:cNvSpPr txBox="1"/>
          <p:nvPr>
            <p:ph type="title"/>
          </p:nvPr>
        </p:nvSpPr>
        <p:spPr>
          <a:xfrm>
            <a:off x="1241425" y="314325"/>
            <a:ext cx="91440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PIC/NIC Analysis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baseline="30000" i="0" sz="2400" u="none" cap="none" strike="noStrike">
              <a:solidFill>
                <a:schemeClr val="lt1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320" name="Google Shape;320;p25"/>
          <p:cNvSpPr txBox="1"/>
          <p:nvPr/>
        </p:nvSpPr>
        <p:spPr>
          <a:xfrm>
            <a:off x="6208713" y="2579688"/>
            <a:ext cx="23574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P/N     I/F     C/U</a:t>
            </a:r>
            <a:endParaRPr/>
          </a:p>
        </p:txBody>
      </p:sp>
      <p:sp>
        <p:nvSpPr>
          <p:cNvPr id="321" name="Google Shape;321;p25"/>
          <p:cNvSpPr/>
          <p:nvPr/>
        </p:nvSpPr>
        <p:spPr>
          <a:xfrm>
            <a:off x="6159500" y="2489200"/>
            <a:ext cx="2479675" cy="30273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22" name="Google Shape;322;p25"/>
          <p:cNvCxnSpPr/>
          <p:nvPr/>
        </p:nvCxnSpPr>
        <p:spPr>
          <a:xfrm flipH="1" rot="10800000">
            <a:off x="2900363" y="3005138"/>
            <a:ext cx="5741987" cy="158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3" name="Google Shape;323;p25"/>
          <p:cNvCxnSpPr/>
          <p:nvPr/>
        </p:nvCxnSpPr>
        <p:spPr>
          <a:xfrm>
            <a:off x="6946900" y="2489200"/>
            <a:ext cx="0" cy="3021013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4" name="Google Shape;324;p25"/>
          <p:cNvCxnSpPr/>
          <p:nvPr/>
        </p:nvCxnSpPr>
        <p:spPr>
          <a:xfrm>
            <a:off x="7780338" y="2493963"/>
            <a:ext cx="0" cy="3022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5" name="Google Shape;325;p25"/>
          <p:cNvSpPr/>
          <p:nvPr/>
        </p:nvSpPr>
        <p:spPr>
          <a:xfrm>
            <a:off x="2901950" y="2489200"/>
            <a:ext cx="3267075" cy="30273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6" name="Google Shape;326;p25"/>
          <p:cNvSpPr/>
          <p:nvPr/>
        </p:nvSpPr>
        <p:spPr>
          <a:xfrm>
            <a:off x="476250" y="2476500"/>
            <a:ext cx="2255838" cy="3036888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27" name="Google Shape;327;p25"/>
          <p:cNvCxnSpPr/>
          <p:nvPr/>
        </p:nvCxnSpPr>
        <p:spPr>
          <a:xfrm>
            <a:off x="471488" y="3008313"/>
            <a:ext cx="226218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8" name="Google Shape;328;p25"/>
          <p:cNvSpPr txBox="1"/>
          <p:nvPr/>
        </p:nvSpPr>
        <p:spPr>
          <a:xfrm>
            <a:off x="631825" y="2501900"/>
            <a:ext cx="19415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A</a:t>
            </a: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ntecedents</a:t>
            </a:r>
            <a:endParaRPr/>
          </a:p>
        </p:txBody>
      </p:sp>
      <p:sp>
        <p:nvSpPr>
          <p:cNvPr id="329" name="Google Shape;329;p25"/>
          <p:cNvSpPr txBox="1"/>
          <p:nvPr/>
        </p:nvSpPr>
        <p:spPr>
          <a:xfrm>
            <a:off x="3509963" y="2527300"/>
            <a:ext cx="20843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onsequences</a:t>
            </a:r>
            <a:endParaRPr/>
          </a:p>
        </p:txBody>
      </p:sp>
      <p:sp>
        <p:nvSpPr>
          <p:cNvPr id="330" name="Google Shape;330;p25"/>
          <p:cNvSpPr txBox="1"/>
          <p:nvPr/>
        </p:nvSpPr>
        <p:spPr>
          <a:xfrm>
            <a:off x="444500" y="1778000"/>
            <a:ext cx="8382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Behavior</a:t>
            </a:r>
            <a:r>
              <a:rPr b="1" lang="en-US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: </a:t>
            </a:r>
            <a:r>
              <a:rPr lang="en-US" sz="2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Putting recyclables in proper bins </a:t>
            </a:r>
            <a:endParaRPr/>
          </a:p>
        </p:txBody>
      </p:sp>
      <p:cxnSp>
        <p:nvCxnSpPr>
          <p:cNvPr id="331" name="Google Shape;331;p25"/>
          <p:cNvCxnSpPr/>
          <p:nvPr/>
        </p:nvCxnSpPr>
        <p:spPr>
          <a:xfrm>
            <a:off x="1776413" y="2130425"/>
            <a:ext cx="516413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2" name="Google Shape;332;p25"/>
          <p:cNvSpPr/>
          <p:nvPr/>
        </p:nvSpPr>
        <p:spPr>
          <a:xfrm>
            <a:off x="557213" y="30861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Trained </a:t>
            </a:r>
            <a:endParaRPr/>
          </a:p>
        </p:txBody>
      </p:sp>
      <p:sp>
        <p:nvSpPr>
          <p:cNvPr id="333" name="Google Shape;333;p25"/>
          <p:cNvSpPr/>
          <p:nvPr/>
        </p:nvSpPr>
        <p:spPr>
          <a:xfrm>
            <a:off x="557213" y="3605213"/>
            <a:ext cx="2120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Bins Labeled</a:t>
            </a:r>
            <a:endParaRPr/>
          </a:p>
        </p:txBody>
      </p:sp>
      <p:sp>
        <p:nvSpPr>
          <p:cNvPr id="334" name="Google Shape;334;p25"/>
          <p:cNvSpPr/>
          <p:nvPr/>
        </p:nvSpPr>
        <p:spPr>
          <a:xfrm>
            <a:off x="557213" y="4246563"/>
            <a:ext cx="22066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Warned </a:t>
            </a:r>
            <a:endParaRPr/>
          </a:p>
        </p:txBody>
      </p:sp>
      <p:sp>
        <p:nvSpPr>
          <p:cNvPr id="335" name="Google Shape;335;p25"/>
          <p:cNvSpPr/>
          <p:nvPr/>
        </p:nvSpPr>
        <p:spPr>
          <a:xfrm>
            <a:off x="557213" y="4889500"/>
            <a:ext cx="2224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Saw TV report</a:t>
            </a:r>
            <a:endParaRPr/>
          </a:p>
        </p:txBody>
      </p:sp>
      <p:sp>
        <p:nvSpPr>
          <p:cNvPr id="336" name="Google Shape;336;p25"/>
          <p:cNvSpPr/>
          <p:nvPr/>
        </p:nvSpPr>
        <p:spPr>
          <a:xfrm>
            <a:off x="3048000" y="417353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Go home later </a:t>
            </a:r>
            <a:endParaRPr/>
          </a:p>
        </p:txBody>
      </p:sp>
      <p:sp>
        <p:nvSpPr>
          <p:cNvPr id="337" name="Google Shape;337;p25"/>
          <p:cNvSpPr/>
          <p:nvPr/>
        </p:nvSpPr>
        <p:spPr>
          <a:xfrm>
            <a:off x="3048000" y="3141663"/>
            <a:ext cx="25288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Takes more time</a:t>
            </a:r>
            <a:r>
              <a:rPr b="1"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</p:txBody>
      </p:sp>
      <p:sp>
        <p:nvSpPr>
          <p:cNvPr id="338" name="Google Shape;338;p25"/>
          <p:cNvSpPr/>
          <p:nvPr/>
        </p:nvSpPr>
        <p:spPr>
          <a:xfrm>
            <a:off x="3048000" y="3667125"/>
            <a:ext cx="16795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More effort</a:t>
            </a:r>
            <a:endParaRPr/>
          </a:p>
        </p:txBody>
      </p:sp>
      <p:sp>
        <p:nvSpPr>
          <p:cNvPr id="339" name="Google Shape;339;p25"/>
          <p:cNvSpPr/>
          <p:nvPr/>
        </p:nvSpPr>
        <p:spPr>
          <a:xfrm>
            <a:off x="3048000" y="4724400"/>
            <a:ext cx="2522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Might get praised</a:t>
            </a:r>
            <a:endParaRPr b="1" sz="24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40" name="Google Shape;340;p25"/>
          <p:cNvSpPr txBox="1"/>
          <p:nvPr/>
        </p:nvSpPr>
        <p:spPr>
          <a:xfrm>
            <a:off x="6118225" y="3200400"/>
            <a:ext cx="5873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/>
          </a:p>
        </p:txBody>
      </p:sp>
      <p:sp>
        <p:nvSpPr>
          <p:cNvPr id="341" name="Google Shape;341;p25"/>
          <p:cNvSpPr txBox="1"/>
          <p:nvPr/>
        </p:nvSpPr>
        <p:spPr>
          <a:xfrm>
            <a:off x="6324600" y="3159125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  <a:endParaRPr/>
          </a:p>
        </p:txBody>
      </p:sp>
      <p:sp>
        <p:nvSpPr>
          <p:cNvPr id="342" name="Google Shape;342;p25"/>
          <p:cNvSpPr txBox="1"/>
          <p:nvPr/>
        </p:nvSpPr>
        <p:spPr>
          <a:xfrm>
            <a:off x="7162800" y="3151188"/>
            <a:ext cx="298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43" name="Google Shape;343;p25"/>
          <p:cNvSpPr txBox="1"/>
          <p:nvPr/>
        </p:nvSpPr>
        <p:spPr>
          <a:xfrm>
            <a:off x="8001000" y="3151188"/>
            <a:ext cx="3667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44" name="Google Shape;344;p25"/>
          <p:cNvSpPr txBox="1"/>
          <p:nvPr/>
        </p:nvSpPr>
        <p:spPr>
          <a:xfrm>
            <a:off x="6324600" y="3681413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  <a:endParaRPr/>
          </a:p>
        </p:txBody>
      </p:sp>
      <p:sp>
        <p:nvSpPr>
          <p:cNvPr id="345" name="Google Shape;345;p25"/>
          <p:cNvSpPr txBox="1"/>
          <p:nvPr/>
        </p:nvSpPr>
        <p:spPr>
          <a:xfrm>
            <a:off x="7162800" y="3692525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46" name="Google Shape;346;p25"/>
          <p:cNvSpPr txBox="1"/>
          <p:nvPr/>
        </p:nvSpPr>
        <p:spPr>
          <a:xfrm>
            <a:off x="8001000" y="36703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47" name="Google Shape;347;p25"/>
          <p:cNvSpPr txBox="1"/>
          <p:nvPr/>
        </p:nvSpPr>
        <p:spPr>
          <a:xfrm>
            <a:off x="6324600" y="41910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  <a:endParaRPr/>
          </a:p>
        </p:txBody>
      </p:sp>
      <p:sp>
        <p:nvSpPr>
          <p:cNvPr id="348" name="Google Shape;348;p25"/>
          <p:cNvSpPr txBox="1"/>
          <p:nvPr/>
        </p:nvSpPr>
        <p:spPr>
          <a:xfrm>
            <a:off x="7162800" y="41910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  <a:endParaRPr/>
          </a:p>
        </p:txBody>
      </p:sp>
      <p:sp>
        <p:nvSpPr>
          <p:cNvPr id="349" name="Google Shape;349;p25"/>
          <p:cNvSpPr txBox="1"/>
          <p:nvPr/>
        </p:nvSpPr>
        <p:spPr>
          <a:xfrm>
            <a:off x="8001000" y="41910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50" name="Google Shape;350;p25"/>
          <p:cNvSpPr txBox="1"/>
          <p:nvPr/>
        </p:nvSpPr>
        <p:spPr>
          <a:xfrm>
            <a:off x="6324600" y="47244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  <a:endParaRPr/>
          </a:p>
        </p:txBody>
      </p:sp>
      <p:sp>
        <p:nvSpPr>
          <p:cNvPr id="351" name="Google Shape;351;p25"/>
          <p:cNvSpPr txBox="1"/>
          <p:nvPr/>
        </p:nvSpPr>
        <p:spPr>
          <a:xfrm>
            <a:off x="7162800" y="4724400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  <a:endParaRPr/>
          </a:p>
        </p:txBody>
      </p:sp>
      <p:sp>
        <p:nvSpPr>
          <p:cNvPr id="352" name="Google Shape;352;p25"/>
          <p:cNvSpPr txBox="1"/>
          <p:nvPr/>
        </p:nvSpPr>
        <p:spPr>
          <a:xfrm>
            <a:off x="8001000" y="4724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26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358" name="Google Shape;358;p26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26"/>
          <p:cNvSpPr/>
          <p:nvPr/>
        </p:nvSpPr>
        <p:spPr>
          <a:xfrm>
            <a:off x="496888" y="4867275"/>
            <a:ext cx="8167687" cy="5651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0" name="Google Shape;360;p26"/>
          <p:cNvSpPr/>
          <p:nvPr/>
        </p:nvSpPr>
        <p:spPr>
          <a:xfrm>
            <a:off x="496888" y="3697288"/>
            <a:ext cx="8167687" cy="5651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1" name="Google Shape;361;p26"/>
          <p:cNvSpPr/>
          <p:nvPr/>
        </p:nvSpPr>
        <p:spPr>
          <a:xfrm>
            <a:off x="496888" y="2720975"/>
            <a:ext cx="8167687" cy="4587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2" name="Google Shape;362;p26"/>
          <p:cNvSpPr txBox="1"/>
          <p:nvPr/>
        </p:nvSpPr>
        <p:spPr>
          <a:xfrm>
            <a:off x="484188" y="1600200"/>
            <a:ext cx="8126412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 Common Organizational Consequences</a:t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26"/>
          <p:cNvSpPr txBox="1"/>
          <p:nvPr/>
        </p:nvSpPr>
        <p:spPr>
          <a:xfrm>
            <a:off x="6227763" y="2198688"/>
            <a:ext cx="2328862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P/N       I/F       C/U</a:t>
            </a:r>
            <a:endParaRPr/>
          </a:p>
        </p:txBody>
      </p:sp>
      <p:sp>
        <p:nvSpPr>
          <p:cNvPr id="364" name="Google Shape;364;p26"/>
          <p:cNvSpPr/>
          <p:nvPr/>
        </p:nvSpPr>
        <p:spPr>
          <a:xfrm>
            <a:off x="6178550" y="2101850"/>
            <a:ext cx="2479675" cy="3325813"/>
          </a:xfrm>
          <a:prstGeom prst="rect">
            <a:avLst/>
          </a:prstGeom>
          <a:noFill/>
          <a:ln cap="flat" cmpd="sng" w="19050">
            <a:solidFill>
              <a:schemeClr val="folHlink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65" name="Google Shape;365;p26"/>
          <p:cNvCxnSpPr/>
          <p:nvPr/>
        </p:nvCxnSpPr>
        <p:spPr>
          <a:xfrm flipH="1" rot="10800000">
            <a:off x="2919413" y="2617788"/>
            <a:ext cx="5741987" cy="1587"/>
          </a:xfrm>
          <a:prstGeom prst="straightConnector1">
            <a:avLst/>
          </a:prstGeom>
          <a:noFill/>
          <a:ln cap="flat" cmpd="sng" w="19050">
            <a:solidFill>
              <a:schemeClr val="folHlink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6" name="Google Shape;366;p26"/>
          <p:cNvCxnSpPr/>
          <p:nvPr/>
        </p:nvCxnSpPr>
        <p:spPr>
          <a:xfrm>
            <a:off x="6965950" y="2101850"/>
            <a:ext cx="0" cy="3328988"/>
          </a:xfrm>
          <a:prstGeom prst="straightConnector1">
            <a:avLst/>
          </a:prstGeom>
          <a:noFill/>
          <a:ln cap="flat" cmpd="sng" w="19050">
            <a:solidFill>
              <a:schemeClr val="folHlink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7" name="Google Shape;367;p26"/>
          <p:cNvCxnSpPr/>
          <p:nvPr/>
        </p:nvCxnSpPr>
        <p:spPr>
          <a:xfrm>
            <a:off x="7799388" y="2106613"/>
            <a:ext cx="0" cy="3321050"/>
          </a:xfrm>
          <a:prstGeom prst="straightConnector1">
            <a:avLst/>
          </a:prstGeom>
          <a:noFill/>
          <a:ln cap="flat" cmpd="sng" w="19050">
            <a:solidFill>
              <a:schemeClr val="folHlink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8" name="Google Shape;368;p26"/>
          <p:cNvSpPr/>
          <p:nvPr/>
        </p:nvSpPr>
        <p:spPr>
          <a:xfrm>
            <a:off x="2921000" y="2101850"/>
            <a:ext cx="3246438" cy="3324225"/>
          </a:xfrm>
          <a:prstGeom prst="rect">
            <a:avLst/>
          </a:prstGeom>
          <a:noFill/>
          <a:ln cap="flat" cmpd="sng" w="19050">
            <a:solidFill>
              <a:schemeClr val="folHlink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9" name="Google Shape;369;p26"/>
          <p:cNvSpPr/>
          <p:nvPr/>
        </p:nvSpPr>
        <p:spPr>
          <a:xfrm>
            <a:off x="495300" y="2098675"/>
            <a:ext cx="2255838" cy="3324225"/>
          </a:xfrm>
          <a:prstGeom prst="rect">
            <a:avLst/>
          </a:prstGeom>
          <a:noFill/>
          <a:ln cap="flat" cmpd="sng" w="19050">
            <a:solidFill>
              <a:schemeClr val="folHlink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70" name="Google Shape;370;p26"/>
          <p:cNvCxnSpPr/>
          <p:nvPr/>
        </p:nvCxnSpPr>
        <p:spPr>
          <a:xfrm>
            <a:off x="490538" y="2630488"/>
            <a:ext cx="2262187" cy="0"/>
          </a:xfrm>
          <a:prstGeom prst="straightConnector1">
            <a:avLst/>
          </a:prstGeom>
          <a:noFill/>
          <a:ln cap="flat" cmpd="sng" w="19050">
            <a:solidFill>
              <a:schemeClr val="folHlink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1" name="Google Shape;371;p26"/>
          <p:cNvSpPr txBox="1"/>
          <p:nvPr/>
        </p:nvSpPr>
        <p:spPr>
          <a:xfrm>
            <a:off x="650875" y="2124075"/>
            <a:ext cx="19415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lang="en-US" sz="20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ntecedents</a:t>
            </a:r>
            <a:endParaRPr/>
          </a:p>
        </p:txBody>
      </p:sp>
      <p:sp>
        <p:nvSpPr>
          <p:cNvPr id="372" name="Google Shape;372;p26"/>
          <p:cNvSpPr txBox="1"/>
          <p:nvPr/>
        </p:nvSpPr>
        <p:spPr>
          <a:xfrm>
            <a:off x="3529013" y="2139950"/>
            <a:ext cx="20843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lang="en-US" sz="20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onsequences</a:t>
            </a:r>
            <a:endParaRPr/>
          </a:p>
        </p:txBody>
      </p:sp>
      <p:sp>
        <p:nvSpPr>
          <p:cNvPr id="373" name="Google Shape;373;p26"/>
          <p:cNvSpPr/>
          <p:nvPr/>
        </p:nvSpPr>
        <p:spPr>
          <a:xfrm>
            <a:off x="576263" y="2762250"/>
            <a:ext cx="184150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4" name="Google Shape;374;p26"/>
          <p:cNvSpPr/>
          <p:nvPr/>
        </p:nvSpPr>
        <p:spPr>
          <a:xfrm>
            <a:off x="576263" y="3263900"/>
            <a:ext cx="21209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5" name="Google Shape;375;p26"/>
          <p:cNvSpPr/>
          <p:nvPr/>
        </p:nvSpPr>
        <p:spPr>
          <a:xfrm>
            <a:off x="576263" y="3798888"/>
            <a:ext cx="2206625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6" name="Google Shape;376;p26"/>
          <p:cNvSpPr/>
          <p:nvPr/>
        </p:nvSpPr>
        <p:spPr>
          <a:xfrm>
            <a:off x="576263" y="4384675"/>
            <a:ext cx="2224087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7" name="Google Shape;377;p26"/>
          <p:cNvSpPr/>
          <p:nvPr/>
        </p:nvSpPr>
        <p:spPr>
          <a:xfrm>
            <a:off x="3067050" y="3725863"/>
            <a:ext cx="2971800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Recognition</a:t>
            </a:r>
            <a:endParaRPr b="1" sz="24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78" name="Google Shape;378;p26"/>
          <p:cNvSpPr/>
          <p:nvPr/>
        </p:nvSpPr>
        <p:spPr>
          <a:xfrm>
            <a:off x="3067050" y="2690813"/>
            <a:ext cx="2108200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Compensation</a:t>
            </a:r>
            <a:endParaRPr b="1" sz="24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79" name="Google Shape;379;p26"/>
          <p:cNvSpPr/>
          <p:nvPr/>
        </p:nvSpPr>
        <p:spPr>
          <a:xfrm>
            <a:off x="3067050" y="3192463"/>
            <a:ext cx="1271588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Benefits</a:t>
            </a:r>
            <a:endParaRPr/>
          </a:p>
        </p:txBody>
      </p:sp>
      <p:sp>
        <p:nvSpPr>
          <p:cNvPr id="380" name="Google Shape;380;p26"/>
          <p:cNvSpPr/>
          <p:nvPr/>
        </p:nvSpPr>
        <p:spPr>
          <a:xfrm>
            <a:off x="3067050" y="4373563"/>
            <a:ext cx="1566863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Promotion</a:t>
            </a:r>
            <a:endParaRPr b="1"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81" name="Google Shape;381;p26"/>
          <p:cNvSpPr txBox="1"/>
          <p:nvPr/>
        </p:nvSpPr>
        <p:spPr>
          <a:xfrm>
            <a:off x="6137275" y="2813050"/>
            <a:ext cx="5873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sp>
        <p:nvSpPr>
          <p:cNvPr id="382" name="Google Shape;382;p26"/>
          <p:cNvSpPr txBox="1"/>
          <p:nvPr/>
        </p:nvSpPr>
        <p:spPr>
          <a:xfrm>
            <a:off x="6343650" y="2690813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383" name="Google Shape;383;p26"/>
          <p:cNvSpPr txBox="1"/>
          <p:nvPr/>
        </p:nvSpPr>
        <p:spPr>
          <a:xfrm>
            <a:off x="7181850" y="2690813"/>
            <a:ext cx="3698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84" name="Google Shape;384;p26"/>
          <p:cNvSpPr txBox="1"/>
          <p:nvPr/>
        </p:nvSpPr>
        <p:spPr>
          <a:xfrm>
            <a:off x="8020050" y="2690813"/>
            <a:ext cx="4048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385" name="Google Shape;385;p26"/>
          <p:cNvSpPr txBox="1"/>
          <p:nvPr/>
        </p:nvSpPr>
        <p:spPr>
          <a:xfrm>
            <a:off x="6343650" y="319405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386" name="Google Shape;386;p26"/>
          <p:cNvSpPr txBox="1"/>
          <p:nvPr/>
        </p:nvSpPr>
        <p:spPr>
          <a:xfrm>
            <a:off x="7181850" y="319405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87" name="Google Shape;387;p26"/>
          <p:cNvSpPr txBox="1"/>
          <p:nvPr/>
        </p:nvSpPr>
        <p:spPr>
          <a:xfrm>
            <a:off x="8020050" y="319405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</p:txBody>
      </p:sp>
      <p:sp>
        <p:nvSpPr>
          <p:cNvPr id="388" name="Google Shape;388;p26"/>
          <p:cNvSpPr txBox="1"/>
          <p:nvPr/>
        </p:nvSpPr>
        <p:spPr>
          <a:xfrm>
            <a:off x="6343650" y="372745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389" name="Google Shape;389;p26"/>
          <p:cNvSpPr txBox="1"/>
          <p:nvPr/>
        </p:nvSpPr>
        <p:spPr>
          <a:xfrm>
            <a:off x="7181850" y="372745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90" name="Google Shape;390;p26"/>
          <p:cNvSpPr txBox="1"/>
          <p:nvPr/>
        </p:nvSpPr>
        <p:spPr>
          <a:xfrm>
            <a:off x="8020050" y="372745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</p:txBody>
      </p:sp>
      <p:sp>
        <p:nvSpPr>
          <p:cNvPr id="391" name="Google Shape;391;p26"/>
          <p:cNvSpPr txBox="1"/>
          <p:nvPr/>
        </p:nvSpPr>
        <p:spPr>
          <a:xfrm>
            <a:off x="6343650" y="433705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392" name="Google Shape;392;p26"/>
          <p:cNvSpPr txBox="1"/>
          <p:nvPr/>
        </p:nvSpPr>
        <p:spPr>
          <a:xfrm>
            <a:off x="7181850" y="4337050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93" name="Google Shape;393;p26"/>
          <p:cNvSpPr txBox="1"/>
          <p:nvPr/>
        </p:nvSpPr>
        <p:spPr>
          <a:xfrm>
            <a:off x="8020050" y="433705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</p:txBody>
      </p:sp>
      <p:sp>
        <p:nvSpPr>
          <p:cNvPr id="394" name="Google Shape;394;p26"/>
          <p:cNvSpPr/>
          <p:nvPr/>
        </p:nvSpPr>
        <p:spPr>
          <a:xfrm>
            <a:off x="3087688" y="4929188"/>
            <a:ext cx="1422400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Get Fired</a:t>
            </a:r>
            <a:endParaRPr b="1"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95" name="Google Shape;395;p26"/>
          <p:cNvSpPr txBox="1"/>
          <p:nvPr/>
        </p:nvSpPr>
        <p:spPr>
          <a:xfrm>
            <a:off x="6353175" y="4913313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</p:txBody>
      </p:sp>
      <p:sp>
        <p:nvSpPr>
          <p:cNvPr id="396" name="Google Shape;396;p26"/>
          <p:cNvSpPr txBox="1"/>
          <p:nvPr/>
        </p:nvSpPr>
        <p:spPr>
          <a:xfrm>
            <a:off x="7191375" y="4913313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97" name="Google Shape;397;p26"/>
          <p:cNvSpPr txBox="1"/>
          <p:nvPr/>
        </p:nvSpPr>
        <p:spPr>
          <a:xfrm>
            <a:off x="8029575" y="4913313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</p:txBody>
      </p:sp>
      <p:sp>
        <p:nvSpPr>
          <p:cNvPr id="398" name="Google Shape;398;p26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ABC Analysis </a:t>
            </a:r>
            <a:endParaRPr/>
          </a:p>
        </p:txBody>
      </p:sp>
      <p:sp>
        <p:nvSpPr>
          <p:cNvPr id="399" name="Google Shape;399;p26"/>
          <p:cNvSpPr/>
          <p:nvPr/>
        </p:nvSpPr>
        <p:spPr>
          <a:xfrm>
            <a:off x="8839200" y="152400"/>
            <a:ext cx="152400" cy="1524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you don’t have the data, you don’t know what you are doing</a:t>
            </a:r>
            <a:endParaRPr/>
          </a:p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We need data, but data on whom?”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Race to Nowhere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Race to “Know-where”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337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7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405" name="Google Shape;405;p27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1" sz="1000">
              <a:solidFill>
                <a:srgbClr val="73507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06" name="Google Shape;406;p27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Five-Step Behavior Management Process</a:t>
            </a:r>
            <a:endParaRPr/>
          </a:p>
        </p:txBody>
      </p:sp>
      <p:grpSp>
        <p:nvGrpSpPr>
          <p:cNvPr id="407" name="Google Shape;407;p27"/>
          <p:cNvGrpSpPr/>
          <p:nvPr/>
        </p:nvGrpSpPr>
        <p:grpSpPr>
          <a:xfrm>
            <a:off x="2952750" y="5257800"/>
            <a:ext cx="2838450" cy="693738"/>
            <a:chOff x="2003" y="3604"/>
            <a:chExt cx="1788" cy="389"/>
          </a:xfrm>
        </p:grpSpPr>
        <p:sp>
          <p:nvSpPr>
            <p:cNvPr id="408" name="Google Shape;408;p27"/>
            <p:cNvSpPr/>
            <p:nvPr/>
          </p:nvSpPr>
          <p:spPr>
            <a:xfrm>
              <a:off x="2003" y="3604"/>
              <a:ext cx="1788" cy="389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7"/>
            <p:cNvSpPr txBox="1"/>
            <p:nvPr/>
          </p:nvSpPr>
          <p:spPr>
            <a:xfrm>
              <a:off x="2148" y="3663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5. Evaluate</a:t>
              </a:r>
              <a:endParaRPr/>
            </a:p>
          </p:txBody>
        </p:sp>
      </p:grpSp>
      <p:grpSp>
        <p:nvGrpSpPr>
          <p:cNvPr id="410" name="Google Shape;410;p27"/>
          <p:cNvGrpSpPr/>
          <p:nvPr/>
        </p:nvGrpSpPr>
        <p:grpSpPr>
          <a:xfrm>
            <a:off x="3200400" y="4495800"/>
            <a:ext cx="2278063" cy="506413"/>
            <a:chOff x="470" y="2712"/>
            <a:chExt cx="1435" cy="319"/>
          </a:xfrm>
        </p:grpSpPr>
        <p:sp>
          <p:nvSpPr>
            <p:cNvPr id="411" name="Google Shape;411;p27"/>
            <p:cNvSpPr/>
            <p:nvPr/>
          </p:nvSpPr>
          <p:spPr>
            <a:xfrm>
              <a:off x="470" y="2712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12" name="Google Shape;412;p27"/>
            <p:cNvSpPr/>
            <p:nvPr/>
          </p:nvSpPr>
          <p:spPr>
            <a:xfrm>
              <a:off x="548" y="2728"/>
              <a:ext cx="127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4. Reinforce</a:t>
              </a:r>
              <a:endParaRPr/>
            </a:p>
          </p:txBody>
        </p:sp>
      </p:grpSp>
      <p:grpSp>
        <p:nvGrpSpPr>
          <p:cNvPr id="413" name="Google Shape;413;p27"/>
          <p:cNvGrpSpPr/>
          <p:nvPr/>
        </p:nvGrpSpPr>
        <p:grpSpPr>
          <a:xfrm>
            <a:off x="3200400" y="3581400"/>
            <a:ext cx="2278063" cy="506413"/>
            <a:chOff x="2112" y="2866"/>
            <a:chExt cx="1435" cy="319"/>
          </a:xfrm>
        </p:grpSpPr>
        <p:sp>
          <p:nvSpPr>
            <p:cNvPr id="414" name="Google Shape;414;p27"/>
            <p:cNvSpPr/>
            <p:nvPr/>
          </p:nvSpPr>
          <p:spPr>
            <a:xfrm>
              <a:off x="2112" y="2866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15" name="Google Shape;415;p27"/>
            <p:cNvSpPr/>
            <p:nvPr/>
          </p:nvSpPr>
          <p:spPr>
            <a:xfrm>
              <a:off x="2190" y="2882"/>
              <a:ext cx="126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3. Feedback</a:t>
              </a:r>
              <a:endParaRPr/>
            </a:p>
          </p:txBody>
        </p:sp>
      </p:grpSp>
      <p:grpSp>
        <p:nvGrpSpPr>
          <p:cNvPr id="416" name="Google Shape;416;p27"/>
          <p:cNvGrpSpPr/>
          <p:nvPr/>
        </p:nvGrpSpPr>
        <p:grpSpPr>
          <a:xfrm>
            <a:off x="3200400" y="2590800"/>
            <a:ext cx="2278063" cy="506413"/>
            <a:chOff x="1911" y="2000"/>
            <a:chExt cx="1435" cy="319"/>
          </a:xfrm>
        </p:grpSpPr>
        <p:sp>
          <p:nvSpPr>
            <p:cNvPr id="417" name="Google Shape;417;p27"/>
            <p:cNvSpPr/>
            <p:nvPr/>
          </p:nvSpPr>
          <p:spPr>
            <a:xfrm>
              <a:off x="1911" y="2000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18" name="Google Shape;418;p27"/>
            <p:cNvSpPr/>
            <p:nvPr/>
          </p:nvSpPr>
          <p:spPr>
            <a:xfrm>
              <a:off x="2051" y="2016"/>
              <a:ext cx="117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2. Measure</a:t>
              </a:r>
              <a:endParaRPr/>
            </a:p>
          </p:txBody>
        </p:sp>
      </p:grpSp>
      <p:grpSp>
        <p:nvGrpSpPr>
          <p:cNvPr id="419" name="Google Shape;419;p27"/>
          <p:cNvGrpSpPr/>
          <p:nvPr/>
        </p:nvGrpSpPr>
        <p:grpSpPr>
          <a:xfrm>
            <a:off x="2952750" y="1566863"/>
            <a:ext cx="2838450" cy="1100137"/>
            <a:chOff x="1848" y="1069"/>
            <a:chExt cx="1788" cy="693"/>
          </a:xfrm>
        </p:grpSpPr>
        <p:sp>
          <p:nvSpPr>
            <p:cNvPr id="420" name="Google Shape;420;p27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7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422" name="Google Shape;422;p27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423" name="Google Shape;423;p27"/>
          <p:cNvSpPr/>
          <p:nvPr/>
        </p:nvSpPr>
        <p:spPr>
          <a:xfrm>
            <a:off x="4191000" y="31242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4" name="Google Shape;424;p27"/>
          <p:cNvSpPr/>
          <p:nvPr/>
        </p:nvSpPr>
        <p:spPr>
          <a:xfrm>
            <a:off x="4191000" y="40386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5" name="Google Shape;425;p27"/>
          <p:cNvSpPr/>
          <p:nvPr/>
        </p:nvSpPr>
        <p:spPr>
          <a:xfrm>
            <a:off x="4191000" y="49530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426" name="Google Shape;426;p27"/>
          <p:cNvCxnSpPr>
            <a:stCxn id="408" idx="6"/>
            <a:endCxn id="420" idx="6"/>
          </p:cNvCxnSpPr>
          <p:nvPr/>
        </p:nvCxnSpPr>
        <p:spPr>
          <a:xfrm flipH="1" rot="10800000">
            <a:off x="5791200" y="1875669"/>
            <a:ext cx="600" cy="3729000"/>
          </a:xfrm>
          <a:prstGeom prst="bentConnector3">
            <a:avLst>
              <a:gd fmla="val 38100005" name="adj1"/>
            </a:avLst>
          </a:prstGeom>
          <a:noFill/>
          <a:ln cap="flat" cmpd="sng" w="76200">
            <a:solidFill>
              <a:srgbClr val="F3DE8F"/>
            </a:solidFill>
            <a:prstDash val="solid"/>
            <a:miter lim="8000"/>
            <a:headEnd len="sm" w="sm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8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432" name="Google Shape;432;p28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28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Assessing Probability of Success for Your Initiative</a:t>
            </a:r>
            <a:endParaRPr/>
          </a:p>
        </p:txBody>
      </p:sp>
      <p:sp>
        <p:nvSpPr>
          <p:cNvPr id="434" name="Google Shape;434;p28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191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Arial"/>
              <a:buAutoNum type="arabicPeriod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Select some change initiative that did not live up to its promise</a:t>
            </a:r>
            <a:endParaRPr/>
          </a:p>
          <a:p>
            <a:pPr indent="-419100" lvl="0" marL="4191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Arial"/>
              <a:buAutoNum type="arabicPeriod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Enter descriptive information</a:t>
            </a:r>
            <a:endParaRPr/>
          </a:p>
          <a:p>
            <a:pPr indent="-419100" lvl="0" marL="4191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Arial"/>
              <a:buAutoNum type="arabicPeriod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Complete the checklist</a:t>
            </a:r>
            <a:endParaRPr/>
          </a:p>
          <a:p>
            <a:pPr indent="-419100" lvl="0" marL="4191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Arial"/>
              <a:buAutoNum type="arabicPeriod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Calculate score using “Quick Scoring”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29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440" name="Google Shape;440;p29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29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Quick Scoring Method</a:t>
            </a:r>
            <a:endParaRPr/>
          </a:p>
        </p:txBody>
      </p:sp>
      <p:sp>
        <p:nvSpPr>
          <p:cNvPr descr="10%" id="442" name="Google Shape;442;p29"/>
          <p:cNvSpPr txBox="1"/>
          <p:nvPr>
            <p:ph idx="1" type="body"/>
          </p:nvPr>
        </p:nvSpPr>
        <p:spPr>
          <a:xfrm>
            <a:off x="776288" y="1435100"/>
            <a:ext cx="3106737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Pinpoint: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&lt; 4 = 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4-5 = 10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6-7 = 20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210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Measure: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&lt; 2 = 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2 = 10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3-4 = 20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210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Feedback:</a:t>
            </a:r>
            <a:r>
              <a:rPr b="1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 3 = 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3-4 = 10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5 = 20</a:t>
            </a:r>
            <a:endParaRPr/>
          </a:p>
        </p:txBody>
      </p:sp>
      <p:sp>
        <p:nvSpPr>
          <p:cNvPr descr="10%" id="443" name="Google Shape;443;p29"/>
          <p:cNvSpPr/>
          <p:nvPr/>
        </p:nvSpPr>
        <p:spPr>
          <a:xfrm>
            <a:off x="3962400" y="1447800"/>
            <a:ext cx="3167063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lang="en-US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Reinforce:</a:t>
            </a: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&lt; 4 = 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4-5 = 10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6 = 20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lang="en-US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Evaluate:</a:t>
            </a: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&lt; 2 = 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2 = 10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3-4 = 20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30"/>
          <p:cNvSpPr txBox="1"/>
          <p:nvPr>
            <p:ph type="title"/>
          </p:nvPr>
        </p:nvSpPr>
        <p:spPr>
          <a:xfrm>
            <a:off x="669925" y="304800"/>
            <a:ext cx="778827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Implementing change that lasts</a:t>
            </a:r>
            <a:endParaRPr/>
          </a:p>
        </p:txBody>
      </p:sp>
      <p:sp>
        <p:nvSpPr>
          <p:cNvPr id="450" name="Google Shape;450;p30"/>
          <p:cNvSpPr txBox="1"/>
          <p:nvPr>
            <p:ph idx="1" type="body"/>
          </p:nvPr>
        </p:nvSpPr>
        <p:spPr>
          <a:xfrm>
            <a:off x="457200" y="13716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Schools have seen changes come and go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Who needs PICs for change?</a:t>
            </a:r>
            <a:endParaRPr/>
          </a:p>
          <a:p>
            <a:pPr indent="-33337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1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World is changing fast;</a:t>
            </a:r>
            <a:endParaRPr/>
          </a:p>
        </p:txBody>
      </p:sp>
      <p:sp>
        <p:nvSpPr>
          <p:cNvPr id="456" name="Google Shape;456;p31"/>
          <p:cNvSpPr txBox="1"/>
          <p:nvPr>
            <p:ph idx="1" type="body"/>
          </p:nvPr>
        </p:nvSpPr>
        <p:spPr>
          <a:xfrm>
            <a:off x="685800" y="1371600"/>
            <a:ext cx="7848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337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54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But, the laws of behavior remain the same!</a:t>
            </a:r>
            <a:endParaRPr/>
          </a:p>
          <a:p>
            <a:pPr indent="-33337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Those who know them are in a unique position to be able to change the way the world works</a:t>
            </a:r>
            <a:endParaRPr b="1" i="0" sz="24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32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32"/>
          <p:cNvSpPr txBox="1"/>
          <p:nvPr>
            <p:ph idx="1" type="body"/>
          </p:nvPr>
        </p:nvSpPr>
        <p:spPr>
          <a:xfrm>
            <a:off x="685800" y="1447800"/>
            <a:ext cx="76962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“A culture that is not willing to accept scientific advances in the understanding of human behavior, together with the technology that emerges from these advances, will eventually be replaced by a culture that is.”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173038" marR="0" rtl="0" algn="r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B.F. Skinner</a:t>
            </a:r>
            <a:endParaRPr/>
          </a:p>
          <a:p>
            <a:pPr indent="-173038" lvl="0" marL="173038" marR="0" rtl="0" algn="r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1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The Shame of American Education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Best job you will ever have…</a:t>
            </a:r>
            <a:endParaRPr/>
          </a:p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…is one where you know how well you have done every day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How many students know?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How many teachers know?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How many principals know?</a:t>
            </a:r>
            <a:endParaRPr/>
          </a:p>
          <a:p>
            <a:pPr indent="-173038" lvl="1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“Feedback” produces inconsistent results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Checklist Manifesto</a:t>
            </a:r>
            <a:endParaRPr/>
          </a:p>
          <a:p>
            <a:pPr indent="-173038" lvl="1" marL="17303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“A checklist never saved a life”</a:t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6037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Without an understanding of the laws of behavior, progress in </a:t>
            </a:r>
            <a:r>
              <a:rPr b="1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really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slow</a:t>
            </a:r>
            <a:b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685800" y="13716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1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“One could teach what is now taught in American schools in half the time with half the effort“</a:t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1" marL="173038" marR="0" rtl="0" algn="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B. F. Skinner</a:t>
            </a:r>
            <a:endParaRPr/>
          </a:p>
          <a:p>
            <a:pPr indent="-173038" lvl="1" marL="173038" marR="0" rtl="0" algn="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1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The Shame of American Education</a:t>
            </a:r>
            <a:endParaRPr/>
          </a:p>
          <a:p>
            <a:pPr indent="-173038" lvl="1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Morningside Academy</a:t>
            </a:r>
            <a:endParaRPr/>
          </a:p>
          <a:p>
            <a:pPr indent="-173038" lvl="1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1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Getting Smart Quicker: Training More Skills in Less time </a:t>
            </a:r>
            <a:endParaRPr/>
          </a:p>
          <a:p>
            <a:pPr indent="-346075" lvl="2" marL="803275" marR="0" rtl="0" algn="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1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Walter Schneider</a:t>
            </a:r>
            <a:endParaRPr/>
          </a:p>
          <a:p>
            <a:pPr indent="-173038" lvl="1" marL="173038" marR="0" rtl="0" algn="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Deceptively  Simple</a:t>
            </a:r>
            <a:endParaRPr/>
          </a:p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533400" y="12954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55562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3600"/>
              <a:buFont typeface="Times New Roman"/>
              <a:buNone/>
            </a:pPr>
            <a:r>
              <a:t/>
            </a:r>
            <a:endParaRPr b="0" i="0" sz="36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5875" lvl="4" marL="2003425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3000"/>
              <a:buFont typeface="Times New Roman"/>
              <a:buNone/>
            </a:pPr>
            <a:r>
              <a:t/>
            </a:r>
            <a:endParaRPr b="0" i="0" sz="3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4625" lvl="4" marL="2003425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4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A: B      C</a:t>
            </a:r>
            <a:endParaRPr/>
          </a:p>
          <a:p>
            <a:pPr indent="-174625" lvl="4" marL="2003425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1" i="0" sz="4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4625" lvl="4" marL="2003425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4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E = mc²</a:t>
            </a:r>
            <a:endParaRPr/>
          </a:p>
        </p:txBody>
      </p:sp>
      <p:sp>
        <p:nvSpPr>
          <p:cNvPr id="75" name="Google Shape;75;p12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2009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76" name="Google Shape;76;p12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2"/>
          <p:cNvSpPr/>
          <p:nvPr/>
        </p:nvSpPr>
        <p:spPr>
          <a:xfrm>
            <a:off x="3581400" y="2514600"/>
            <a:ext cx="609600" cy="3048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/>
          <p:nvPr>
            <p:ph idx="12" type="sldNum"/>
          </p:nvPr>
        </p:nvSpPr>
        <p:spPr>
          <a:xfrm>
            <a:off x="8618538" y="6534150"/>
            <a:ext cx="428625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3"/>
          <p:cNvSpPr/>
          <p:nvPr/>
        </p:nvSpPr>
        <p:spPr>
          <a:xfrm>
            <a:off x="633413" y="2125663"/>
            <a:ext cx="7891462" cy="151447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" name="Google Shape;84;p13"/>
          <p:cNvSpPr txBox="1"/>
          <p:nvPr>
            <p:ph type="title"/>
          </p:nvPr>
        </p:nvSpPr>
        <p:spPr>
          <a:xfrm>
            <a:off x="520700" y="152400"/>
            <a:ext cx="69469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Scientific Model of Behavior Change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703263" y="2655888"/>
            <a:ext cx="7577137" cy="839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013" lvl="0" marL="22701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Antecedents:    Behavior	                  Consequences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(Setting Event)	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    	   (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Reinforced/Punished)</a:t>
            </a: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914400" y="2209800"/>
            <a:ext cx="7137400" cy="266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939800" y="2178050"/>
            <a:ext cx="71374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ABC Model</a:t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4360863" y="2743200"/>
            <a:ext cx="914400" cy="3048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25400">
            <a:solidFill>
              <a:srgbClr val="94949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2009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4" name="Google Shape;94;p14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334963" y="5075238"/>
            <a:ext cx="1355725" cy="3508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6" name="Google Shape;96;p14"/>
          <p:cNvCxnSpPr/>
          <p:nvPr/>
        </p:nvCxnSpPr>
        <p:spPr>
          <a:xfrm>
            <a:off x="1804988" y="5248275"/>
            <a:ext cx="12954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7" name="Google Shape;97;p14"/>
          <p:cNvGrpSpPr/>
          <p:nvPr/>
        </p:nvGrpSpPr>
        <p:grpSpPr>
          <a:xfrm>
            <a:off x="-20638" y="3505200"/>
            <a:ext cx="4897438" cy="2255838"/>
            <a:chOff x="48" y="2208"/>
            <a:chExt cx="3085" cy="1421"/>
          </a:xfrm>
        </p:grpSpPr>
        <p:sp>
          <p:nvSpPr>
            <p:cNvPr id="98" name="Google Shape;98;p14"/>
            <p:cNvSpPr/>
            <p:nvPr/>
          </p:nvSpPr>
          <p:spPr>
            <a:xfrm>
              <a:off x="48" y="2682"/>
              <a:ext cx="2259" cy="94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1946" y="2321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      B     C</a:t>
              </a:r>
              <a:endParaRPr/>
            </a:p>
          </p:txBody>
        </p:sp>
        <p:cxnSp>
          <p:nvCxnSpPr>
            <p:cNvPr id="100" name="Google Shape;100;p14"/>
            <p:cNvCxnSpPr/>
            <p:nvPr/>
          </p:nvCxnSpPr>
          <p:spPr>
            <a:xfrm>
              <a:off x="1974" y="2575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1" name="Google Shape;101;p14"/>
            <p:cNvCxnSpPr/>
            <p:nvPr/>
          </p:nvCxnSpPr>
          <p:spPr>
            <a:xfrm rot="-5400000">
              <a:off x="1827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2" name="Google Shape;102;p14"/>
            <p:cNvCxnSpPr/>
            <p:nvPr/>
          </p:nvCxnSpPr>
          <p:spPr>
            <a:xfrm rot="-5400000">
              <a:off x="2123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3" name="Google Shape;103;p14"/>
            <p:cNvSpPr/>
            <p:nvPr/>
          </p:nvSpPr>
          <p:spPr>
            <a:xfrm>
              <a:off x="1754" y="2683"/>
              <a:ext cx="1379" cy="925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04" name="Google Shape;104;p14"/>
            <p:cNvSpPr txBox="1"/>
            <p:nvPr/>
          </p:nvSpPr>
          <p:spPr>
            <a:xfrm>
              <a:off x="1026" y="2208"/>
              <a:ext cx="94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Supervisors</a:t>
              </a:r>
              <a:endParaRPr/>
            </a:p>
          </p:txBody>
        </p:sp>
      </p:grpSp>
      <p:sp>
        <p:nvSpPr>
          <p:cNvPr id="105" name="Google Shape;105;p14"/>
          <p:cNvSpPr/>
          <p:nvPr/>
        </p:nvSpPr>
        <p:spPr>
          <a:xfrm>
            <a:off x="1851025" y="4829175"/>
            <a:ext cx="1371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     B     C</a:t>
            </a:r>
            <a:endParaRPr/>
          </a:p>
        </p:txBody>
      </p:sp>
      <p:cxnSp>
        <p:nvCxnSpPr>
          <p:cNvPr id="106" name="Google Shape;106;p14"/>
          <p:cNvCxnSpPr/>
          <p:nvPr/>
        </p:nvCxnSpPr>
        <p:spPr>
          <a:xfrm rot="-5400000">
            <a:off x="15708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7" name="Google Shape;107;p14"/>
          <p:cNvCxnSpPr/>
          <p:nvPr/>
        </p:nvCxnSpPr>
        <p:spPr>
          <a:xfrm rot="-5400000">
            <a:off x="20407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8" name="Google Shape;108;p14"/>
          <p:cNvSpPr txBox="1"/>
          <p:nvPr/>
        </p:nvSpPr>
        <p:spPr>
          <a:xfrm>
            <a:off x="357188" y="4648200"/>
            <a:ext cx="13906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Employees</a:t>
            </a:r>
            <a:endParaRPr/>
          </a:p>
        </p:txBody>
      </p:sp>
      <p:grpSp>
        <p:nvGrpSpPr>
          <p:cNvPr id="109" name="Google Shape;109;p14"/>
          <p:cNvGrpSpPr/>
          <p:nvPr/>
        </p:nvGrpSpPr>
        <p:grpSpPr>
          <a:xfrm>
            <a:off x="587375" y="2286000"/>
            <a:ext cx="5965825" cy="2147888"/>
            <a:chOff x="384" y="1440"/>
            <a:chExt cx="3758" cy="1353"/>
          </a:xfrm>
        </p:grpSpPr>
        <p:cxnSp>
          <p:nvCxnSpPr>
            <p:cNvPr id="110" name="Google Shape;110;p14"/>
            <p:cNvCxnSpPr/>
            <p:nvPr/>
          </p:nvCxnSpPr>
          <p:spPr>
            <a:xfrm>
              <a:off x="2933" y="1799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1" name="Google Shape;111;p14"/>
            <p:cNvCxnSpPr/>
            <p:nvPr/>
          </p:nvCxnSpPr>
          <p:spPr>
            <a:xfrm rot="-5400000">
              <a:off x="2786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2" name="Google Shape;112;p14"/>
            <p:cNvCxnSpPr/>
            <p:nvPr/>
          </p:nvCxnSpPr>
          <p:spPr>
            <a:xfrm rot="-5400000">
              <a:off x="3082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3" name="Google Shape;113;p14"/>
            <p:cNvSpPr txBox="1"/>
            <p:nvPr/>
          </p:nvSpPr>
          <p:spPr>
            <a:xfrm>
              <a:off x="2092" y="1440"/>
              <a:ext cx="78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Managers</a:t>
              </a: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2566" y="1900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>
              <a:off x="384" y="1906"/>
              <a:ext cx="2890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>
              <a:off x="2889" y="1555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      B     C</a:t>
              </a:r>
              <a:endParaRPr/>
            </a:p>
          </p:txBody>
        </p:sp>
      </p:grpSp>
      <p:grpSp>
        <p:nvGrpSpPr>
          <p:cNvPr id="117" name="Google Shape;117;p14"/>
          <p:cNvGrpSpPr/>
          <p:nvPr/>
        </p:nvGrpSpPr>
        <p:grpSpPr>
          <a:xfrm>
            <a:off x="44450" y="1900238"/>
            <a:ext cx="9632950" cy="3822700"/>
            <a:chOff x="-144" y="1197"/>
            <a:chExt cx="6068" cy="2408"/>
          </a:xfrm>
        </p:grpSpPr>
        <p:sp>
          <p:nvSpPr>
            <p:cNvPr id="118" name="Google Shape;118;p14"/>
            <p:cNvSpPr/>
            <p:nvPr/>
          </p:nvSpPr>
          <p:spPr>
            <a:xfrm>
              <a:off x="1682" y="1197"/>
              <a:ext cx="4242" cy="2296"/>
            </a:xfrm>
            <a:custGeom>
              <a:rect b="b" l="l" r="r" t="t"/>
              <a:pathLst>
                <a:path extrusionOk="0" h="120000" w="120000">
                  <a:moveTo>
                    <a:pt x="69193" y="0"/>
                  </a:moveTo>
                  <a:cubicBezTo>
                    <a:pt x="94596" y="7108"/>
                    <a:pt x="120000" y="14216"/>
                    <a:pt x="108458" y="34233"/>
                  </a:cubicBezTo>
                  <a:cubicBezTo>
                    <a:pt x="96916" y="54250"/>
                    <a:pt x="18076" y="105731"/>
                    <a:pt x="0" y="120000"/>
                  </a:cubicBezTo>
                </a:path>
              </a:pathLst>
            </a:custGeom>
            <a:noFill/>
            <a:ln cap="flat" cmpd="sng" w="57150">
              <a:solidFill>
                <a:srgbClr val="666666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>
              <a:off x="-144" y="1198"/>
              <a:ext cx="4185" cy="240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73863" y="3739"/>
                    <a:pt x="27756" y="7528"/>
                    <a:pt x="13878" y="27519"/>
                  </a:cubicBezTo>
                  <a:cubicBezTo>
                    <a:pt x="0" y="47511"/>
                    <a:pt x="32917" y="104594"/>
                    <a:pt x="36731" y="120000"/>
                  </a:cubicBezTo>
                </a:path>
              </a:pathLst>
            </a:custGeom>
            <a:noFill/>
            <a:ln cap="flat" cmpd="sng" w="28575">
              <a:solidFill>
                <a:srgbClr val="666666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20" name="Google Shape;120;p14"/>
          <p:cNvGrpSpPr/>
          <p:nvPr/>
        </p:nvGrpSpPr>
        <p:grpSpPr>
          <a:xfrm>
            <a:off x="2374900" y="1219200"/>
            <a:ext cx="5778500" cy="2030413"/>
            <a:chOff x="1375" y="768"/>
            <a:chExt cx="3640" cy="1279"/>
          </a:xfrm>
        </p:grpSpPr>
        <p:sp>
          <p:nvSpPr>
            <p:cNvPr id="121" name="Google Shape;121;p14"/>
            <p:cNvSpPr/>
            <p:nvPr/>
          </p:nvSpPr>
          <p:spPr>
            <a:xfrm>
              <a:off x="3439" y="1154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>
              <a:off x="1375" y="1153"/>
              <a:ext cx="2693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3" name="Google Shape;123;p14"/>
            <p:cNvSpPr txBox="1"/>
            <p:nvPr/>
          </p:nvSpPr>
          <p:spPr>
            <a:xfrm>
              <a:off x="2421" y="768"/>
              <a:ext cx="1226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Administrators</a:t>
              </a:r>
              <a:endParaRPr/>
            </a:p>
          </p:txBody>
        </p:sp>
        <p:cxnSp>
          <p:nvCxnSpPr>
            <p:cNvPr id="124" name="Google Shape;124;p14"/>
            <p:cNvCxnSpPr/>
            <p:nvPr/>
          </p:nvCxnSpPr>
          <p:spPr>
            <a:xfrm>
              <a:off x="3708" y="104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5" name="Google Shape;125;p14"/>
            <p:cNvCxnSpPr/>
            <p:nvPr/>
          </p:nvCxnSpPr>
          <p:spPr>
            <a:xfrm rot="-5400000">
              <a:off x="3561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6" name="Google Shape;126;p14"/>
            <p:cNvCxnSpPr/>
            <p:nvPr/>
          </p:nvCxnSpPr>
          <p:spPr>
            <a:xfrm rot="-5400000">
              <a:off x="3857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7" name="Google Shape;127;p14"/>
            <p:cNvSpPr/>
            <p:nvPr/>
          </p:nvSpPr>
          <p:spPr>
            <a:xfrm>
              <a:off x="3694" y="794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     B     C</a:t>
              </a:r>
              <a:endParaRPr/>
            </a:p>
          </p:txBody>
        </p:sp>
      </p:grpSp>
      <p:sp>
        <p:nvSpPr>
          <p:cNvPr id="128" name="Google Shape;128;p14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Cascaded ABCs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5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2009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34" name="Google Shape;134;p15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5"/>
          <p:cNvSpPr/>
          <p:nvPr/>
        </p:nvSpPr>
        <p:spPr>
          <a:xfrm>
            <a:off x="334963" y="5075238"/>
            <a:ext cx="1355725" cy="3508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36" name="Google Shape;136;p15"/>
          <p:cNvCxnSpPr/>
          <p:nvPr/>
        </p:nvCxnSpPr>
        <p:spPr>
          <a:xfrm>
            <a:off x="1804988" y="5248275"/>
            <a:ext cx="12954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37" name="Google Shape;137;p15"/>
          <p:cNvGrpSpPr/>
          <p:nvPr/>
        </p:nvGrpSpPr>
        <p:grpSpPr>
          <a:xfrm>
            <a:off x="-20638" y="3505200"/>
            <a:ext cx="4897438" cy="2255838"/>
            <a:chOff x="48" y="2208"/>
            <a:chExt cx="3085" cy="1421"/>
          </a:xfrm>
        </p:grpSpPr>
        <p:sp>
          <p:nvSpPr>
            <p:cNvPr id="138" name="Google Shape;138;p15"/>
            <p:cNvSpPr/>
            <p:nvPr/>
          </p:nvSpPr>
          <p:spPr>
            <a:xfrm>
              <a:off x="48" y="2682"/>
              <a:ext cx="2259" cy="94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9" name="Google Shape;139;p15"/>
            <p:cNvSpPr/>
            <p:nvPr/>
          </p:nvSpPr>
          <p:spPr>
            <a:xfrm>
              <a:off x="1946" y="2321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      B     C</a:t>
              </a:r>
              <a:endParaRPr/>
            </a:p>
          </p:txBody>
        </p:sp>
        <p:cxnSp>
          <p:nvCxnSpPr>
            <p:cNvPr id="140" name="Google Shape;140;p15"/>
            <p:cNvCxnSpPr/>
            <p:nvPr/>
          </p:nvCxnSpPr>
          <p:spPr>
            <a:xfrm>
              <a:off x="1974" y="2575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1" name="Google Shape;141;p15"/>
            <p:cNvCxnSpPr/>
            <p:nvPr/>
          </p:nvCxnSpPr>
          <p:spPr>
            <a:xfrm rot="-5400000">
              <a:off x="1827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2" name="Google Shape;142;p15"/>
            <p:cNvCxnSpPr/>
            <p:nvPr/>
          </p:nvCxnSpPr>
          <p:spPr>
            <a:xfrm rot="-5400000">
              <a:off x="2123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3" name="Google Shape;143;p15"/>
            <p:cNvSpPr/>
            <p:nvPr/>
          </p:nvSpPr>
          <p:spPr>
            <a:xfrm>
              <a:off x="1754" y="2683"/>
              <a:ext cx="1379" cy="925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4" name="Google Shape;144;p15"/>
            <p:cNvSpPr txBox="1"/>
            <p:nvPr/>
          </p:nvSpPr>
          <p:spPr>
            <a:xfrm>
              <a:off x="1026" y="2208"/>
              <a:ext cx="663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Teacher</a:t>
              </a:r>
              <a:endParaRPr/>
            </a:p>
          </p:txBody>
        </p:sp>
      </p:grpSp>
      <p:sp>
        <p:nvSpPr>
          <p:cNvPr id="145" name="Google Shape;145;p15"/>
          <p:cNvSpPr/>
          <p:nvPr/>
        </p:nvSpPr>
        <p:spPr>
          <a:xfrm>
            <a:off x="1851025" y="4829175"/>
            <a:ext cx="1371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     B     C</a:t>
            </a:r>
            <a:endParaRPr/>
          </a:p>
        </p:txBody>
      </p:sp>
      <p:cxnSp>
        <p:nvCxnSpPr>
          <p:cNvPr id="146" name="Google Shape;146;p15"/>
          <p:cNvCxnSpPr/>
          <p:nvPr/>
        </p:nvCxnSpPr>
        <p:spPr>
          <a:xfrm rot="-5400000">
            <a:off x="15708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7" name="Google Shape;147;p15"/>
          <p:cNvCxnSpPr/>
          <p:nvPr/>
        </p:nvCxnSpPr>
        <p:spPr>
          <a:xfrm rot="-5400000">
            <a:off x="20407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8" name="Google Shape;148;p15"/>
          <p:cNvSpPr txBox="1"/>
          <p:nvPr/>
        </p:nvSpPr>
        <p:spPr>
          <a:xfrm>
            <a:off x="357188" y="4648200"/>
            <a:ext cx="104457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</a:t>
            </a:r>
            <a:endParaRPr/>
          </a:p>
        </p:txBody>
      </p:sp>
      <p:grpSp>
        <p:nvGrpSpPr>
          <p:cNvPr id="149" name="Google Shape;149;p15"/>
          <p:cNvGrpSpPr/>
          <p:nvPr/>
        </p:nvGrpSpPr>
        <p:grpSpPr>
          <a:xfrm>
            <a:off x="587375" y="2286000"/>
            <a:ext cx="5965825" cy="2147888"/>
            <a:chOff x="384" y="1440"/>
            <a:chExt cx="3758" cy="1353"/>
          </a:xfrm>
        </p:grpSpPr>
        <p:cxnSp>
          <p:nvCxnSpPr>
            <p:cNvPr id="150" name="Google Shape;150;p15"/>
            <p:cNvCxnSpPr/>
            <p:nvPr/>
          </p:nvCxnSpPr>
          <p:spPr>
            <a:xfrm>
              <a:off x="2933" y="1799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1" name="Google Shape;151;p15"/>
            <p:cNvCxnSpPr/>
            <p:nvPr/>
          </p:nvCxnSpPr>
          <p:spPr>
            <a:xfrm rot="-5400000">
              <a:off x="2786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2" name="Google Shape;152;p15"/>
            <p:cNvCxnSpPr/>
            <p:nvPr/>
          </p:nvCxnSpPr>
          <p:spPr>
            <a:xfrm rot="-5400000">
              <a:off x="3082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53" name="Google Shape;153;p15"/>
            <p:cNvSpPr txBox="1"/>
            <p:nvPr/>
          </p:nvSpPr>
          <p:spPr>
            <a:xfrm>
              <a:off x="2092" y="1440"/>
              <a:ext cx="730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Principal</a:t>
              </a:r>
              <a:endParaRPr/>
            </a:p>
          </p:txBody>
        </p:sp>
        <p:sp>
          <p:nvSpPr>
            <p:cNvPr id="154" name="Google Shape;154;p15"/>
            <p:cNvSpPr/>
            <p:nvPr/>
          </p:nvSpPr>
          <p:spPr>
            <a:xfrm>
              <a:off x="2566" y="1900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5" name="Google Shape;155;p15"/>
            <p:cNvSpPr/>
            <p:nvPr/>
          </p:nvSpPr>
          <p:spPr>
            <a:xfrm>
              <a:off x="384" y="1906"/>
              <a:ext cx="2890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6" name="Google Shape;156;p15"/>
            <p:cNvSpPr/>
            <p:nvPr/>
          </p:nvSpPr>
          <p:spPr>
            <a:xfrm>
              <a:off x="2889" y="1555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      B     C</a:t>
              </a:r>
              <a:endParaRPr/>
            </a:p>
          </p:txBody>
        </p:sp>
      </p:grpSp>
      <p:grpSp>
        <p:nvGrpSpPr>
          <p:cNvPr id="157" name="Google Shape;157;p15"/>
          <p:cNvGrpSpPr/>
          <p:nvPr/>
        </p:nvGrpSpPr>
        <p:grpSpPr>
          <a:xfrm>
            <a:off x="44450" y="1900238"/>
            <a:ext cx="9632950" cy="3822700"/>
            <a:chOff x="-144" y="1197"/>
            <a:chExt cx="6068" cy="2408"/>
          </a:xfrm>
        </p:grpSpPr>
        <p:sp>
          <p:nvSpPr>
            <p:cNvPr id="158" name="Google Shape;158;p15"/>
            <p:cNvSpPr/>
            <p:nvPr/>
          </p:nvSpPr>
          <p:spPr>
            <a:xfrm>
              <a:off x="1682" y="1197"/>
              <a:ext cx="4242" cy="2296"/>
            </a:xfrm>
            <a:custGeom>
              <a:rect b="b" l="l" r="r" t="t"/>
              <a:pathLst>
                <a:path extrusionOk="0" h="120000" w="120000">
                  <a:moveTo>
                    <a:pt x="69193" y="0"/>
                  </a:moveTo>
                  <a:cubicBezTo>
                    <a:pt x="94596" y="7108"/>
                    <a:pt x="120000" y="14216"/>
                    <a:pt x="108458" y="34233"/>
                  </a:cubicBezTo>
                  <a:cubicBezTo>
                    <a:pt x="96916" y="54250"/>
                    <a:pt x="18076" y="105731"/>
                    <a:pt x="0" y="120000"/>
                  </a:cubicBezTo>
                </a:path>
              </a:pathLst>
            </a:custGeom>
            <a:noFill/>
            <a:ln cap="flat" cmpd="sng" w="57150">
              <a:solidFill>
                <a:srgbClr val="666666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9" name="Google Shape;159;p15"/>
            <p:cNvSpPr/>
            <p:nvPr/>
          </p:nvSpPr>
          <p:spPr>
            <a:xfrm>
              <a:off x="-144" y="1198"/>
              <a:ext cx="4185" cy="240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73863" y="3739"/>
                    <a:pt x="27756" y="7528"/>
                    <a:pt x="13878" y="27519"/>
                  </a:cubicBezTo>
                  <a:cubicBezTo>
                    <a:pt x="0" y="47511"/>
                    <a:pt x="32917" y="104594"/>
                    <a:pt x="36731" y="120000"/>
                  </a:cubicBezTo>
                </a:path>
              </a:pathLst>
            </a:custGeom>
            <a:noFill/>
            <a:ln cap="flat" cmpd="sng" w="28575">
              <a:solidFill>
                <a:srgbClr val="666666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60" name="Google Shape;160;p15"/>
          <p:cNvGrpSpPr/>
          <p:nvPr/>
        </p:nvGrpSpPr>
        <p:grpSpPr>
          <a:xfrm>
            <a:off x="2374900" y="1219200"/>
            <a:ext cx="5778500" cy="2030413"/>
            <a:chOff x="1375" y="768"/>
            <a:chExt cx="3640" cy="1279"/>
          </a:xfrm>
        </p:grpSpPr>
        <p:sp>
          <p:nvSpPr>
            <p:cNvPr id="161" name="Google Shape;161;p15"/>
            <p:cNvSpPr/>
            <p:nvPr/>
          </p:nvSpPr>
          <p:spPr>
            <a:xfrm>
              <a:off x="3439" y="1154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2" name="Google Shape;162;p15"/>
            <p:cNvSpPr/>
            <p:nvPr/>
          </p:nvSpPr>
          <p:spPr>
            <a:xfrm>
              <a:off x="1375" y="1153"/>
              <a:ext cx="2693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3" name="Google Shape;163;p15"/>
            <p:cNvSpPr txBox="1"/>
            <p:nvPr/>
          </p:nvSpPr>
          <p:spPr>
            <a:xfrm>
              <a:off x="2659" y="768"/>
              <a:ext cx="916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Executives</a:t>
              </a:r>
              <a:endParaRPr/>
            </a:p>
          </p:txBody>
        </p:sp>
        <p:cxnSp>
          <p:nvCxnSpPr>
            <p:cNvPr id="164" name="Google Shape;164;p15"/>
            <p:cNvCxnSpPr/>
            <p:nvPr/>
          </p:nvCxnSpPr>
          <p:spPr>
            <a:xfrm>
              <a:off x="3708" y="104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5" name="Google Shape;165;p15"/>
            <p:cNvCxnSpPr/>
            <p:nvPr/>
          </p:nvCxnSpPr>
          <p:spPr>
            <a:xfrm rot="-5400000">
              <a:off x="3561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6" name="Google Shape;166;p15"/>
            <p:cNvCxnSpPr/>
            <p:nvPr/>
          </p:nvCxnSpPr>
          <p:spPr>
            <a:xfrm rot="-5400000">
              <a:off x="3857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67" name="Google Shape;167;p15"/>
            <p:cNvSpPr/>
            <p:nvPr/>
          </p:nvSpPr>
          <p:spPr>
            <a:xfrm>
              <a:off x="3694" y="794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     B     C</a:t>
              </a:r>
              <a:endParaRPr/>
            </a:p>
          </p:txBody>
        </p:sp>
      </p:grpSp>
      <p:sp>
        <p:nvSpPr>
          <p:cNvPr id="168" name="Google Shape;168;p15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Cascaded ABCs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6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74" name="Google Shape;174;p16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1" sz="1000">
              <a:solidFill>
                <a:srgbClr val="73507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Google Shape;175;p16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Five-Step Behavior Management Process</a:t>
            </a:r>
            <a:endParaRPr/>
          </a:p>
        </p:txBody>
      </p:sp>
      <p:grpSp>
        <p:nvGrpSpPr>
          <p:cNvPr id="176" name="Google Shape;176;p16"/>
          <p:cNvGrpSpPr/>
          <p:nvPr/>
        </p:nvGrpSpPr>
        <p:grpSpPr>
          <a:xfrm>
            <a:off x="2952750" y="5257800"/>
            <a:ext cx="2838450" cy="693738"/>
            <a:chOff x="2003" y="3604"/>
            <a:chExt cx="1788" cy="389"/>
          </a:xfrm>
        </p:grpSpPr>
        <p:sp>
          <p:nvSpPr>
            <p:cNvPr id="177" name="Google Shape;177;p16"/>
            <p:cNvSpPr/>
            <p:nvPr/>
          </p:nvSpPr>
          <p:spPr>
            <a:xfrm>
              <a:off x="2003" y="3604"/>
              <a:ext cx="1788" cy="389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6"/>
            <p:cNvSpPr txBox="1"/>
            <p:nvPr/>
          </p:nvSpPr>
          <p:spPr>
            <a:xfrm>
              <a:off x="2148" y="3663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5. Evaluate</a:t>
              </a:r>
              <a:endParaRPr/>
            </a:p>
          </p:txBody>
        </p:sp>
      </p:grpSp>
      <p:grpSp>
        <p:nvGrpSpPr>
          <p:cNvPr id="179" name="Google Shape;179;p16"/>
          <p:cNvGrpSpPr/>
          <p:nvPr/>
        </p:nvGrpSpPr>
        <p:grpSpPr>
          <a:xfrm>
            <a:off x="3200400" y="4495800"/>
            <a:ext cx="2278063" cy="506413"/>
            <a:chOff x="470" y="2712"/>
            <a:chExt cx="1435" cy="319"/>
          </a:xfrm>
        </p:grpSpPr>
        <p:sp>
          <p:nvSpPr>
            <p:cNvPr id="180" name="Google Shape;180;p16"/>
            <p:cNvSpPr/>
            <p:nvPr/>
          </p:nvSpPr>
          <p:spPr>
            <a:xfrm>
              <a:off x="470" y="2712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1" name="Google Shape;181;p16"/>
            <p:cNvSpPr/>
            <p:nvPr/>
          </p:nvSpPr>
          <p:spPr>
            <a:xfrm>
              <a:off x="548" y="2728"/>
              <a:ext cx="127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4. Reinforce</a:t>
              </a:r>
              <a:endParaRPr/>
            </a:p>
          </p:txBody>
        </p:sp>
      </p:grpSp>
      <p:grpSp>
        <p:nvGrpSpPr>
          <p:cNvPr id="182" name="Google Shape;182;p16"/>
          <p:cNvGrpSpPr/>
          <p:nvPr/>
        </p:nvGrpSpPr>
        <p:grpSpPr>
          <a:xfrm>
            <a:off x="3200400" y="3581400"/>
            <a:ext cx="2278063" cy="506413"/>
            <a:chOff x="2112" y="2866"/>
            <a:chExt cx="1435" cy="319"/>
          </a:xfrm>
        </p:grpSpPr>
        <p:sp>
          <p:nvSpPr>
            <p:cNvPr id="183" name="Google Shape;183;p16"/>
            <p:cNvSpPr/>
            <p:nvPr/>
          </p:nvSpPr>
          <p:spPr>
            <a:xfrm>
              <a:off x="2112" y="2866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4" name="Google Shape;184;p16"/>
            <p:cNvSpPr/>
            <p:nvPr/>
          </p:nvSpPr>
          <p:spPr>
            <a:xfrm>
              <a:off x="2190" y="2882"/>
              <a:ext cx="126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3. Feedback</a:t>
              </a:r>
              <a:endParaRPr/>
            </a:p>
          </p:txBody>
        </p:sp>
      </p:grpSp>
      <p:grpSp>
        <p:nvGrpSpPr>
          <p:cNvPr id="185" name="Google Shape;185;p16"/>
          <p:cNvGrpSpPr/>
          <p:nvPr/>
        </p:nvGrpSpPr>
        <p:grpSpPr>
          <a:xfrm>
            <a:off x="3200400" y="2590800"/>
            <a:ext cx="2278063" cy="506413"/>
            <a:chOff x="1911" y="2000"/>
            <a:chExt cx="1435" cy="319"/>
          </a:xfrm>
        </p:grpSpPr>
        <p:sp>
          <p:nvSpPr>
            <p:cNvPr id="186" name="Google Shape;186;p16"/>
            <p:cNvSpPr/>
            <p:nvPr/>
          </p:nvSpPr>
          <p:spPr>
            <a:xfrm>
              <a:off x="1911" y="2000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7" name="Google Shape;187;p16"/>
            <p:cNvSpPr/>
            <p:nvPr/>
          </p:nvSpPr>
          <p:spPr>
            <a:xfrm>
              <a:off x="2051" y="2016"/>
              <a:ext cx="117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2. Measure</a:t>
              </a:r>
              <a:endParaRPr/>
            </a:p>
          </p:txBody>
        </p:sp>
      </p:grpSp>
      <p:grpSp>
        <p:nvGrpSpPr>
          <p:cNvPr id="188" name="Google Shape;188;p16"/>
          <p:cNvGrpSpPr/>
          <p:nvPr/>
        </p:nvGrpSpPr>
        <p:grpSpPr>
          <a:xfrm>
            <a:off x="2952750" y="1566863"/>
            <a:ext cx="2838450" cy="1100137"/>
            <a:chOff x="1848" y="1069"/>
            <a:chExt cx="1788" cy="693"/>
          </a:xfrm>
        </p:grpSpPr>
        <p:sp>
          <p:nvSpPr>
            <p:cNvPr id="189" name="Google Shape;189;p16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6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191" name="Google Shape;191;p16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92" name="Google Shape;192;p16"/>
          <p:cNvSpPr/>
          <p:nvPr/>
        </p:nvSpPr>
        <p:spPr>
          <a:xfrm>
            <a:off x="4191000" y="31242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3" name="Google Shape;193;p16"/>
          <p:cNvSpPr/>
          <p:nvPr/>
        </p:nvSpPr>
        <p:spPr>
          <a:xfrm>
            <a:off x="4191000" y="40386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4" name="Google Shape;194;p16"/>
          <p:cNvSpPr/>
          <p:nvPr/>
        </p:nvSpPr>
        <p:spPr>
          <a:xfrm>
            <a:off x="4191000" y="49530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95" name="Google Shape;195;p16"/>
          <p:cNvCxnSpPr>
            <a:stCxn id="177" idx="6"/>
            <a:endCxn id="189" idx="6"/>
          </p:cNvCxnSpPr>
          <p:nvPr/>
        </p:nvCxnSpPr>
        <p:spPr>
          <a:xfrm flipH="1" rot="10800000">
            <a:off x="5791200" y="1875669"/>
            <a:ext cx="600" cy="3729000"/>
          </a:xfrm>
          <a:prstGeom prst="bentConnector3">
            <a:avLst>
              <a:gd fmla="val 38100005" name="adj1"/>
            </a:avLst>
          </a:prstGeom>
          <a:noFill/>
          <a:ln cap="flat" cmpd="sng" w="76200">
            <a:solidFill>
              <a:srgbClr val="F3DE8F"/>
            </a:solidFill>
            <a:prstDash val="solid"/>
            <a:miter lim="8000"/>
            <a:headEnd len="sm" w="sm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eme1">
  <a:themeElements>
    <a:clrScheme name="">
      <a:dk1>
        <a:srgbClr val="333333"/>
      </a:dk1>
      <a:lt1>
        <a:srgbClr val="FFFFFF"/>
      </a:lt1>
      <a:dk2>
        <a:srgbClr val="B8172D"/>
      </a:dk2>
      <a:lt2>
        <a:srgbClr val="808080"/>
      </a:lt2>
      <a:accent1>
        <a:srgbClr val="CCCCCC"/>
      </a:accent1>
      <a:accent2>
        <a:srgbClr val="292929"/>
      </a:accent2>
      <a:accent3>
        <a:srgbClr val="FFFFFF"/>
      </a:accent3>
      <a:accent4>
        <a:srgbClr val="2A2A2A"/>
      </a:accent4>
      <a:accent5>
        <a:srgbClr val="E2E2E2"/>
      </a:accent5>
      <a:accent6>
        <a:srgbClr val="242424"/>
      </a:accent6>
      <a:hlink>
        <a:srgbClr val="87180E"/>
      </a:hlink>
      <a:folHlink>
        <a:srgbClr val="4D4D4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