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604" r:id="rId3"/>
    <p:sldId id="603" r:id="rId4"/>
    <p:sldId id="848" r:id="rId5"/>
    <p:sldId id="838" r:id="rId6"/>
    <p:sldId id="308" r:id="rId7"/>
    <p:sldId id="310" r:id="rId8"/>
    <p:sldId id="853" r:id="rId9"/>
    <p:sldId id="309" r:id="rId10"/>
    <p:sldId id="854" r:id="rId11"/>
    <p:sldId id="586" r:id="rId12"/>
    <p:sldId id="855" r:id="rId13"/>
    <p:sldId id="587" r:id="rId14"/>
    <p:sldId id="856" r:id="rId15"/>
    <p:sldId id="597" r:id="rId16"/>
    <p:sldId id="857" r:id="rId17"/>
    <p:sldId id="588" r:id="rId18"/>
    <p:sldId id="736" r:id="rId19"/>
    <p:sldId id="887" r:id="rId20"/>
    <p:sldId id="608" r:id="rId21"/>
    <p:sldId id="849" r:id="rId22"/>
    <p:sldId id="841" r:id="rId23"/>
    <p:sldId id="692" r:id="rId24"/>
    <p:sldId id="859" r:id="rId25"/>
    <p:sldId id="347" r:id="rId26"/>
    <p:sldId id="858" r:id="rId27"/>
    <p:sldId id="697" r:id="rId28"/>
    <p:sldId id="860" r:id="rId29"/>
    <p:sldId id="699" r:id="rId30"/>
    <p:sldId id="850" r:id="rId31"/>
    <p:sldId id="844" r:id="rId32"/>
    <p:sldId id="352" r:id="rId33"/>
    <p:sldId id="861" r:id="rId34"/>
    <p:sldId id="318" r:id="rId35"/>
    <p:sldId id="316" r:id="rId36"/>
    <p:sldId id="319" r:id="rId37"/>
    <p:sldId id="599" r:id="rId38"/>
    <p:sldId id="600" r:id="rId39"/>
    <p:sldId id="862" r:id="rId40"/>
    <p:sldId id="296" r:id="rId41"/>
    <p:sldId id="297" r:id="rId42"/>
    <p:sldId id="298" r:id="rId43"/>
    <p:sldId id="863" r:id="rId44"/>
    <p:sldId id="354" r:id="rId45"/>
    <p:sldId id="864" r:id="rId46"/>
    <p:sldId id="356" r:id="rId47"/>
    <p:sldId id="865" r:id="rId48"/>
    <p:sldId id="339" r:id="rId49"/>
    <p:sldId id="340" r:id="rId50"/>
    <p:sldId id="341" r:id="rId51"/>
    <p:sldId id="866" r:id="rId52"/>
    <p:sldId id="349" r:id="rId53"/>
    <p:sldId id="350" r:id="rId54"/>
    <p:sldId id="867" r:id="rId55"/>
    <p:sldId id="358" r:id="rId56"/>
    <p:sldId id="869" r:id="rId57"/>
    <p:sldId id="293" r:id="rId58"/>
    <p:sldId id="292" r:id="rId59"/>
    <p:sldId id="868" r:id="rId60"/>
    <p:sldId id="313" r:id="rId61"/>
    <p:sldId id="314" r:id="rId62"/>
    <p:sldId id="888" r:id="rId63"/>
    <p:sldId id="364" r:id="rId64"/>
    <p:sldId id="851" r:id="rId65"/>
    <p:sldId id="873" r:id="rId66"/>
    <p:sldId id="585" r:id="rId67"/>
    <p:sldId id="627" r:id="rId68"/>
    <p:sldId id="650" r:id="rId69"/>
    <p:sldId id="880" r:id="rId70"/>
    <p:sldId id="583" r:id="rId71"/>
    <p:sldId id="881" r:id="rId72"/>
    <p:sldId id="584" r:id="rId73"/>
    <p:sldId id="882" r:id="rId74"/>
    <p:sldId id="590" r:id="rId75"/>
    <p:sldId id="883" r:id="rId76"/>
    <p:sldId id="591" r:id="rId77"/>
    <p:sldId id="593" r:id="rId78"/>
    <p:sldId id="595" r:id="rId79"/>
    <p:sldId id="694" r:id="rId80"/>
    <p:sldId id="695" r:id="rId81"/>
    <p:sldId id="884" r:id="rId82"/>
    <p:sldId id="596" r:id="rId83"/>
    <p:sldId id="885" r:id="rId84"/>
    <p:sldId id="589" r:id="rId85"/>
    <p:sldId id="886" r:id="rId86"/>
    <p:sldId id="317" r:id="rId87"/>
    <p:sldId id="852" r:id="rId88"/>
    <p:sldId id="846" r:id="rId89"/>
    <p:sldId id="343" r:id="rId90"/>
    <p:sldId id="344" r:id="rId91"/>
    <p:sldId id="345" r:id="rId92"/>
    <p:sldId id="876" r:id="rId93"/>
    <p:sldId id="618" r:id="rId94"/>
    <p:sldId id="621" r:id="rId95"/>
    <p:sldId id="877" r:id="rId96"/>
    <p:sldId id="360" r:id="rId97"/>
    <p:sldId id="878" r:id="rId98"/>
    <p:sldId id="362" r:id="rId99"/>
    <p:sldId id="879" r:id="rId100"/>
    <p:sldId id="678" r:id="rId101"/>
    <p:sldId id="680" r:id="rId10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F405650-E88D-4380-91DF-64D6313E4832}">
          <p14:sldIdLst>
            <p14:sldId id="256"/>
            <p14:sldId id="604"/>
            <p14:sldId id="603"/>
            <p14:sldId id="848"/>
            <p14:sldId id="838"/>
            <p14:sldId id="308"/>
            <p14:sldId id="310"/>
            <p14:sldId id="853"/>
            <p14:sldId id="309"/>
            <p14:sldId id="854"/>
            <p14:sldId id="586"/>
            <p14:sldId id="855"/>
            <p14:sldId id="587"/>
            <p14:sldId id="856"/>
            <p14:sldId id="597"/>
            <p14:sldId id="857"/>
            <p14:sldId id="588"/>
            <p14:sldId id="736"/>
            <p14:sldId id="887"/>
            <p14:sldId id="608"/>
            <p14:sldId id="849"/>
            <p14:sldId id="841"/>
            <p14:sldId id="692"/>
            <p14:sldId id="859"/>
            <p14:sldId id="347"/>
            <p14:sldId id="858"/>
            <p14:sldId id="697"/>
            <p14:sldId id="860"/>
            <p14:sldId id="699"/>
            <p14:sldId id="850"/>
            <p14:sldId id="844"/>
            <p14:sldId id="352"/>
            <p14:sldId id="861"/>
            <p14:sldId id="318"/>
            <p14:sldId id="316"/>
            <p14:sldId id="319"/>
            <p14:sldId id="599"/>
            <p14:sldId id="600"/>
            <p14:sldId id="862"/>
            <p14:sldId id="296"/>
            <p14:sldId id="297"/>
            <p14:sldId id="298"/>
            <p14:sldId id="863"/>
            <p14:sldId id="354"/>
            <p14:sldId id="864"/>
            <p14:sldId id="356"/>
            <p14:sldId id="865"/>
            <p14:sldId id="339"/>
            <p14:sldId id="340"/>
            <p14:sldId id="341"/>
            <p14:sldId id="866"/>
            <p14:sldId id="349"/>
            <p14:sldId id="350"/>
            <p14:sldId id="867"/>
            <p14:sldId id="358"/>
            <p14:sldId id="869"/>
            <p14:sldId id="293"/>
            <p14:sldId id="292"/>
            <p14:sldId id="868"/>
            <p14:sldId id="313"/>
            <p14:sldId id="314"/>
            <p14:sldId id="888"/>
            <p14:sldId id="364"/>
            <p14:sldId id="851"/>
            <p14:sldId id="873"/>
            <p14:sldId id="585"/>
            <p14:sldId id="627"/>
            <p14:sldId id="650"/>
            <p14:sldId id="880"/>
            <p14:sldId id="583"/>
            <p14:sldId id="881"/>
            <p14:sldId id="584"/>
            <p14:sldId id="882"/>
            <p14:sldId id="590"/>
            <p14:sldId id="883"/>
            <p14:sldId id="591"/>
            <p14:sldId id="593"/>
            <p14:sldId id="595"/>
            <p14:sldId id="694"/>
            <p14:sldId id="695"/>
            <p14:sldId id="884"/>
            <p14:sldId id="596"/>
            <p14:sldId id="885"/>
            <p14:sldId id="589"/>
            <p14:sldId id="886"/>
            <p14:sldId id="317"/>
            <p14:sldId id="852"/>
            <p14:sldId id="846"/>
            <p14:sldId id="343"/>
            <p14:sldId id="344"/>
            <p14:sldId id="345"/>
            <p14:sldId id="876"/>
            <p14:sldId id="618"/>
            <p14:sldId id="621"/>
            <p14:sldId id="877"/>
            <p14:sldId id="360"/>
            <p14:sldId id="878"/>
            <p14:sldId id="362"/>
            <p14:sldId id="879"/>
            <p14:sldId id="678"/>
            <p14:sldId id="680"/>
          </p14:sldIdLst>
        </p14:section>
      </p14:sectionLst>
    </p:ex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9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69" y="326"/>
      </p:cViewPr>
      <p:guideLst>
        <p:guide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D3426-DA0D-433E-B2F5-9C5AC4A83DB8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0AF3-BF53-492D-B1CB-42DFA20399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30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路徑結合 可以解決機構在曲線上位置  為了你的目的 結合只是過程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128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2671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454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114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399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A1B9-D402-4995-B775-BD191A95E266}" type="slidenum">
              <a:rPr lang="zh-TW" altLang="en-US" smtClean="0"/>
              <a:pPr>
                <a:defRPr/>
              </a:pPr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889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8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A9EC7AF-4450-4AF8-A27B-832473210E6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126124" y="6463425"/>
            <a:ext cx="1252744" cy="394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/100 </a:t>
            </a:r>
            <a:endParaRPr lang="en-US" altLang="zh-TW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7840DB-C354-47AA-BDFA-7ED49B81512E}"/>
              </a:ext>
            </a:extLst>
          </p:cNvPr>
          <p:cNvSpPr/>
          <p:nvPr userDrawn="1"/>
        </p:nvSpPr>
        <p:spPr>
          <a:xfrm>
            <a:off x="1986541" y="0"/>
            <a:ext cx="76033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kern="12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  <a:cs typeface="+mn-cs"/>
              </a:rPr>
              <a:t>結合特性</a:t>
            </a:r>
            <a:r>
              <a:rPr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與效率</a:t>
            </a:r>
            <a:endParaRPr lang="en-US" altLang="zh-TW" sz="48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4" name="Picture 2" descr="SOLIDWORKS 專門論壇  SolidWorks Professional forum">
            <a:extLst>
              <a:ext uri="{FF2B5EF4-FFF2-40B4-BE49-F238E27FC236}">
                <a16:creationId xmlns:a16="http://schemas.microsoft.com/office/drawing/2014/main" id="{6268FC30-32F7-4527-A721-6A142E5549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6000750"/>
            <a:ext cx="26384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1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69" userDrawn="1">
          <p15:clr>
            <a:srgbClr val="F26B43"/>
          </p15:clr>
        </p15:guide>
        <p15:guide id="2" pos="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37771&amp;extra=page%3D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gif"/><Relationship Id="rId4" Type="http://schemas.openxmlformats.org/officeDocument/2006/relationships/hyperlink" Target="https://geometry-sw.com.t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olidworks.org.tw/forum.php?mod=viewthread&amp;tid=11812&amp;extra=page%3D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9.gi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gif"/><Relationship Id="rId4" Type="http://schemas.openxmlformats.org/officeDocument/2006/relationships/image" Target="../media/image16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4" y="4865091"/>
            <a:ext cx="1017517" cy="10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版面配置區 3"/>
          <p:cNvSpPr txBox="1">
            <a:spLocks/>
          </p:cNvSpPr>
          <p:nvPr/>
        </p:nvSpPr>
        <p:spPr>
          <a:xfrm>
            <a:off x="309953" y="5955289"/>
            <a:ext cx="1273293" cy="4271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2024/11/3</a:t>
            </a:fld>
            <a:endParaRPr lang="zh-TW" altLang="en-US" sz="1632" dirty="0"/>
          </a:p>
        </p:txBody>
      </p:sp>
      <p:sp>
        <p:nvSpPr>
          <p:cNvPr id="2" name="矩形 1"/>
          <p:cNvSpPr/>
          <p:nvPr/>
        </p:nvSpPr>
        <p:spPr>
          <a:xfrm>
            <a:off x="1929562" y="6231951"/>
            <a:ext cx="6584486" cy="53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902" b="1" dirty="0">
                <a:hlinkClick r:id="rId3"/>
              </a:rPr>
              <a:t>5-90-5 SolidWorks</a:t>
            </a:r>
            <a:r>
              <a:rPr lang="zh-TW" altLang="en-US" sz="2902" b="1" dirty="0">
                <a:hlinkClick r:id="rId3"/>
              </a:rPr>
              <a:t> 結合特性與效率</a:t>
            </a:r>
            <a:endParaRPr lang="zh-TW" altLang="en-US" sz="2902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48" y="5955288"/>
            <a:ext cx="816249" cy="8162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1A9D24F-367E-44FE-BB1C-6B3F279C5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53" y="751691"/>
            <a:ext cx="11475093" cy="4817971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83F5BD5A-8128-4B0C-8D16-B9A4FBB33E12}"/>
              </a:ext>
            </a:extLst>
          </p:cNvPr>
          <p:cNvGrpSpPr/>
          <p:nvPr/>
        </p:nvGrpSpPr>
        <p:grpSpPr>
          <a:xfrm>
            <a:off x="10475922" y="4489829"/>
            <a:ext cx="1503123" cy="1410978"/>
            <a:chOff x="530763" y="5337866"/>
            <a:chExt cx="1657350" cy="155575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AFA39C86-4150-4394-A98D-BE52D3E64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DAC1ED1E-3DF8-4D02-9799-5825B7BEF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3C7FDD5-0B07-4DE7-984E-49295C118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2F8157EA-E1DE-409D-8885-5018DFCCB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42A6DDB2-A4D9-43AD-AD06-8C4E76A04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791CC82E-5E98-4C0E-9E4B-58BEB5585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77">
                  <a:ea typeface="MS PGothic" pitchFamily="34" charset="-128"/>
                </a:endParaRPr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C14114DA-5D3C-4EE3-801D-317D3F932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913" y="5619784"/>
              <a:ext cx="922978" cy="47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20</a:t>
              </a:r>
              <a:r>
                <a:rPr lang="en-US" altLang="ko-KR" sz="2177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r>
                <a:rPr lang="en-US" altLang="ko-KR" sz="1270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F760FB1D-519B-4931-8D68-85E089908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77">
                <a:ea typeface="MS PGothic" pitchFamily="34" charset="-128"/>
              </a:endParaRPr>
            </a:p>
          </p:txBody>
        </p:sp>
      </p:grpSp>
      <p:sp>
        <p:nvSpPr>
          <p:cNvPr id="19" name="Line 10">
            <a:extLst>
              <a:ext uri="{FF2B5EF4-FFF2-40B4-BE49-F238E27FC236}">
                <a16:creationId xmlns:a16="http://schemas.microsoft.com/office/drawing/2014/main" id="{143A6AE7-BC8D-47A9-B005-8575CA0BA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47379" y="5238309"/>
            <a:ext cx="358712" cy="40352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E089C796-4498-478D-8447-59C13978921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72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控制器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將結合產生連續性運動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71734" y="6261753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不必製作動作研究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Picture 2" descr="solidworks matecontroler.gif">
            <a:extLst>
              <a:ext uri="{FF2B5EF4-FFF2-40B4-BE49-F238E27FC236}">
                <a16:creationId xmlns:a16="http://schemas.microsoft.com/office/drawing/2014/main" id="{F40193C7-ACA3-4764-8816-EFFC5A5E9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65" y="1951173"/>
            <a:ext cx="6720421" cy="423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3" y="785915"/>
            <a:ext cx="7602003" cy="53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369C92CB-FA1A-1A83-762B-3BAC0F83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3" y="4979382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7208D9A7-9579-8805-CC45-323841F55D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077" y="2070330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E1FE3A8E-D314-BF63-ED3D-78E7D82F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993" y="2216425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原理提示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訊息提示專屬條件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" y="1920823"/>
            <a:ext cx="8776858" cy="413455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3213EC-90A9-404A-967E-29DA2E18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68" y="2258430"/>
            <a:ext cx="5964842" cy="20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571AC18F-A10F-45D9-A929-56E26E63BA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3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750" y="2011879"/>
            <a:ext cx="2902583" cy="14252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31" y="1959535"/>
            <a:ext cx="4067152" cy="2103698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顏色對應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結合選擇的顏色（紫、紅、藍）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31636" y="6263195"/>
            <a:ext cx="552872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依色彩協助判斷所選擇的指令條件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23" y="1977411"/>
            <a:ext cx="5510155" cy="4231517"/>
          </a:xfrm>
          <a:prstGeom prst="rect">
            <a:avLst/>
          </a:prstGeom>
        </p:spPr>
      </p:pic>
      <p:cxnSp>
        <p:nvCxnSpPr>
          <p:cNvPr id="8" name="AutoShape 10"/>
          <p:cNvCxnSpPr>
            <a:cxnSpLocks noChangeShapeType="1"/>
          </p:cNvCxnSpPr>
          <p:nvPr/>
        </p:nvCxnSpPr>
        <p:spPr bwMode="auto">
          <a:xfrm>
            <a:off x="4535664" y="2736121"/>
            <a:ext cx="1182886" cy="382539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 flipV="1">
            <a:off x="4736573" y="3309867"/>
            <a:ext cx="2718853" cy="585271"/>
          </a:xfrm>
          <a:prstGeom prst="curvedConnector3">
            <a:avLst>
              <a:gd name="adj1" fmla="val 100009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>
            <a:off x="2845983" y="2724489"/>
            <a:ext cx="4100388" cy="3010285"/>
          </a:xfrm>
          <a:prstGeom prst="curvedConnector3">
            <a:avLst>
              <a:gd name="adj1" fmla="val -9735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AutoShape 10"/>
          <p:cNvCxnSpPr>
            <a:cxnSpLocks noChangeShapeType="1"/>
          </p:cNvCxnSpPr>
          <p:nvPr/>
        </p:nvCxnSpPr>
        <p:spPr bwMode="auto">
          <a:xfrm>
            <a:off x="2888991" y="3709593"/>
            <a:ext cx="4716353" cy="695899"/>
          </a:xfrm>
          <a:prstGeom prst="curvedConnector3">
            <a:avLst>
              <a:gd name="adj1" fmla="val -132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206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C3BD1982-3FFA-4BBD-9770-F83755BA60A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19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設計驗證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結合參數具備驗證機制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11895" y="6344212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尺寸用抓的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63" y="2406108"/>
            <a:ext cx="4525480" cy="11176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295" y="2136534"/>
            <a:ext cx="5908241" cy="38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43D4FA72-9FA4-4CDD-94DC-1AB8557518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55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錯誤訊息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辨識問題原因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7D21C4-9234-41B4-8295-39BB6A4C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99" y="2647583"/>
            <a:ext cx="7094480" cy="30891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E48C307-7A50-4343-910F-D0EEDB01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779" y="1875321"/>
            <a:ext cx="2380954" cy="125373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0D54333-6CF4-4FD9-A0D0-7783F31C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62" y="2893235"/>
            <a:ext cx="4651142" cy="32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0" y="802854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錯誤訊息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辨識問題原因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826" y="4050982"/>
            <a:ext cx="9034907" cy="20041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35" y="2046818"/>
            <a:ext cx="9060981" cy="13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5180625F-4298-4073-AC4A-ECB35EAED7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16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6425738" y="1837008"/>
            <a:ext cx="2963386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 結合指令原理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6454521" y="1048243"/>
            <a:ext cx="2963386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9641049" y="1088118"/>
            <a:ext cx="2294369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訓練方式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9863707" y="1837008"/>
            <a:ext cx="1991658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投影片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9863393" y="2674611"/>
            <a:ext cx="1991367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講義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9792393" y="3445432"/>
            <a:ext cx="2062367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3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模型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檔案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9863393" y="4215139"/>
            <a:ext cx="1991367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4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實務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探討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6425738" y="2626491"/>
            <a:ext cx="2963386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 掌握結合效率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6425738" y="3410796"/>
            <a:ext cx="2963386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3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 機構驗證手法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6441205" y="4236340"/>
            <a:ext cx="2963386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4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 動態機構運動</a:t>
            </a:r>
            <a:endParaRPr lang="zh-TW" altLang="en-US" sz="2800" dirty="0">
              <a:ea typeface="新細明體" charset="-120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:a16="http://schemas.microsoft.com/office/drawing/2014/main" id="{B37EACE8-E7C0-441E-AB89-C38056A1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7" y="2102897"/>
            <a:ext cx="2951225" cy="426688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9B56C2-463C-4B78-8FA0-28D6C9B23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725" y="1002324"/>
            <a:ext cx="3959396" cy="55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14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選擇是計算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計算範圍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BF7B7BE-3507-4FA4-B2ED-253132C4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1" y="4173346"/>
            <a:ext cx="1780751" cy="2235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30">
            <a:extLst>
              <a:ext uri="{FF2B5EF4-FFF2-40B4-BE49-F238E27FC236}">
                <a16:creationId xmlns:a16="http://schemas.microsoft.com/office/drawing/2014/main" id="{2F92668A-0EBF-4762-B67A-D6C07B0A7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選擇計算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計算間距，讓模型定位不動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0F83D23-B817-43A3-BAE0-3384CE6E3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755" y="1687254"/>
            <a:ext cx="3823439" cy="5170746"/>
          </a:xfrm>
          <a:prstGeom prst="rect">
            <a:avLst/>
          </a:prstGeom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B3B6FA63-A0CA-4152-99D3-83D0634E6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6946" y="5745034"/>
            <a:ext cx="1036637" cy="511363"/>
          </a:xfrm>
          <a:prstGeom prst="wedgeRoundRectCallout">
            <a:avLst>
              <a:gd name="adj1" fmla="val -47394"/>
              <a:gd name="adj2" fmla="val -1162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359832B5-83C1-435F-84BF-AC1F5AC17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516" y="3841271"/>
            <a:ext cx="1484376" cy="888544"/>
          </a:xfrm>
          <a:prstGeom prst="wedgeRoundRectCallout">
            <a:avLst>
              <a:gd name="adj1" fmla="val -68648"/>
              <a:gd name="adj2" fmla="val -4197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</a:p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1F86A784-FAEB-4C19-AA1E-78AF03E2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481" y="2016158"/>
            <a:ext cx="1217412" cy="967528"/>
          </a:xfrm>
          <a:prstGeom prst="wedgeRoundRectCallout">
            <a:avLst>
              <a:gd name="adj1" fmla="val -89910"/>
              <a:gd name="adj2" fmla="val 1425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1" name="圖片 20" descr="FM_mate_Width">
            <a:extLst>
              <a:ext uri="{FF2B5EF4-FFF2-40B4-BE49-F238E27FC236}">
                <a16:creationId xmlns:a16="http://schemas.microsoft.com/office/drawing/2014/main" id="{9CE300BC-6777-46ED-9539-71722C3B08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91" y="6286818"/>
            <a:ext cx="495943" cy="444109"/>
          </a:xfrm>
          <a:prstGeom prst="rect">
            <a:avLst/>
          </a:prstGeom>
          <a:noFill/>
        </p:spPr>
      </p:pic>
      <p:sp>
        <p:nvSpPr>
          <p:cNvPr id="22" name="向右箭號 13">
            <a:extLst>
              <a:ext uri="{FF2B5EF4-FFF2-40B4-BE49-F238E27FC236}">
                <a16:creationId xmlns:a16="http://schemas.microsoft.com/office/drawing/2014/main" id="{987A28EA-C1C4-4701-BB09-3CC1E582BC4C}"/>
              </a:ext>
            </a:extLst>
          </p:cNvPr>
          <p:cNvSpPr/>
          <p:nvPr/>
        </p:nvSpPr>
        <p:spPr bwMode="auto">
          <a:xfrm rot="10800000">
            <a:off x="1695614" y="5867658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BE20D213-CE64-43EE-8392-E319E84F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209" y="4370104"/>
            <a:ext cx="1036637" cy="511363"/>
          </a:xfrm>
          <a:prstGeom prst="wedgeRoundRectCallout">
            <a:avLst>
              <a:gd name="adj1" fmla="val 86501"/>
              <a:gd name="adj2" fmla="val 6640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id="{0A6E675E-56A3-4F86-8E53-06F3D1F9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997" y="3504669"/>
            <a:ext cx="1036637" cy="511363"/>
          </a:xfrm>
          <a:prstGeom prst="wedgeRoundRectCallout">
            <a:avLst>
              <a:gd name="adj1" fmla="val 86501"/>
              <a:gd name="adj2" fmla="val 6640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F11AD292-8A75-4555-B67B-CCB8437E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6001" y="5035507"/>
            <a:ext cx="1036637" cy="511363"/>
          </a:xfrm>
          <a:prstGeom prst="wedgeRoundRectCallout">
            <a:avLst>
              <a:gd name="adj1" fmla="val -70131"/>
              <a:gd name="adj2" fmla="val -164061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0489A8F-046D-4C1C-A4CD-E75DF4059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97" y="1951341"/>
            <a:ext cx="2146811" cy="2064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6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0647D40-45D9-4E85-B759-474E7C7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8" y="946880"/>
            <a:ext cx="4492426" cy="5148698"/>
          </a:xfrm>
          <a:prstGeom prst="rect">
            <a:avLst/>
          </a:prstGeom>
        </p:spPr>
      </p:pic>
      <p:sp>
        <p:nvSpPr>
          <p:cNvPr id="9" name="AutoShape 34">
            <a:extLst>
              <a:ext uri="{FF2B5EF4-FFF2-40B4-BE49-F238E27FC236}">
                <a16:creationId xmlns:a16="http://schemas.microsoft.com/office/drawing/2014/main" id="{E75EC316-A3F2-4E9F-85D9-D5D9D4C6F4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1229709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共同原理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9701593-A6D3-48EB-AD0C-4D92E49EEC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2350374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預覽與編輯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D0307D47-5037-4A16-8FDC-A658081DF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3502570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快速組裝</a:t>
            </a:r>
            <a:endParaRPr lang="en-US" altLang="zh-TW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5020629A-6DE8-4AB6-8254-C8E00F0969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4674217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結合特色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6308E2CC-C913-42F6-BCF9-F1757CF701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63462" y="1229709"/>
            <a:ext cx="2648151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大量結合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80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17" y="1804617"/>
            <a:ext cx="2722781" cy="3321792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1AADB93A-DF1E-4BD5-931D-D6D8879871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8" y="1251163"/>
            <a:ext cx="2722781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預覽運動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4A32E76E-84A8-48FA-B195-B4F3AB0B2F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871256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取回結合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AF552988-E971-4426-8AA8-291EA97E8B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6" y="2061210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確認結合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3984A6-E869-4806-B008-2CCE946161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3803598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刪除結合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84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4" y="2017239"/>
            <a:ext cx="2695256" cy="421525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28" y="1613423"/>
            <a:ext cx="5871344" cy="4619071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預覽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運動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結合過程驗證運動</a:t>
            </a:r>
          </a:p>
        </p:txBody>
      </p:sp>
      <p:sp>
        <p:nvSpPr>
          <p:cNvPr id="7" name="矩形 6"/>
          <p:cNvSpPr/>
          <p:nvPr/>
        </p:nvSpPr>
        <p:spPr>
          <a:xfrm>
            <a:off x="4708905" y="6277211"/>
            <a:ext cx="197682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不要</a:t>
            </a:r>
            <a:r>
              <a:rPr lang="en-US" altLang="zh-TW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ESC</a:t>
            </a: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就好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5C01FD-950C-485C-B562-0EA59A354DEF}"/>
              </a:ext>
            </a:extLst>
          </p:cNvPr>
          <p:cNvSpPr/>
          <p:nvPr/>
        </p:nvSpPr>
        <p:spPr>
          <a:xfrm>
            <a:off x="10301859" y="2204901"/>
            <a:ext cx="1544617" cy="1069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次</a:t>
            </a:r>
            <a:r>
              <a:rPr lang="en-US" altLang="zh-TW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預覽   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次</a:t>
            </a:r>
            <a:r>
              <a:rPr lang="en-US" altLang="zh-TW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確定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圖片 7" descr="PM_OK">
            <a:extLst>
              <a:ext uri="{FF2B5EF4-FFF2-40B4-BE49-F238E27FC236}">
                <a16:creationId xmlns:a16="http://schemas.microsoft.com/office/drawing/2014/main" id="{B6021D16-5D1F-4E6F-B5C7-5F3DB2ED2E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29" y="2207476"/>
            <a:ext cx="484916" cy="47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PM_OK">
            <a:extLst>
              <a:ext uri="{FF2B5EF4-FFF2-40B4-BE49-F238E27FC236}">
                <a16:creationId xmlns:a16="http://schemas.microsoft.com/office/drawing/2014/main" id="{7FE70F89-CB32-482B-93C2-5AEB918016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29" y="2802148"/>
            <a:ext cx="484916" cy="47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PM_OK">
            <a:extLst>
              <a:ext uri="{FF2B5EF4-FFF2-40B4-BE49-F238E27FC236}">
                <a16:creationId xmlns:a16="http://schemas.microsoft.com/office/drawing/2014/main" id="{880C6BFC-E278-4327-933E-7382638EF99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44" y="2802147"/>
            <a:ext cx="484916" cy="4719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32">
            <a:extLst>
              <a:ext uri="{FF2B5EF4-FFF2-40B4-BE49-F238E27FC236}">
                <a16:creationId xmlns:a16="http://schemas.microsoft.com/office/drawing/2014/main" id="{7FCCB433-D9F3-492F-92B3-55993C3F1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202" y="3836580"/>
            <a:ext cx="2347268" cy="1865946"/>
          </a:xfrm>
          <a:prstGeom prst="wedgeRoundRectCallout">
            <a:avLst>
              <a:gd name="adj1" fmla="val -31996"/>
              <a:gd name="adj2" fmla="val 14168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不必理會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有哪些結合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可以預覽運動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80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17" y="1804617"/>
            <a:ext cx="2722781" cy="3321792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1AADB93A-DF1E-4BD5-931D-D6D8879871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8" y="1251163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預覽運動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4A32E76E-84A8-48FA-B195-B4F3AB0B2F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908441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取回結合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AF552988-E971-4426-8AA8-291EA97E8B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116988"/>
            <a:ext cx="2722781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確認結合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3984A6-E869-4806-B008-2CCE946161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3803598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刪除結合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6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5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確認結合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拖曳機構即時預覽</a:t>
            </a:r>
          </a:p>
        </p:txBody>
      </p:sp>
      <p:sp>
        <p:nvSpPr>
          <p:cNvPr id="4" name="矩形 3"/>
          <p:cNvSpPr/>
          <p:nvPr/>
        </p:nvSpPr>
        <p:spPr>
          <a:xfrm>
            <a:off x="4760937" y="6238165"/>
            <a:ext cx="2739290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確認   或不需要</a:t>
            </a:r>
          </a:p>
        </p:txBody>
      </p:sp>
      <p:pic>
        <p:nvPicPr>
          <p:cNvPr id="5" name="圖片 4" descr="PM_O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8" y="6429416"/>
            <a:ext cx="342494" cy="19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PM_O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76" y="6429416"/>
            <a:ext cx="342494" cy="19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72" y="2333022"/>
            <a:ext cx="5717094" cy="27928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55" y="1942814"/>
            <a:ext cx="2191958" cy="4295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529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17" y="1804617"/>
            <a:ext cx="2722781" cy="3321792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1AADB93A-DF1E-4BD5-931D-D6D8879871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8" y="1251163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預覽運動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4A32E76E-84A8-48FA-B195-B4F3AB0B2F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972245"/>
            <a:ext cx="2722781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取回結合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AF552988-E971-4426-8AA8-291EA97E8B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090695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確認結合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3984A6-E869-4806-B008-2CCE946161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3803598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刪除結合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61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21" y="1895485"/>
            <a:ext cx="4995112" cy="4159890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取回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點選已完成的結合</a:t>
            </a:r>
          </a:p>
        </p:txBody>
      </p:sp>
      <p:sp>
        <p:nvSpPr>
          <p:cNvPr id="7" name="矩形 6"/>
          <p:cNvSpPr/>
          <p:nvPr/>
        </p:nvSpPr>
        <p:spPr>
          <a:xfrm>
            <a:off x="4782928" y="6270270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隨時查看結合參數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2" y="5652510"/>
            <a:ext cx="1515441" cy="617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99" y="1895485"/>
            <a:ext cx="1187257" cy="12065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8" name="肘形接點 7"/>
          <p:cNvCxnSpPr>
            <a:stCxn id="2" idx="3"/>
            <a:endCxn id="13" idx="2"/>
          </p:cNvCxnSpPr>
          <p:nvPr/>
        </p:nvCxnSpPr>
        <p:spPr bwMode="auto">
          <a:xfrm flipV="1">
            <a:off x="2072043" y="5656031"/>
            <a:ext cx="1038549" cy="305359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肘形接點 8"/>
          <p:cNvCxnSpPr>
            <a:stCxn id="13" idx="3"/>
            <a:endCxn id="4" idx="2"/>
          </p:cNvCxnSpPr>
          <p:nvPr/>
        </p:nvCxnSpPr>
        <p:spPr bwMode="auto">
          <a:xfrm flipV="1">
            <a:off x="3974457" y="3102047"/>
            <a:ext cx="808472" cy="873768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727" y="2295599"/>
            <a:ext cx="1727728" cy="33604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55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517" y="1804617"/>
            <a:ext cx="2722781" cy="3321792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1AADB93A-DF1E-4BD5-931D-D6D8879871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8" y="1251163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預覽運動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4A32E76E-84A8-48FA-B195-B4F3AB0B2F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2088634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取回結合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AF552988-E971-4426-8AA8-291EA97E8B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330" y="2930226"/>
            <a:ext cx="2722781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確認結合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3984A6-E869-4806-B008-2CCE946161C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827" y="3803598"/>
            <a:ext cx="2722781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刪除結合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24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刪除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做錯直接刪除</a:t>
            </a:r>
          </a:p>
        </p:txBody>
      </p:sp>
      <p:sp>
        <p:nvSpPr>
          <p:cNvPr id="7" name="矩形 6"/>
          <p:cNvSpPr/>
          <p:nvPr/>
        </p:nvSpPr>
        <p:spPr>
          <a:xfrm>
            <a:off x="5034563" y="6286183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不必取消結合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48" y="4840629"/>
            <a:ext cx="3048222" cy="14556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54" y="3533840"/>
            <a:ext cx="2695256" cy="261357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54" y="2171056"/>
            <a:ext cx="2845017" cy="12240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74" y="2000861"/>
            <a:ext cx="1187257" cy="12065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b="42067"/>
          <a:stretch/>
        </p:blipFill>
        <p:spPr>
          <a:xfrm>
            <a:off x="1674924" y="3054633"/>
            <a:ext cx="1273219" cy="14346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58" y="4631517"/>
            <a:ext cx="1423858" cy="142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1B26B4E-4BB8-4072-8917-2FCCE8130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05"/>
          <a:stretch/>
        </p:blipFill>
        <p:spPr>
          <a:xfrm>
            <a:off x="3779566" y="1985844"/>
            <a:ext cx="2934697" cy="4068570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是過程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不要浪費太多時間組裝</a:t>
            </a:r>
          </a:p>
        </p:txBody>
      </p:sp>
      <p:sp>
        <p:nvSpPr>
          <p:cNvPr id="9" name="矩形 8"/>
          <p:cNvSpPr/>
          <p:nvPr/>
        </p:nvSpPr>
        <p:spPr>
          <a:xfrm>
            <a:off x="5142965" y="6331584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組裝是勞務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1828261" y="2079171"/>
            <a:ext cx="1807568" cy="1131487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不要把組裝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8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當專業呦～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6" y="1992711"/>
            <a:ext cx="2223056" cy="433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D810D61-05BD-468C-A53C-0F2B928F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200322"/>
            <a:ext cx="5091853" cy="3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0647D40-45D9-4E85-B759-474E7C7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8" y="946880"/>
            <a:ext cx="4492426" cy="5148698"/>
          </a:xfrm>
          <a:prstGeom prst="rect">
            <a:avLst/>
          </a:prstGeom>
        </p:spPr>
      </p:pic>
      <p:sp>
        <p:nvSpPr>
          <p:cNvPr id="9" name="AutoShape 34">
            <a:extLst>
              <a:ext uri="{FF2B5EF4-FFF2-40B4-BE49-F238E27FC236}">
                <a16:creationId xmlns:a16="http://schemas.microsoft.com/office/drawing/2014/main" id="{E75EC316-A3F2-4E9F-85D9-D5D9D4C6F4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1229709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共同原理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9701593-A6D3-48EB-AD0C-4D92E49EEC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2350374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預覽與編輯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D0307D47-5037-4A16-8FDC-A658081DF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3502570"/>
            <a:ext cx="2880000" cy="84082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快速組裝</a:t>
            </a:r>
            <a:endParaRPr lang="en-US" altLang="zh-TW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5020629A-6DE8-4AB6-8254-C8E00F0969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4674217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結合特色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6308E2CC-C913-42F6-BCF9-F1757CF701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63462" y="1229709"/>
            <a:ext cx="2648151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大量結合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46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889" y="1748553"/>
            <a:ext cx="3326450" cy="4058270"/>
          </a:xfrm>
          <a:prstGeom prst="rect">
            <a:avLst/>
          </a:prstGeom>
        </p:spPr>
      </p:pic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2A8C3A96-F79C-436D-9C7D-A54B3873DB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2" name="AutoShape 2">
            <a:extLst>
              <a:ext uri="{FF2B5EF4-FFF2-40B4-BE49-F238E27FC236}">
                <a16:creationId xmlns:a16="http://schemas.microsoft.com/office/drawing/2014/main" id="{C9F4F90C-B126-473B-B920-4175E65CD8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3" name="AutoShape 2">
            <a:extLst>
              <a:ext uri="{FF2B5EF4-FFF2-40B4-BE49-F238E27FC236}">
                <a16:creationId xmlns:a16="http://schemas.microsoft.com/office/drawing/2014/main" id="{3F221711-17EF-491F-8CCF-0301910D635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4" name="AutoShape 2">
            <a:extLst>
              <a:ext uri="{FF2B5EF4-FFF2-40B4-BE49-F238E27FC236}">
                <a16:creationId xmlns:a16="http://schemas.microsoft.com/office/drawing/2014/main" id="{87859F88-8FCC-4745-AE4D-7711AD1499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5" name="AutoShape 2">
            <a:extLst>
              <a:ext uri="{FF2B5EF4-FFF2-40B4-BE49-F238E27FC236}">
                <a16:creationId xmlns:a16="http://schemas.microsoft.com/office/drawing/2014/main" id="{6E1FC89E-E9F9-40C7-8343-CDB60A6672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B0FEE5CE-05B4-4BE4-BDF6-C272FFC852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7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一致備料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先移動後旋轉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02" y="1824628"/>
            <a:ext cx="3287936" cy="441353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45" y="1627765"/>
            <a:ext cx="2831411" cy="442407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760937" y="6238165"/>
            <a:ext cx="3344938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統一移動、統一旋轉</a:t>
            </a:r>
            <a:endParaRPr lang="zh-TW" altLang="en-US" sz="2517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7" y="3065990"/>
            <a:ext cx="1027481" cy="24526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953" y="2326244"/>
            <a:ext cx="993231" cy="27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8D10CA34-550C-4C51-B8F9-61110C6051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C8293F89-47ED-4A2E-93D9-59399B64D2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9CFA0185-1D34-4A25-B7DE-855C0D2E69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1275C347-123E-4445-B29B-D1FA4BAAF8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4F8ED5AD-583D-405E-A672-0E8210609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FFE46568-9D69-4AB6-88C5-8C72180C26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7CDCBF29-66AA-4531-B7D7-D88C226D0B4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72A1D4D-282C-47E8-90AC-E6E7C33912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B9F905E2-CDF3-4C59-9D3B-CF100135DF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42A1B59B-F652-4875-8191-D68950B45F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F35D1D5F-0AA0-46D6-B977-7B999910A1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24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908" y="1750708"/>
            <a:ext cx="4888066" cy="4666552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5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過濾面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面效率高</a:t>
            </a:r>
          </a:p>
        </p:txBody>
      </p:sp>
      <p:sp>
        <p:nvSpPr>
          <p:cNvPr id="7" name="矩形 6"/>
          <p:cNvSpPr/>
          <p:nvPr/>
        </p:nvSpPr>
        <p:spPr>
          <a:xfrm>
            <a:off x="4627908" y="6358683"/>
            <a:ext cx="2602950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選擇濾器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93" y="3429000"/>
            <a:ext cx="4486721" cy="26375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08A402-8F78-494D-B7AB-04DA7058C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998" y="3359464"/>
            <a:ext cx="2494233" cy="27765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8FD1921-9B60-446A-837C-0C1C83EAD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16" y="1963766"/>
            <a:ext cx="3942126" cy="11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5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過濾面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有面選面，沒面才選邊線</a:t>
            </a:r>
          </a:p>
        </p:txBody>
      </p:sp>
      <p:sp>
        <p:nvSpPr>
          <p:cNvPr id="6" name="矩形 5"/>
          <p:cNvSpPr/>
          <p:nvPr/>
        </p:nvSpPr>
        <p:spPr>
          <a:xfrm>
            <a:off x="4224133" y="6269308"/>
            <a:ext cx="3904425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比較好選，穩定度高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44" y="3302030"/>
            <a:ext cx="3365634" cy="25543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99" y="3630496"/>
            <a:ext cx="2739948" cy="2044634"/>
          </a:xfrm>
          <a:prstGeom prst="rect">
            <a:avLst/>
          </a:prstGeom>
        </p:spPr>
      </p:pic>
      <p:pic>
        <p:nvPicPr>
          <p:cNvPr id="2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53" y="5064104"/>
            <a:ext cx="1440786" cy="144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301" y="4943162"/>
            <a:ext cx="1232976" cy="12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4" y="1923651"/>
            <a:ext cx="4785397" cy="18961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156" y="1923650"/>
            <a:ext cx="3264300" cy="21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過濾面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邊線穩定度低</a:t>
            </a:r>
          </a:p>
        </p:txBody>
      </p:sp>
      <p:sp>
        <p:nvSpPr>
          <p:cNvPr id="6" name="矩形 5"/>
          <p:cNvSpPr/>
          <p:nvPr/>
        </p:nvSpPr>
        <p:spPr>
          <a:xfrm>
            <a:off x="4224133" y="6269308"/>
            <a:ext cx="3904425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邊線參考容易遺失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33130"/>
          <a:stretch/>
        </p:blipFill>
        <p:spPr>
          <a:xfrm>
            <a:off x="7046259" y="4749361"/>
            <a:ext cx="1232976" cy="106749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9" y="2294517"/>
            <a:ext cx="4037957" cy="305524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436" y="1852875"/>
            <a:ext cx="4783864" cy="3617796"/>
          </a:xfrm>
          <a:prstGeom prst="rect">
            <a:avLst/>
          </a:prstGeom>
        </p:spPr>
      </p:pic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 rot="5400000" flipH="1" flipV="1">
            <a:off x="887464" y="3900268"/>
            <a:ext cx="895380" cy="84049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矩形 10"/>
          <p:cNvSpPr/>
          <p:nvPr/>
        </p:nvSpPr>
        <p:spPr>
          <a:xfrm>
            <a:off x="338701" y="5283107"/>
            <a:ext cx="2688036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邊線</a:t>
            </a:r>
            <a:r>
              <a:rPr lang="en-US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+</a:t>
            </a: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邊線</a:t>
            </a:r>
            <a:r>
              <a:rPr lang="en-US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 rot="16200000" flipV="1">
            <a:off x="8255425" y="3975154"/>
            <a:ext cx="779687" cy="182646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/>
          <p:nvPr/>
        </p:nvSpPr>
        <p:spPr>
          <a:xfrm>
            <a:off x="8868860" y="4022814"/>
            <a:ext cx="1417886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導圓角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-1" r="42653"/>
          <a:stretch/>
        </p:blipFill>
        <p:spPr>
          <a:xfrm>
            <a:off x="6283050" y="3849569"/>
            <a:ext cx="2116752" cy="21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9331" y="6263195"/>
            <a:ext cx="2173338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重合限制條件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" y="2580831"/>
            <a:ext cx="5817178" cy="27217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06" y="2509282"/>
            <a:ext cx="4900894" cy="2522854"/>
          </a:xfrm>
          <a:prstGeom prst="rect">
            <a:avLst/>
          </a:prstGeom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427816" y="2284135"/>
            <a:ext cx="898418" cy="593392"/>
          </a:xfrm>
          <a:prstGeom prst="wedgeRoundRectCallout">
            <a:avLst>
              <a:gd name="adj1" fmla="val -36129"/>
              <a:gd name="adj2" fmla="val 9484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188875" y="4853341"/>
            <a:ext cx="829308" cy="593392"/>
          </a:xfrm>
          <a:prstGeom prst="wedgeRoundRectCallout">
            <a:avLst>
              <a:gd name="adj1" fmla="val 40713"/>
              <a:gd name="adj2" fmla="val -8463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7935374" y="2284135"/>
            <a:ext cx="898418" cy="593392"/>
          </a:xfrm>
          <a:prstGeom prst="wedgeRoundRectCallout">
            <a:avLst>
              <a:gd name="adj1" fmla="val -36129"/>
              <a:gd name="adj2" fmla="val 9484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9673059" y="4617225"/>
            <a:ext cx="829308" cy="593392"/>
          </a:xfrm>
          <a:prstGeom prst="wedgeRoundRectCallout">
            <a:avLst>
              <a:gd name="adj1" fmla="val 40713"/>
              <a:gd name="adj2" fmla="val -8463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</a:p>
        </p:txBody>
      </p:sp>
      <p:pic>
        <p:nvPicPr>
          <p:cNvPr id="18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64" y="5058139"/>
            <a:ext cx="1367596" cy="13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01" y="5389098"/>
            <a:ext cx="1036637" cy="10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1">
            <a:extLst>
              <a:ext uri="{FF2B5EF4-FFF2-40B4-BE49-F238E27FC236}">
                <a16:creationId xmlns:a16="http://schemas.microsoft.com/office/drawing/2014/main" id="{BE183BC2-50EB-A2AC-B782-A9B8D6613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過濾面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邊線穩定度低</a:t>
            </a:r>
          </a:p>
        </p:txBody>
      </p:sp>
    </p:spTree>
    <p:extLst>
      <p:ext uri="{BB962C8B-B14F-4D97-AF65-F5344CB8AC3E}">
        <p14:creationId xmlns:p14="http://schemas.microsoft.com/office/powerpoint/2010/main" val="38694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83" y="3078424"/>
            <a:ext cx="1705299" cy="320758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66627" y="6239484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互換不過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8" name="AutoShape 10"/>
          <p:cNvCxnSpPr>
            <a:cxnSpLocks noChangeShapeType="1"/>
          </p:cNvCxnSpPr>
          <p:nvPr/>
        </p:nvCxnSpPr>
        <p:spPr bwMode="auto">
          <a:xfrm>
            <a:off x="5458941" y="2180818"/>
            <a:ext cx="1612318" cy="727569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 rot="10800000" flipV="1">
            <a:off x="2151017" y="3561557"/>
            <a:ext cx="1871712" cy="1445872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結合互換性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無可直接替換</a:t>
            </a:r>
            <a:r>
              <a:rPr lang="zh-TW" altLang="en-US" sz="2539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結果</a:t>
            </a:r>
            <a:endParaRPr lang="zh-TW" altLang="en-US" sz="2539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454612" y="2740237"/>
            <a:ext cx="898418" cy="593392"/>
          </a:xfrm>
          <a:prstGeom prst="wedgeRoundRectCallout">
            <a:avLst>
              <a:gd name="adj1" fmla="val -87627"/>
              <a:gd name="adj2" fmla="val -522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489167" y="1951211"/>
            <a:ext cx="829308" cy="593392"/>
          </a:xfrm>
          <a:prstGeom prst="wedgeRoundRectCallout">
            <a:avLst>
              <a:gd name="adj1" fmla="val -84550"/>
              <a:gd name="adj2" fmla="val 658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15928"/>
            <a:ext cx="4559393" cy="40263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883" y="1883736"/>
            <a:ext cx="1766060" cy="11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52BEC78B-DAE3-4F4F-83E3-F2A675C813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2FB2A480-11B7-4372-A57B-A460CA843C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73F70B0-2A1A-4ED3-9AEC-BB0421CD9E6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8210FADA-B4DC-4A7D-BD2C-A5D061AF04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7FA8B2CD-F5B2-478E-B3C4-3BAA120EBC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D9F41EEE-1D1C-4B30-A72F-9D520D51735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E12E42C8-A4A0-46F9-8852-5A7A937A91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A648B42B-8E7D-4C96-891A-698888DBBF6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7C6F0ACE-B3A6-4C45-980C-5634D7C3D9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4A36005D-51C9-401D-8C48-FA96B58F49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784298C0-7A77-4867-A03E-5F659B245E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43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0647D40-45D9-4E85-B759-474E7C7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8" y="946880"/>
            <a:ext cx="4492426" cy="5148698"/>
          </a:xfrm>
          <a:prstGeom prst="rect">
            <a:avLst/>
          </a:prstGeom>
        </p:spPr>
      </p:pic>
      <p:sp>
        <p:nvSpPr>
          <p:cNvPr id="9" name="AutoShape 34">
            <a:extLst>
              <a:ext uri="{FF2B5EF4-FFF2-40B4-BE49-F238E27FC236}">
                <a16:creationId xmlns:a16="http://schemas.microsoft.com/office/drawing/2014/main" id="{E75EC316-A3F2-4E9F-85D9-D5D9D4C6F4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1229709"/>
            <a:ext cx="2880000" cy="84082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共同原理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9701593-A6D3-48EB-AD0C-4D92E49EEC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2350374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預覽與編輯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D0307D47-5037-4A16-8FDC-A658081DF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3502570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快速組裝</a:t>
            </a:r>
            <a:endParaRPr lang="en-US" altLang="zh-TW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5020629A-6DE8-4AB6-8254-C8E00F0969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4674217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結合特色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6308E2CC-C913-42F6-BCF9-F1757CF701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63462" y="1229709"/>
            <a:ext cx="2648151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大量結合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42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同軸再重合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標準結合原理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467707" y="5339839"/>
            <a:ext cx="1290418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sz="2517">
                <a:solidFill>
                  <a:srgbClr val="66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1.</a:t>
            </a:r>
            <a:r>
              <a:rPr lang="zh-TW" altLang="en-US" sz="2517">
                <a:solidFill>
                  <a:srgbClr val="66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同軸心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8191694" y="5302124"/>
            <a:ext cx="968214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995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99536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sz="2517" dirty="0">
                <a:solidFill>
                  <a:srgbClr val="66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2.</a:t>
            </a:r>
            <a:r>
              <a:rPr lang="zh-TW" altLang="en-US" sz="2517" dirty="0">
                <a:solidFill>
                  <a:srgbClr val="6600CC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重合</a:t>
            </a:r>
          </a:p>
        </p:txBody>
      </p:sp>
      <p:sp>
        <p:nvSpPr>
          <p:cNvPr id="6" name="矩形 5"/>
          <p:cNvSpPr/>
          <p:nvPr/>
        </p:nvSpPr>
        <p:spPr>
          <a:xfrm>
            <a:off x="5174838" y="6323403"/>
            <a:ext cx="3016855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先同軸心再重合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圖片 6" descr="FM_mate_Coinciden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47" y="4825111"/>
            <a:ext cx="301280" cy="301280"/>
          </a:xfrm>
          <a:prstGeom prst="rect">
            <a:avLst/>
          </a:prstGeom>
          <a:noFill/>
        </p:spPr>
      </p:pic>
      <p:pic>
        <p:nvPicPr>
          <p:cNvPr id="8" name="圖片 7" descr="FM_mate_Concentri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34" y="4976389"/>
            <a:ext cx="340610" cy="356262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854" y="1871682"/>
            <a:ext cx="2893844" cy="41394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084" y="2371367"/>
            <a:ext cx="3006906" cy="35056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9" y="2075247"/>
            <a:ext cx="2837505" cy="41394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5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1070" y="2376730"/>
            <a:ext cx="1479892" cy="1060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同軸心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快速定位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39" y="1765390"/>
            <a:ext cx="9754861" cy="5092611"/>
          </a:xfrm>
          <a:prstGeom prst="rect">
            <a:avLst/>
          </a:prstGeom>
        </p:spPr>
      </p:pic>
      <p:sp>
        <p:nvSpPr>
          <p:cNvPr id="6" name="Rectangle 51">
            <a:extLst>
              <a:ext uri="{FF2B5EF4-FFF2-40B4-BE49-F238E27FC236}">
                <a16:creationId xmlns:a16="http://schemas.microsoft.com/office/drawing/2014/main" id="{3F59A126-E299-49B0-B317-382227B5F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同軸再重合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標準結合原理</a:t>
            </a:r>
          </a:p>
        </p:txBody>
      </p:sp>
    </p:spTree>
    <p:extLst>
      <p:ext uri="{BB962C8B-B14F-4D97-AF65-F5344CB8AC3E}">
        <p14:creationId xmlns:p14="http://schemas.microsoft.com/office/powerpoint/2010/main" val="1936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1E966738-AC54-4250-B6C5-8F0B3724F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9" y="1877912"/>
            <a:ext cx="8184788" cy="4272941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同軸再重合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同軸心＋</a:t>
            </a: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重合完成定位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1470400" y="2344698"/>
            <a:ext cx="3219438" cy="39120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53707" y="6386835"/>
            <a:ext cx="2451312" cy="479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同軸心快速定位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16788" y="4491518"/>
            <a:ext cx="1188752" cy="941114"/>
          </a:xfrm>
          <a:prstGeom prst="wedgeRoundRectCallout">
            <a:avLst>
              <a:gd name="adj1" fmla="val 79617"/>
              <a:gd name="adj2" fmla="val -3272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endParaRPr lang="zh-TW" altLang="en-US" sz="2517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16788" y="2057122"/>
            <a:ext cx="1341210" cy="941114"/>
          </a:xfrm>
          <a:prstGeom prst="wedgeRoundRectCallout">
            <a:avLst>
              <a:gd name="adj1" fmla="val 68292"/>
              <a:gd name="adj2" fmla="val 1284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endParaRPr lang="zh-TW" altLang="en-US" sz="2517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00" y="4536661"/>
            <a:ext cx="756301" cy="8508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24" y="2162910"/>
            <a:ext cx="729539" cy="729539"/>
          </a:xfrm>
          <a:prstGeom prst="rect">
            <a:avLst/>
          </a:prstGeom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602240" y="1854854"/>
            <a:ext cx="1341210" cy="941114"/>
          </a:xfrm>
          <a:prstGeom prst="wedgeRoundRectCallout">
            <a:avLst>
              <a:gd name="adj1" fmla="val -78593"/>
              <a:gd name="adj2" fmla="val 1295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endParaRPr lang="zh-TW" altLang="en-US" sz="2517">
              <a:solidFill>
                <a:schemeClr val="tx1">
                  <a:lumMod val="95000"/>
                  <a:lumOff val="5000"/>
                </a:schemeClr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874" y="1979928"/>
            <a:ext cx="729539" cy="7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00FD0B90-2FF3-4284-BC3B-3B8D2E7A1C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E7064544-7111-437C-A450-FF139859F8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5B67BEB0-DFA5-45B8-8AEF-916FDEA505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18473ADE-12F6-41C6-8112-DDF5E1FD7B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75FB6535-EC5A-40CE-9916-AF4630F28B6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C7DC0EBA-6307-439E-8536-C566859376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A4DC22A8-4247-43A1-906B-38DB049B6F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2A4A3334-853F-406F-955D-F72F424E69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1323E01-8C79-49AD-9541-9F291FF5748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E1CB3E67-71E8-4A5F-A525-69CABC439D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B371CC6F-1CD5-4525-86DA-AC2522D9ACB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8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組裝再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複製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Ctrl</a:t>
            </a:r>
            <a:r>
              <a:rPr lang="zh-TW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＋拖曳</a:t>
            </a: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=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複製順便備料</a:t>
            </a:r>
          </a:p>
        </p:txBody>
      </p:sp>
      <p:sp>
        <p:nvSpPr>
          <p:cNvPr id="16" name="矩形 15"/>
          <p:cNvSpPr/>
          <p:nvPr/>
        </p:nvSpPr>
        <p:spPr>
          <a:xfrm>
            <a:off x="4178039" y="6238165"/>
            <a:ext cx="3322185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節省備料時間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77" y="1814087"/>
            <a:ext cx="2831411" cy="44240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94" y="1814087"/>
            <a:ext cx="3756179" cy="42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63CE2AA7-04A5-4A2A-92A5-6B2892CD0C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5E5E25DB-EB78-43A2-96B2-BD29F0BB18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246E22BF-074F-49EC-A444-0AB0F2853C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7429C4B-E2F3-4D56-9A3B-7DA535CE4B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8D629BB7-EE79-434C-9AF4-F2A7D406E3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F7152570-E17A-476D-A115-3972EF6270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7254DE9B-5CE2-49F8-B120-2EDBC78417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69C95F70-4752-4C5E-AC77-C858FC7F11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A9C6A55E-D061-48E7-8A2C-BC0CBFD3E1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E5E497B2-9960-4D37-BF55-AED691B106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B400770B-39D5-4993-90B2-B2C791B379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60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60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選選</a:t>
            </a: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Enter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選、選、</a:t>
            </a: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Enter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6504124" y="4088850"/>
            <a:ext cx="821984" cy="590701"/>
          </a:xfrm>
          <a:prstGeom prst="wedgeRoundRectCallout">
            <a:avLst>
              <a:gd name="adj1" fmla="val 105737"/>
              <a:gd name="adj2" fmla="val 1745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51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</a:t>
            </a:r>
            <a:endParaRPr lang="en-US" altLang="zh-TW" sz="251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6640820" y="2608172"/>
            <a:ext cx="821984" cy="590701"/>
          </a:xfrm>
          <a:prstGeom prst="wedgeRoundRectCallout">
            <a:avLst>
              <a:gd name="adj1" fmla="val 105737"/>
              <a:gd name="adj2" fmla="val 1745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51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</a:t>
            </a:r>
            <a:endParaRPr lang="en-US" altLang="zh-TW" sz="251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10688597" y="4190198"/>
            <a:ext cx="1164478" cy="590701"/>
          </a:xfrm>
          <a:prstGeom prst="wedgeRoundRectCallout">
            <a:avLst>
              <a:gd name="adj1" fmla="val -28002"/>
              <a:gd name="adj2" fmla="val -121118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1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Enter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AC7A39-BDA0-4941-B618-CA8A9E0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5" y="2133556"/>
            <a:ext cx="6064452" cy="41238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33B286-5201-4C44-8AE5-18F12FB6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16" y="2133556"/>
            <a:ext cx="4229655" cy="46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67E2CB14-7777-4A6B-BB0C-72D0539F8B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CD5D901C-E1C7-4B44-B31B-B22D6A2E0B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04DCE146-0422-4FC5-816D-24178C030C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C8E97322-C68F-4D53-92FA-B41ACAA79B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5B1E6B3-675F-4C42-8352-E6E2AB9278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EFD24CEC-2917-4267-B471-5314589A11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4C3FF89E-F2AE-4EE8-9DF5-8EF8296158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CB5F001A-A1B9-4143-8F0D-BD80F09E6B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A74D9A51-5C3D-4E69-B138-7EEFF50F15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D77B3E11-1D0B-468D-AC62-6D19363DBA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E6AEBFE0-4633-4CF8-AEAA-F3717747E7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1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視角切換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組裝完</a:t>
            </a: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個模型</a:t>
            </a: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&gt;&gt;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切等角視</a:t>
            </a:r>
          </a:p>
        </p:txBody>
      </p:sp>
      <p:sp>
        <p:nvSpPr>
          <p:cNvPr id="4" name="矩形 3"/>
          <p:cNvSpPr/>
          <p:nvPr/>
        </p:nvSpPr>
        <p:spPr>
          <a:xfrm>
            <a:off x="3902307" y="6236738"/>
            <a:ext cx="4659647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查看相對位置</a:t>
            </a:r>
            <a:r>
              <a:rPr lang="en-US" altLang="zh-TW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初學者養成用</a:t>
            </a:r>
            <a:r>
              <a:rPr lang="en-US" altLang="zh-TW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17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72" y="2322189"/>
            <a:ext cx="3462062" cy="3394179"/>
          </a:xfrm>
          <a:prstGeom prst="rect">
            <a:avLst/>
          </a:prstGeom>
        </p:spPr>
      </p:pic>
      <p:pic>
        <p:nvPicPr>
          <p:cNvPr id="15" name="Picture 8" descr="Homer Ru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407" y="2044230"/>
            <a:ext cx="2070808" cy="410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220" y="2023331"/>
            <a:ext cx="3202765" cy="395546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34" y="4870014"/>
            <a:ext cx="1046177" cy="12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視角切換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組裝完</a:t>
            </a: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個模型</a:t>
            </a: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&gt;&gt;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切 前一個視角</a:t>
            </a:r>
          </a:p>
        </p:txBody>
      </p:sp>
      <p:sp>
        <p:nvSpPr>
          <p:cNvPr id="4" name="矩形 3"/>
          <p:cNvSpPr/>
          <p:nvPr/>
        </p:nvSpPr>
        <p:spPr>
          <a:xfrm>
            <a:off x="3832075" y="6318466"/>
            <a:ext cx="4387390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進階者都這樣用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64" y="2300726"/>
            <a:ext cx="3918499" cy="19864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377" y="3948894"/>
            <a:ext cx="1849464" cy="225634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25" y="2067263"/>
            <a:ext cx="4501324" cy="44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B63D0143-955F-4C6A-B799-C3497954CDF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29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視角切換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組裝完切 前一個視角</a:t>
            </a:r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3862456" y="1893886"/>
            <a:ext cx="3055534" cy="2260457"/>
          </a:xfrm>
          <a:prstGeom prst="wedgeRoundRectCallout">
            <a:avLst>
              <a:gd name="adj1" fmla="val -78707"/>
              <a:gd name="adj2" fmla="val 375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65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對進階者而言</a:t>
            </a:r>
            <a:endParaRPr lang="en-US" altLang="zh-TW" sz="246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65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等角視組裝</a:t>
            </a:r>
            <a:endParaRPr lang="en-US" altLang="zh-TW" sz="246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65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太死鹹</a:t>
            </a:r>
            <a:endParaRPr lang="en-US" altLang="zh-TW" sz="246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91" y="1879189"/>
            <a:ext cx="2203420" cy="429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994" y="1741385"/>
            <a:ext cx="3938876" cy="460106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102" y="4733789"/>
            <a:ext cx="1415478" cy="17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5" name="AutoShape 2">
            <a:extLst>
              <a:ext uri="{FF2B5EF4-FFF2-40B4-BE49-F238E27FC236}">
                <a16:creationId xmlns:a16="http://schemas.microsoft.com/office/drawing/2014/main" id="{E74423A1-DC05-49BD-A224-5BA72F08D9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50E6073A-4596-4BF3-875A-8267A5A969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EB5C6A98-26A0-4955-A75F-66DC51E7B4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4B9226CA-EA23-4D69-BB4F-9EB6AD53A2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62000105-5EBA-4466-8998-8C75F84DA6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BBD17551-45D2-41A7-923C-776256B1BF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05E347B3-BF0F-4967-ADAE-E86F8B3873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2" name="AutoShape 2">
            <a:extLst>
              <a:ext uri="{FF2B5EF4-FFF2-40B4-BE49-F238E27FC236}">
                <a16:creationId xmlns:a16="http://schemas.microsoft.com/office/drawing/2014/main" id="{EC9F1207-7C3C-42C4-9372-E9149D6634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3" name="AutoShape 2">
            <a:extLst>
              <a:ext uri="{FF2B5EF4-FFF2-40B4-BE49-F238E27FC236}">
                <a16:creationId xmlns:a16="http://schemas.microsoft.com/office/drawing/2014/main" id="{7DA0A470-4BC9-44FD-B7B9-742F76B386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4" name="AutoShape 2">
            <a:extLst>
              <a:ext uri="{FF2B5EF4-FFF2-40B4-BE49-F238E27FC236}">
                <a16:creationId xmlns:a16="http://schemas.microsoft.com/office/drawing/2014/main" id="{286493AE-E099-4442-95D3-265341AC7E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5" name="AutoShape 2">
            <a:extLst>
              <a:ext uri="{FF2B5EF4-FFF2-40B4-BE49-F238E27FC236}">
                <a16:creationId xmlns:a16="http://schemas.microsoft.com/office/drawing/2014/main" id="{5F01A4A7-4673-4AC3-BEEA-B92B1856C2B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5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6" y="806155"/>
            <a:ext cx="12082891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一個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接一個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有節奏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140" y="2812517"/>
            <a:ext cx="3150939" cy="232244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97" y="2401522"/>
            <a:ext cx="3986056" cy="3436496"/>
          </a:xfrm>
          <a:prstGeom prst="rect">
            <a:avLst/>
          </a:prstGeom>
        </p:spPr>
      </p:pic>
      <p:sp>
        <p:nvSpPr>
          <p:cNvPr id="7" name="向右箭號 1"/>
          <p:cNvSpPr/>
          <p:nvPr/>
        </p:nvSpPr>
        <p:spPr bwMode="auto">
          <a:xfrm>
            <a:off x="5274017" y="5484132"/>
            <a:ext cx="1438472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61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94" y="1793827"/>
            <a:ext cx="5130014" cy="4458227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5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一個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接一個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有節奏</a:t>
            </a:r>
          </a:p>
        </p:txBody>
      </p:sp>
      <p:pic>
        <p:nvPicPr>
          <p:cNvPr id="13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87" y="1942529"/>
            <a:ext cx="1986462" cy="19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783" y="3024844"/>
            <a:ext cx="2964322" cy="2848996"/>
          </a:xfrm>
          <a:prstGeom prst="rect">
            <a:avLst/>
          </a:prstGeom>
        </p:spPr>
      </p:pic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flipV="1">
            <a:off x="2534073" y="5873840"/>
            <a:ext cx="832042" cy="22661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0"/>
          <p:cNvCxnSpPr>
            <a:cxnSpLocks noChangeShapeType="1"/>
          </p:cNvCxnSpPr>
          <p:nvPr/>
        </p:nvCxnSpPr>
        <p:spPr bwMode="auto">
          <a:xfrm rot="5400000">
            <a:off x="4883692" y="2938908"/>
            <a:ext cx="615776" cy="362991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30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61FA7D75-4907-4605-9D76-ECF2260199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3694F0B6-23AF-44F5-AFCF-B43E729717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D4190805-B8F7-4179-8A2B-1CE26E2F88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AC0CD2DB-175D-4C81-947C-2E620E5177F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464D18C1-41FD-4963-A02F-0B34DFC7C0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81CE2F08-24AA-499E-A2AA-E6907AFAD2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737C5453-B62C-447B-8618-83B9DF19E9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D16B3992-FF92-45E6-AC0D-C8956808B7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6C5E8404-96C6-46B3-B6DF-5117FA6F7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DBC748DE-353A-46C4-AF86-3DDE8351E9C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2E6384BF-03E2-45FC-B3BD-83B115E4DB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13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62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來回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點選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左選右、右選左</a:t>
            </a:r>
          </a:p>
        </p:txBody>
      </p:sp>
      <p:sp>
        <p:nvSpPr>
          <p:cNvPr id="16" name="矩形 15"/>
          <p:cNvSpPr/>
          <p:nvPr/>
        </p:nvSpPr>
        <p:spPr>
          <a:xfrm>
            <a:off x="4312771" y="6216390"/>
            <a:ext cx="3296313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節省游標往復時間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1" y="1922032"/>
            <a:ext cx="5492349" cy="41451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206" y="1899905"/>
            <a:ext cx="3530965" cy="3950166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 bwMode="auto">
          <a:xfrm rot="1440729">
            <a:off x="2074203" y="4644953"/>
            <a:ext cx="1411495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 rot="12007461">
            <a:off x="7470114" y="5482039"/>
            <a:ext cx="849793" cy="45279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74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26" name="AutoShape 2">
            <a:extLst>
              <a:ext uri="{FF2B5EF4-FFF2-40B4-BE49-F238E27FC236}">
                <a16:creationId xmlns:a16="http://schemas.microsoft.com/office/drawing/2014/main" id="{A949619A-F342-42BB-84D1-074C5213C99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99F93FCB-79A4-4CBB-8D3A-F02BD2F046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CFFC4065-8C00-44E8-9A04-9200CC997B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AA5231CA-E2E3-475D-B3B8-293C81BC6E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AEEC3534-B808-451E-8817-DF095340ED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00C54614-68F0-4159-BDC0-6E5749DCB15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E62C6A35-B549-4E62-A0DB-6B7E9833AC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A350CAE0-E456-4528-B6B3-AE04719377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9092624F-A2D6-4DBB-9F40-8A6471B354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7340B010-3824-416D-AD1B-2BA7F7BD7BA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E3F6DE63-04EE-4DAA-97CF-80305A7BD6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8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14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1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快顯工具列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啟用</a:t>
            </a:r>
            <a:r>
              <a:rPr lang="zh-TW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快顯工具列</a:t>
            </a:r>
            <a:endParaRPr lang="zh-TW" altLang="en-US" sz="2517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51761" y="6241542"/>
            <a:ext cx="2451312" cy="479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組合件結合條件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66" y="1959054"/>
            <a:ext cx="2406101" cy="42665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52" y="2031407"/>
            <a:ext cx="2785080" cy="2842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20" y="1999616"/>
            <a:ext cx="5501704" cy="41854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3091367" y="3008868"/>
            <a:ext cx="2572477" cy="4109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99" tIns="41099" rIns="82199" bIns="41099" numCol="1" rtlCol="0" anchor="t" anchorCtr="0" compatLnSpc="1">
            <a:prstTxWarp prst="textNoShape">
              <a:avLst/>
            </a:prstTxWarp>
          </a:bodyPr>
          <a:lstStyle/>
          <a:p>
            <a:pPr defTabSz="894823"/>
            <a:endParaRPr lang="zh-TW" altLang="en-US" sz="1618"/>
          </a:p>
        </p:txBody>
      </p:sp>
    </p:spTree>
    <p:extLst>
      <p:ext uri="{BB962C8B-B14F-4D97-AF65-F5344CB8AC3E}">
        <p14:creationId xmlns:p14="http://schemas.microsoft.com/office/powerpoint/2010/main" val="32000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14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1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快顯工具列 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與草圖</a:t>
            </a:r>
            <a:r>
              <a:rPr lang="zh-TW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文意感應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差異</a:t>
            </a:r>
          </a:p>
        </p:txBody>
      </p:sp>
      <p:sp>
        <p:nvSpPr>
          <p:cNvPr id="19" name="矩形 18"/>
          <p:cNvSpPr/>
          <p:nvPr/>
        </p:nvSpPr>
        <p:spPr>
          <a:xfrm>
            <a:off x="1701000" y="6168948"/>
            <a:ext cx="2127505" cy="479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草圖限制條件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23481" y="6168948"/>
            <a:ext cx="2451312" cy="479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組合件結合條件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FB64C9-34B8-480F-9E0B-F47B3FDE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096" y="2425466"/>
            <a:ext cx="6086111" cy="30166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AC3A346-77AF-4816-91D6-A8001C4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8" y="2044301"/>
            <a:ext cx="4910253" cy="40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30" name="AutoShape 2">
            <a:extLst>
              <a:ext uri="{FF2B5EF4-FFF2-40B4-BE49-F238E27FC236}">
                <a16:creationId xmlns:a16="http://schemas.microsoft.com/office/drawing/2014/main" id="{D5CD4471-05E5-4725-8F40-847C4AE4EA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AAEDFDAE-6859-4E22-8976-711CE615E6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F7308017-3157-4949-8FD6-3FD6F71AD0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984202C5-3A7F-4368-BB04-6663CE259C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E20C743D-232D-44A1-8AB4-B3F99BA964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D2E4FBCD-B5A9-43CB-B60E-4D57420739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DC87F57C-4C4C-4E0F-822C-0B6AD50E308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526CC448-6B95-4BA1-A5EA-0424D3F5EDB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A9575445-E535-4B91-B475-0CA5731AD1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FFB8A035-4C6C-4672-8606-70D0500E6B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3209389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78A9286B-D89D-456A-ABCA-5D6A410DD6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79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033A7C1-05E1-415B-B6B4-10E324F4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713" y="1822312"/>
            <a:ext cx="4062061" cy="1705063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結合選擇 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圖元為主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07215" y="6238162"/>
            <a:ext cx="4377577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90%</a:t>
            </a:r>
            <a:r>
              <a:rPr lang="zh-TW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以上兩圖元以面為主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475413" y="2059707"/>
            <a:ext cx="4772320" cy="35678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6669297" y="3404121"/>
            <a:ext cx="3830415" cy="2831424"/>
          </a:xfrm>
          <a:prstGeom prst="rect">
            <a:avLst/>
          </a:prstGeom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1001525" y="5417604"/>
            <a:ext cx="838730" cy="515581"/>
          </a:xfrm>
          <a:prstGeom prst="wedgeRoundRectCallout">
            <a:avLst>
              <a:gd name="adj1" fmla="val -33437"/>
              <a:gd name="adj2" fmla="val -967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64528" y="2229114"/>
            <a:ext cx="838730" cy="515581"/>
          </a:xfrm>
          <a:prstGeom prst="wedgeRoundRectCallout">
            <a:avLst>
              <a:gd name="adj1" fmla="val 54310"/>
              <a:gd name="adj2" fmla="val 1312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0218893" y="1971323"/>
            <a:ext cx="1249723" cy="515581"/>
          </a:xfrm>
          <a:prstGeom prst="wedgeRoundRectCallout">
            <a:avLst>
              <a:gd name="adj1" fmla="val -81619"/>
              <a:gd name="adj2" fmla="val 55532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1+2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2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先條件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或指令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先選條件再選指令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09" y="1960360"/>
            <a:ext cx="2739948" cy="43983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矩形 2"/>
          <p:cNvSpPr/>
          <p:nvPr/>
        </p:nvSpPr>
        <p:spPr>
          <a:xfrm>
            <a:off x="4931526" y="6235586"/>
            <a:ext cx="2702130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適用標準結合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47" y="2333022"/>
            <a:ext cx="4726408" cy="4025670"/>
          </a:xfrm>
          <a:prstGeom prst="rect">
            <a:avLst/>
          </a:prstGeom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5768323" y="4279782"/>
            <a:ext cx="1249723" cy="610987"/>
          </a:xfrm>
          <a:prstGeom prst="wedgeRoundRectCallout">
            <a:avLst>
              <a:gd name="adj1" fmla="val 73991"/>
              <a:gd name="adj2" fmla="val -27524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條件</a:t>
            </a: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3319487" y="5440345"/>
            <a:ext cx="1338044" cy="640704"/>
          </a:xfrm>
          <a:prstGeom prst="wedgeRoundRectCallout">
            <a:avLst>
              <a:gd name="adj1" fmla="val -100669"/>
              <a:gd name="adj2" fmla="val 35769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指令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767445" y="1817441"/>
            <a:ext cx="1112726" cy="515581"/>
          </a:xfrm>
          <a:prstGeom prst="wedgeRoundRectCallout">
            <a:avLst>
              <a:gd name="adj1" fmla="val -68130"/>
              <a:gd name="adj2" fmla="val 60855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指令</a:t>
            </a:r>
          </a:p>
        </p:txBody>
      </p:sp>
    </p:spTree>
    <p:extLst>
      <p:ext uri="{BB962C8B-B14F-4D97-AF65-F5344CB8AC3E}">
        <p14:creationId xmlns:p14="http://schemas.microsoft.com/office/powerpoint/2010/main" val="24687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95" y="1869809"/>
            <a:ext cx="1771426" cy="19448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89" y="3919080"/>
            <a:ext cx="1918546" cy="28213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lum bright="38000"/>
          </a:blip>
          <a:stretch>
            <a:fillRect/>
          </a:stretch>
        </p:blipFill>
        <p:spPr>
          <a:xfrm>
            <a:off x="4757168" y="1915422"/>
            <a:ext cx="7221093" cy="4277035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先條件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或指令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先選指令再選條件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3354194" y="5633617"/>
            <a:ext cx="1224047" cy="485658"/>
          </a:xfrm>
          <a:prstGeom prst="wedgeRoundRectCallout">
            <a:avLst>
              <a:gd name="adj1" fmla="val -69697"/>
              <a:gd name="adj2" fmla="val 6499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指令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2637133" y="2457463"/>
            <a:ext cx="1301474" cy="606455"/>
          </a:xfrm>
          <a:prstGeom prst="wedgeRoundRectCallout">
            <a:avLst>
              <a:gd name="adj1" fmla="val -76160"/>
              <a:gd name="adj2" fmla="val -6729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條件</a:t>
            </a:r>
          </a:p>
        </p:txBody>
      </p:sp>
      <p:sp>
        <p:nvSpPr>
          <p:cNvPr id="6" name="矩形 5"/>
          <p:cNvSpPr/>
          <p:nvPr/>
        </p:nvSpPr>
        <p:spPr>
          <a:xfrm>
            <a:off x="4224133" y="6269307"/>
            <a:ext cx="3904425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適用</a:t>
            </a:r>
            <a:r>
              <a:rPr lang="en-US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進階與</a:t>
            </a:r>
            <a:r>
              <a:rPr lang="en-US" altLang="zh-TW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517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機械結合</a:t>
            </a:r>
            <a:endParaRPr lang="en-US" altLang="zh-TW" sz="2517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7789633" y="2861933"/>
            <a:ext cx="1156162" cy="567068"/>
          </a:xfrm>
          <a:prstGeom prst="wedgeRoundRectCallout">
            <a:avLst>
              <a:gd name="adj1" fmla="val -58669"/>
              <a:gd name="adj2" fmla="val -9487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2-1.</a:t>
            </a:r>
            <a:r>
              <a:rPr lang="zh-TW" altLang="en-US" sz="2517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10822099" y="3629386"/>
            <a:ext cx="1156162" cy="579389"/>
          </a:xfrm>
          <a:prstGeom prst="wedgeRoundRectCallout">
            <a:avLst>
              <a:gd name="adj1" fmla="val 2224"/>
              <a:gd name="adj2" fmla="val -158223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en-US" altLang="zh-TW" sz="2517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2-2.</a:t>
            </a:r>
            <a:r>
              <a:rPr lang="zh-TW" altLang="en-US" sz="2517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</a:p>
        </p:txBody>
      </p:sp>
    </p:spTree>
    <p:extLst>
      <p:ext uri="{BB962C8B-B14F-4D97-AF65-F5344CB8AC3E}">
        <p14:creationId xmlns:p14="http://schemas.microsoft.com/office/powerpoint/2010/main" val="29566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743FCE74-0AF6-4CE9-9C7C-B26DCF465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482107" y="562349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8" name="AutoShape 2"/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2A8C3A96-F79C-436D-9C7D-A54B3873DB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BCED5E8-74CA-44D7-96B1-A5E8DCE05F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5" y="2174211"/>
            <a:ext cx="2722782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過濾面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BDAEC5A0-E376-4EDC-8E86-E9D216E26B1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0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接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個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7952348E-B85C-4BF0-81C3-11CD2306EE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6" y="1317241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一致備料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20C6AA37-B7C9-4AE2-BF03-BAD51FE933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899218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組裝再複製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7" name="AutoShape 2">
            <a:extLst>
              <a:ext uri="{FF2B5EF4-FFF2-40B4-BE49-F238E27FC236}">
                <a16:creationId xmlns:a16="http://schemas.microsoft.com/office/drawing/2014/main" id="{8FC8288E-CECA-4F93-AED7-C3D53FCD12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選選</a:t>
            </a:r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Enter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0C41677E-FB4A-436A-9DB2-1742DBA13E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2107" y="3057626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 同軸再重合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0B128C69-D172-4752-8187-C46DD09BF8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936" y="5582402"/>
            <a:ext cx="2722781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 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視角切換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0B5CC312-A852-4A02-A8DB-F67BC3393B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4740810"/>
            <a:ext cx="2722781" cy="61200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視角框選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837B1733-FBB9-4DA5-AB04-3F5DFC761E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000425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9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快顯工具列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63116420-5167-41C4-B7E6-73F218A7ED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3842017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10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先條件或指令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EA7C7E60-DA1B-40E5-9EE2-CCD5A4479AA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06721" y="2158833"/>
            <a:ext cx="2764365" cy="61200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來回點選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19460" y="1237758"/>
            <a:ext cx="1780966" cy="47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17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17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6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視角框選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快速大量</a:t>
            </a: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選擇</a:t>
            </a:r>
          </a:p>
        </p:txBody>
      </p:sp>
      <p:sp>
        <p:nvSpPr>
          <p:cNvPr id="16" name="矩形 15"/>
          <p:cNvSpPr/>
          <p:nvPr/>
        </p:nvSpPr>
        <p:spPr>
          <a:xfrm>
            <a:off x="4760937" y="6238162"/>
            <a:ext cx="2978806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節省游標往復時間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13" y="1866742"/>
            <a:ext cx="4872696" cy="40644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4" y="1947798"/>
            <a:ext cx="4613058" cy="34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0647D40-45D9-4E85-B759-474E7C7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8" y="946880"/>
            <a:ext cx="4492426" cy="5148698"/>
          </a:xfrm>
          <a:prstGeom prst="rect">
            <a:avLst/>
          </a:prstGeom>
        </p:spPr>
      </p:pic>
      <p:sp>
        <p:nvSpPr>
          <p:cNvPr id="9" name="AutoShape 34">
            <a:extLst>
              <a:ext uri="{FF2B5EF4-FFF2-40B4-BE49-F238E27FC236}">
                <a16:creationId xmlns:a16="http://schemas.microsoft.com/office/drawing/2014/main" id="{E75EC316-A3F2-4E9F-85D9-D5D9D4C6F4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1229709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共同原理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9701593-A6D3-48EB-AD0C-4D92E49EEC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2350374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預覽與編輯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D0307D47-5037-4A16-8FDC-A658081DF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3502570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快速組裝</a:t>
            </a:r>
            <a:endParaRPr lang="en-US" altLang="zh-TW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5020629A-6DE8-4AB6-8254-C8E00F0969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4674217"/>
            <a:ext cx="2880000" cy="8408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結合特色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6308E2CC-C913-42F6-BCF9-F1757CF701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63462" y="1229709"/>
            <a:ext cx="2648151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大量結合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3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3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結合智慧性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	1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自動判斷所選條件合理性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0482" y="6055375"/>
            <a:ext cx="3980490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選擇</a:t>
            </a:r>
            <a:r>
              <a:rPr lang="en-US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圓柱面，自動同軸心</a:t>
            </a:r>
            <a:endParaRPr lang="zh-TW" altLang="en-US" sz="2539" b="1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96C5989-AC28-4FA5-93E4-408E49E2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5" y="2095218"/>
            <a:ext cx="6096851" cy="40391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5F70857-D576-4778-8AB6-B79B5302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159704"/>
            <a:ext cx="4811912" cy="391019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C94BF31-D93A-424E-8843-6829F5883208}"/>
              </a:ext>
            </a:extLst>
          </p:cNvPr>
          <p:cNvSpPr/>
          <p:nvPr/>
        </p:nvSpPr>
        <p:spPr>
          <a:xfrm>
            <a:off x="8229892" y="5456661"/>
            <a:ext cx="3980490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選擇</a:t>
            </a:r>
            <a:r>
              <a:rPr lang="en-US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面，自動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</a:p>
        </p:txBody>
      </p:sp>
    </p:spTree>
    <p:extLst>
      <p:ext uri="{BB962C8B-B14F-4D97-AF65-F5344CB8AC3E}">
        <p14:creationId xmlns:p14="http://schemas.microsoft.com/office/powerpoint/2010/main" val="13516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結合智慧性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自動判斷所選條件的合理性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69855" y="6293650"/>
            <a:ext cx="4871833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選擇條件不滿足，結合抑制狀態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70" y="2158572"/>
            <a:ext cx="4555677" cy="37320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38" y="1873844"/>
            <a:ext cx="1680124" cy="3213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999" y="1884309"/>
            <a:ext cx="1335484" cy="2860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24" y="1884309"/>
            <a:ext cx="1499187" cy="2912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6" y="2185036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43" y="4084961"/>
            <a:ext cx="926398" cy="9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59" y="2950711"/>
            <a:ext cx="536812" cy="5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5" y="2415142"/>
            <a:ext cx="832529" cy="83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810" y="3750217"/>
            <a:ext cx="832529" cy="83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402638" y="3234732"/>
            <a:ext cx="1081345" cy="33248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622" tIns="46310" rIns="92622" bIns="4631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888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2717889" y="2519673"/>
            <a:ext cx="1081345" cy="33248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622" tIns="46310" rIns="92622" bIns="4631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888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2741226" y="3666730"/>
            <a:ext cx="1499186" cy="73425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622" tIns="46310" rIns="92622" bIns="4631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888"/>
          </a:p>
        </p:txBody>
      </p:sp>
    </p:spTree>
    <p:extLst>
      <p:ext uri="{BB962C8B-B14F-4D97-AF65-F5344CB8AC3E}">
        <p14:creationId xmlns:p14="http://schemas.microsoft.com/office/powerpoint/2010/main" val="38028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9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結合智慧性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自動判斷所選條件的合理性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86091" y="6293650"/>
            <a:ext cx="5355596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所選圖元對目前結合類型不是有效的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795" y="1882447"/>
            <a:ext cx="4987453" cy="42843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9" y="2150762"/>
            <a:ext cx="3387261" cy="35556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32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結合選擇 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單一</a:t>
            </a:r>
            <a:r>
              <a:rPr lang="zh-TW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條件或多項條件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27" y="3328718"/>
            <a:ext cx="3830415" cy="28314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726" y="3035041"/>
            <a:ext cx="4229601" cy="3482355"/>
          </a:xfrm>
          <a:prstGeom prst="rect">
            <a:avLst/>
          </a:prstGeom>
        </p:spPr>
      </p:pic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869966" y="3908492"/>
            <a:ext cx="993979" cy="515581"/>
          </a:xfrm>
          <a:prstGeom prst="wedgeRoundRectCallout">
            <a:avLst>
              <a:gd name="adj1" fmla="val 85821"/>
              <a:gd name="adj2" fmla="val 400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9315439" y="5710875"/>
            <a:ext cx="1027481" cy="506846"/>
          </a:xfrm>
          <a:prstGeom prst="wedgeRoundRectCallout">
            <a:avLst>
              <a:gd name="adj1" fmla="val -47394"/>
              <a:gd name="adj2" fmla="val -116262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5856516" y="5483960"/>
            <a:ext cx="838730" cy="515581"/>
          </a:xfrm>
          <a:prstGeom prst="wedgeRoundRectCallout">
            <a:avLst>
              <a:gd name="adj1" fmla="val 96474"/>
              <a:gd name="adj2" fmla="val 34861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894823"/>
            <a:r>
              <a:rPr lang="zh-TW" altLang="en-US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17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29082" y="6217720"/>
            <a:ext cx="1659430" cy="545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877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單一條件</a:t>
            </a:r>
            <a:endParaRPr lang="zh-TW" altLang="en-US" sz="2877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76577" y="6200946"/>
            <a:ext cx="1659430" cy="545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877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多項條件</a:t>
            </a:r>
            <a:endParaRPr lang="zh-TW" altLang="en-US" sz="2877">
              <a:solidFill>
                <a:srgbClr val="0000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37" y="2355594"/>
            <a:ext cx="767670" cy="76767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t="10475"/>
          <a:stretch/>
        </p:blipFill>
        <p:spPr>
          <a:xfrm>
            <a:off x="976215" y="2091559"/>
            <a:ext cx="2969176" cy="103170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493" y="1868428"/>
            <a:ext cx="2328955" cy="171808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FA71505-C304-4093-976A-1C22DCB19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007" y="1981815"/>
            <a:ext cx="866319" cy="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52" y="1828419"/>
            <a:ext cx="1829041" cy="4331412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結合整合性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	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結合整合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，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節省組裝時間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5801" y="6232673"/>
            <a:ext cx="1243963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鉸鍊</a:t>
            </a:r>
            <a:endParaRPr lang="zh-TW" altLang="en-US" sz="2539" b="1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023245" y="2217604"/>
            <a:ext cx="1562801" cy="579226"/>
          </a:xfrm>
          <a:prstGeom prst="wedgeRoundRectCallout">
            <a:avLst>
              <a:gd name="adj1" fmla="val -68874"/>
              <a:gd name="adj2" fmla="val 1926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同軸心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893969" y="3148220"/>
            <a:ext cx="1542268" cy="536543"/>
          </a:xfrm>
          <a:prstGeom prst="wedgeRoundRectCallout">
            <a:avLst>
              <a:gd name="adj1" fmla="val -68874"/>
              <a:gd name="adj2" fmla="val 1926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177495" y="4979987"/>
            <a:ext cx="1853764" cy="520176"/>
          </a:xfrm>
          <a:prstGeom prst="wedgeRoundRectCallout">
            <a:avLst>
              <a:gd name="adj1" fmla="val -77317"/>
              <a:gd name="adj2" fmla="val -2365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限制角度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64" y="2072822"/>
            <a:ext cx="4593663" cy="39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2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結合複合性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個以上獨立的運動結合</a:t>
            </a:r>
          </a:p>
        </p:txBody>
      </p:sp>
      <p:pic>
        <p:nvPicPr>
          <p:cNvPr id="3" name="圖片 2"/>
          <p:cNvPicPr/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3193417" y="1819265"/>
            <a:ext cx="6530812" cy="4443209"/>
          </a:xfrm>
          <a:prstGeom prst="rect">
            <a:avLst/>
          </a:prstGeom>
        </p:spPr>
      </p:pic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3677181" y="2115928"/>
            <a:ext cx="2280601" cy="684631"/>
          </a:xfrm>
          <a:prstGeom prst="wedgeRoundRectCallout">
            <a:avLst>
              <a:gd name="adj1" fmla="val 47553"/>
              <a:gd name="adj2" fmla="val 1250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齒條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小齒輪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603908" y="4880291"/>
            <a:ext cx="1991982" cy="1073049"/>
          </a:xfrm>
          <a:prstGeom prst="wedgeRoundRectCallout">
            <a:avLst>
              <a:gd name="adj1" fmla="val 67103"/>
              <a:gd name="adj2" fmla="val -5957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車輪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限制角度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5D9FD07-5A20-495C-8BE5-3AFD141E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6" y="4973259"/>
            <a:ext cx="887111" cy="8871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DC6AF00-750A-4C11-88F2-5302E3A8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99" y="2169503"/>
            <a:ext cx="631056" cy="63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11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結合突破性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旋轉運動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11895" y="6344212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齒輪可以產生正交傳遞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08" y="1785559"/>
            <a:ext cx="7463785" cy="44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27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7263D660-315D-4F35-A563-989EA360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4919"/>
            <a:ext cx="2422831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71" y="1883365"/>
            <a:ext cx="2610826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9" y="1911322"/>
            <a:ext cx="2422831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210771" y="6287481"/>
            <a:ext cx="3883969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不必刪除結合或重新製作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結合互換性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類似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可直接替換</a:t>
            </a:r>
          </a:p>
        </p:txBody>
      </p:sp>
      <p:cxnSp>
        <p:nvCxnSpPr>
          <p:cNvPr id="8" name="AutoShape 10"/>
          <p:cNvCxnSpPr>
            <a:cxnSpLocks noChangeShapeType="1"/>
            <a:endCxn id="10" idx="1"/>
          </p:cNvCxnSpPr>
          <p:nvPr/>
        </p:nvCxnSpPr>
        <p:spPr bwMode="auto">
          <a:xfrm rot="16200000" flipH="1">
            <a:off x="1977796" y="2977798"/>
            <a:ext cx="1411988" cy="619561"/>
          </a:xfrm>
          <a:prstGeom prst="curvedConnector2">
            <a:avLst/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DC64543A-7DB6-407A-B548-AA8C25DDB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814" y="1864919"/>
            <a:ext cx="2764365" cy="41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AutoShape 10">
            <a:extLst>
              <a:ext uri="{FF2B5EF4-FFF2-40B4-BE49-F238E27FC236}">
                <a16:creationId xmlns:a16="http://schemas.microsoft.com/office/drawing/2014/main" id="{C6B24F97-C8FF-4B3C-A834-66B471D308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42305" y="2581584"/>
            <a:ext cx="1680509" cy="1377846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72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9F09A4A-1C2C-4638-AC24-143B0169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01" y="1955041"/>
            <a:ext cx="2610826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64" y="2022500"/>
            <a:ext cx="2422831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1082586" y="6374919"/>
            <a:ext cx="5114075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固定與範圍活動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>
            <a:off x="2676108" y="5395264"/>
            <a:ext cx="879354" cy="34102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6" name="向右箭號 5"/>
          <p:cNvSpPr/>
          <p:nvPr/>
        </p:nvSpPr>
        <p:spPr bwMode="auto">
          <a:xfrm>
            <a:off x="2664389" y="5903281"/>
            <a:ext cx="891074" cy="299324"/>
          </a:xfrm>
          <a:prstGeom prst="rightArrow">
            <a:avLst/>
          </a:prstGeom>
          <a:solidFill>
            <a:srgbClr val="00CC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1837712" y="4482558"/>
            <a:ext cx="1000547" cy="593392"/>
          </a:xfrm>
          <a:prstGeom prst="wedgeRoundRectCallout">
            <a:avLst>
              <a:gd name="adj1" fmla="val 47629"/>
              <a:gd name="adj2" fmla="val -169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角度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1722081" y="3757163"/>
            <a:ext cx="1000547" cy="593392"/>
          </a:xfrm>
          <a:prstGeom prst="wedgeRoundRectCallout">
            <a:avLst>
              <a:gd name="adj1" fmla="val 47629"/>
              <a:gd name="adj2" fmla="val -169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距離</a:t>
            </a:r>
          </a:p>
        </p:txBody>
      </p:sp>
      <p:sp>
        <p:nvSpPr>
          <p:cNvPr id="9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結合互換性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類似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可直接替換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462" y="2022500"/>
            <a:ext cx="2610826" cy="422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utoShape 12">
            <a:extLst>
              <a:ext uri="{FF2B5EF4-FFF2-40B4-BE49-F238E27FC236}">
                <a16:creationId xmlns:a16="http://schemas.microsoft.com/office/drawing/2014/main" id="{057A77D0-DCFA-4E3B-9527-AA3EFF345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352" y="3389243"/>
            <a:ext cx="1000547" cy="593392"/>
          </a:xfrm>
          <a:prstGeom prst="wedgeRoundRectCallout">
            <a:avLst>
              <a:gd name="adj1" fmla="val -79591"/>
              <a:gd name="adj2" fmla="val 1381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寬度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1DD3F1B8-C59E-4499-9F92-B11E61193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876" y="2228980"/>
            <a:ext cx="1000547" cy="593392"/>
          </a:xfrm>
          <a:prstGeom prst="wedgeRoundRectCallout">
            <a:avLst>
              <a:gd name="adj1" fmla="val -60664"/>
              <a:gd name="adj2" fmla="val 9835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對稱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F8BF87A-853E-4F76-9C70-2F6056B9A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9" y="2282536"/>
            <a:ext cx="3385457" cy="37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87" y="1900505"/>
            <a:ext cx="2557037" cy="41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437" y="1900565"/>
            <a:ext cx="2557037" cy="41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37" y="1886187"/>
            <a:ext cx="2557037" cy="41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5166627" y="6239484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和螺旋有關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7" name="AutoShape 10"/>
          <p:cNvCxnSpPr>
            <a:cxnSpLocks noChangeShapeType="1"/>
          </p:cNvCxnSpPr>
          <p:nvPr/>
        </p:nvCxnSpPr>
        <p:spPr bwMode="auto">
          <a:xfrm>
            <a:off x="3390004" y="4189202"/>
            <a:ext cx="1182886" cy="382539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AutoShape 10"/>
          <p:cNvCxnSpPr>
            <a:cxnSpLocks noChangeShapeType="1"/>
          </p:cNvCxnSpPr>
          <p:nvPr/>
        </p:nvCxnSpPr>
        <p:spPr bwMode="auto">
          <a:xfrm>
            <a:off x="6358985" y="4327420"/>
            <a:ext cx="1810290" cy="1473302"/>
          </a:xfrm>
          <a:prstGeom prst="curvedConnector3">
            <a:avLst>
              <a:gd name="adj1" fmla="val 50000"/>
            </a:avLst>
          </a:prstGeom>
          <a:noFill/>
          <a:ln w="92075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51"/>
          <p:cNvSpPr>
            <a:spLocks noChangeArrowheads="1"/>
          </p:cNvSpPr>
          <p:nvPr/>
        </p:nvSpPr>
        <p:spPr bwMode="auto">
          <a:xfrm>
            <a:off x="0" y="782792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結合互換性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類似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可直接替換</a:t>
            </a:r>
          </a:p>
        </p:txBody>
      </p:sp>
    </p:spTree>
    <p:extLst>
      <p:ext uri="{BB962C8B-B14F-4D97-AF65-F5344CB8AC3E}">
        <p14:creationId xmlns:p14="http://schemas.microsoft.com/office/powerpoint/2010/main" val="9979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338" y="2156327"/>
            <a:ext cx="1980451" cy="2940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7" y="2878409"/>
            <a:ext cx="2349710" cy="2218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結合互換性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轉機械結合</a:t>
            </a:r>
          </a:p>
        </p:txBody>
      </p:sp>
      <p:sp>
        <p:nvSpPr>
          <p:cNvPr id="7" name="矩形 6"/>
          <p:cNvSpPr/>
          <p:nvPr/>
        </p:nvSpPr>
        <p:spPr>
          <a:xfrm>
            <a:off x="5034564" y="6286183"/>
            <a:ext cx="181171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相切轉凸輪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>
            <a:off x="2295875" y="5301667"/>
            <a:ext cx="1520401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312" y="1878900"/>
            <a:ext cx="3105309" cy="43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297857" y="49873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錯誤訊息 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gray">
          <a:xfrm>
            <a:off x="315499" y="272292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原理提示</a:t>
            </a: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315499" y="4230063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設計驗證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4D4B264-F783-4908-ADD6-B568D8DABE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7857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結合選擇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4009D9D8-B8BE-4C87-8D7F-0CC446FD5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1964323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結合參數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2629D3B2-68D7-4701-8357-AFF233DFA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5499" y="3482356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顏色對應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9517A1-1096-490C-A1C6-3BB3CD30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223E0CA5-CC86-4CB8-8145-4DC97777AC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31635" y="1175521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選擇計算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87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83" y="1880198"/>
            <a:ext cx="5170228" cy="410138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59796" y="6268732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轉換相對應結合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結合互換性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標準轉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進階距離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5" y="1909803"/>
            <a:ext cx="2427472" cy="1642836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 bwMode="auto">
          <a:xfrm>
            <a:off x="1155854" y="5048115"/>
            <a:ext cx="1520401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99" y="3713578"/>
            <a:ext cx="2322119" cy="23417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2D362C5-FE00-4F63-8291-C4A10D224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65" y="3706864"/>
            <a:ext cx="2596986" cy="7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950" y="5876970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齒條小齒輪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參數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互換性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同一指令的項目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88801" y="5876970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螺釘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80915" y="4277509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狹槽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53907" y="4514775"/>
            <a:ext cx="1904632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路徑結合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433197" y="1868001"/>
            <a:ext cx="2443874" cy="3993408"/>
          </a:xfrm>
          <a:prstGeom prst="roundRect">
            <a:avLst>
              <a:gd name="adj" fmla="val 7351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4" y="1977709"/>
            <a:ext cx="2153772" cy="177508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5" y="3862505"/>
            <a:ext cx="1979597" cy="18467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03" y="1910621"/>
            <a:ext cx="1770187" cy="190635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903" y="3925519"/>
            <a:ext cx="1770187" cy="1933590"/>
          </a:xfrm>
          <a:prstGeom prst="rect">
            <a:avLst/>
          </a:prstGeom>
        </p:spPr>
      </p:pic>
      <p:sp>
        <p:nvSpPr>
          <p:cNvPr id="19" name="圓角矩形 12"/>
          <p:cNvSpPr/>
          <p:nvPr/>
        </p:nvSpPr>
        <p:spPr bwMode="auto">
          <a:xfrm>
            <a:off x="3447970" y="1883562"/>
            <a:ext cx="2204812" cy="3993408"/>
          </a:xfrm>
          <a:prstGeom prst="roundRect">
            <a:avLst>
              <a:gd name="adj" fmla="val 7351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213" y="1917467"/>
            <a:ext cx="1999676" cy="212537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692" y="1977709"/>
            <a:ext cx="2081846" cy="1920751"/>
          </a:xfrm>
          <a:prstGeom prst="rect">
            <a:avLst/>
          </a:prstGeom>
        </p:spPr>
      </p:pic>
      <p:sp>
        <p:nvSpPr>
          <p:cNvPr id="22" name="圓角矩形 12"/>
          <p:cNvSpPr/>
          <p:nvPr/>
        </p:nvSpPr>
        <p:spPr bwMode="auto">
          <a:xfrm>
            <a:off x="6323582" y="1826791"/>
            <a:ext cx="2219300" cy="3993408"/>
          </a:xfrm>
          <a:prstGeom prst="roundRect">
            <a:avLst>
              <a:gd name="adj" fmla="val 7351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23" name="圓角矩形 12"/>
          <p:cNvSpPr/>
          <p:nvPr/>
        </p:nvSpPr>
        <p:spPr bwMode="auto">
          <a:xfrm>
            <a:off x="8907966" y="1853872"/>
            <a:ext cx="2219300" cy="3993408"/>
          </a:xfrm>
          <a:prstGeom prst="roundRect">
            <a:avLst>
              <a:gd name="adj" fmla="val 7351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1673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409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隱藏指令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條件存在情況下才會顯示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 rot="18382518">
            <a:off x="1755224" y="5444613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8" name="向右箭號 7"/>
          <p:cNvSpPr/>
          <p:nvPr/>
        </p:nvSpPr>
        <p:spPr bwMode="auto">
          <a:xfrm rot="18382518">
            <a:off x="7180253" y="5291592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49" y="2753301"/>
            <a:ext cx="4091168" cy="23491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197" y="2738497"/>
            <a:ext cx="4588130" cy="23491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39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2">
            <a:extLst>
              <a:ext uri="{FF2B5EF4-FFF2-40B4-BE49-F238E27FC236}">
                <a16:creationId xmlns:a16="http://schemas.microsoft.com/office/drawing/2014/main" id="{B938F035-5479-4EB6-A00F-1AFED5D2C5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1" y="523177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參數互換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性</a:t>
            </a: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B527B099-D812-4613-A7B7-994B41A548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6382" y="209825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整合性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9A1F50E4-360C-40E7-AC63-D47FAEAFBE3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5551" y="2872803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複合性 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E6A34AA-AB6D-4326-A87C-4D224DB35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3647349"/>
            <a:ext cx="2764365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突破性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000AEF6-4BCC-4893-B3D0-E2CE22096F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3" y="441803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結合互換性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A286A29F-1C2D-484E-965F-AEC7BF29DC9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7" y="2063528"/>
            <a:ext cx="2746723" cy="604302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8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圖示對應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4024AA-0915-4012-A9C7-5A6A653A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FCBEA9A6-50CC-4B88-8204-4ECB201DFA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64696" y="1292715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隱藏指令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2F1237D-C20A-4621-8965-A81B73A1B7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3192" y="1284517"/>
            <a:ext cx="2746723" cy="596836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智慧性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04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88" y="1864596"/>
            <a:ext cx="2519827" cy="3979071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0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圖示對應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結合圖示對應</a:t>
            </a:r>
          </a:p>
        </p:txBody>
      </p:sp>
      <p:sp>
        <p:nvSpPr>
          <p:cNvPr id="6" name="矩形 5"/>
          <p:cNvSpPr/>
          <p:nvPr/>
        </p:nvSpPr>
        <p:spPr>
          <a:xfrm>
            <a:off x="589998" y="5821457"/>
            <a:ext cx="1917963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同軸心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95" y="2253472"/>
            <a:ext cx="1956193" cy="31437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37962" y="5792648"/>
            <a:ext cx="1917963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  <a:r>
              <a:rPr lang="en-US" altLang="zh-TW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重合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22237" y="5843667"/>
            <a:ext cx="1917963" cy="479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17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好找與認知</a:t>
            </a:r>
            <a:endParaRPr lang="en-US" altLang="zh-TW" sz="2517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769" y="5629884"/>
            <a:ext cx="906897" cy="90689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960" y="5566829"/>
            <a:ext cx="867018" cy="97539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683" y="2390300"/>
            <a:ext cx="3717899" cy="19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0647D40-45D9-4E85-B759-474E7C7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88" y="946880"/>
            <a:ext cx="4492426" cy="5148698"/>
          </a:xfrm>
          <a:prstGeom prst="rect">
            <a:avLst/>
          </a:prstGeom>
        </p:spPr>
      </p:pic>
      <p:sp>
        <p:nvSpPr>
          <p:cNvPr id="9" name="AutoShape 34">
            <a:extLst>
              <a:ext uri="{FF2B5EF4-FFF2-40B4-BE49-F238E27FC236}">
                <a16:creationId xmlns:a16="http://schemas.microsoft.com/office/drawing/2014/main" id="{E75EC316-A3F2-4E9F-85D9-D5D9D4C6F4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1229709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共同原理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89701593-A6D3-48EB-AD0C-4D92E49EEC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165" y="2350374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預覽與編輯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5" name="AutoShape 34">
            <a:extLst>
              <a:ext uri="{FF2B5EF4-FFF2-40B4-BE49-F238E27FC236}">
                <a16:creationId xmlns:a16="http://schemas.microsoft.com/office/drawing/2014/main" id="{D0307D47-5037-4A16-8FDC-A658081DF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3502570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快速組裝</a:t>
            </a:r>
            <a:endParaRPr lang="en-US" altLang="zh-TW" sz="3200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5020629A-6DE8-4AB6-8254-C8E00F0969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2052" y="4674217"/>
            <a:ext cx="2880000" cy="84082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結合特色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34">
            <a:extLst>
              <a:ext uri="{FF2B5EF4-FFF2-40B4-BE49-F238E27FC236}">
                <a16:creationId xmlns:a16="http://schemas.microsoft.com/office/drawing/2014/main" id="{6308E2CC-C913-42F6-BCF9-F1757CF701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63462" y="1229709"/>
            <a:ext cx="2648151" cy="84082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大量結合</a:t>
            </a:r>
            <a:endParaRPr lang="en-US" altLang="zh-TW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83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653680" y="1185993"/>
            <a:ext cx="3322439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謹慎結合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64678" y="3177578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多個結合模式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64678" y="411515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與結合一起複製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1243A2DA-A602-40C2-BEAE-0F5C511E71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2145339"/>
            <a:ext cx="3322439" cy="687749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複製排列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B18A8B1-B660-462D-BF9F-D7941D6953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514739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結合控制器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4A11A2-8D5E-447E-8343-B112D38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謹慎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進階與機械結合花時間解出</a:t>
            </a:r>
          </a:p>
        </p:txBody>
      </p:sp>
      <p:sp>
        <p:nvSpPr>
          <p:cNvPr id="6" name="矩形 5"/>
          <p:cNvSpPr/>
          <p:nvPr/>
        </p:nvSpPr>
        <p:spPr>
          <a:xfrm>
            <a:off x="3145971" y="6289333"/>
            <a:ext cx="5278327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只要有參數都花時間計算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199" y="1867672"/>
            <a:ext cx="4622188" cy="49903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A0891E8-327B-450E-9902-9D56D823A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85"/>
          <a:stretch/>
        </p:blipFill>
        <p:spPr>
          <a:xfrm>
            <a:off x="3782802" y="1969257"/>
            <a:ext cx="2161644" cy="41385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B2660D5-7639-48F3-8F74-D2FC866FD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79" y="1969257"/>
            <a:ext cx="2442285" cy="421849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63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3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結合參數 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進階或機械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363" y="2108883"/>
            <a:ext cx="3978836" cy="41158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3" y="1930751"/>
            <a:ext cx="1877572" cy="13930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053A63-BDA2-4EAF-92A8-146D8B2D5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90" y="2003780"/>
            <a:ext cx="2239974" cy="23513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D396CC-49F1-44EE-AEC4-986937727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090" y="4626627"/>
            <a:ext cx="2902583" cy="1425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DC92C2-0E0E-4308-9263-EF0632C3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71" y="3710050"/>
            <a:ext cx="2322119" cy="23417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385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謹慎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進階與機械結合花時間解出</a:t>
            </a:r>
          </a:p>
        </p:txBody>
      </p:sp>
      <p:sp>
        <p:nvSpPr>
          <p:cNvPr id="4" name="矩形 3"/>
          <p:cNvSpPr/>
          <p:nvPr/>
        </p:nvSpPr>
        <p:spPr>
          <a:xfrm>
            <a:off x="3692640" y="6318466"/>
            <a:ext cx="4656595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有必要做到完全限制嗎</a:t>
            </a:r>
            <a:r>
              <a:rPr lang="en-US" altLang="zh-TW" sz="2517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?</a:t>
            </a:r>
            <a:endParaRPr lang="zh-TW" altLang="en-US" sz="2517" b="1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86" y="2911700"/>
            <a:ext cx="4646096" cy="22604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1486"/>
            <a:ext cx="5548983" cy="39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06" y="1944988"/>
            <a:ext cx="4683476" cy="3931110"/>
          </a:xfrm>
          <a:prstGeom prst="rect">
            <a:avLst/>
          </a:prstGeom>
        </p:spPr>
      </p:pic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53847" y="806154"/>
            <a:ext cx="12082889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謹慎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</a:t>
            </a:r>
          </a:p>
          <a:p>
            <a:pPr algn="ctr" defTabSz="894823">
              <a:lnSpc>
                <a:spcPct val="110000"/>
              </a:lnSpc>
            </a:pPr>
            <a:r>
              <a:rPr lang="zh-TW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避免循環運算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 rot="16200000">
            <a:off x="821737" y="3762152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9" name="向右箭號 8"/>
          <p:cNvSpPr/>
          <p:nvPr/>
        </p:nvSpPr>
        <p:spPr bwMode="auto">
          <a:xfrm rot="16200000">
            <a:off x="1704382" y="3982200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0" name="向右箭號 9"/>
          <p:cNvSpPr/>
          <p:nvPr/>
        </p:nvSpPr>
        <p:spPr bwMode="auto">
          <a:xfrm rot="16200000">
            <a:off x="2452529" y="4213172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1" name="向右箭號 10"/>
          <p:cNvSpPr/>
          <p:nvPr/>
        </p:nvSpPr>
        <p:spPr bwMode="auto">
          <a:xfrm rot="16200000">
            <a:off x="3237967" y="4371805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3" name="向右箭號 12"/>
          <p:cNvSpPr/>
          <p:nvPr/>
        </p:nvSpPr>
        <p:spPr bwMode="auto">
          <a:xfrm rot="16200000">
            <a:off x="4103073" y="4591849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48" y="2413862"/>
            <a:ext cx="3687568" cy="3095188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 bwMode="auto">
          <a:xfrm rot="1063595">
            <a:off x="6928327" y="3712928"/>
            <a:ext cx="416629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8" name="向右箭號 17"/>
          <p:cNvSpPr/>
          <p:nvPr/>
        </p:nvSpPr>
        <p:spPr bwMode="auto">
          <a:xfrm rot="1063595">
            <a:off x="7793920" y="3966903"/>
            <a:ext cx="416629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9" name="向右箭號 18"/>
          <p:cNvSpPr/>
          <p:nvPr/>
        </p:nvSpPr>
        <p:spPr bwMode="auto">
          <a:xfrm rot="1063595">
            <a:off x="8524708" y="4186946"/>
            <a:ext cx="416629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20" name="向右箭號 19"/>
          <p:cNvSpPr/>
          <p:nvPr/>
        </p:nvSpPr>
        <p:spPr bwMode="auto">
          <a:xfrm rot="1063595">
            <a:off x="9278551" y="4386040"/>
            <a:ext cx="416629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21" name="向右箭號 20"/>
          <p:cNvSpPr/>
          <p:nvPr/>
        </p:nvSpPr>
        <p:spPr bwMode="auto">
          <a:xfrm rot="16200000">
            <a:off x="6315087" y="3754727"/>
            <a:ext cx="511896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22" name="Picture 4" descr="http://ico.ooopic.com/ajax/iconpng/?id=163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86" y="4740240"/>
            <a:ext cx="1671944" cy="16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ico.ooopic.com/ajax/iconpng/?id=1174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300" y="5209970"/>
            <a:ext cx="797837" cy="7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653680" y="1185993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謹慎結合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64678" y="3177578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多個結合模式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64678" y="411515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與結合一起複製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1243A2DA-A602-40C2-BEAE-0F5C511E71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2145339"/>
            <a:ext cx="3322439" cy="687749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複製排列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B18A8B1-B660-462D-BF9F-D7941D6953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514739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結合控制器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4A11A2-8D5E-447E-8343-B112D38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複製排列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複製排列減少組裝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71733" y="6261753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對稱活動機構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1" y="2037805"/>
            <a:ext cx="1766376" cy="24648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57" y="2679068"/>
            <a:ext cx="4102466" cy="33792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DE2715-2887-4B6A-922B-224A58FCB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74" y="2214310"/>
            <a:ext cx="4980955" cy="375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9" y="1771473"/>
            <a:ext cx="3284952" cy="437315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複製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排列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複製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排列之同步運動</a:t>
            </a:r>
          </a:p>
        </p:txBody>
      </p:sp>
      <p:sp>
        <p:nvSpPr>
          <p:cNvPr id="7" name="矩形 6"/>
          <p:cNvSpPr/>
          <p:nvPr/>
        </p:nvSpPr>
        <p:spPr>
          <a:xfrm>
            <a:off x="5034564" y="6286183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同步化零組件移動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96" y="2013429"/>
            <a:ext cx="5948003" cy="4014902"/>
          </a:xfrm>
          <a:prstGeom prst="rect">
            <a:avLst/>
          </a:prstGeom>
        </p:spPr>
      </p:pic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86959" y="5587279"/>
            <a:ext cx="2994514" cy="57324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622" tIns="46310" rIns="92622" bIns="4631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888"/>
          </a:p>
        </p:txBody>
      </p:sp>
    </p:spTree>
    <p:extLst>
      <p:ext uri="{BB962C8B-B14F-4D97-AF65-F5344CB8AC3E}">
        <p14:creationId xmlns:p14="http://schemas.microsoft.com/office/powerpoint/2010/main" val="24723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653680" y="1185993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謹慎結合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64678" y="3177578"/>
            <a:ext cx="3322439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多個結合模式</a:t>
            </a:r>
            <a:endParaRPr lang="zh-TW" altLang="en-US" sz="32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64678" y="411515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與結合一起複製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1243A2DA-A602-40C2-BEAE-0F5C511E71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2145339"/>
            <a:ext cx="3322439" cy="687749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複製排列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B18A8B1-B660-462D-BF9F-D7941D6953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514739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結合控制器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4A11A2-8D5E-447E-8343-B112D38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63"/>
            <a:ext cx="12084308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zh-TW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多</a:t>
            </a:r>
            <a:r>
              <a:rPr lang="zh-TW" altLang="zh-TW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個結合模式</a:t>
            </a:r>
            <a:endParaRPr lang="zh-TW" altLang="en-US" sz="3236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基準面的組裝</a:t>
            </a:r>
          </a:p>
        </p:txBody>
      </p:sp>
      <p:sp>
        <p:nvSpPr>
          <p:cNvPr id="16" name="矩形 15"/>
          <p:cNvSpPr/>
          <p:nvPr/>
        </p:nvSpPr>
        <p:spPr>
          <a:xfrm>
            <a:off x="4109542" y="6238165"/>
            <a:ext cx="3801677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節省選擇次數和結合指令</a:t>
            </a:r>
          </a:p>
        </p:txBody>
      </p:sp>
      <p:sp>
        <p:nvSpPr>
          <p:cNvPr id="11" name="向右箭號 10"/>
          <p:cNvSpPr/>
          <p:nvPr/>
        </p:nvSpPr>
        <p:spPr bwMode="auto">
          <a:xfrm rot="1440729">
            <a:off x="3082608" y="4850449"/>
            <a:ext cx="1411495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81" y="2797520"/>
            <a:ext cx="2323412" cy="2670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627" y="2379745"/>
            <a:ext cx="3547130" cy="32440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8AB0848-E9F1-45AD-8D2C-BD0B9A6D0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03" y="2104687"/>
            <a:ext cx="4623016" cy="3794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442839-AA9A-4C07-AAE9-4FD946C994D3}"/>
              </a:ext>
            </a:extLst>
          </p:cNvPr>
          <p:cNvSpPr/>
          <p:nvPr/>
        </p:nvSpPr>
        <p:spPr>
          <a:xfrm>
            <a:off x="144012" y="2104687"/>
            <a:ext cx="6122271" cy="36749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33"/>
          </a:p>
        </p:txBody>
      </p:sp>
      <p:sp>
        <p:nvSpPr>
          <p:cNvPr id="9" name="向右箭號 23">
            <a:extLst>
              <a:ext uri="{FF2B5EF4-FFF2-40B4-BE49-F238E27FC236}">
                <a16:creationId xmlns:a16="http://schemas.microsoft.com/office/drawing/2014/main" id="{100190C7-A8EE-4F1A-A8BB-633186FDAAF7}"/>
              </a:ext>
            </a:extLst>
          </p:cNvPr>
          <p:cNvSpPr/>
          <p:nvPr/>
        </p:nvSpPr>
        <p:spPr bwMode="auto">
          <a:xfrm rot="16200000">
            <a:off x="182305" y="4732559"/>
            <a:ext cx="609653" cy="29677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87389"/>
            <a:endParaRPr lang="zh-TW" altLang="en-US" sz="971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C1DBE5-149D-4AC4-8946-8C7707785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668" y="678924"/>
            <a:ext cx="1120147" cy="11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653680" y="1185993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謹慎結合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64678" y="3177578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多個結合模式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64678" y="4115152"/>
            <a:ext cx="3322439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與結合一起複製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1243A2DA-A602-40C2-BEAE-0F5C511E71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2145339"/>
            <a:ext cx="3322439" cy="687749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複製排列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B18A8B1-B660-462D-BF9F-D7941D6953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514739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結合控制器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4A11A2-8D5E-447E-8343-B112D38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53847" y="806163"/>
            <a:ext cx="12084308" cy="94455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3236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與</a:t>
            </a:r>
            <a:r>
              <a:rPr lang="zh-TW" altLang="en-US" sz="3236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結合一起複製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17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跨空間複製模型和結合</a:t>
            </a:r>
            <a:endParaRPr lang="zh-TW" altLang="en-US" sz="2517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95165" y="6238165"/>
            <a:ext cx="3801677" cy="4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17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節省複製模型和結合時間</a:t>
            </a:r>
          </a:p>
        </p:txBody>
      </p:sp>
      <p:pic>
        <p:nvPicPr>
          <p:cNvPr id="7" name="圖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5052" y="2085431"/>
            <a:ext cx="1883859" cy="17066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567" y="1909289"/>
            <a:ext cx="1575470" cy="26275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649" y="1655562"/>
            <a:ext cx="3892351" cy="4724303"/>
          </a:xfrm>
          <a:prstGeom prst="rect">
            <a:avLst/>
          </a:prstGeom>
        </p:spPr>
      </p:pic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>
            <a:off x="4085631" y="3340685"/>
            <a:ext cx="916348" cy="902879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AutoShape 32"/>
          <p:cNvSpPr>
            <a:spLocks noChangeArrowheads="1"/>
          </p:cNvSpPr>
          <p:nvPr/>
        </p:nvSpPr>
        <p:spPr bwMode="auto">
          <a:xfrm>
            <a:off x="5501535" y="1909290"/>
            <a:ext cx="1785535" cy="2747154"/>
          </a:xfrm>
          <a:prstGeom prst="wedgeRoundRectCallout">
            <a:avLst>
              <a:gd name="adj1" fmla="val -42214"/>
              <a:gd name="adj2" fmla="val 54597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65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endParaRPr lang="en-US" altLang="zh-TW" sz="246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049406-0583-4C19-AFCA-818759747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88" y="1930830"/>
            <a:ext cx="4214684" cy="41737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2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653680" y="1185993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謹慎結合</a:t>
            </a: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gray">
          <a:xfrm>
            <a:off x="664678" y="3177578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多個結合模式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gray">
          <a:xfrm>
            <a:off x="664678" y="4115152"/>
            <a:ext cx="3322439" cy="68775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099" tIns="39958" rIns="41099" bIns="39958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與結合一起複製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1243A2DA-A602-40C2-BEAE-0F5C511E71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2145339"/>
            <a:ext cx="3322439" cy="687749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8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複製排列</a:t>
            </a:r>
            <a:endParaRPr lang="zh-TW" altLang="en-US" sz="28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EB18A8B1-B660-462D-BF9F-D7941D69534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4678" y="5147392"/>
            <a:ext cx="3322439" cy="687750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32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結合控制器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C4A11A2-8D5E-447E-8343-B112D38C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2" y="1541725"/>
            <a:ext cx="3326450" cy="4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華康細圓體"/>
        <a:ea typeface="華康細圓體"/>
        <a:cs typeface=""/>
      </a:majorFont>
      <a:minorFont>
        <a:latin typeface="華康細圓體"/>
        <a:ea typeface="華康細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2105</Words>
  <Application>Microsoft Office PowerPoint</Application>
  <PresentationFormat>寬螢幕</PresentationFormat>
  <Paragraphs>573</Paragraphs>
  <Slides>101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101</vt:i4>
      </vt:variant>
    </vt:vector>
  </HeadingPairs>
  <TitlesOfParts>
    <vt:vector size="111" baseType="lpstr">
      <vt:lpstr>MS PGothic</vt:lpstr>
      <vt:lpstr>華康中圓體</vt:lpstr>
      <vt:lpstr>華康中圓體(P)</vt:lpstr>
      <vt:lpstr>華康特粗圓體</vt:lpstr>
      <vt:lpstr>華康細圓體</vt:lpstr>
      <vt:lpstr>華康細圓體(P)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89</cp:revision>
  <dcterms:created xsi:type="dcterms:W3CDTF">2018-11-14T03:28:09Z</dcterms:created>
  <dcterms:modified xsi:type="dcterms:W3CDTF">2024-11-03T09:52:26Z</dcterms:modified>
</cp:coreProperties>
</file>