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/>
    <p:restoredTop sz="94384"/>
  </p:normalViewPr>
  <p:slideViewPr>
    <p:cSldViewPr snapToGrid="0" snapToObjects="1">
      <p:cViewPr varScale="1">
        <p:scale>
          <a:sx n="120" d="100"/>
          <a:sy n="120" d="100"/>
        </p:scale>
        <p:origin x="19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36F1-290D-6A46-BA43-2DACB527EB7B}" type="datetimeFigureOut">
              <a:rPr lang="en-US" smtClean="0"/>
              <a:t>12/4/25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ADA40-F94E-5240-AD81-44757E73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9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2ADA40-F94E-5240-AD81-44757E730C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14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3.xml"/><Relationship Id="rId7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image" Target="../media/image1.jpg"/><Relationship Id="rId5" Type="http://schemas.openxmlformats.org/officeDocument/2006/relationships/slide" Target="slide9.xml"/><Relationship Id="rId10" Type="http://schemas.openxmlformats.org/officeDocument/2006/relationships/hyperlink" Target="http://DoViewPlanning.Org" TargetMode="External"/><Relationship Id="rId4" Type="http://schemas.openxmlformats.org/officeDocument/2006/relationships/slide" Target="slide4.xml"/><Relationship Id="rId9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0320" y="274320"/>
            <a:ext cx="430335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Apple </a:t>
            </a:r>
            <a:r>
              <a:rPr dirty="0"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dirty="0"/>
              <a:t>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124106"/>
            <a:ext cx="1980000" cy="7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582000" y="1124106"/>
            <a:ext cx="19800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242000" y="2648520"/>
            <a:ext cx="1980000" cy="7200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Value &amp; Market Position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2648520"/>
            <a:ext cx="1980000" cy="7200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Ecosystem &amp; Platform Strategy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3582000" y="5013894"/>
            <a:ext cx="1980000" cy="7200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Competitive Advantage &amp; Moat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5922000" y="2648520"/>
            <a:ext cx="1980000" cy="7200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Product &amp; Innovation Engine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1242000" y="3812586"/>
            <a:ext cx="1980000" cy="72000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Operations, Supply Chain &amp; Manufacturing Footprint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3582000" y="3827869"/>
            <a:ext cx="1980000" cy="7200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Retail, Services &amp; Customer Experience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5978596" y="3865948"/>
            <a:ext cx="1980000" cy="7200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People, Culture, Governance &amp; Risk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4502" y="6537960"/>
            <a:ext cx="814517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</a:t>
            </a:r>
            <a:r>
              <a:rPr lang="en-AU" dirty="0"/>
              <a:t>g /a036</a:t>
            </a:r>
            <a:r>
              <a:rPr dirty="0"/>
              <a:t>  2025-11-13 21:31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10"/>
              </a:rPr>
              <a:t>DoViewPlanning.Org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1AB72C6-50D6-C868-C9E0-30DD1B611690}"/>
              </a:ext>
            </a:extLst>
          </p:cNvPr>
          <p:cNvCxnSpPr/>
          <p:nvPr/>
        </p:nvCxnSpPr>
        <p:spPr>
          <a:xfrm>
            <a:off x="1242000" y="2325414"/>
            <a:ext cx="666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Google Shape;369;p12" title="Doview new.jpeg">
            <a:extLst>
              <a:ext uri="{FF2B5EF4-FFF2-40B4-BE49-F238E27FC236}">
                <a16:creationId xmlns:a16="http://schemas.microsoft.com/office/drawing/2014/main" id="{AF507C10-36F1-DBC6-F681-6CFF53F89D2E}"/>
              </a:ext>
            </a:extLst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31;p2">
            <a:extLst>
              <a:ext uri="{FF2B5EF4-FFF2-40B4-BE49-F238E27FC236}">
                <a16:creationId xmlns:a16="http://schemas.microsoft.com/office/drawing/2014/main" id="{2124B62D-8A5B-D288-9A86-6FD61416B63A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3359" y="8229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786384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diagram used to clarify the underlying ‘This–Then’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‘This–Then’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DoView</a:t>
            </a:r>
            <a:r>
              <a:rPr lang="en-AU" dirty="0" err="1"/>
              <a:t>Planning.Org</a:t>
            </a:r>
            <a:r>
              <a:rPr dirty="0"/>
              <a:t>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complex content and accelerating understanding prior to taking action in the world.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C2B912-F4D6-F60D-D074-F5813DE14B89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8" name="Google Shape;369;p12" title="Doview new.jpeg">
            <a:extLst>
              <a:ext uri="{FF2B5EF4-FFF2-40B4-BE49-F238E27FC236}">
                <a16:creationId xmlns:a16="http://schemas.microsoft.com/office/drawing/2014/main" id="{45E078C1-CA00-169D-3018-9A3A4E6D968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868680"/>
            <a:ext cx="82296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685800" y="1601645"/>
            <a:ext cx="7772400" cy="429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Sustainable long-term shareholder value maximised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601645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2264585"/>
            <a:ext cx="7772400" cy="502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Global premium customer trust and loyalty deepened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264585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3069545"/>
            <a:ext cx="7772400" cy="4523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Integrated hardware–software–services ecosystem leadership sustained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3069545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85800" y="3801065"/>
            <a:ext cx="7772400" cy="5209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Innovation leadership in personal computing, mobile and wearables maintained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3801065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85800" y="4646885"/>
            <a:ext cx="7772400" cy="4039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Positive societal, environmental and privacy outcomes advanced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4596305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85800" y="5324934"/>
            <a:ext cx="7772400" cy="4800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rPr dirty="0"/>
              <a:t>Strategic resilience to technological, regulatory and geopolitical shocks strengthened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5324934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1" name="Google Shape;131;p2">
            <a:extLst>
              <a:ext uri="{FF2B5EF4-FFF2-40B4-BE49-F238E27FC236}">
                <a16:creationId xmlns:a16="http://schemas.microsoft.com/office/drawing/2014/main" id="{96060C97-B865-A995-6C54-73811DAAA035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BC8C75-9779-98A9-A2C9-C2D633F062F6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2" name="Google Shape;369;p12" title="Doview new.jpeg">
            <a:extLst>
              <a:ext uri="{FF2B5EF4-FFF2-40B4-BE49-F238E27FC236}">
                <a16:creationId xmlns:a16="http://schemas.microsoft.com/office/drawing/2014/main" id="{838A36FC-A13D-8802-6A34-AC59FC98228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Customer Value &amp; Market Position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03421" y="2495867"/>
            <a:ext cx="153162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Priority customer segments and use-cases defined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03421" y="3410267"/>
            <a:ext cx="153162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needs and experience pain-points researched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03421" y="4324667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Competitive landscape and pricing benchmarks analysed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272201" y="371379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3681" y="1775618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Premium brand positioning and design language clarified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683681" y="2790824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Privacy, security and trust-enhancing features emphasised in offers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83681" y="3809364"/>
            <a:ext cx="1531620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Hardware, software and services bundles structured to increase perceived value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83681" y="5048249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Region-specific pricing and financing models adapted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352461" y="371379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763941" y="1882457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Flagship product launch cycles synchronised across channels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63941" y="2900997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Retail, online and carrier channels aligned to premium positioning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63941" y="3919537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Marketing communications and storytelling campaigns localised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63941" y="4938077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After-sales and support experiences integrated into value promise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432721" y="371379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871799" y="1838643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Market share in target premium segments maintained or increased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71799" y="2857183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Average revenue per user and customer lifetime value increased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71799" y="3875723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Brand preference and willingness to pay a premium reinforced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71799" y="4894263"/>
            <a:ext cx="1531620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Churn reduced and repeat purchase intentions strengthened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5" name="Google Shape;131;p2">
            <a:extLst>
              <a:ext uri="{FF2B5EF4-FFF2-40B4-BE49-F238E27FC236}">
                <a16:creationId xmlns:a16="http://schemas.microsoft.com/office/drawing/2014/main" id="{A2905FCB-5E32-E3D3-761E-6CFDAFFF5566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4B2165-E779-3587-5000-D8C60B48499E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7" name="Google Shape;369;p12" title="Doview new.jpeg">
            <a:extLst>
              <a:ext uri="{FF2B5EF4-FFF2-40B4-BE49-F238E27FC236}">
                <a16:creationId xmlns:a16="http://schemas.microsoft.com/office/drawing/2014/main" id="{1C2679EA-A40A-E498-FA9B-F097D94B025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Ecosystem &amp; Platform Strategy</a:t>
            </a:r>
          </a:p>
        </p:txBody>
      </p:sp>
      <p:sp>
        <p:nvSpPr>
          <p:cNvPr id="4" name="Rectangle 3"/>
          <p:cNvSpPr/>
          <p:nvPr/>
        </p:nvSpPr>
        <p:spPr>
          <a:xfrm>
            <a:off x="160020" y="2383313"/>
            <a:ext cx="1115568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Global base of active Apple devices expanded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" y="3401853"/>
            <a:ext cx="111556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identity and iCloud accounts consolidated across devices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0020" y="4640738"/>
            <a:ext cx="111556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Cross-device data and settings continuity enabled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44168" y="379476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732788" y="2191341"/>
            <a:ext cx="1115568" cy="97773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Seamless hardware–OS–services integration </a:t>
            </a:r>
            <a:r>
              <a:rPr dirty="0" err="1"/>
              <a:t>standardi</a:t>
            </a:r>
            <a:r>
              <a:rPr lang="en-AU" dirty="0"/>
              <a:t>z</a:t>
            </a:r>
            <a:r>
              <a:rPr dirty="0"/>
              <a:t>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732788" y="3351951"/>
            <a:ext cx="111556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Handoff, Continuity and cross-device workflows stabilised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32788" y="4606870"/>
            <a:ext cx="1115568" cy="105600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Secure payments and app distribution channels operated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916936" y="3815555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89081" y="1927020"/>
            <a:ext cx="1535246" cy="799312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Cloud storage, music, video, news and fitness services expanded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95465" y="2895225"/>
            <a:ext cx="1535245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Subscription bundles packaged to increase multi-service adoption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1940" y="3895995"/>
            <a:ext cx="1535245" cy="8974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Personalisation and recommendations tuned using on-device intelligence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1940" y="4993679"/>
            <a:ext cx="1535244" cy="8974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Developer ecosystem supported with tools, APIs and </a:t>
            </a:r>
            <a:r>
              <a:rPr dirty="0" err="1"/>
              <a:t>monetisation</a:t>
            </a:r>
            <a:r>
              <a:rPr dirty="0"/>
              <a:t> options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969763" y="379910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350186" y="1985789"/>
            <a:ext cx="1226874" cy="105189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Cross-device feature sets promoted to make multi-device ownership more valuable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50185" y="3254205"/>
            <a:ext cx="1226873" cy="105189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Third-party integrations and accessories ecosystem curated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43718" y="4522621"/>
            <a:ext cx="1279214" cy="110415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Enterprise and education deployments scaled to anchor institutional usage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6639882" y="376565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7080058" y="2041559"/>
            <a:ext cx="1394617" cy="1051899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Switching costs for core users increased through tightly coupled experiences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0058" y="3280444"/>
            <a:ext cx="1411007" cy="114882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Ecosystem network effects amplified across consumers, developers and partners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02990" y="4616255"/>
            <a:ext cx="1411006" cy="110415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Platform relevance and </a:t>
            </a:r>
            <a:r>
              <a:rPr dirty="0" err="1"/>
              <a:t>moneti</a:t>
            </a:r>
            <a:r>
              <a:rPr lang="en-AU" dirty="0"/>
              <a:t>z</a:t>
            </a:r>
            <a:r>
              <a:rPr dirty="0" err="1"/>
              <a:t>ation</a:t>
            </a:r>
            <a:r>
              <a:rPr dirty="0"/>
              <a:t> opportunities extended across device categories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7" name="Google Shape;131;p2">
            <a:extLst>
              <a:ext uri="{FF2B5EF4-FFF2-40B4-BE49-F238E27FC236}">
                <a16:creationId xmlns:a16="http://schemas.microsoft.com/office/drawing/2014/main" id="{4FFA174E-9C1E-A67E-A07E-E1C9ADE59DC1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A7A5951-A4E5-B857-B7DE-BF5DE647ABD7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D192C674-99F4-9635-D731-383A4DDBBDC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Product &amp; Innovation Engine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460" y="2183447"/>
            <a:ext cx="153162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Long-term product and silicon roadmaps aligned to ecosystem strategy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460" y="3182938"/>
            <a:ext cx="153162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Clear priorities for fewer, high-impact products agreed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" y="4214178"/>
            <a:ext cx="153162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Design-led and user-experience-led decision principles formalised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931670" y="357144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308861" y="1544955"/>
            <a:ext cx="153162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Functional </a:t>
            </a:r>
            <a:r>
              <a:rPr dirty="0" err="1"/>
              <a:t>organi</a:t>
            </a:r>
            <a:r>
              <a:rPr lang="en-AU" dirty="0"/>
              <a:t>z</a:t>
            </a:r>
            <a:r>
              <a:rPr dirty="0" err="1"/>
              <a:t>ation</a:t>
            </a:r>
            <a:r>
              <a:rPr dirty="0"/>
              <a:t> around expertise maintained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308860" y="2533529"/>
            <a:ext cx="1531620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Deep expert teams empowered with end-to-end responsibility in their domains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31720" y="3778300"/>
            <a:ext cx="1531620" cy="1179512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Tight cross-functional integration across design, engineering, operations and marketing orchestrated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31720" y="5118526"/>
            <a:ext cx="1531620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secrecy and controlled experimentation used to protect and refine new concepts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000500" y="357144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366260" y="1901666"/>
            <a:ext cx="1531620" cy="1128712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 Apple Silicon and core technologies designed and iterated for performance and efficiency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66260" y="3233734"/>
            <a:ext cx="1531620" cy="88730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Rigorous prototyping, testing and validation cycles enforced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66260" y="4324398"/>
            <a:ext cx="153162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Hardware–software–services experiences refined through continuous feedback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27157" y="356048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423659" y="1954163"/>
            <a:ext cx="1852448" cy="90614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Product lines refreshed with differentiated, high-quality offerings sustained over time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23660" y="3036568"/>
            <a:ext cx="1766526" cy="987622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Innovation reputation and category leadership reinforced across devices and services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4210227"/>
            <a:ext cx="1743666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R&amp;D investments converted into defensible features, performance and user experience gains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3" name="Google Shape;131;p2">
            <a:extLst>
              <a:ext uri="{FF2B5EF4-FFF2-40B4-BE49-F238E27FC236}">
                <a16:creationId xmlns:a16="http://schemas.microsoft.com/office/drawing/2014/main" id="{F8BC5612-4AC5-1AF4-3305-54FE789CFB07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10F736-BF72-D5D1-94FD-9A931D3391AB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F7235F41-8A52-BCC3-6ECC-871DA18BB99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Operations, Supply Chain &amp; Manufacturing Footprint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903730"/>
            <a:ext cx="1115568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manufacturing partners and contract assemblers selected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362960"/>
            <a:ext cx="1115568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Component and module supplier networks built across regions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601845"/>
            <a:ext cx="1115568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Quality, labour and environmental standards specified for suppliers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938528" y="377666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350008" y="2035811"/>
            <a:ext cx="1115568" cy="1019809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End-to-end demand and supply planning processes synchronised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327148" y="3264707"/>
            <a:ext cx="1115568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Just-in-time and flexible capacity planning implemented for major launches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0008" y="4762500"/>
            <a:ext cx="1115568" cy="104601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Global logistics networks and distribution </a:t>
            </a:r>
            <a:r>
              <a:rPr lang="en-AU" dirty="0" err="1"/>
              <a:t>centers</a:t>
            </a:r>
            <a:r>
              <a:rPr dirty="0"/>
              <a:t> </a:t>
            </a:r>
            <a:r>
              <a:rPr dirty="0" err="1"/>
              <a:t>optimi</a:t>
            </a:r>
            <a:r>
              <a:rPr lang="en-AU" dirty="0"/>
              <a:t>z</a:t>
            </a:r>
            <a:r>
              <a:rPr dirty="0"/>
              <a:t>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602736" y="377666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968496" y="1939926"/>
            <a:ext cx="1225049" cy="123888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"China plus one" manufacturing strategy advanced with India and Vietnam capacity expanded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68497" y="3362960"/>
            <a:ext cx="1225048" cy="1080048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Country, tariff and geopolitical exposure actively monitored and mitigated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8496" y="4601845"/>
            <a:ext cx="1225048" cy="1199977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Redundancy and dual-sourcing established for critical components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5266944" y="377666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5591802" y="2035811"/>
            <a:ext cx="1225049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Yield rates and production efficiencies continuously </a:t>
            </a:r>
            <a:r>
              <a:rPr dirty="0" err="1"/>
              <a:t>optimised</a:t>
            </a:r>
            <a:endParaRPr dirty="0"/>
          </a:p>
        </p:txBody>
      </p:sp>
      <p:sp>
        <p:nvSpPr>
          <p:cNvPr id="17" name="Rectangle 16"/>
          <p:cNvSpPr/>
          <p:nvPr/>
        </p:nvSpPr>
        <p:spPr>
          <a:xfrm>
            <a:off x="5591803" y="3264707"/>
            <a:ext cx="1202189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Sustainability measures, energy usage and waste reductions embedded in operations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14663" y="4682808"/>
            <a:ext cx="120218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Supplier performance and compliance monitored and remediated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931152" y="3776662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342632" y="2302827"/>
            <a:ext cx="1115568" cy="17170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Supply continuity and product availability across markets preserved during disruptions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42632" y="4202747"/>
            <a:ext cx="1115568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Cost, quality and speed advantages in manufacturing footprint maintained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5" name="Google Shape;131;p2">
            <a:extLst>
              <a:ext uri="{FF2B5EF4-FFF2-40B4-BE49-F238E27FC236}">
                <a16:creationId xmlns:a16="http://schemas.microsoft.com/office/drawing/2014/main" id="{686C102A-955C-4851-9D2B-456741A83896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0BE643C-74B6-4A68-62E8-9D09673AF2F4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7" name="Google Shape;369;p12" title="Doview new.jpeg">
            <a:extLst>
              <a:ext uri="{FF2B5EF4-FFF2-40B4-BE49-F238E27FC236}">
                <a16:creationId xmlns:a16="http://schemas.microsoft.com/office/drawing/2014/main" id="{163EBE96-4FBD-B3A1-4DAF-636C3A373DA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Retail, Services &amp; Customer Experience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336731"/>
            <a:ext cx="153162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End-to-end customer journey maps clarified for key segments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355271"/>
            <a:ext cx="153162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Store, online and support experience principles articulated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373811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Role of services and subscriptions in the customer relationship defined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54580" y="376897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66060" y="1607116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Apple Store environments designed as community hubs and town squares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66060" y="2846001"/>
            <a:ext cx="153162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Retail staff training and advisory model implemented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66060" y="3864541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Online store, app and support channels integrated for consistent experience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66060" y="5103426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In-device onboarding, tips and support flows embedded into products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434840" y="376897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846320" y="2336731"/>
            <a:ext cx="153162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Genius Bar and technical support capabilities scaled across channels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3355271"/>
            <a:ext cx="153162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Self-service, remote diagnostics and repair options expanded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46320" y="4373811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Feedback loops from support and usage data fed into continuous improvement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515100" y="3768973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926580" y="2226558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Customer satisfaction, advocacy and loyalty strengthened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26580" y="3465443"/>
            <a:ext cx="153162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Multi-product and multi-service adoption per customer increased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26580" y="4483983"/>
            <a:ext cx="1531620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Long-term relationships and community engagement around the brand deepened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3" name="Google Shape;131;p2">
            <a:extLst>
              <a:ext uri="{FF2B5EF4-FFF2-40B4-BE49-F238E27FC236}">
                <a16:creationId xmlns:a16="http://schemas.microsoft.com/office/drawing/2014/main" id="{D30A504A-A05A-97C0-6800-9AA07C45DD08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87B61C-9206-C281-EF16-F580EBFD828D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724680F8-0E07-90DD-7EF5-32606A2C9B5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3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People, Culture, Governance &amp; Risk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78308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Functional </a:t>
            </a:r>
            <a:r>
              <a:rPr dirty="0" err="1"/>
              <a:t>organi</a:t>
            </a:r>
            <a:r>
              <a:rPr lang="en-AU" dirty="0"/>
              <a:t>z</a:t>
            </a:r>
            <a:r>
              <a:rPr dirty="0" err="1"/>
              <a:t>ational</a:t>
            </a:r>
            <a:r>
              <a:rPr dirty="0"/>
              <a:t> structure around expertise maintained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69748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High-calibre specialist talent recruited and retained in key disciplines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61188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Performance expectations and accountability mechanisms clarified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452628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Diversity, inclusion and belonging initiatives strengthened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048000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459480" y="1731010"/>
            <a:ext cx="222504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Leadership focus on deep expertise and direct engagement with details reinforced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59480" y="274955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Culture of craftsmanship, secrecy and high standards maintained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59480" y="366395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Cross-functional collaboration and respectful challenge encouraged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59480" y="457835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Learning from successes and failures institutionalised in product reviews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821680" y="3406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233160" y="173101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Centralised governance model sustained to align incentives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33160" y="2645410"/>
            <a:ext cx="2225040" cy="8356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Compliance, privacy, security and ESG frameworks integrated into decision-making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33160" y="366395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Strategic, operational and geopolitical risks regularly assessed and mitigated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33160" y="4578350"/>
            <a:ext cx="2225040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Stakeholder expectations monitored and balanced across key groups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1" name="Google Shape;131;p2">
            <a:extLst>
              <a:ext uri="{FF2B5EF4-FFF2-40B4-BE49-F238E27FC236}">
                <a16:creationId xmlns:a16="http://schemas.microsoft.com/office/drawing/2014/main" id="{81C0D320-2350-54FD-E043-B1BC208C7C25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283FE00-4742-B1BD-914A-06844E02144C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pic>
        <p:nvPicPr>
          <p:cNvPr id="23" name="Google Shape;369;p12" title="Doview new.jpeg">
            <a:extLst>
              <a:ext uri="{FF2B5EF4-FFF2-40B4-BE49-F238E27FC236}">
                <a16:creationId xmlns:a16="http://schemas.microsoft.com/office/drawing/2014/main" id="{F9ABDCED-11B8-8598-15C5-2FAA623CA266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Competitive Advantage &amp; Moat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302827"/>
            <a:ext cx="1531620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premium brand equity and recognition strengthened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321367"/>
            <a:ext cx="1531620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Design excellence and product aesthetics reinforced as differentiators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560252"/>
            <a:ext cx="1531620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Trust in privacy, security and reliability nurtured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54580" y="373507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66060" y="2192655"/>
            <a:ext cx="1531620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Deep vertical integration across chips, hardware, OS and services maintained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66060" y="3431540"/>
            <a:ext cx="1531620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Proprietary technologies and patents portfolio expanded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66060" y="4450080"/>
            <a:ext cx="1531620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scale in procurement, logistics and distribution leveraged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434840" y="373507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46320" y="1600835"/>
            <a:ext cx="1531620" cy="72961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Ecosystem switching costs and multi-device lock-in increased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46320" y="2481580"/>
            <a:ext cx="1531620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Network effects between users, developers and accessories strengthened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3688715"/>
            <a:ext cx="1531620" cy="114236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Learning curves and process know-how in complex hardware–software integration deepened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46320" y="5002117"/>
            <a:ext cx="1531620" cy="86083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Data, analytics and AI capabilities embedded into products to enhance differentiation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515100" y="373507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926580" y="2192655"/>
            <a:ext cx="1531620" cy="8356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Wide economic moat maintained against incumbent and new entrants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26580" y="3211195"/>
            <a:ext cx="1531620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Competitor imitation efforts made less effective due to integrated model complexity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26580" y="4424998"/>
            <a:ext cx="1531620" cy="93662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Long-term profitability and pricing power preserved in core categories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21:31</a:t>
            </a:r>
          </a:p>
        </p:txBody>
      </p:sp>
      <p:sp>
        <p:nvSpPr>
          <p:cNvPr id="23" name="Google Shape;131;p2">
            <a:extLst>
              <a:ext uri="{FF2B5EF4-FFF2-40B4-BE49-F238E27FC236}">
                <a16:creationId xmlns:a16="http://schemas.microsoft.com/office/drawing/2014/main" id="{D5035EBA-BCED-BD5C-B133-0473BBB9C376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Apple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1929DA-4CF0-4243-0F8E-8966EB8D0A6A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4AA1E221-D8E2-74C6-34EC-028E12C68E8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1628</Words>
  <Application>Microsoft Macintosh PowerPoint</Application>
  <PresentationFormat>On-screen Show (4:3)</PresentationFormat>
  <Paragraphs>169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8</cp:revision>
  <dcterms:created xsi:type="dcterms:W3CDTF">2013-01-27T09:14:16Z</dcterms:created>
  <dcterms:modified xsi:type="dcterms:W3CDTF">2025-12-04T10:43:26Z</dcterms:modified>
  <cp:category/>
</cp:coreProperties>
</file>