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gG7iAkRLwsIr1ZVFrXgzO/1lke6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92"/>
    <p:restoredTop sz="94705"/>
  </p:normalViewPr>
  <p:slideViewPr>
    <p:cSldViewPr snapToGrid="0">
      <p:cViewPr varScale="1">
        <p:scale>
          <a:sx n="138" d="100"/>
          <a:sy n="138" d="100"/>
        </p:scale>
        <p:origin x="2680"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3" name="Google Shape;3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5" name="Google Shape;325;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7" name="Google Shape;347;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0" name="Google Shape;370;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2" name="Google Shape;392;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4" name="Google Shape;414;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1" name="Google Shape;231;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8" name="Google Shape;258;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9" name="Google Shape;259;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0" name="Google Shape;280;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6"/>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7"/>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7"/>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8"/>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8"/>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4"/>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4"/>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4"/>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5"/>
          <p:cNvSpPr>
            <a:spLocks noGrp="1"/>
          </p:cNvSpPr>
          <p:nvPr>
            <p:ph type="pic" idx="2"/>
          </p:nvPr>
        </p:nvSpPr>
        <p:spPr>
          <a:xfrm>
            <a:off x="1792288" y="612775"/>
            <a:ext cx="5486400" cy="4114800"/>
          </a:xfrm>
          <a:prstGeom prst="rect">
            <a:avLst/>
          </a:prstGeom>
          <a:noFill/>
          <a:ln>
            <a:noFill/>
          </a:ln>
        </p:spPr>
      </p:sp>
      <p:sp>
        <p:nvSpPr>
          <p:cNvPr id="68" name="Google Shape;68;p2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2.xml"/><Relationship Id="rId3" Type="http://schemas.openxmlformats.org/officeDocument/2006/relationships/slide" Target="slide2.xml"/><Relationship Id="rId7" Type="http://schemas.openxmlformats.org/officeDocument/2006/relationships/slide" Target="slide6.xml"/><Relationship Id="rId12" Type="http://schemas.openxmlformats.org/officeDocument/2006/relationships/slide" Target="slide11.xml"/><Relationship Id="rId17" Type="http://schemas.openxmlformats.org/officeDocument/2006/relationships/image" Target="../media/image1.jpg"/><Relationship Id="rId2" Type="http://schemas.openxmlformats.org/officeDocument/2006/relationships/notesSlide" Target="../notesSlides/notesSlide1.xml"/><Relationship Id="rId16" Type="http://schemas.openxmlformats.org/officeDocument/2006/relationships/hyperlink" Target="http://doviewplanning.org" TargetMode="Externa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4.xml"/><Relationship Id="rId15" Type="http://schemas.openxmlformats.org/officeDocument/2006/relationships/slide" Target="slide14.xml"/><Relationship Id="rId10" Type="http://schemas.openxmlformats.org/officeDocument/2006/relationships/slide" Target="slide9.xml"/><Relationship Id="rId4" Type="http://schemas.openxmlformats.org/officeDocument/2006/relationships/slide" Target="slide3.xml"/><Relationship Id="rId9" Type="http://schemas.openxmlformats.org/officeDocument/2006/relationships/slide" Target="slide8.xml"/><Relationship Id="rId14" Type="http://schemas.openxmlformats.org/officeDocument/2006/relationships/slide" Target="slide13.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slide" Target="slide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p:nvPr/>
        </p:nvSpPr>
        <p:spPr>
          <a:xfrm>
            <a:off x="543850" y="0"/>
            <a:ext cx="8229600" cy="8310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i="0" u="none" strike="noStrike" cap="none" dirty="0">
                <a:solidFill>
                  <a:srgbClr val="000000"/>
                </a:solidFill>
                <a:latin typeface="Calibri"/>
                <a:ea typeface="Calibri"/>
                <a:cs typeface="Calibri"/>
                <a:sym typeface="Calibri"/>
              </a:rPr>
              <a:t>NZ Ministry for the Environment (</a:t>
            </a:r>
            <a:r>
              <a:rPr lang="en-US" sz="2400" b="0" i="0" u="none" strike="noStrike" cap="none" dirty="0" err="1">
                <a:solidFill>
                  <a:srgbClr val="000000"/>
                </a:solidFill>
                <a:latin typeface="Calibri"/>
                <a:ea typeface="Calibri"/>
                <a:cs typeface="Calibri"/>
                <a:sym typeface="Calibri"/>
              </a:rPr>
              <a:t>MfE</a:t>
            </a:r>
            <a:r>
              <a:rPr lang="en-US" sz="2400" b="0" i="0" u="none" strike="noStrike" cap="none" dirty="0">
                <a:solidFill>
                  <a:srgbClr val="000000"/>
                </a:solidFill>
                <a:latin typeface="Calibri"/>
                <a:ea typeface="Calibri"/>
                <a:cs typeface="Calibri"/>
                <a:sym typeface="Calibri"/>
              </a:rPr>
              <a:t>)</a:t>
            </a:r>
            <a:r>
              <a:rPr lang="en-US" sz="2400" dirty="0">
                <a:latin typeface="Calibri"/>
                <a:ea typeface="Calibri"/>
                <a:cs typeface="Calibri"/>
                <a:sym typeface="Calibri"/>
              </a:rPr>
              <a:t> </a:t>
            </a:r>
            <a:endParaRPr sz="2400" dirty="0">
              <a:latin typeface="Calibri"/>
              <a:ea typeface="Calibri"/>
              <a:cs typeface="Calibri"/>
              <a:sym typeface="Calibri"/>
            </a:endParaRPr>
          </a:p>
          <a:p>
            <a:pPr marL="0" marR="0" lvl="0" indent="0" algn="ctr" rtl="0">
              <a:spcBef>
                <a:spcPts val="0"/>
              </a:spcBef>
              <a:spcAft>
                <a:spcPts val="0"/>
              </a:spcAft>
              <a:buNone/>
            </a:pPr>
            <a:r>
              <a:rPr lang="en-US" sz="2400" b="0" i="0" u="none" strike="noStrike" cap="none" dirty="0">
                <a:solidFill>
                  <a:schemeClr val="tx1"/>
                </a:solidFill>
                <a:latin typeface="Calibri"/>
                <a:ea typeface="Calibri"/>
                <a:cs typeface="Calibri"/>
                <a:sym typeface="Calibri"/>
                <a:hlinkClick r:id="" action="ppaction://hlinkshowjump?jump=lastslide">
                  <a:extLst>
                    <a:ext uri="{A12FA001-AC4F-418D-AE19-62706E023703}">
                      <ahyp:hlinkClr xmlns:ahyp="http://schemas.microsoft.com/office/drawing/2018/hyperlinkcolor" val="tx"/>
                    </a:ext>
                  </a:extLst>
                </a:hlinkClick>
              </a:rPr>
              <a:t>DoView</a:t>
            </a:r>
            <a:r>
              <a:rPr lang="en-US" sz="2400" b="0" i="0" u="none" strike="noStrike" cap="none" dirty="0">
                <a:solidFill>
                  <a:srgbClr val="000000"/>
                </a:solidFill>
                <a:latin typeface="Calibri"/>
                <a:ea typeface="Calibri"/>
                <a:cs typeface="Calibri"/>
                <a:sym typeface="Calibri"/>
              </a:rPr>
              <a:t> Strategy </a:t>
            </a:r>
            <a:r>
              <a:rPr lang="en-US" sz="2400" dirty="0">
                <a:latin typeface="Calibri"/>
                <a:ea typeface="Calibri"/>
                <a:cs typeface="Calibri"/>
                <a:sym typeface="Calibri"/>
              </a:rPr>
              <a:t>Diagram</a:t>
            </a:r>
            <a:endParaRPr dirty="0"/>
          </a:p>
        </p:txBody>
      </p:sp>
      <p:sp>
        <p:nvSpPr>
          <p:cNvPr id="89" name="Google Shape;89;p1">
            <a:hlinkClick r:id="rId3" action="ppaction://hlinksldjump"/>
          </p:cNvPr>
          <p:cNvSpPr/>
          <p:nvPr/>
        </p:nvSpPr>
        <p:spPr>
          <a:xfrm>
            <a:off x="3582000" y="1179425"/>
            <a:ext cx="1980000" cy="72000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Final Outcomes</a:t>
            </a:r>
            <a:endParaRPr/>
          </a:p>
        </p:txBody>
      </p:sp>
      <p:sp>
        <p:nvSpPr>
          <p:cNvPr id="90" name="Google Shape;90;p1">
            <a:hlinkClick r:id="rId4" action="ppaction://hlinksldjump"/>
          </p:cNvPr>
          <p:cNvSpPr/>
          <p:nvPr/>
        </p:nvSpPr>
        <p:spPr>
          <a:xfrm>
            <a:off x="1242000" y="2550290"/>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dirty="0">
                <a:solidFill>
                  <a:srgbClr val="000000"/>
                </a:solidFill>
                <a:latin typeface="Calibri"/>
                <a:ea typeface="Calibri"/>
                <a:cs typeface="Calibri"/>
                <a:sym typeface="Calibri"/>
              </a:rPr>
              <a:t>Climate-Change Mitigation &amp; Low-Emissions Transition</a:t>
            </a:r>
            <a:endParaRPr dirty="0"/>
          </a:p>
        </p:txBody>
      </p:sp>
      <p:sp>
        <p:nvSpPr>
          <p:cNvPr id="91" name="Google Shape;91;p1">
            <a:hlinkClick r:id="rId5" action="ppaction://hlinksldjump"/>
          </p:cNvPr>
          <p:cNvSpPr/>
          <p:nvPr/>
        </p:nvSpPr>
        <p:spPr>
          <a:xfrm>
            <a:off x="3582000" y="2575310"/>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Climate Adaptation &amp; Resilience</a:t>
            </a:r>
            <a:endParaRPr/>
          </a:p>
        </p:txBody>
      </p:sp>
      <p:sp>
        <p:nvSpPr>
          <p:cNvPr id="92" name="Google Shape;92;p1">
            <a:hlinkClick r:id="rId6" action="ppaction://hlinksldjump"/>
          </p:cNvPr>
          <p:cNvSpPr/>
          <p:nvPr/>
        </p:nvSpPr>
        <p:spPr>
          <a:xfrm>
            <a:off x="5922000" y="2579810"/>
            <a:ext cx="1980000" cy="7200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Resource-Management System Reform</a:t>
            </a:r>
            <a:endParaRPr/>
          </a:p>
        </p:txBody>
      </p:sp>
      <p:sp>
        <p:nvSpPr>
          <p:cNvPr id="93" name="Google Shape;93;p1">
            <a:hlinkClick r:id="rId7" action="ppaction://hlinksldjump"/>
          </p:cNvPr>
          <p:cNvSpPr/>
          <p:nvPr/>
        </p:nvSpPr>
        <p:spPr>
          <a:xfrm>
            <a:off x="1242000" y="3524180"/>
            <a:ext cx="1980000" cy="72000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Freshwater Management &amp; Te Mana o Te Wai</a:t>
            </a:r>
            <a:endParaRPr/>
          </a:p>
        </p:txBody>
      </p:sp>
      <p:sp>
        <p:nvSpPr>
          <p:cNvPr id="94" name="Google Shape;94;p1">
            <a:hlinkClick r:id="rId8" action="ppaction://hlinksldjump"/>
          </p:cNvPr>
          <p:cNvSpPr/>
          <p:nvPr/>
        </p:nvSpPr>
        <p:spPr>
          <a:xfrm>
            <a:off x="3582000" y="3546140"/>
            <a:ext cx="1980000" cy="72000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Waste Minimisation &amp; Circular Economy</a:t>
            </a:r>
            <a:endParaRPr/>
          </a:p>
        </p:txBody>
      </p:sp>
      <p:sp>
        <p:nvSpPr>
          <p:cNvPr id="95" name="Google Shape;95;p1">
            <a:hlinkClick r:id="rId9" action="ppaction://hlinksldjump"/>
          </p:cNvPr>
          <p:cNvSpPr/>
          <p:nvPr/>
        </p:nvSpPr>
        <p:spPr>
          <a:xfrm>
            <a:off x="5922000" y="3571160"/>
            <a:ext cx="1980000" cy="72000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Biodiversity &amp; Nature Stewardship</a:t>
            </a:r>
            <a:endParaRPr/>
          </a:p>
        </p:txBody>
      </p:sp>
      <p:sp>
        <p:nvSpPr>
          <p:cNvPr id="96" name="Google Shape;96;p1">
            <a:hlinkClick r:id="rId10" action="ppaction://hlinksldjump"/>
          </p:cNvPr>
          <p:cNvSpPr/>
          <p:nvPr/>
        </p:nvSpPr>
        <p:spPr>
          <a:xfrm>
            <a:off x="1242000" y="4567010"/>
            <a:ext cx="1980000" cy="72000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Environmental Reporting &amp; Insights</a:t>
            </a:r>
            <a:endParaRPr/>
          </a:p>
        </p:txBody>
      </p:sp>
      <p:sp>
        <p:nvSpPr>
          <p:cNvPr id="97" name="Google Shape;97;p1">
            <a:hlinkClick r:id="rId11" action="ppaction://hlinksldjump"/>
          </p:cNvPr>
          <p:cNvSpPr/>
          <p:nvPr/>
        </p:nvSpPr>
        <p:spPr>
          <a:xfrm>
            <a:off x="3582000" y="4567010"/>
            <a:ext cx="1980000" cy="72000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Treaty Partnerships &amp; Māori Outcomes</a:t>
            </a:r>
            <a:endParaRPr/>
          </a:p>
        </p:txBody>
      </p:sp>
      <p:sp>
        <p:nvSpPr>
          <p:cNvPr id="98" name="Google Shape;98;p1">
            <a:hlinkClick r:id="rId12" action="ppaction://hlinksldjump"/>
          </p:cNvPr>
          <p:cNvSpPr/>
          <p:nvPr/>
        </p:nvSpPr>
        <p:spPr>
          <a:xfrm>
            <a:off x="5922000" y="4567010"/>
            <a:ext cx="1980000" cy="72000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Stakeholder Engagement &amp; Behaviour Change</a:t>
            </a:r>
            <a:endParaRPr/>
          </a:p>
        </p:txBody>
      </p:sp>
      <p:sp>
        <p:nvSpPr>
          <p:cNvPr id="99" name="Google Shape;99;p1">
            <a:hlinkClick r:id="rId13" action="ppaction://hlinksldjump"/>
          </p:cNvPr>
          <p:cNvSpPr/>
          <p:nvPr/>
        </p:nvSpPr>
        <p:spPr>
          <a:xfrm>
            <a:off x="1242000" y="5531630"/>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Evidence, Data &amp; Digital Infrastructure</a:t>
            </a:r>
            <a:endParaRPr/>
          </a:p>
        </p:txBody>
      </p:sp>
      <p:sp>
        <p:nvSpPr>
          <p:cNvPr id="100" name="Google Shape;100;p1">
            <a:hlinkClick r:id="rId14" action="ppaction://hlinksldjump"/>
          </p:cNvPr>
          <p:cNvSpPr/>
          <p:nvPr/>
        </p:nvSpPr>
        <p:spPr>
          <a:xfrm>
            <a:off x="5922000" y="5531630"/>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People, Culture &amp; Organisational Capability</a:t>
            </a:r>
            <a:endParaRPr/>
          </a:p>
        </p:txBody>
      </p:sp>
      <p:sp>
        <p:nvSpPr>
          <p:cNvPr id="101" name="Google Shape;101;p1">
            <a:hlinkClick r:id="rId15" action="ppaction://hlinksldjump"/>
          </p:cNvPr>
          <p:cNvSpPr/>
          <p:nvPr/>
        </p:nvSpPr>
        <p:spPr>
          <a:xfrm>
            <a:off x="3582000" y="5531630"/>
            <a:ext cx="1980000" cy="7200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Corporate Governance &amp; Finance</a:t>
            </a:r>
            <a:endParaRPr/>
          </a:p>
        </p:txBody>
      </p:sp>
      <p:cxnSp>
        <p:nvCxnSpPr>
          <p:cNvPr id="103" name="Google Shape;103;p1"/>
          <p:cNvCxnSpPr/>
          <p:nvPr/>
        </p:nvCxnSpPr>
        <p:spPr>
          <a:xfrm>
            <a:off x="1437400" y="2320625"/>
            <a:ext cx="6442500" cy="17400"/>
          </a:xfrm>
          <a:prstGeom prst="straightConnector1">
            <a:avLst/>
          </a:prstGeom>
          <a:noFill/>
          <a:ln w="9525" cap="flat" cmpd="sng">
            <a:solidFill>
              <a:schemeClr val="dk2"/>
            </a:solidFill>
            <a:prstDash val="solid"/>
            <a:round/>
            <a:headEnd type="none" w="med" len="med"/>
            <a:tailEnd type="none" w="med" len="med"/>
          </a:ln>
        </p:spPr>
      </p:cxnSp>
      <p:sp>
        <p:nvSpPr>
          <p:cNvPr id="104" name="Google Shape;104;p1"/>
          <p:cNvSpPr txBox="1"/>
          <p:nvPr/>
        </p:nvSpPr>
        <p:spPr>
          <a:xfrm>
            <a:off x="6965700" y="6338944"/>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rgbClr val="0000FF"/>
                </a:solidFill>
                <a:hlinkClick r:id="rId16">
                  <a:extLst>
                    <a:ext uri="{A12FA001-AC4F-418D-AE19-62706E023703}">
                      <ahyp:hlinkClr xmlns:ahyp="http://schemas.microsoft.com/office/drawing/2018/hyperlinkcolor" val="tx"/>
                    </a:ext>
                  </a:extLst>
                </a:hlinkClick>
              </a:rPr>
              <a:t>DoViewPlanning.Org</a:t>
            </a:r>
            <a:endParaRPr dirty="0"/>
          </a:p>
        </p:txBody>
      </p:sp>
      <p:pic>
        <p:nvPicPr>
          <p:cNvPr id="105" name="Google Shape;105;p1" title="Doview new.jpeg"/>
          <p:cNvPicPr preferRelativeResize="0"/>
          <p:nvPr/>
        </p:nvPicPr>
        <p:blipFill>
          <a:blip r:embed="rId17">
            <a:alphaModFix/>
          </a:blip>
          <a:stretch>
            <a:fillRect/>
          </a:stretch>
        </p:blipFill>
        <p:spPr>
          <a:xfrm>
            <a:off x="6685032" y="6349317"/>
            <a:ext cx="327447" cy="307800"/>
          </a:xfrm>
          <a:prstGeom prst="rect">
            <a:avLst/>
          </a:prstGeom>
          <a:noFill/>
          <a:ln>
            <a:noFill/>
          </a:ln>
        </p:spPr>
      </p:pic>
      <p:sp>
        <p:nvSpPr>
          <p:cNvPr id="2" name="TextBox 1">
            <a:extLst>
              <a:ext uri="{FF2B5EF4-FFF2-40B4-BE49-F238E27FC236}">
                <a16:creationId xmlns:a16="http://schemas.microsoft.com/office/drawing/2014/main" id="{3163E4D7-C8A2-31BF-3F33-A425A8DF210F}"/>
              </a:ext>
            </a:extLst>
          </p:cNvPr>
          <p:cNvSpPr txBox="1"/>
          <p:nvPr/>
        </p:nvSpPr>
        <p:spPr>
          <a:xfrm>
            <a:off x="643944" y="664674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a016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9DE140DE-F852-FD78-BCA4-2EAA88F42E11}"/>
              </a:ext>
            </a:extLst>
          </p:cNvPr>
          <p:cNvSpPr txBox="1"/>
          <p:nvPr/>
        </p:nvSpPr>
        <p:spPr>
          <a:xfrm>
            <a:off x="6788727" y="0"/>
            <a:ext cx="2355373" cy="954067"/>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a:t>
            </a:r>
          </a:p>
          <a:p>
            <a:pPr marL="0" lvl="0" indent="0" algn="r" rtl="0">
              <a:spcBef>
                <a:spcPts val="0"/>
              </a:spcBef>
              <a:spcAft>
                <a:spcPts val="0"/>
              </a:spcAft>
              <a:buNone/>
            </a:pPr>
            <a:r>
              <a:rPr lang="en-US" dirty="0">
                <a:latin typeface="Calibri"/>
                <a:ea typeface="Calibri"/>
                <a:cs typeface="Calibri"/>
                <a:sym typeface="Calibri"/>
              </a:rPr>
              <a:t>by Ministry for the Environment</a:t>
            </a:r>
            <a:endParaRPr dirty="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10">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06" name="Google Shape;306;p10"/>
          <p:cNvSpPr/>
          <p:nvPr/>
        </p:nvSpPr>
        <p:spPr>
          <a:xfrm>
            <a:off x="457200" y="868680"/>
            <a:ext cx="8229600" cy="41148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Treaty Partnerships &amp; Māori Outcomes</a:t>
            </a:r>
            <a:endParaRPr/>
          </a:p>
        </p:txBody>
      </p:sp>
      <p:sp>
        <p:nvSpPr>
          <p:cNvPr id="307" name="Google Shape;307;p10"/>
          <p:cNvSpPr/>
          <p:nvPr/>
        </p:nvSpPr>
        <p:spPr>
          <a:xfrm>
            <a:off x="685800" y="22402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Te Tiriti guidance issued</a:t>
            </a:r>
            <a:endParaRPr/>
          </a:p>
        </p:txBody>
      </p:sp>
      <p:sp>
        <p:nvSpPr>
          <p:cNvPr id="308" name="Google Shape;308;p10"/>
          <p:cNvSpPr/>
          <p:nvPr/>
        </p:nvSpPr>
        <p:spPr>
          <a:xfrm>
            <a:off x="685800" y="31546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Māori climate-platform funded</a:t>
            </a:r>
            <a:endParaRPr/>
          </a:p>
        </p:txBody>
      </p:sp>
      <p:sp>
        <p:nvSpPr>
          <p:cNvPr id="309" name="Google Shape;309;p10"/>
          <p:cNvSpPr/>
          <p:nvPr/>
        </p:nvSpPr>
        <p:spPr>
          <a:xfrm>
            <a:off x="685800" y="40690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Mātauranga-Māori policy toolkit produced</a:t>
            </a:r>
            <a:endParaRPr/>
          </a:p>
        </p:txBody>
      </p:sp>
      <p:sp>
        <p:nvSpPr>
          <p:cNvPr id="310" name="Google Shape;310;p10"/>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1" name="Google Shape;311;p10"/>
          <p:cNvSpPr/>
          <p:nvPr/>
        </p:nvSpPr>
        <p:spPr>
          <a:xfrm>
            <a:off x="3459480" y="17830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Co-governance arrangements expanded</a:t>
            </a:r>
            <a:endParaRPr/>
          </a:p>
        </p:txBody>
      </p:sp>
      <p:sp>
        <p:nvSpPr>
          <p:cNvPr id="312" name="Google Shape;312;p10"/>
          <p:cNvSpPr/>
          <p:nvPr/>
        </p:nvSpPr>
        <p:spPr>
          <a:xfrm>
            <a:off x="3459480" y="26974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Capability-building programmes delivered</a:t>
            </a:r>
            <a:endParaRPr/>
          </a:p>
        </p:txBody>
      </p:sp>
      <p:sp>
        <p:nvSpPr>
          <p:cNvPr id="313" name="Google Shape;313;p10"/>
          <p:cNvSpPr/>
          <p:nvPr/>
        </p:nvSpPr>
        <p:spPr>
          <a:xfrm>
            <a:off x="3459480" y="36118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Iwi data-sovereignty protocols developed</a:t>
            </a:r>
            <a:endParaRPr/>
          </a:p>
        </p:txBody>
      </p:sp>
      <p:sp>
        <p:nvSpPr>
          <p:cNvPr id="314" name="Google Shape;314;p10"/>
          <p:cNvSpPr/>
          <p:nvPr/>
        </p:nvSpPr>
        <p:spPr>
          <a:xfrm>
            <a:off x="3459480" y="45262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Joint work-programme on freshwater values signed</a:t>
            </a:r>
            <a:endParaRPr/>
          </a:p>
        </p:txBody>
      </p:sp>
      <p:sp>
        <p:nvSpPr>
          <p:cNvPr id="315" name="Google Shape;315;p10"/>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6" name="Google Shape;316;p10"/>
          <p:cNvSpPr/>
          <p:nvPr/>
        </p:nvSpPr>
        <p:spPr>
          <a:xfrm>
            <a:off x="6233160" y="26974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Rangatiratanga over te taiao strengthened</a:t>
            </a:r>
            <a:endParaRPr/>
          </a:p>
        </p:txBody>
      </p:sp>
      <p:sp>
        <p:nvSpPr>
          <p:cNvPr id="317" name="Google Shape;317;p10"/>
          <p:cNvSpPr/>
          <p:nvPr/>
        </p:nvSpPr>
        <p:spPr>
          <a:xfrm>
            <a:off x="6233160" y="36118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Equitable climate &amp; environmental outcomes achieved</a:t>
            </a:r>
            <a:endParaRPr/>
          </a:p>
        </p:txBody>
      </p:sp>
      <p:sp>
        <p:nvSpPr>
          <p:cNvPr id="320" name="Google Shape;320;p10"/>
          <p:cNvSpPr txBox="1"/>
          <p:nvPr/>
        </p:nvSpPr>
        <p:spPr>
          <a:xfrm>
            <a:off x="6968347" y="6017052"/>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rgbClr val="0000FF"/>
                </a:solidFill>
                <a:hlinkClick r:id="rId4">
                  <a:extLst>
                    <a:ext uri="{A12FA001-AC4F-418D-AE19-62706E023703}">
                      <ahyp:hlinkClr xmlns:ahyp="http://schemas.microsoft.com/office/drawing/2018/hyperlinkcolor" val="tx"/>
                    </a:ext>
                  </a:extLst>
                </a:hlinkClick>
              </a:rPr>
              <a:t>DoViewPlanning.Org</a:t>
            </a:r>
            <a:endParaRPr dirty="0"/>
          </a:p>
        </p:txBody>
      </p:sp>
      <p:pic>
        <p:nvPicPr>
          <p:cNvPr id="321" name="Google Shape;321;p10"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EC594EE1-5AEA-4CB9-2B00-774FB4C70805}"/>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659C2267-930B-D69C-D8F7-FBA69AB304E2}"/>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11">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28" name="Google Shape;328;p11"/>
          <p:cNvSpPr/>
          <p:nvPr/>
        </p:nvSpPr>
        <p:spPr>
          <a:xfrm>
            <a:off x="457200" y="868680"/>
            <a:ext cx="8229600" cy="41148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Stakeholder Engagement &amp; Behaviour Change</a:t>
            </a:r>
            <a:endParaRPr/>
          </a:p>
        </p:txBody>
      </p:sp>
      <p:sp>
        <p:nvSpPr>
          <p:cNvPr id="329" name="Google Shape;329;p11"/>
          <p:cNvSpPr/>
          <p:nvPr/>
        </p:nvSpPr>
        <p:spPr>
          <a:xfrm>
            <a:off x="685800" y="22402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Consultation guidelines updated</a:t>
            </a:r>
            <a:endParaRPr/>
          </a:p>
        </p:txBody>
      </p:sp>
      <p:sp>
        <p:nvSpPr>
          <p:cNvPr id="330" name="Google Shape;330;p11"/>
          <p:cNvSpPr/>
          <p:nvPr/>
        </p:nvSpPr>
        <p:spPr>
          <a:xfrm>
            <a:off x="685800" y="31546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engagement tools embedded</a:t>
            </a:r>
            <a:endParaRPr/>
          </a:p>
        </p:txBody>
      </p:sp>
      <p:sp>
        <p:nvSpPr>
          <p:cNvPr id="331" name="Google Shape;331;p11"/>
          <p:cNvSpPr/>
          <p:nvPr/>
        </p:nvSpPr>
        <p:spPr>
          <a:xfrm>
            <a:off x="685800" y="40690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Behavioural-insights unit established</a:t>
            </a:r>
            <a:endParaRPr/>
          </a:p>
        </p:txBody>
      </p:sp>
      <p:sp>
        <p:nvSpPr>
          <p:cNvPr id="332" name="Google Shape;332;p11"/>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3" name="Google Shape;333;p11"/>
          <p:cNvSpPr/>
          <p:nvPr/>
        </p:nvSpPr>
        <p:spPr>
          <a:xfrm>
            <a:off x="3459480" y="17830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ERP 2 submissions analysed</a:t>
            </a:r>
            <a:endParaRPr/>
          </a:p>
        </p:txBody>
      </p:sp>
      <p:sp>
        <p:nvSpPr>
          <p:cNvPr id="334" name="Google Shape;334;p11"/>
          <p:cNvSpPr/>
          <p:nvPr/>
        </p:nvSpPr>
        <p:spPr>
          <a:xfrm>
            <a:off x="3459480" y="26974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RMA forums convened</a:t>
            </a:r>
            <a:endParaRPr/>
          </a:p>
        </p:txBody>
      </p:sp>
      <p:sp>
        <p:nvSpPr>
          <p:cNvPr id="335" name="Google Shape;335;p11"/>
          <p:cNvSpPr/>
          <p:nvPr/>
        </p:nvSpPr>
        <p:spPr>
          <a:xfrm>
            <a:off x="3459480" y="36118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Regional workshops facilitated</a:t>
            </a:r>
            <a:endParaRPr/>
          </a:p>
        </p:txBody>
      </p:sp>
      <p:sp>
        <p:nvSpPr>
          <p:cNvPr id="336" name="Google Shape;336;p11"/>
          <p:cNvSpPr/>
          <p:nvPr/>
        </p:nvSpPr>
        <p:spPr>
          <a:xfrm>
            <a:off x="3459480" y="45262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Recycle Right campaign scaled nationally</a:t>
            </a:r>
            <a:endParaRPr/>
          </a:p>
        </p:txBody>
      </p:sp>
      <p:sp>
        <p:nvSpPr>
          <p:cNvPr id="337" name="Google Shape;337;p11"/>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8" name="Google Shape;338;p11"/>
          <p:cNvSpPr/>
          <p:nvPr/>
        </p:nvSpPr>
        <p:spPr>
          <a:xfrm>
            <a:off x="6233160" y="22402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Stakeholder trust improved</a:t>
            </a:r>
            <a:endParaRPr/>
          </a:p>
        </p:txBody>
      </p:sp>
      <p:sp>
        <p:nvSpPr>
          <p:cNvPr id="339" name="Google Shape;339;p11"/>
          <p:cNvSpPr/>
          <p:nvPr/>
        </p:nvSpPr>
        <p:spPr>
          <a:xfrm>
            <a:off x="6233160" y="31546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Compliance with environmental rules increased</a:t>
            </a:r>
            <a:endParaRPr/>
          </a:p>
        </p:txBody>
      </p:sp>
      <p:sp>
        <p:nvSpPr>
          <p:cNvPr id="340" name="Google Shape;340;p11"/>
          <p:cNvSpPr/>
          <p:nvPr/>
        </p:nvSpPr>
        <p:spPr>
          <a:xfrm>
            <a:off x="6233160" y="40690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Pro-environment behaviours sustained</a:t>
            </a:r>
            <a:endParaRPr/>
          </a:p>
        </p:txBody>
      </p:sp>
      <p:sp>
        <p:nvSpPr>
          <p:cNvPr id="342" name="Google Shape;342;p11"/>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43" name="Google Shape;343;p11"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E0EBF7AB-3D85-F900-9A11-E1727DC94CFD}"/>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A5196598-E805-E14E-6965-3AA5618C5E8C}"/>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1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50" name="Google Shape;350;p12"/>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Evidence, Data &amp; Digital Infrastructure</a:t>
            </a:r>
            <a:endParaRPr/>
          </a:p>
        </p:txBody>
      </p:sp>
      <p:sp>
        <p:nvSpPr>
          <p:cNvPr id="351" name="Google Shape;351;p12"/>
          <p:cNvSpPr/>
          <p:nvPr/>
        </p:nvSpPr>
        <p:spPr>
          <a:xfrm>
            <a:off x="685800" y="26974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Data-strategy &amp; standards approved</a:t>
            </a:r>
            <a:endParaRPr/>
          </a:p>
        </p:txBody>
      </p:sp>
      <p:sp>
        <p:nvSpPr>
          <p:cNvPr id="352" name="Google Shape;352;p12"/>
          <p:cNvSpPr/>
          <p:nvPr/>
        </p:nvSpPr>
        <p:spPr>
          <a:xfrm>
            <a:off x="685800" y="36118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Metadata governance implemented</a:t>
            </a:r>
            <a:endParaRPr/>
          </a:p>
        </p:txBody>
      </p:sp>
      <p:sp>
        <p:nvSpPr>
          <p:cNvPr id="353" name="Google Shape;353;p12"/>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4" name="Google Shape;354;p12"/>
          <p:cNvSpPr/>
          <p:nvPr/>
        </p:nvSpPr>
        <p:spPr>
          <a:xfrm>
            <a:off x="276606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MfE Data Service APIs enhanced</a:t>
            </a:r>
            <a:endParaRPr/>
          </a:p>
        </p:txBody>
      </p:sp>
      <p:sp>
        <p:nvSpPr>
          <p:cNvPr id="355" name="Google Shape;355;p12"/>
          <p:cNvSpPr/>
          <p:nvPr/>
        </p:nvSpPr>
        <p:spPr>
          <a:xfrm>
            <a:off x="2766060" y="31546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Secure cloud infrastructure implemented</a:t>
            </a:r>
            <a:endParaRPr/>
          </a:p>
        </p:txBody>
      </p:sp>
      <p:sp>
        <p:nvSpPr>
          <p:cNvPr id="356" name="Google Shape;356;p12"/>
          <p:cNvSpPr/>
          <p:nvPr/>
        </p:nvSpPr>
        <p:spPr>
          <a:xfrm>
            <a:off x="2766060" y="40690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Geospatial portal integrated</a:t>
            </a:r>
            <a:endParaRPr/>
          </a:p>
        </p:txBody>
      </p:sp>
      <p:sp>
        <p:nvSpPr>
          <p:cNvPr id="357" name="Google Shape;357;p12"/>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8" name="Google Shape;358;p12"/>
          <p:cNvSpPr/>
          <p:nvPr/>
        </p:nvSpPr>
        <p:spPr>
          <a:xfrm>
            <a:off x="484632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Real-time dashboards operational</a:t>
            </a:r>
            <a:endParaRPr/>
          </a:p>
        </p:txBody>
      </p:sp>
      <p:sp>
        <p:nvSpPr>
          <p:cNvPr id="359" name="Google Shape;359;p12"/>
          <p:cNvSpPr/>
          <p:nvPr/>
        </p:nvSpPr>
        <p:spPr>
          <a:xfrm>
            <a:off x="4846320" y="31546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Predictive-analytics models adopted</a:t>
            </a:r>
            <a:endParaRPr/>
          </a:p>
        </p:txBody>
      </p:sp>
      <p:sp>
        <p:nvSpPr>
          <p:cNvPr id="360" name="Google Shape;360;p12"/>
          <p:cNvSpPr/>
          <p:nvPr/>
        </p:nvSpPr>
        <p:spPr>
          <a:xfrm>
            <a:off x="4846320" y="40690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Open-data reuse increased</a:t>
            </a:r>
            <a:endParaRPr/>
          </a:p>
        </p:txBody>
      </p:sp>
      <p:sp>
        <p:nvSpPr>
          <p:cNvPr id="361" name="Google Shape;361;p12"/>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62" name="Google Shape;362;p12"/>
          <p:cNvSpPr/>
          <p:nvPr/>
        </p:nvSpPr>
        <p:spPr>
          <a:xfrm>
            <a:off x="6926580" y="26974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Evidence-based decision-making normalised</a:t>
            </a:r>
            <a:endParaRPr/>
          </a:p>
        </p:txBody>
      </p:sp>
      <p:sp>
        <p:nvSpPr>
          <p:cNvPr id="363" name="Google Shape;363;p12"/>
          <p:cNvSpPr/>
          <p:nvPr/>
        </p:nvSpPr>
        <p:spPr>
          <a:xfrm>
            <a:off x="6926580" y="36118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transparency strengthened</a:t>
            </a:r>
            <a:endParaRPr/>
          </a:p>
        </p:txBody>
      </p:sp>
      <p:sp>
        <p:nvSpPr>
          <p:cNvPr id="365" name="Google Shape;365;p12"/>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66" name="Google Shape;366;p12"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83026371-F4BD-4A19-4DA5-857CDAE62E5B}"/>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B0D0E399-3237-B645-3BF7-DA656066DD26}"/>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1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dirty="0">
                <a:solidFill>
                  <a:srgbClr val="000000"/>
                </a:solidFill>
                <a:latin typeface="Calibri"/>
                <a:ea typeface="Calibri"/>
                <a:cs typeface="Calibri"/>
                <a:sym typeface="Calibri"/>
              </a:rPr>
              <a:t>Back to Overview</a:t>
            </a:r>
            <a:endParaRPr dirty="0"/>
          </a:p>
        </p:txBody>
      </p:sp>
      <p:sp>
        <p:nvSpPr>
          <p:cNvPr id="373" name="Google Shape;373;p13"/>
          <p:cNvSpPr/>
          <p:nvPr/>
        </p:nvSpPr>
        <p:spPr>
          <a:xfrm>
            <a:off x="457200" y="868680"/>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People, Culture &amp; Organisational Capability</a:t>
            </a:r>
            <a:endParaRPr/>
          </a:p>
        </p:txBody>
      </p:sp>
      <p:sp>
        <p:nvSpPr>
          <p:cNvPr id="374" name="Google Shape;374;p13"/>
          <p:cNvSpPr/>
          <p:nvPr/>
        </p:nvSpPr>
        <p:spPr>
          <a:xfrm>
            <a:off x="685800" y="18745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Workforce planning aligned</a:t>
            </a:r>
            <a:endParaRPr/>
          </a:p>
        </p:txBody>
      </p:sp>
      <p:sp>
        <p:nvSpPr>
          <p:cNvPr id="375" name="Google Shape;375;p13"/>
          <p:cNvSpPr/>
          <p:nvPr/>
        </p:nvSpPr>
        <p:spPr>
          <a:xfrm>
            <a:off x="685800" y="27889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Recruitment reset completed</a:t>
            </a:r>
            <a:endParaRPr/>
          </a:p>
        </p:txBody>
      </p:sp>
      <p:sp>
        <p:nvSpPr>
          <p:cNvPr id="376" name="Google Shape;376;p13"/>
          <p:cNvSpPr/>
          <p:nvPr/>
        </p:nvSpPr>
        <p:spPr>
          <a:xfrm>
            <a:off x="685800" y="37033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Skills gaps mapped</a:t>
            </a:r>
            <a:endParaRPr/>
          </a:p>
        </p:txBody>
      </p:sp>
      <p:sp>
        <p:nvSpPr>
          <p:cNvPr id="377" name="Google Shape;377;p13"/>
          <p:cNvSpPr/>
          <p:nvPr/>
        </p:nvSpPr>
        <p:spPr>
          <a:xfrm>
            <a:off x="685800" y="46177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Wellbeing programme expanded</a:t>
            </a:r>
            <a:endParaRPr/>
          </a:p>
        </p:txBody>
      </p:sp>
      <p:sp>
        <p:nvSpPr>
          <p:cNvPr id="378" name="Google Shape;378;p13"/>
          <p:cNvSpPr/>
          <p:nvPr/>
        </p:nvSpPr>
        <p:spPr>
          <a:xfrm>
            <a:off x="3048000" y="349758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9" name="Google Shape;379;p13"/>
          <p:cNvSpPr/>
          <p:nvPr/>
        </p:nvSpPr>
        <p:spPr>
          <a:xfrm>
            <a:off x="3459480" y="18745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Diversity &amp; inclusion goals advanced</a:t>
            </a:r>
            <a:endParaRPr/>
          </a:p>
        </p:txBody>
      </p:sp>
      <p:sp>
        <p:nvSpPr>
          <p:cNvPr id="380" name="Google Shape;380;p13"/>
          <p:cNvSpPr/>
          <p:nvPr/>
        </p:nvSpPr>
        <p:spPr>
          <a:xfrm>
            <a:off x="3459480" y="27889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Leadership development rolled out</a:t>
            </a:r>
            <a:endParaRPr/>
          </a:p>
        </p:txBody>
      </p:sp>
      <p:sp>
        <p:nvSpPr>
          <p:cNvPr id="381" name="Google Shape;381;p13"/>
          <p:cNvSpPr/>
          <p:nvPr/>
        </p:nvSpPr>
        <p:spPr>
          <a:xfrm>
            <a:off x="3459480" y="37033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Hybrid-working embedded</a:t>
            </a:r>
            <a:endParaRPr/>
          </a:p>
        </p:txBody>
      </p:sp>
      <p:sp>
        <p:nvSpPr>
          <p:cNvPr id="382" name="Google Shape;382;p13"/>
          <p:cNvSpPr/>
          <p:nvPr/>
        </p:nvSpPr>
        <p:spPr>
          <a:xfrm>
            <a:off x="3459480" y="46177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Retention initiatives implemented</a:t>
            </a:r>
            <a:endParaRPr/>
          </a:p>
        </p:txBody>
      </p:sp>
      <p:sp>
        <p:nvSpPr>
          <p:cNvPr id="383" name="Google Shape;383;p13"/>
          <p:cNvSpPr/>
          <p:nvPr/>
        </p:nvSpPr>
        <p:spPr>
          <a:xfrm>
            <a:off x="5821680" y="349758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84" name="Google Shape;384;p13"/>
          <p:cNvSpPr/>
          <p:nvPr/>
        </p:nvSpPr>
        <p:spPr>
          <a:xfrm>
            <a:off x="6233160" y="27889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Staff engagement increased</a:t>
            </a:r>
            <a:endParaRPr/>
          </a:p>
        </p:txBody>
      </p:sp>
      <p:sp>
        <p:nvSpPr>
          <p:cNvPr id="385" name="Google Shape;385;p13"/>
          <p:cNvSpPr/>
          <p:nvPr/>
        </p:nvSpPr>
        <p:spPr>
          <a:xfrm>
            <a:off x="6233160" y="370332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Capability to deliver environmental outcomes strengthened</a:t>
            </a:r>
            <a:endParaRPr/>
          </a:p>
        </p:txBody>
      </p:sp>
      <p:sp>
        <p:nvSpPr>
          <p:cNvPr id="387" name="Google Shape;387;p13"/>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88" name="Google Shape;388;p13"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F75900B2-44B9-ADC9-CD39-B0E8BAD28C2E}"/>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C50A6AB7-A382-7DB9-EA15-4FCF5C37A45B}"/>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14">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95" name="Google Shape;395;p14"/>
          <p:cNvSpPr/>
          <p:nvPr/>
        </p:nvSpPr>
        <p:spPr>
          <a:xfrm>
            <a:off x="457200" y="868680"/>
            <a:ext cx="8229600" cy="41148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Corporate Governance &amp; Finance</a:t>
            </a:r>
            <a:endParaRPr/>
          </a:p>
        </p:txBody>
      </p:sp>
      <p:sp>
        <p:nvSpPr>
          <p:cNvPr id="396" name="Google Shape;396;p14"/>
          <p:cNvSpPr/>
          <p:nvPr/>
        </p:nvSpPr>
        <p:spPr>
          <a:xfrm>
            <a:off x="685800" y="17830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Strategic-planning cycle streamlined</a:t>
            </a:r>
            <a:endParaRPr/>
          </a:p>
        </p:txBody>
      </p:sp>
      <p:sp>
        <p:nvSpPr>
          <p:cNvPr id="397" name="Google Shape;397;p14"/>
          <p:cNvSpPr/>
          <p:nvPr/>
        </p:nvSpPr>
        <p:spPr>
          <a:xfrm>
            <a:off x="685800" y="26974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Enterprise risk register updated</a:t>
            </a:r>
            <a:endParaRPr/>
          </a:p>
        </p:txBody>
      </p:sp>
      <p:sp>
        <p:nvSpPr>
          <p:cNvPr id="398" name="Google Shape;398;p14"/>
          <p:cNvSpPr/>
          <p:nvPr/>
        </p:nvSpPr>
        <p:spPr>
          <a:xfrm>
            <a:off x="685800" y="36118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Ministerial-servicing protocols refined</a:t>
            </a:r>
            <a:endParaRPr/>
          </a:p>
        </p:txBody>
      </p:sp>
      <p:sp>
        <p:nvSpPr>
          <p:cNvPr id="399" name="Google Shape;399;p14"/>
          <p:cNvSpPr/>
          <p:nvPr/>
        </p:nvSpPr>
        <p:spPr>
          <a:xfrm>
            <a:off x="685800" y="45262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Internal audit cycle digitised</a:t>
            </a:r>
            <a:endParaRPr/>
          </a:p>
        </p:txBody>
      </p:sp>
      <p:sp>
        <p:nvSpPr>
          <p:cNvPr id="400" name="Google Shape;400;p14"/>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1" name="Google Shape;401;p14"/>
          <p:cNvSpPr/>
          <p:nvPr/>
        </p:nvSpPr>
        <p:spPr>
          <a:xfrm>
            <a:off x="3459480" y="17830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Sustainable-procurement policy applied</a:t>
            </a:r>
            <a:endParaRPr/>
          </a:p>
        </p:txBody>
      </p:sp>
      <p:sp>
        <p:nvSpPr>
          <p:cNvPr id="402" name="Google Shape;402;p14"/>
          <p:cNvSpPr/>
          <p:nvPr/>
        </p:nvSpPr>
        <p:spPr>
          <a:xfrm>
            <a:off x="3459480" y="26974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Budget-allocation transparency increased</a:t>
            </a:r>
            <a:endParaRPr/>
          </a:p>
        </p:txBody>
      </p:sp>
      <p:sp>
        <p:nvSpPr>
          <p:cNvPr id="403" name="Google Shape;403;p14"/>
          <p:cNvSpPr/>
          <p:nvPr/>
        </p:nvSpPr>
        <p:spPr>
          <a:xfrm>
            <a:off x="3459480" y="36118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Performance reporting digitised</a:t>
            </a:r>
            <a:endParaRPr/>
          </a:p>
        </p:txBody>
      </p:sp>
      <p:sp>
        <p:nvSpPr>
          <p:cNvPr id="404" name="Google Shape;404;p14"/>
          <p:cNvSpPr/>
          <p:nvPr/>
        </p:nvSpPr>
        <p:spPr>
          <a:xfrm>
            <a:off x="3459480" y="45262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Carbon-neutral procurement targets met</a:t>
            </a:r>
            <a:endParaRPr/>
          </a:p>
        </p:txBody>
      </p:sp>
      <p:sp>
        <p:nvSpPr>
          <p:cNvPr id="405" name="Google Shape;405;p14"/>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6" name="Google Shape;406;p14"/>
          <p:cNvSpPr/>
          <p:nvPr/>
        </p:nvSpPr>
        <p:spPr>
          <a:xfrm>
            <a:off x="6233160" y="26974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Stakeholder confidence increased</a:t>
            </a:r>
            <a:endParaRPr/>
          </a:p>
        </p:txBody>
      </p:sp>
      <p:sp>
        <p:nvSpPr>
          <p:cNvPr id="407" name="Google Shape;407;p14"/>
          <p:cNvSpPr/>
          <p:nvPr/>
        </p:nvSpPr>
        <p:spPr>
          <a:xfrm>
            <a:off x="6233160" y="36118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Value for money maximised</a:t>
            </a:r>
            <a:endParaRPr/>
          </a:p>
        </p:txBody>
      </p:sp>
      <p:sp>
        <p:nvSpPr>
          <p:cNvPr id="409" name="Google Shape;409;p14"/>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410" name="Google Shape;410;p14"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0B659C12-DBF4-724D-2D47-479C529C885A}"/>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6ED45F73-CB2A-7F12-9ABD-8F03A75E6D4A}"/>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Google Shape;416;p15"/>
          <p:cNvSpPr txBox="1"/>
          <p:nvPr/>
        </p:nvSpPr>
        <p:spPr>
          <a:xfrm>
            <a:off x="457200" y="274320"/>
            <a:ext cx="8229600" cy="54864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strike="noStrike" cap="none">
                <a:solidFill>
                  <a:srgbClr val="000000"/>
                </a:solidFill>
                <a:latin typeface="Calibri"/>
                <a:ea typeface="Calibri"/>
                <a:cs typeface="Calibri"/>
                <a:sym typeface="Calibri"/>
              </a:rPr>
              <a:t>What is a DoView?</a:t>
            </a:r>
            <a:endParaRPr/>
          </a:p>
        </p:txBody>
      </p:sp>
      <p:sp>
        <p:nvSpPr>
          <p:cNvPr id="417" name="Google Shape;417;p15"/>
          <p:cNvSpPr txBox="1"/>
          <p:nvPr/>
        </p:nvSpPr>
        <p:spPr>
          <a:xfrm>
            <a:off x="914400" y="731520"/>
            <a:ext cx="7315200" cy="5029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600">
                <a:solidFill>
                  <a:srgbClr val="000000"/>
                </a:solidFill>
                <a:latin typeface="Calibri"/>
                <a:ea typeface="Calibri"/>
                <a:cs typeface="Calibri"/>
                <a:sym typeface="Calibri"/>
              </a:rPr>
              <a:t>A DoView is a new type of diagram used to clarify the underlying ‘This-Then’ logic behind any issue. For example, in strategy and planning, all planning approaches are based on assumptions such as: if we do THIS, THEN that will happen.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To generate a DoView about anything, visit DoView.Online for the free AI DoView Drawing Prompt (ChatGPT). DoViews are powerful for summarizing any complex content and accelerating understanding prior to taking any type of action in the world.</a:t>
            </a:r>
            <a:endParaRPr/>
          </a:p>
        </p:txBody>
      </p:sp>
      <p:sp>
        <p:nvSpPr>
          <p:cNvPr id="419" name="Google Shape;419;p15"/>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3">
                  <a:extLst>
                    <a:ext uri="{A12FA001-AC4F-418D-AE19-62706E023703}">
                      <ahyp:hlinkClr xmlns:ahyp="http://schemas.microsoft.com/office/drawing/2018/hyperlinkcolor" val="tx"/>
                    </a:ext>
                  </a:extLst>
                </a:hlinkClick>
              </a:rPr>
              <a:t>DoViewPlanning.Org</a:t>
            </a:r>
            <a:endParaRPr/>
          </a:p>
        </p:txBody>
      </p:sp>
      <p:pic>
        <p:nvPicPr>
          <p:cNvPr id="420" name="Google Shape;420;p15" title="Doview new.jpeg"/>
          <p:cNvPicPr preferRelativeResize="0"/>
          <p:nvPr/>
        </p:nvPicPr>
        <p:blipFill>
          <a:blip r:embed="rId4">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6BE83501-1333-484C-0AA2-C9E089470977}"/>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BF6FDC6C-703A-E039-6EB7-D25A9AFD64E0}"/>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
        <p:nvSpPr>
          <p:cNvPr id="4" name="Google Shape;372;p13">
            <a:hlinkClick r:id="rId5" action="ppaction://hlinksldjump"/>
            <a:extLst>
              <a:ext uri="{FF2B5EF4-FFF2-40B4-BE49-F238E27FC236}">
                <a16:creationId xmlns:a16="http://schemas.microsoft.com/office/drawing/2014/main" id="{8DAA1AFC-7D28-DD9D-CFE7-2B492F0DED0D}"/>
              </a:ext>
            </a:extLst>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dirty="0">
                <a:solidFill>
                  <a:srgbClr val="000000"/>
                </a:solidFill>
                <a:latin typeface="Calibri"/>
                <a:ea typeface="Calibri"/>
                <a:cs typeface="Calibri"/>
                <a:sym typeface="Calibri"/>
              </a:rPr>
              <a:t>Back to Overview</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12" name="Google Shape;112;p2"/>
          <p:cNvSpPr/>
          <p:nvPr/>
        </p:nvSpPr>
        <p:spPr>
          <a:xfrm>
            <a:off x="685800" y="350208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Sustainable resource use embedded</a:t>
            </a:r>
            <a:endParaRPr/>
          </a:p>
        </p:txBody>
      </p:sp>
      <p:grpSp>
        <p:nvGrpSpPr>
          <p:cNvPr id="114" name="Google Shape;114;p2"/>
          <p:cNvGrpSpPr/>
          <p:nvPr/>
        </p:nvGrpSpPr>
        <p:grpSpPr>
          <a:xfrm>
            <a:off x="685800" y="1645920"/>
            <a:ext cx="7772400" cy="923400"/>
            <a:chOff x="685800" y="1645920"/>
            <a:chExt cx="7772400" cy="923400"/>
          </a:xfrm>
        </p:grpSpPr>
        <p:sp>
          <p:nvSpPr>
            <p:cNvPr id="115" name="Google Shape;115;p2"/>
            <p:cNvSpPr/>
            <p:nvPr/>
          </p:nvSpPr>
          <p:spPr>
            <a:xfrm>
              <a:off x="685800" y="16459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Low-emissions, climate-resilient Aotearoa achieved</a:t>
              </a:r>
              <a:endParaRPr/>
            </a:p>
          </p:txBody>
        </p:sp>
        <p:sp>
          <p:nvSpPr>
            <p:cNvPr id="116" name="Google Shape;116;p2"/>
            <p:cNvSpPr/>
            <p:nvPr/>
          </p:nvSpPr>
          <p:spPr>
            <a:xfrm>
              <a:off x="685800" y="167364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sp>
          <p:nvSpPr>
            <p:cNvPr id="117" name="Google Shape;117;p2"/>
            <p:cNvSpPr/>
            <p:nvPr/>
          </p:nvSpPr>
          <p:spPr>
            <a:xfrm>
              <a:off x="685800" y="25513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grpSp>
        <p:nvGrpSpPr>
          <p:cNvPr id="118" name="Google Shape;118;p2"/>
          <p:cNvGrpSpPr/>
          <p:nvPr/>
        </p:nvGrpSpPr>
        <p:grpSpPr>
          <a:xfrm>
            <a:off x="685800" y="2560320"/>
            <a:ext cx="7772400" cy="923400"/>
            <a:chOff x="685800" y="2560320"/>
            <a:chExt cx="7772400" cy="923400"/>
          </a:xfrm>
        </p:grpSpPr>
        <p:sp>
          <p:nvSpPr>
            <p:cNvPr id="119" name="Google Shape;119;p2"/>
            <p:cNvSpPr/>
            <p:nvPr/>
          </p:nvSpPr>
          <p:spPr>
            <a:xfrm>
              <a:off x="685800" y="25603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Thriving biodiversity &amp; healthy ecosystems secured</a:t>
              </a:r>
              <a:endParaRPr/>
            </a:p>
          </p:txBody>
        </p:sp>
        <p:sp>
          <p:nvSpPr>
            <p:cNvPr id="120" name="Google Shape;120;p2"/>
            <p:cNvSpPr/>
            <p:nvPr/>
          </p:nvSpPr>
          <p:spPr>
            <a:xfrm>
              <a:off x="685800" y="34657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grpSp>
        <p:nvGrpSpPr>
          <p:cNvPr id="121" name="Google Shape;121;p2"/>
          <p:cNvGrpSpPr/>
          <p:nvPr/>
        </p:nvGrpSpPr>
        <p:grpSpPr>
          <a:xfrm>
            <a:off x="685800" y="4389120"/>
            <a:ext cx="7772400" cy="731520"/>
            <a:chOff x="685800" y="4389120"/>
            <a:chExt cx="7772400" cy="731520"/>
          </a:xfrm>
        </p:grpSpPr>
        <p:sp>
          <p:nvSpPr>
            <p:cNvPr id="122" name="Google Shape;122;p2"/>
            <p:cNvSpPr/>
            <p:nvPr/>
          </p:nvSpPr>
          <p:spPr>
            <a:xfrm>
              <a:off x="685800" y="43891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Intergenerational wellbeing enhanced</a:t>
              </a:r>
              <a:endParaRPr/>
            </a:p>
          </p:txBody>
        </p:sp>
        <p:sp>
          <p:nvSpPr>
            <p:cNvPr id="123" name="Google Shape;123;p2"/>
            <p:cNvSpPr/>
            <p:nvPr/>
          </p:nvSpPr>
          <p:spPr>
            <a:xfrm>
              <a:off x="685800" y="441684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grpSp>
        <p:nvGrpSpPr>
          <p:cNvPr id="124" name="Google Shape;124;p2"/>
          <p:cNvGrpSpPr/>
          <p:nvPr/>
        </p:nvGrpSpPr>
        <p:grpSpPr>
          <a:xfrm>
            <a:off x="457200" y="868680"/>
            <a:ext cx="8229600" cy="494640"/>
            <a:chOff x="457200" y="868680"/>
            <a:chExt cx="8229600" cy="494640"/>
          </a:xfrm>
        </p:grpSpPr>
        <p:sp>
          <p:nvSpPr>
            <p:cNvPr id="125" name="Google Shape;125;p2"/>
            <p:cNvSpPr/>
            <p:nvPr/>
          </p:nvSpPr>
          <p:spPr>
            <a:xfrm>
              <a:off x="457200" y="868680"/>
              <a:ext cx="8229600" cy="41148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Final Outcomes</a:t>
              </a:r>
              <a:endParaRPr/>
            </a:p>
          </p:txBody>
        </p:sp>
        <p:sp>
          <p:nvSpPr>
            <p:cNvPr id="126" name="Google Shape;126;p2"/>
            <p:cNvSpPr/>
            <p:nvPr/>
          </p:nvSpPr>
          <p:spPr>
            <a:xfrm>
              <a:off x="457200" y="868680"/>
              <a:ext cx="8229600" cy="49464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i="0" u="none" strike="noStrike" cap="none" dirty="0">
                  <a:solidFill>
                    <a:srgbClr val="000000"/>
                  </a:solidFill>
                  <a:latin typeface="Calibri"/>
                  <a:ea typeface="Calibri"/>
                  <a:cs typeface="Calibri"/>
                  <a:sym typeface="Calibri"/>
                </a:rPr>
                <a:t>Final Outcomes</a:t>
              </a:r>
              <a:endParaRPr sz="1600" b="1" dirty="0"/>
            </a:p>
          </p:txBody>
        </p:sp>
        <p:sp>
          <p:nvSpPr>
            <p:cNvPr id="127" name="Google Shape;127;p2"/>
            <p:cNvSpPr/>
            <p:nvPr/>
          </p:nvSpPr>
          <p:spPr>
            <a:xfrm>
              <a:off x="457200" y="868680"/>
              <a:ext cx="82296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128" name="Google Shape;128;p2"/>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29" name="Google Shape;129;p2"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130" name="Google Shape;130;p2"/>
          <p:cNvSpPr txBox="1"/>
          <p:nvPr/>
        </p:nvSpPr>
        <p:spPr>
          <a:xfrm>
            <a:off x="6788727" y="0"/>
            <a:ext cx="23553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Ministry for the Environment</a:t>
            </a:r>
            <a:endParaRPr dirty="0">
              <a:latin typeface="Calibri"/>
              <a:ea typeface="Calibri"/>
              <a:cs typeface="Calibri"/>
              <a:sym typeface="Calibri"/>
            </a:endParaRPr>
          </a:p>
        </p:txBody>
      </p:sp>
      <p:sp>
        <p:nvSpPr>
          <p:cNvPr id="2" name="TextBox 1">
            <a:extLst>
              <a:ext uri="{FF2B5EF4-FFF2-40B4-BE49-F238E27FC236}">
                <a16:creationId xmlns:a16="http://schemas.microsoft.com/office/drawing/2014/main" id="{2B93F29B-EBAB-A815-C150-6B8866E11800}"/>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36" name="Google Shape;136;p3"/>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Climate-Change Mitigation &amp; Low-Emissions Transition</a:t>
            </a:r>
            <a:endParaRPr/>
          </a:p>
        </p:txBody>
      </p:sp>
      <p:sp>
        <p:nvSpPr>
          <p:cNvPr id="137" name="Google Shape;137;p3"/>
          <p:cNvSpPr/>
          <p:nvPr/>
        </p:nvSpPr>
        <p:spPr>
          <a:xfrm>
            <a:off x="685800" y="22402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Net-zero-by-2050 target legislated</a:t>
            </a:r>
            <a:endParaRPr/>
          </a:p>
        </p:txBody>
      </p:sp>
      <p:sp>
        <p:nvSpPr>
          <p:cNvPr id="138" name="Google Shape;138;p3"/>
          <p:cNvSpPr/>
          <p:nvPr/>
        </p:nvSpPr>
        <p:spPr>
          <a:xfrm>
            <a:off x="685800" y="3154680"/>
            <a:ext cx="1115568" cy="77724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First &amp; second emissions budgets approved</a:t>
            </a:r>
            <a:endParaRPr/>
          </a:p>
        </p:txBody>
      </p:sp>
      <p:sp>
        <p:nvSpPr>
          <p:cNvPr id="139" name="Google Shape;139;p3"/>
          <p:cNvSpPr/>
          <p:nvPr/>
        </p:nvSpPr>
        <p:spPr>
          <a:xfrm>
            <a:off x="685800" y="4140216"/>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Second Emissions Reduction Plan (ERP 2) finalised</a:t>
            </a:r>
            <a:endParaRPr sz="1800" b="0" i="0" u="none" strike="noStrike" cap="none">
              <a:solidFill>
                <a:schemeClr val="lt1"/>
              </a:solidFill>
              <a:latin typeface="Calibri"/>
              <a:ea typeface="Calibri"/>
              <a:cs typeface="Calibri"/>
              <a:sym typeface="Calibri"/>
            </a:endParaRPr>
          </a:p>
        </p:txBody>
      </p:sp>
      <p:sp>
        <p:nvSpPr>
          <p:cNvPr id="140" name="Google Shape;140;p3"/>
          <p:cNvSpPr/>
          <p:nvPr/>
        </p:nvSpPr>
        <p:spPr>
          <a:xfrm>
            <a:off x="1938528"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1" name="Google Shape;141;p3"/>
          <p:cNvSpPr/>
          <p:nvPr/>
        </p:nvSpPr>
        <p:spPr>
          <a:xfrm>
            <a:off x="2350008" y="22402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Transport electrification roadmap operational</a:t>
            </a:r>
            <a:endParaRPr/>
          </a:p>
        </p:txBody>
      </p:sp>
      <p:sp>
        <p:nvSpPr>
          <p:cNvPr id="142" name="Google Shape;142;p3"/>
          <p:cNvSpPr/>
          <p:nvPr/>
        </p:nvSpPr>
        <p:spPr>
          <a:xfrm>
            <a:off x="2350008" y="31546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Agriculture methane action plan adopted</a:t>
            </a:r>
            <a:endParaRPr/>
          </a:p>
        </p:txBody>
      </p:sp>
      <p:sp>
        <p:nvSpPr>
          <p:cNvPr id="143" name="Google Shape;143;p3"/>
          <p:cNvSpPr/>
          <p:nvPr/>
        </p:nvSpPr>
        <p:spPr>
          <a:xfrm>
            <a:off x="2350008" y="4069080"/>
            <a:ext cx="1115568" cy="77724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Industrial heat transition programme scaled</a:t>
            </a:r>
            <a:endParaRPr/>
          </a:p>
        </p:txBody>
      </p:sp>
      <p:sp>
        <p:nvSpPr>
          <p:cNvPr id="144" name="Google Shape;144;p3"/>
          <p:cNvSpPr/>
          <p:nvPr/>
        </p:nvSpPr>
        <p:spPr>
          <a:xfrm>
            <a:off x="3602736"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5" name="Google Shape;145;p3"/>
          <p:cNvSpPr/>
          <p:nvPr/>
        </p:nvSpPr>
        <p:spPr>
          <a:xfrm>
            <a:off x="4014216" y="22402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NZ ETS rules refined &amp; price corridor strengthened</a:t>
            </a:r>
            <a:endParaRPr/>
          </a:p>
        </p:txBody>
      </p:sp>
      <p:sp>
        <p:nvSpPr>
          <p:cNvPr id="146" name="Google Shape;146;p3"/>
          <p:cNvSpPr/>
          <p:nvPr/>
        </p:nvSpPr>
        <p:spPr>
          <a:xfrm>
            <a:off x="4014216" y="31546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Industrial allocation phase-down scheduled</a:t>
            </a:r>
            <a:endParaRPr/>
          </a:p>
        </p:txBody>
      </p:sp>
      <p:sp>
        <p:nvSpPr>
          <p:cNvPr id="147" name="Google Shape;147;p3"/>
          <p:cNvSpPr/>
          <p:nvPr/>
        </p:nvSpPr>
        <p:spPr>
          <a:xfrm>
            <a:off x="4014216" y="40690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Climate-tech funding streams expanded</a:t>
            </a:r>
            <a:endParaRPr/>
          </a:p>
        </p:txBody>
      </p:sp>
      <p:sp>
        <p:nvSpPr>
          <p:cNvPr id="148" name="Google Shape;148;p3"/>
          <p:cNvSpPr/>
          <p:nvPr/>
        </p:nvSpPr>
        <p:spPr>
          <a:xfrm>
            <a:off x="5266944"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9" name="Google Shape;149;p3"/>
          <p:cNvSpPr/>
          <p:nvPr/>
        </p:nvSpPr>
        <p:spPr>
          <a:xfrm>
            <a:off x="5678424" y="22402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Low-emission technologies deployed</a:t>
            </a:r>
            <a:endParaRPr/>
          </a:p>
        </p:txBody>
      </p:sp>
      <p:sp>
        <p:nvSpPr>
          <p:cNvPr id="150" name="Google Shape;150;p3"/>
          <p:cNvSpPr/>
          <p:nvPr/>
        </p:nvSpPr>
        <p:spPr>
          <a:xfrm>
            <a:off x="5678424" y="31546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Fossil-fuel demand decreased</a:t>
            </a:r>
            <a:endParaRPr/>
          </a:p>
        </p:txBody>
      </p:sp>
      <p:sp>
        <p:nvSpPr>
          <p:cNvPr id="151" name="Google Shape;151;p3"/>
          <p:cNvSpPr/>
          <p:nvPr/>
        </p:nvSpPr>
        <p:spPr>
          <a:xfrm>
            <a:off x="5678424" y="40690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Sustainable business practices normalised</a:t>
            </a:r>
            <a:endParaRPr/>
          </a:p>
        </p:txBody>
      </p:sp>
      <p:sp>
        <p:nvSpPr>
          <p:cNvPr id="152" name="Google Shape;152;p3"/>
          <p:cNvSpPr/>
          <p:nvPr/>
        </p:nvSpPr>
        <p:spPr>
          <a:xfrm>
            <a:off x="6931152"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3" name="Google Shape;153;p3"/>
          <p:cNvSpPr/>
          <p:nvPr/>
        </p:nvSpPr>
        <p:spPr>
          <a:xfrm>
            <a:off x="7342632" y="26974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Emissions within 2026-30 budget</a:t>
            </a:r>
            <a:endParaRPr/>
          </a:p>
        </p:txBody>
      </p:sp>
      <p:sp>
        <p:nvSpPr>
          <p:cNvPr id="154" name="Google Shape;154;p3"/>
          <p:cNvSpPr/>
          <p:nvPr/>
        </p:nvSpPr>
        <p:spPr>
          <a:xfrm>
            <a:off x="7342632" y="3611880"/>
            <a:ext cx="1115568"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Pathway to net-zero 2050 secured</a:t>
            </a:r>
            <a:endParaRPr/>
          </a:p>
        </p:txBody>
      </p:sp>
      <p:sp>
        <p:nvSpPr>
          <p:cNvPr id="156" name="Google Shape;156;p3"/>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57" name="Google Shape;157;p3"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5A1994C9-3C72-28B4-F9BE-1906A5418BF5}"/>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43B294EE-59FD-00C9-76AF-F695C49C2E1C}"/>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4">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64" name="Google Shape;164;p4"/>
          <p:cNvSpPr/>
          <p:nvPr/>
        </p:nvSpPr>
        <p:spPr>
          <a:xfrm>
            <a:off x="457200" y="868680"/>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Climate Adaptation &amp; Resilience</a:t>
            </a:r>
            <a:endParaRPr/>
          </a:p>
        </p:txBody>
      </p:sp>
      <p:sp>
        <p:nvSpPr>
          <p:cNvPr id="165" name="Google Shape;165;p4"/>
          <p:cNvSpPr/>
          <p:nvPr/>
        </p:nvSpPr>
        <p:spPr>
          <a:xfrm>
            <a:off x="685800" y="26974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National Climate-Risk Assessment updated</a:t>
            </a:r>
            <a:endParaRPr/>
          </a:p>
        </p:txBody>
      </p:sp>
      <p:sp>
        <p:nvSpPr>
          <p:cNvPr id="166" name="Google Shape;166;p4"/>
          <p:cNvSpPr/>
          <p:nvPr/>
        </p:nvSpPr>
        <p:spPr>
          <a:xfrm>
            <a:off x="685800" y="36118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Priority risks (e.g., coastal, flood) mapped</a:t>
            </a:r>
            <a:endParaRPr/>
          </a:p>
        </p:txBody>
      </p:sp>
      <p:sp>
        <p:nvSpPr>
          <p:cNvPr id="167" name="Google Shape;167;p4"/>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8" name="Google Shape;168;p4"/>
          <p:cNvSpPr/>
          <p:nvPr/>
        </p:nvSpPr>
        <p:spPr>
          <a:xfrm>
            <a:off x="276606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National Adaptation Plan progress tracked &amp; refreshed</a:t>
            </a:r>
            <a:endParaRPr/>
          </a:p>
        </p:txBody>
      </p:sp>
      <p:sp>
        <p:nvSpPr>
          <p:cNvPr id="169" name="Google Shape;169;p4"/>
          <p:cNvSpPr/>
          <p:nvPr/>
        </p:nvSpPr>
        <p:spPr>
          <a:xfrm>
            <a:off x="276606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Managed-retreat legislation drafted</a:t>
            </a:r>
            <a:endParaRPr/>
          </a:p>
        </p:txBody>
      </p:sp>
      <p:sp>
        <p:nvSpPr>
          <p:cNvPr id="170" name="Google Shape;170;p4"/>
          <p:cNvSpPr/>
          <p:nvPr/>
        </p:nvSpPr>
        <p:spPr>
          <a:xfrm>
            <a:off x="276606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Climate-resilience funding instruments designed</a:t>
            </a:r>
            <a:endParaRPr/>
          </a:p>
        </p:txBody>
      </p:sp>
      <p:sp>
        <p:nvSpPr>
          <p:cNvPr id="171" name="Google Shape;171;p4"/>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2" name="Google Shape;172;p4"/>
          <p:cNvSpPr/>
          <p:nvPr/>
        </p:nvSpPr>
        <p:spPr>
          <a:xfrm>
            <a:off x="4846320" y="1783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Local adaptation plans co-designed</a:t>
            </a:r>
            <a:endParaRPr/>
          </a:p>
        </p:txBody>
      </p:sp>
      <p:sp>
        <p:nvSpPr>
          <p:cNvPr id="173" name="Google Shape;173;p4"/>
          <p:cNvSpPr/>
          <p:nvPr/>
        </p:nvSpPr>
        <p:spPr>
          <a:xfrm>
            <a:off x="4846320" y="26974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Critical infrastructure hardened</a:t>
            </a:r>
            <a:endParaRPr/>
          </a:p>
        </p:txBody>
      </p:sp>
      <p:sp>
        <p:nvSpPr>
          <p:cNvPr id="174" name="Google Shape;174;p4"/>
          <p:cNvSpPr/>
          <p:nvPr/>
        </p:nvSpPr>
        <p:spPr>
          <a:xfrm>
            <a:off x="4846320" y="36118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Nature-based solutions (e.g., wetland buffers) deployed</a:t>
            </a:r>
            <a:endParaRPr/>
          </a:p>
        </p:txBody>
      </p:sp>
      <p:sp>
        <p:nvSpPr>
          <p:cNvPr id="175" name="Google Shape;175;p4"/>
          <p:cNvSpPr/>
          <p:nvPr/>
        </p:nvSpPr>
        <p:spPr>
          <a:xfrm>
            <a:off x="4846320" y="4526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Marae climate-projects funded</a:t>
            </a:r>
            <a:endParaRPr/>
          </a:p>
        </p:txBody>
      </p:sp>
      <p:sp>
        <p:nvSpPr>
          <p:cNvPr id="176" name="Google Shape;176;p4"/>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7" name="Google Shape;177;p4"/>
          <p:cNvSpPr/>
          <p:nvPr/>
        </p:nvSpPr>
        <p:spPr>
          <a:xfrm>
            <a:off x="692658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Socio-economic losses reduced</a:t>
            </a:r>
            <a:endParaRPr/>
          </a:p>
        </p:txBody>
      </p:sp>
      <p:sp>
        <p:nvSpPr>
          <p:cNvPr id="178" name="Google Shape;178;p4"/>
          <p:cNvSpPr/>
          <p:nvPr/>
        </p:nvSpPr>
        <p:spPr>
          <a:xfrm>
            <a:off x="692658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Lives and assets protected</a:t>
            </a:r>
            <a:endParaRPr/>
          </a:p>
        </p:txBody>
      </p:sp>
      <p:sp>
        <p:nvSpPr>
          <p:cNvPr id="179" name="Google Shape;179;p4"/>
          <p:cNvSpPr/>
          <p:nvPr/>
        </p:nvSpPr>
        <p:spPr>
          <a:xfrm>
            <a:off x="692658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Adaptive capacity increased</a:t>
            </a:r>
            <a:endParaRPr/>
          </a:p>
        </p:txBody>
      </p:sp>
      <p:sp>
        <p:nvSpPr>
          <p:cNvPr id="181" name="Google Shape;181;p4"/>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82" name="Google Shape;182;p4"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E176A932-5385-4BC8-9976-6786BF82FEDB}"/>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ACA41F86-B88B-269F-B4E3-B4FA6163FA96}"/>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5">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89" name="Google Shape;189;p5"/>
          <p:cNvSpPr/>
          <p:nvPr/>
        </p:nvSpPr>
        <p:spPr>
          <a:xfrm>
            <a:off x="457200" y="868680"/>
            <a:ext cx="8229600" cy="41148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Resource-Management System Reform</a:t>
            </a:r>
            <a:endParaRPr/>
          </a:p>
        </p:txBody>
      </p:sp>
      <p:sp>
        <p:nvSpPr>
          <p:cNvPr id="190" name="Google Shape;190;p5"/>
          <p:cNvSpPr/>
          <p:nvPr/>
        </p:nvSpPr>
        <p:spPr>
          <a:xfrm>
            <a:off x="685800" y="26974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Natural &amp; Built Environments Act enacted</a:t>
            </a:r>
            <a:endParaRPr/>
          </a:p>
        </p:txBody>
      </p:sp>
      <p:sp>
        <p:nvSpPr>
          <p:cNvPr id="191" name="Google Shape;191;p5"/>
          <p:cNvSpPr/>
          <p:nvPr/>
        </p:nvSpPr>
        <p:spPr>
          <a:xfrm>
            <a:off x="685800" y="36118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Spatial Planning Act enacted</a:t>
            </a:r>
            <a:endParaRPr/>
          </a:p>
        </p:txBody>
      </p:sp>
      <p:sp>
        <p:nvSpPr>
          <p:cNvPr id="192" name="Google Shape;192;p5"/>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3" name="Google Shape;193;p5"/>
          <p:cNvSpPr/>
          <p:nvPr/>
        </p:nvSpPr>
        <p:spPr>
          <a:xfrm>
            <a:off x="2766060" y="22402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Regional spatial strategies notified</a:t>
            </a:r>
            <a:endParaRPr/>
          </a:p>
        </p:txBody>
      </p:sp>
      <p:sp>
        <p:nvSpPr>
          <p:cNvPr id="194" name="Google Shape;194;p5"/>
          <p:cNvSpPr/>
          <p:nvPr/>
        </p:nvSpPr>
        <p:spPr>
          <a:xfrm>
            <a:off x="2766060" y="31546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National direction instruments aligned</a:t>
            </a:r>
            <a:endParaRPr/>
          </a:p>
        </p:txBody>
      </p:sp>
      <p:sp>
        <p:nvSpPr>
          <p:cNvPr id="195" name="Google Shape;195;p5"/>
          <p:cNvSpPr/>
          <p:nvPr/>
        </p:nvSpPr>
        <p:spPr>
          <a:xfrm>
            <a:off x="2766060" y="40690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planning tools rolled out</a:t>
            </a:r>
            <a:endParaRPr/>
          </a:p>
        </p:txBody>
      </p:sp>
      <p:sp>
        <p:nvSpPr>
          <p:cNvPr id="196" name="Google Shape;196;p5"/>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7" name="Google Shape;197;p5"/>
          <p:cNvSpPr/>
          <p:nvPr/>
        </p:nvSpPr>
        <p:spPr>
          <a:xfrm>
            <a:off x="4846320" y="22402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Council staff up-skilled</a:t>
            </a:r>
            <a:endParaRPr/>
          </a:p>
        </p:txBody>
      </p:sp>
      <p:sp>
        <p:nvSpPr>
          <p:cNvPr id="198" name="Google Shape;198;p5"/>
          <p:cNvSpPr/>
          <p:nvPr/>
        </p:nvSpPr>
        <p:spPr>
          <a:xfrm>
            <a:off x="4846320" y="31546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Iwi-Māori decision-making integrated</a:t>
            </a:r>
            <a:endParaRPr/>
          </a:p>
        </p:txBody>
      </p:sp>
      <p:sp>
        <p:nvSpPr>
          <p:cNvPr id="199" name="Google Shape;199;p5"/>
          <p:cNvSpPr/>
          <p:nvPr/>
        </p:nvSpPr>
        <p:spPr>
          <a:xfrm>
            <a:off x="4846320" y="40690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Compliance &amp; monitoring modernised</a:t>
            </a:r>
            <a:endParaRPr/>
          </a:p>
        </p:txBody>
      </p:sp>
      <p:sp>
        <p:nvSpPr>
          <p:cNvPr id="200" name="Google Shape;200;p5"/>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1" name="Google Shape;201;p5"/>
          <p:cNvSpPr/>
          <p:nvPr/>
        </p:nvSpPr>
        <p:spPr>
          <a:xfrm>
            <a:off x="6926575" y="2971800"/>
            <a:ext cx="1531500" cy="11505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Integrated, limits-based planning system delivers environmental and housing outcomes</a:t>
            </a:r>
            <a:endParaRPr/>
          </a:p>
        </p:txBody>
      </p:sp>
      <p:sp>
        <p:nvSpPr>
          <p:cNvPr id="203" name="Google Shape;203;p5"/>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04" name="Google Shape;204;p5"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6CDB49B2-7B2B-CA53-10CA-AC385B4861CC}"/>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30;p2">
            <a:extLst>
              <a:ext uri="{FF2B5EF4-FFF2-40B4-BE49-F238E27FC236}">
                <a16:creationId xmlns:a16="http://schemas.microsoft.com/office/drawing/2014/main" id="{3E30FCB3-9A35-B8DC-66FA-D5577000032D}"/>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6">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11" name="Google Shape;211;p6"/>
          <p:cNvSpPr/>
          <p:nvPr/>
        </p:nvSpPr>
        <p:spPr>
          <a:xfrm>
            <a:off x="457200" y="868680"/>
            <a:ext cx="8229600" cy="41148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Freshwater Management &amp; Te Mana o Te Wai</a:t>
            </a:r>
            <a:endParaRPr/>
          </a:p>
        </p:txBody>
      </p:sp>
      <p:sp>
        <p:nvSpPr>
          <p:cNvPr id="212" name="Google Shape;212;p6"/>
          <p:cNvSpPr/>
          <p:nvPr/>
        </p:nvSpPr>
        <p:spPr>
          <a:xfrm>
            <a:off x="685800" y="26974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National Policy Statement obligations internalised</a:t>
            </a:r>
            <a:endParaRPr/>
          </a:p>
        </p:txBody>
      </p:sp>
      <p:sp>
        <p:nvSpPr>
          <p:cNvPr id="213" name="Google Shape;213;p6"/>
          <p:cNvSpPr/>
          <p:nvPr/>
        </p:nvSpPr>
        <p:spPr>
          <a:xfrm>
            <a:off x="685800" y="36118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Iwi &amp; hapū freshwater values articulated</a:t>
            </a:r>
            <a:endParaRPr/>
          </a:p>
        </p:txBody>
      </p:sp>
      <p:sp>
        <p:nvSpPr>
          <p:cNvPr id="214" name="Google Shape;214;p6"/>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5" name="Google Shape;215;p6"/>
          <p:cNvSpPr/>
          <p:nvPr/>
        </p:nvSpPr>
        <p:spPr>
          <a:xfrm>
            <a:off x="276606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Freshwater Farm Plans developed</a:t>
            </a:r>
            <a:endParaRPr/>
          </a:p>
        </p:txBody>
      </p:sp>
      <p:sp>
        <p:nvSpPr>
          <p:cNvPr id="216" name="Google Shape;216;p6"/>
          <p:cNvSpPr/>
          <p:nvPr/>
        </p:nvSpPr>
        <p:spPr>
          <a:xfrm>
            <a:off x="276606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Catchment nutrient limits set</a:t>
            </a:r>
            <a:endParaRPr/>
          </a:p>
        </p:txBody>
      </p:sp>
      <p:sp>
        <p:nvSpPr>
          <p:cNvPr id="217" name="Google Shape;217;p6"/>
          <p:cNvSpPr/>
          <p:nvPr/>
        </p:nvSpPr>
        <p:spPr>
          <a:xfrm>
            <a:off x="276606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Monitoring baselines established</a:t>
            </a:r>
            <a:endParaRPr/>
          </a:p>
        </p:txBody>
      </p:sp>
      <p:sp>
        <p:nvSpPr>
          <p:cNvPr id="218" name="Google Shape;218;p6"/>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9" name="Google Shape;219;p6"/>
          <p:cNvSpPr/>
          <p:nvPr/>
        </p:nvSpPr>
        <p:spPr>
          <a:xfrm>
            <a:off x="484632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Wetlands protected &amp; expanded</a:t>
            </a:r>
            <a:endParaRPr/>
          </a:p>
        </p:txBody>
      </p:sp>
      <p:sp>
        <p:nvSpPr>
          <p:cNvPr id="220" name="Google Shape;220;p6"/>
          <p:cNvSpPr/>
          <p:nvPr/>
        </p:nvSpPr>
        <p:spPr>
          <a:xfrm>
            <a:off x="484632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Intensive winter-grazing rules enforced</a:t>
            </a:r>
            <a:endParaRPr/>
          </a:p>
        </p:txBody>
      </p:sp>
      <p:sp>
        <p:nvSpPr>
          <p:cNvPr id="221" name="Google Shape;221;p6"/>
          <p:cNvSpPr/>
          <p:nvPr/>
        </p:nvSpPr>
        <p:spPr>
          <a:xfrm>
            <a:off x="484632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Large-scale riparian planting completed</a:t>
            </a:r>
            <a:endParaRPr/>
          </a:p>
        </p:txBody>
      </p:sp>
      <p:sp>
        <p:nvSpPr>
          <p:cNvPr id="222" name="Google Shape;222;p6"/>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3" name="Google Shape;223;p6"/>
          <p:cNvSpPr/>
          <p:nvPr/>
        </p:nvSpPr>
        <p:spPr>
          <a:xfrm>
            <a:off x="6926580" y="26974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Water-quality trends reversed</a:t>
            </a:r>
            <a:endParaRPr/>
          </a:p>
        </p:txBody>
      </p:sp>
      <p:sp>
        <p:nvSpPr>
          <p:cNvPr id="224" name="Google Shape;224;p6"/>
          <p:cNvSpPr/>
          <p:nvPr/>
        </p:nvSpPr>
        <p:spPr>
          <a:xfrm>
            <a:off x="6926580" y="36118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Ecosystem health restored</a:t>
            </a:r>
            <a:endParaRPr/>
          </a:p>
        </p:txBody>
      </p:sp>
      <p:sp>
        <p:nvSpPr>
          <p:cNvPr id="226" name="Google Shape;226;p6"/>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27" name="Google Shape;227;p6"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BA965B4D-A47E-24A6-470E-C3B61DFB56BD}"/>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9A83C55D-F8BF-4A1A-6F48-64FF8C26DFA1}"/>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7">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34" name="Google Shape;234;p7"/>
          <p:cNvSpPr/>
          <p:nvPr/>
        </p:nvSpPr>
        <p:spPr>
          <a:xfrm>
            <a:off x="457200" y="868680"/>
            <a:ext cx="8229600" cy="41148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Waste Minimisation &amp; Circular Economy</a:t>
            </a:r>
            <a:endParaRPr/>
          </a:p>
        </p:txBody>
      </p:sp>
      <p:sp>
        <p:nvSpPr>
          <p:cNvPr id="235" name="Google Shape;235;p7"/>
          <p:cNvSpPr/>
          <p:nvPr/>
        </p:nvSpPr>
        <p:spPr>
          <a:xfrm>
            <a:off x="685800" y="26974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Aotearoa NZ Waste Strategy adopted</a:t>
            </a:r>
            <a:endParaRPr/>
          </a:p>
        </p:txBody>
      </p:sp>
      <p:sp>
        <p:nvSpPr>
          <p:cNvPr id="236" name="Google Shape;236;p7"/>
          <p:cNvSpPr/>
          <p:nvPr/>
        </p:nvSpPr>
        <p:spPr>
          <a:xfrm>
            <a:off x="685800" y="3611879"/>
            <a:ext cx="1115568" cy="1107787"/>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Zero-waste (circular-economy) targets legislated</a:t>
            </a:r>
            <a:endParaRPr/>
          </a:p>
        </p:txBody>
      </p:sp>
      <p:sp>
        <p:nvSpPr>
          <p:cNvPr id="237" name="Google Shape;237;p7"/>
          <p:cNvSpPr/>
          <p:nvPr/>
        </p:nvSpPr>
        <p:spPr>
          <a:xfrm>
            <a:off x="1938528"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8" name="Google Shape;238;p7"/>
          <p:cNvSpPr/>
          <p:nvPr/>
        </p:nvSpPr>
        <p:spPr>
          <a:xfrm>
            <a:off x="2327148" y="2839468"/>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Six priority-product schemes approved</a:t>
            </a:r>
            <a:endParaRPr/>
          </a:p>
        </p:txBody>
      </p:sp>
      <p:sp>
        <p:nvSpPr>
          <p:cNvPr id="239" name="Google Shape;239;p7"/>
          <p:cNvSpPr/>
          <p:nvPr/>
        </p:nvSpPr>
        <p:spPr>
          <a:xfrm>
            <a:off x="2327148" y="3753868"/>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Container-return scheme regulations finalised</a:t>
            </a:r>
            <a:endParaRPr sz="1800" b="0" i="0" u="none" strike="noStrike" cap="none">
              <a:solidFill>
                <a:schemeClr val="lt1"/>
              </a:solidFill>
              <a:latin typeface="Calibri"/>
              <a:ea typeface="Calibri"/>
              <a:cs typeface="Calibri"/>
              <a:sym typeface="Calibri"/>
            </a:endParaRPr>
          </a:p>
        </p:txBody>
      </p:sp>
      <p:sp>
        <p:nvSpPr>
          <p:cNvPr id="240" name="Google Shape;240;p7"/>
          <p:cNvSpPr/>
          <p:nvPr/>
        </p:nvSpPr>
        <p:spPr>
          <a:xfrm>
            <a:off x="3602736"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1" name="Google Shape;241;p7"/>
          <p:cNvSpPr/>
          <p:nvPr/>
        </p:nvSpPr>
        <p:spPr>
          <a:xfrm>
            <a:off x="4014216" y="22402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Landfill levy coverage widened</a:t>
            </a:r>
            <a:endParaRPr/>
          </a:p>
        </p:txBody>
      </p:sp>
      <p:sp>
        <p:nvSpPr>
          <p:cNvPr id="242" name="Google Shape;242;p7"/>
          <p:cNvSpPr/>
          <p:nvPr/>
        </p:nvSpPr>
        <p:spPr>
          <a:xfrm>
            <a:off x="4014216" y="31546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Mandatory recycling standards issued</a:t>
            </a:r>
            <a:endParaRPr/>
          </a:p>
        </p:txBody>
      </p:sp>
      <p:sp>
        <p:nvSpPr>
          <p:cNvPr id="243" name="Google Shape;243;p7"/>
          <p:cNvSpPr/>
          <p:nvPr/>
        </p:nvSpPr>
        <p:spPr>
          <a:xfrm>
            <a:off x="4014216" y="40690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Single-use-plastic bans extended</a:t>
            </a:r>
            <a:endParaRPr/>
          </a:p>
        </p:txBody>
      </p:sp>
      <p:sp>
        <p:nvSpPr>
          <p:cNvPr id="244" name="Google Shape;244;p7"/>
          <p:cNvSpPr/>
          <p:nvPr/>
        </p:nvSpPr>
        <p:spPr>
          <a:xfrm>
            <a:off x="5266944"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5" name="Google Shape;245;p7"/>
          <p:cNvSpPr/>
          <p:nvPr/>
        </p:nvSpPr>
        <p:spPr>
          <a:xfrm>
            <a:off x="5678424" y="22402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Recycling &amp; organics capacity increased</a:t>
            </a:r>
            <a:endParaRPr/>
          </a:p>
        </p:txBody>
      </p:sp>
      <p:sp>
        <p:nvSpPr>
          <p:cNvPr id="246" name="Google Shape;246;p7"/>
          <p:cNvSpPr/>
          <p:nvPr/>
        </p:nvSpPr>
        <p:spPr>
          <a:xfrm>
            <a:off x="5678424" y="31546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Circular-design grants distributed</a:t>
            </a:r>
            <a:endParaRPr/>
          </a:p>
        </p:txBody>
      </p:sp>
      <p:sp>
        <p:nvSpPr>
          <p:cNvPr id="247" name="Google Shape;247;p7"/>
          <p:cNvSpPr/>
          <p:nvPr/>
        </p:nvSpPr>
        <p:spPr>
          <a:xfrm>
            <a:off x="5678424" y="40690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Innovation fund for reuse startups launched</a:t>
            </a:r>
            <a:endParaRPr/>
          </a:p>
        </p:txBody>
      </p:sp>
      <p:sp>
        <p:nvSpPr>
          <p:cNvPr id="248" name="Google Shape;248;p7"/>
          <p:cNvSpPr/>
          <p:nvPr/>
        </p:nvSpPr>
        <p:spPr>
          <a:xfrm>
            <a:off x="6931152"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9" name="Google Shape;249;p7"/>
          <p:cNvSpPr/>
          <p:nvPr/>
        </p:nvSpPr>
        <p:spPr>
          <a:xfrm>
            <a:off x="7342632" y="22402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Waste to landfill halved</a:t>
            </a:r>
            <a:endParaRPr/>
          </a:p>
        </p:txBody>
      </p:sp>
      <p:sp>
        <p:nvSpPr>
          <p:cNvPr id="250" name="Google Shape;250;p7"/>
          <p:cNvSpPr/>
          <p:nvPr/>
        </p:nvSpPr>
        <p:spPr>
          <a:xfrm>
            <a:off x="7342632" y="31546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Resource productivity improved</a:t>
            </a:r>
            <a:endParaRPr/>
          </a:p>
        </p:txBody>
      </p:sp>
      <p:sp>
        <p:nvSpPr>
          <p:cNvPr id="251" name="Google Shape;251;p7"/>
          <p:cNvSpPr/>
          <p:nvPr/>
        </p:nvSpPr>
        <p:spPr>
          <a:xfrm>
            <a:off x="7342632" y="4069080"/>
            <a:ext cx="1115568"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Circular-economy jobs created</a:t>
            </a:r>
            <a:endParaRPr/>
          </a:p>
        </p:txBody>
      </p:sp>
      <p:sp>
        <p:nvSpPr>
          <p:cNvPr id="253" name="Google Shape;253;p7"/>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54" name="Google Shape;254;p7"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5EA1E4BD-DAC7-A4B2-3FAC-B48942B4A308}"/>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74D2FF92-80E4-5DF0-E0F9-41D755603871}"/>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8">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62" name="Google Shape;262;p8"/>
          <p:cNvSpPr/>
          <p:nvPr/>
        </p:nvSpPr>
        <p:spPr>
          <a:xfrm>
            <a:off x="457200" y="868680"/>
            <a:ext cx="8229600" cy="41148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Biodiversity &amp; Nature Stewardship</a:t>
            </a:r>
            <a:endParaRPr/>
          </a:p>
        </p:txBody>
      </p:sp>
      <p:sp>
        <p:nvSpPr>
          <p:cNvPr id="263" name="Google Shape;263;p8"/>
          <p:cNvSpPr/>
          <p:nvPr/>
        </p:nvSpPr>
        <p:spPr>
          <a:xfrm>
            <a:off x="685800" y="24231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Te Mana o te Taiao commitments prioritised</a:t>
            </a:r>
            <a:endParaRPr/>
          </a:p>
        </p:txBody>
      </p:sp>
      <p:sp>
        <p:nvSpPr>
          <p:cNvPr id="264" name="Google Shape;264;p8"/>
          <p:cNvSpPr/>
          <p:nvPr/>
        </p:nvSpPr>
        <p:spPr>
          <a:xfrm>
            <a:off x="685800" y="33375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Jobs for Nature funding allocated</a:t>
            </a:r>
            <a:endParaRPr/>
          </a:p>
        </p:txBody>
      </p:sp>
      <p:sp>
        <p:nvSpPr>
          <p:cNvPr id="265" name="Google Shape;265;p8"/>
          <p:cNvSpPr/>
          <p:nvPr/>
        </p:nvSpPr>
        <p:spPr>
          <a:xfrm>
            <a:off x="685800" y="42519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Biodiversity-credit framework scoped</a:t>
            </a:r>
            <a:endParaRPr/>
          </a:p>
        </p:txBody>
      </p:sp>
      <p:sp>
        <p:nvSpPr>
          <p:cNvPr id="266" name="Google Shape;266;p8"/>
          <p:cNvSpPr/>
          <p:nvPr/>
        </p:nvSpPr>
        <p:spPr>
          <a:xfrm>
            <a:off x="3048000"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7" name="Google Shape;267;p8"/>
          <p:cNvSpPr/>
          <p:nvPr/>
        </p:nvSpPr>
        <p:spPr>
          <a:xfrm>
            <a:off x="3459480" y="19659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Predator-control coverage expanded</a:t>
            </a:r>
            <a:endParaRPr/>
          </a:p>
        </p:txBody>
      </p:sp>
      <p:sp>
        <p:nvSpPr>
          <p:cNvPr id="268" name="Google Shape;268;p8"/>
          <p:cNvSpPr/>
          <p:nvPr/>
        </p:nvSpPr>
        <p:spPr>
          <a:xfrm>
            <a:off x="3459480" y="28803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Degraded ecosystems restored</a:t>
            </a:r>
            <a:endParaRPr/>
          </a:p>
        </p:txBody>
      </p:sp>
      <p:sp>
        <p:nvSpPr>
          <p:cNvPr id="269" name="Google Shape;269;p8"/>
          <p:cNvSpPr/>
          <p:nvPr/>
        </p:nvSpPr>
        <p:spPr>
          <a:xfrm>
            <a:off x="3459480" y="37947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Indigenous-species monitoring improved</a:t>
            </a:r>
            <a:endParaRPr/>
          </a:p>
        </p:txBody>
      </p:sp>
      <p:sp>
        <p:nvSpPr>
          <p:cNvPr id="270" name="Google Shape;270;p8"/>
          <p:cNvSpPr/>
          <p:nvPr/>
        </p:nvSpPr>
        <p:spPr>
          <a:xfrm>
            <a:off x="3459480" y="47091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Nature-based employment created</a:t>
            </a:r>
            <a:endParaRPr/>
          </a:p>
        </p:txBody>
      </p:sp>
      <p:sp>
        <p:nvSpPr>
          <p:cNvPr id="271" name="Google Shape;271;p8"/>
          <p:cNvSpPr/>
          <p:nvPr/>
        </p:nvSpPr>
        <p:spPr>
          <a:xfrm>
            <a:off x="5821680"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2" name="Google Shape;272;p8"/>
          <p:cNvSpPr/>
          <p:nvPr/>
        </p:nvSpPr>
        <p:spPr>
          <a:xfrm>
            <a:off x="6233160" y="28803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Species-extinction risk reduced</a:t>
            </a:r>
            <a:endParaRPr/>
          </a:p>
        </p:txBody>
      </p:sp>
      <p:sp>
        <p:nvSpPr>
          <p:cNvPr id="273" name="Google Shape;273;p8"/>
          <p:cNvSpPr/>
          <p:nvPr/>
        </p:nvSpPr>
        <p:spPr>
          <a:xfrm>
            <a:off x="6233160" y="37947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Biodiversity decline halted</a:t>
            </a:r>
            <a:endParaRPr/>
          </a:p>
        </p:txBody>
      </p:sp>
      <p:sp>
        <p:nvSpPr>
          <p:cNvPr id="275" name="Google Shape;275;p8"/>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76" name="Google Shape;276;p8"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F1853780-50AF-4E55-9EDB-B4578B36C0ED}"/>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98F3C836-20BE-2259-2123-675332CD37FE}"/>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9">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83" name="Google Shape;283;p9"/>
          <p:cNvSpPr/>
          <p:nvPr/>
        </p:nvSpPr>
        <p:spPr>
          <a:xfrm>
            <a:off x="457200" y="868680"/>
            <a:ext cx="8229600" cy="41148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Environmental Reporting &amp; Insights</a:t>
            </a:r>
            <a:endParaRPr/>
          </a:p>
        </p:txBody>
      </p:sp>
      <p:sp>
        <p:nvSpPr>
          <p:cNvPr id="284" name="Google Shape;284;p9"/>
          <p:cNvSpPr/>
          <p:nvPr/>
        </p:nvSpPr>
        <p:spPr>
          <a:xfrm>
            <a:off x="663082" y="24231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Environmental-indicator framework refined</a:t>
            </a:r>
            <a:endParaRPr/>
          </a:p>
        </p:txBody>
      </p:sp>
      <p:sp>
        <p:nvSpPr>
          <p:cNvPr id="285" name="Google Shape;285;p9"/>
          <p:cNvSpPr/>
          <p:nvPr/>
        </p:nvSpPr>
        <p:spPr>
          <a:xfrm>
            <a:off x="663082" y="33375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Quality-assurance panel convened</a:t>
            </a:r>
            <a:endParaRPr/>
          </a:p>
        </p:txBody>
      </p:sp>
      <p:sp>
        <p:nvSpPr>
          <p:cNvPr id="286" name="Google Shape;286;p9"/>
          <p:cNvSpPr/>
          <p:nvPr/>
        </p:nvSpPr>
        <p:spPr>
          <a:xfrm>
            <a:off x="663082" y="42519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Open-data protocols formalised</a:t>
            </a:r>
            <a:endParaRPr/>
          </a:p>
        </p:txBody>
      </p:sp>
      <p:sp>
        <p:nvSpPr>
          <p:cNvPr id="287" name="Google Shape;287;p9"/>
          <p:cNvSpPr/>
          <p:nvPr/>
        </p:nvSpPr>
        <p:spPr>
          <a:xfrm>
            <a:off x="2331862"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88" name="Google Shape;288;p9"/>
          <p:cNvSpPr/>
          <p:nvPr/>
        </p:nvSpPr>
        <p:spPr>
          <a:xfrm>
            <a:off x="2743342" y="19659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Our Land 2024 released</a:t>
            </a:r>
            <a:endParaRPr/>
          </a:p>
        </p:txBody>
      </p:sp>
      <p:sp>
        <p:nvSpPr>
          <p:cNvPr id="289" name="Google Shape;289;p9"/>
          <p:cNvSpPr/>
          <p:nvPr/>
        </p:nvSpPr>
        <p:spPr>
          <a:xfrm>
            <a:off x="2743342" y="28803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Air &amp; Atmosphere report published</a:t>
            </a:r>
            <a:endParaRPr/>
          </a:p>
        </p:txBody>
      </p:sp>
      <p:sp>
        <p:nvSpPr>
          <p:cNvPr id="290" name="Google Shape;290;p9"/>
          <p:cNvSpPr/>
          <p:nvPr/>
        </p:nvSpPr>
        <p:spPr>
          <a:xfrm>
            <a:off x="2743342" y="37947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National groundwater indicator updated</a:t>
            </a:r>
            <a:endParaRPr/>
          </a:p>
        </p:txBody>
      </p:sp>
      <p:sp>
        <p:nvSpPr>
          <p:cNvPr id="291" name="Google Shape;291;p9"/>
          <p:cNvSpPr/>
          <p:nvPr/>
        </p:nvSpPr>
        <p:spPr>
          <a:xfrm>
            <a:off x="2743342" y="47091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Our Ocean draft completed</a:t>
            </a:r>
            <a:endParaRPr/>
          </a:p>
        </p:txBody>
      </p:sp>
      <p:sp>
        <p:nvSpPr>
          <p:cNvPr id="292" name="Google Shape;292;p9"/>
          <p:cNvSpPr/>
          <p:nvPr/>
        </p:nvSpPr>
        <p:spPr>
          <a:xfrm>
            <a:off x="4412122"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3" name="Google Shape;293;p9"/>
          <p:cNvSpPr/>
          <p:nvPr/>
        </p:nvSpPr>
        <p:spPr>
          <a:xfrm>
            <a:off x="4823602" y="28803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Real-time dashboards launched</a:t>
            </a:r>
            <a:endParaRPr/>
          </a:p>
        </p:txBody>
      </p:sp>
      <p:sp>
        <p:nvSpPr>
          <p:cNvPr id="294" name="Google Shape;294;p9"/>
          <p:cNvSpPr/>
          <p:nvPr/>
        </p:nvSpPr>
        <p:spPr>
          <a:xfrm>
            <a:off x="4823602" y="37947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Public data literacy resources rolled out</a:t>
            </a:r>
            <a:endParaRPr/>
          </a:p>
        </p:txBody>
      </p:sp>
      <p:sp>
        <p:nvSpPr>
          <p:cNvPr id="295" name="Google Shape;295;p9"/>
          <p:cNvSpPr/>
          <p:nvPr/>
        </p:nvSpPr>
        <p:spPr>
          <a:xfrm>
            <a:off x="6492382"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6" name="Google Shape;296;p9"/>
          <p:cNvSpPr/>
          <p:nvPr/>
        </p:nvSpPr>
        <p:spPr>
          <a:xfrm>
            <a:off x="6903862" y="333756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Evidence-based policy uptake increased</a:t>
            </a:r>
            <a:endParaRPr/>
          </a:p>
        </p:txBody>
      </p:sp>
      <p:sp>
        <p:nvSpPr>
          <p:cNvPr id="298" name="Google Shape;298;p9"/>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99" name="Google Shape;299;p9"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2" name="TextBox 1">
            <a:extLst>
              <a:ext uri="{FF2B5EF4-FFF2-40B4-BE49-F238E27FC236}">
                <a16:creationId xmlns:a16="http://schemas.microsoft.com/office/drawing/2014/main" id="{8FFC9E12-61E3-EEAC-782D-FF15B3B96777}"/>
              </a:ext>
            </a:extLst>
          </p:cNvPr>
          <p:cNvSpPr txBox="1"/>
          <p:nvPr/>
        </p:nvSpPr>
        <p:spPr>
          <a:xfrm>
            <a:off x="643944" y="6579739"/>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2025-06-23 08:45</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30;p2">
            <a:extLst>
              <a:ext uri="{FF2B5EF4-FFF2-40B4-BE49-F238E27FC236}">
                <a16:creationId xmlns:a16="http://schemas.microsoft.com/office/drawing/2014/main" id="{D7804515-5CA9-0BF4-CF7C-1E4DA8180469}"/>
              </a:ext>
            </a:extLst>
          </p:cNvPr>
          <p:cNvSpPr txBox="1"/>
          <p:nvPr/>
        </p:nvSpPr>
        <p:spPr>
          <a:xfrm>
            <a:off x="6483927" y="0"/>
            <a:ext cx="2660173" cy="738623"/>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en-US" dirty="0">
                <a:latin typeface="Calibri"/>
                <a:ea typeface="Calibri"/>
                <a:cs typeface="Calibri"/>
                <a:sym typeface="Calibri"/>
              </a:rPr>
              <a:t>Illustrative only</a:t>
            </a:r>
          </a:p>
          <a:p>
            <a:pPr marL="0" lvl="0" indent="0" algn="r" rtl="0">
              <a:spcBef>
                <a:spcPts val="0"/>
              </a:spcBef>
              <a:spcAft>
                <a:spcPts val="0"/>
              </a:spcAft>
              <a:buNone/>
            </a:pPr>
            <a:r>
              <a:rPr lang="en-US" dirty="0">
                <a:latin typeface="Calibri"/>
                <a:ea typeface="Calibri"/>
                <a:cs typeface="Calibri"/>
                <a:sym typeface="Calibri"/>
              </a:rPr>
              <a:t>Not created or endorsed by </a:t>
            </a:r>
          </a:p>
          <a:p>
            <a:pPr marL="0" lvl="0" indent="0" algn="r" rtl="0">
              <a:spcBef>
                <a:spcPts val="0"/>
              </a:spcBef>
              <a:spcAft>
                <a:spcPts val="0"/>
              </a:spcAft>
              <a:buNone/>
            </a:pPr>
            <a:r>
              <a:rPr lang="en-US" dirty="0">
                <a:latin typeface="Calibri"/>
                <a:ea typeface="Calibri"/>
                <a:cs typeface="Calibri"/>
                <a:sym typeface="Calibri"/>
              </a:rPr>
              <a:t>Ministry for the Environment</a:t>
            </a:r>
            <a:endParaRPr dirty="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1575</Words>
  <Application>Microsoft Macintosh PowerPoint</Application>
  <PresentationFormat>On-screen Show (4:3)</PresentationFormat>
  <Paragraphs>251</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Paul Duignan</cp:lastModifiedBy>
  <cp:revision>7</cp:revision>
  <dcterms:created xsi:type="dcterms:W3CDTF">2013-01-27T09:14:16Z</dcterms:created>
  <dcterms:modified xsi:type="dcterms:W3CDTF">2025-11-25T22:54:39Z</dcterms:modified>
</cp:coreProperties>
</file>