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26" name="Google Shape;226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sz="1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8" name="Google Shape;118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4850" lIns="89725" spcFirstLastPara="1" rIns="89725" wrap="square" tIns="44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01" name="Google Shape;20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ourier New"/>
              <a:buChar char="o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urier New"/>
              <a:buNone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Treatment Integrity as a </a:t>
            </a:r>
            <a:br>
              <a:rPr b="0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Focus for Feedback</a:t>
            </a:r>
            <a:endParaRPr/>
          </a:p>
        </p:txBody>
      </p:sp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Ronnie Detrich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Wing Institute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2819400" y="6361113"/>
            <a:ext cx="369570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Wing Institute Summit, 2011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Importance of Treatment Integrity</a:t>
            </a:r>
            <a:endParaRPr/>
          </a:p>
        </p:txBody>
      </p:sp>
      <p:sp>
        <p:nvSpPr>
          <p:cNvPr id="216" name="Google Shape;216;p2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Students cannot benefit from interventions they do not experience.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Unless educators knows what they are supposed to be doing they cannot do more of it.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The Role of Student Data?</a:t>
            </a:r>
            <a:endParaRPr/>
          </a:p>
        </p:txBody>
      </p:sp>
      <p:sp>
        <p:nvSpPr>
          <p:cNvPr id="222" name="Google Shape;222;p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Student data provides feedback about progress.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If we know about adequacy of treatment integrity then can make decisions: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Adequacy of intervention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Adequacy of implementation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If implementation is inadequate then focus should be on improving educator behavior.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If implementation is adequate then focus should be on changing intervention. </a:t>
            </a:r>
            <a:endParaRPr/>
          </a:p>
          <a:p>
            <a:pPr indent="-228600" lvl="3" marL="1600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Decisions can be made about increasing or decreasing intensity of intervention.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8" name="Google Shape;228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0"/>
            <a:ext cx="6858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9" name="Google Shape;229;p24"/>
          <p:cNvCxnSpPr/>
          <p:nvPr/>
        </p:nvCxnSpPr>
        <p:spPr>
          <a:xfrm>
            <a:off x="2667000" y="2438400"/>
            <a:ext cx="4419600" cy="0"/>
          </a:xfrm>
          <a:prstGeom prst="straightConnector1">
            <a:avLst/>
          </a:prstGeom>
          <a:noFill/>
          <a:ln cap="flat" cmpd="sng" w="28575">
            <a:solidFill>
              <a:srgbClr val="5C0C1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0" name="Google Shape;230;p24"/>
          <p:cNvSpPr txBox="1"/>
          <p:nvPr/>
        </p:nvSpPr>
        <p:spPr>
          <a:xfrm>
            <a:off x="5470525" y="2028825"/>
            <a:ext cx="16160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24"/>
          <p:cNvSpPr txBox="1"/>
          <p:nvPr/>
        </p:nvSpPr>
        <p:spPr>
          <a:xfrm>
            <a:off x="5410200" y="2133600"/>
            <a:ext cx="190500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Grade Level Standard</a:t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24"/>
          <p:cNvSpPr txBox="1"/>
          <p:nvPr/>
        </p:nvSpPr>
        <p:spPr>
          <a:xfrm>
            <a:off x="6537325" y="2667000"/>
            <a:ext cx="777875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Aim Line</a:t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24"/>
          <p:cNvSpPr/>
          <p:nvPr/>
        </p:nvSpPr>
        <p:spPr>
          <a:xfrm>
            <a:off x="3352800" y="4267200"/>
            <a:ext cx="1447800" cy="1219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24"/>
          <p:cNvSpPr txBox="1"/>
          <p:nvPr/>
        </p:nvSpPr>
        <p:spPr>
          <a:xfrm>
            <a:off x="6537325" y="3886200"/>
            <a:ext cx="920750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Trend Line</a:t>
            </a:r>
            <a:endParaRPr/>
          </a:p>
        </p:txBody>
      </p:sp>
      <p:sp>
        <p:nvSpPr>
          <p:cNvPr id="235" name="Google Shape;235;p24"/>
          <p:cNvSpPr txBox="1"/>
          <p:nvPr/>
        </p:nvSpPr>
        <p:spPr>
          <a:xfrm>
            <a:off x="1752600" y="428625"/>
            <a:ext cx="71405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Visual Aids Can Enhance Data Interpretation</a:t>
            </a:r>
            <a:endParaRPr/>
          </a:p>
        </p:txBody>
      </p:sp>
      <p:cxnSp>
        <p:nvCxnSpPr>
          <p:cNvPr id="236" name="Google Shape;236;p24"/>
          <p:cNvCxnSpPr/>
          <p:nvPr/>
        </p:nvCxnSpPr>
        <p:spPr>
          <a:xfrm flipH="1" rot="10800000">
            <a:off x="3429000" y="2438400"/>
            <a:ext cx="3657600" cy="2743200"/>
          </a:xfrm>
          <a:prstGeom prst="straightConnector1">
            <a:avLst/>
          </a:prstGeom>
          <a:noFill/>
          <a:ln cap="flat" cmpd="sng" w="2857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7" name="Google Shape;237;p24"/>
          <p:cNvCxnSpPr/>
          <p:nvPr/>
        </p:nvCxnSpPr>
        <p:spPr>
          <a:xfrm flipH="1" rot="10800000">
            <a:off x="3429000" y="3733800"/>
            <a:ext cx="3505200" cy="144780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Taking Treatment Integrity Measurement to Scale</a:t>
            </a:r>
            <a:endParaRPr/>
          </a:p>
        </p:txBody>
      </p:sp>
      <p:sp>
        <p:nvSpPr>
          <p:cNvPr id="243" name="Google Shape;243;p25"/>
          <p:cNvSpPr txBox="1"/>
          <p:nvPr>
            <p:ph idx="1" type="body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Insufficient resources to frequently observe all educators to determine adequacy of implementation.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One solution: Measure student behavior and analyze at different units of analysis: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School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Classroom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Individual student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If there is a gap between obtained and expected performance at any level assess adequacy of treatment integrity.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Taking Treatment Integrity Measurement to Scale</a:t>
            </a:r>
            <a:endParaRPr/>
          </a:p>
        </p:txBody>
      </p:sp>
      <p:sp>
        <p:nvSpPr>
          <p:cNvPr id="249" name="Google Shape;249;p2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Requires that data are routinely collected across all levels.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RtI: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CBM on all students 3/year.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PBS: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Continuous measurement of Office Discipline Referrals.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School-wide Evaluation Tool (SET) measures treatment integrity at the school level.</a:t>
            </a:r>
            <a:endParaRPr/>
          </a:p>
          <a:p>
            <a:pPr indent="-228600" lvl="3" marL="1600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Schools with scores higher than 80% have greater impact on social behavior than schools that do not.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Implications of Providing Feedback to Educators</a:t>
            </a:r>
            <a:endParaRPr/>
          </a:p>
        </p:txBody>
      </p:sp>
      <p:sp>
        <p:nvSpPr>
          <p:cNvPr id="255" name="Google Shape;255;p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Moves primary responsibility for student outcomes from teachers to broader system.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If teachers are to effectively implement: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System must select effective interventions for teachers to implement. 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Assure that implementers are actually trained.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Assure that resources are present to implement effectively.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System must monitor teachers’ implementation of intervention.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Everybody’s Talking</a:t>
            </a:r>
            <a:endParaRPr/>
          </a:p>
        </p:txBody>
      </p:sp>
      <p:sp>
        <p:nvSpPr>
          <p:cNvPr id="96" name="Google Shape;96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Teacher accountability is often offered as solution for education troubles.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Numerous proposals to pay and evaluate teachers based on student performance.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Proposals usually linked to performance on high stakes tests.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Very weak means of influencing teacher behavior.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Difficulties with High Stakes Tests as Basis for Feedback</a:t>
            </a:r>
            <a:endParaRPr/>
          </a:p>
        </p:txBody>
      </p:sp>
      <p:sp>
        <p:nvSpPr>
          <p:cNvPr id="102" name="Google Shape;102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 frequency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Once per year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Long delay between behavior and feedback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Test in spring, feedback following fall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 direct link between teacher behavior and feedback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Feedback is about student performance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Does not specify what teachers do to influence student scores</a:t>
            </a:r>
            <a:endParaRPr/>
          </a:p>
          <a:p>
            <a:pPr indent="-177800" lvl="0" marL="34290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07950" lvl="2" marL="1143000" marR="0" rtl="0" algn="l">
              <a:lnSpc>
                <a:spcPct val="80000"/>
              </a:lnSpc>
              <a:spcBef>
                <a:spcPts val="38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Noto Sans Symbols"/>
              <a:buNone/>
            </a:pPr>
            <a:r>
              <a:t/>
            </a:r>
            <a:endParaRPr b="0" i="0" sz="1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2" marL="1143000" marR="0" rtl="0" algn="l">
              <a:lnSpc>
                <a:spcPct val="80000"/>
              </a:lnSpc>
              <a:spcBef>
                <a:spcPts val="3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b="0" i="0" lang="en-US" sz="1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/>
          </a:p>
          <a:p>
            <a:pPr indent="-177800" lvl="0" marL="34290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Function of Feedback Systems</a:t>
            </a:r>
            <a:endParaRPr/>
          </a:p>
        </p:txBody>
      </p:sp>
      <p:sp>
        <p:nvSpPr>
          <p:cNvPr id="108" name="Google Shape;108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Assure that all students are benefitting from educational services.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Student performance primary source of feedback to educators.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Courier New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What Should be Targets for Feedback?</a:t>
            </a:r>
            <a:endParaRPr/>
          </a:p>
        </p:txBody>
      </p:sp>
      <p:sp>
        <p:nvSpPr>
          <p:cNvPr id="114" name="Google Shape;114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Logistically it is difficult to provide feedback on all aspects of teacher behavior.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Student performance influenced by variables not under teacher control: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Curriculum is usually selected at another level.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If curriculum is ineffective then inappropriate to hold teacher accountable.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Effectiveness of curriculum can be measured by student performance but only if implemented with integrity.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79646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rPr>
              <a:t>How well educators implement an intervention should be primary target for feedback.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Google Shape;120;p18"/>
          <p:cNvGrpSpPr/>
          <p:nvPr/>
        </p:nvGrpSpPr>
        <p:grpSpPr>
          <a:xfrm>
            <a:off x="0" y="457200"/>
            <a:ext cx="9144000" cy="5867400"/>
            <a:chOff x="-3" y="-3"/>
            <a:chExt cx="3894" cy="3168"/>
          </a:xfrm>
        </p:grpSpPr>
        <p:grpSp>
          <p:nvGrpSpPr>
            <p:cNvPr id="121" name="Google Shape;121;p18"/>
            <p:cNvGrpSpPr/>
            <p:nvPr/>
          </p:nvGrpSpPr>
          <p:grpSpPr>
            <a:xfrm>
              <a:off x="0" y="0"/>
              <a:ext cx="3888" cy="3162"/>
              <a:chOff x="0" y="0"/>
              <a:chExt cx="3888" cy="3162"/>
            </a:xfrm>
          </p:grpSpPr>
          <p:grpSp>
            <p:nvGrpSpPr>
              <p:cNvPr id="122" name="Google Shape;122;p18"/>
              <p:cNvGrpSpPr/>
              <p:nvPr/>
            </p:nvGrpSpPr>
            <p:grpSpPr>
              <a:xfrm>
                <a:off x="0" y="0"/>
                <a:ext cx="972" cy="747"/>
                <a:chOff x="0" y="0"/>
                <a:chExt cx="972" cy="747"/>
              </a:xfrm>
            </p:grpSpPr>
            <p:sp>
              <p:nvSpPr>
                <p:cNvPr id="123" name="Google Shape;123;p18"/>
                <p:cNvSpPr/>
                <p:nvPr/>
              </p:nvSpPr>
              <p:spPr>
                <a:xfrm>
                  <a:off x="43" y="0"/>
                  <a:ext cx="886" cy="74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i="0" lang="en-US" sz="12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 </a:t>
                  </a:r>
                  <a:endParaRPr/>
                </a:p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24" name="Google Shape;124;p18"/>
                <p:cNvSpPr/>
                <p:nvPr/>
              </p:nvSpPr>
              <p:spPr>
                <a:xfrm>
                  <a:off x="0" y="0"/>
                  <a:ext cx="972" cy="747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5" name="Google Shape;125;p18"/>
              <p:cNvGrpSpPr/>
              <p:nvPr/>
            </p:nvGrpSpPr>
            <p:grpSpPr>
              <a:xfrm>
                <a:off x="972" y="0"/>
                <a:ext cx="2916" cy="747"/>
                <a:chOff x="972" y="0"/>
                <a:chExt cx="2916" cy="747"/>
              </a:xfrm>
            </p:grpSpPr>
            <p:sp>
              <p:nvSpPr>
                <p:cNvPr id="126" name="Google Shape;126;p18"/>
                <p:cNvSpPr/>
                <p:nvPr/>
              </p:nvSpPr>
              <p:spPr>
                <a:xfrm>
                  <a:off x="1015" y="0"/>
                  <a:ext cx="2830" cy="74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45720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400">
                      <a:solidFill>
                        <a:srgbClr val="FFFFFF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 </a:t>
                  </a:r>
                  <a:r>
                    <a:rPr b="1" lang="en-US" sz="18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OUTCOMES</a:t>
                  </a:r>
                  <a:endParaRPr/>
                </a:p>
                <a:p>
                  <a:pPr indent="45720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6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(% of Participants who demonstrate knowledge, demonstrate new skills in a training setting, </a:t>
                  </a:r>
                  <a:endParaRPr/>
                </a:p>
                <a:p>
                  <a:pPr indent="45720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6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and use new skills in the classroom)</a:t>
                  </a:r>
                  <a:endParaRPr b="1" sz="1400">
                    <a:solidFill>
                      <a:srgbClr val="FFFFFF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127" name="Google Shape;127;p18"/>
                <p:cNvSpPr/>
                <p:nvPr/>
              </p:nvSpPr>
              <p:spPr>
                <a:xfrm>
                  <a:off x="972" y="0"/>
                  <a:ext cx="2916" cy="747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8" name="Google Shape;128;p18"/>
              <p:cNvGrpSpPr/>
              <p:nvPr/>
            </p:nvGrpSpPr>
            <p:grpSpPr>
              <a:xfrm>
                <a:off x="0" y="747"/>
                <a:ext cx="972" cy="460"/>
                <a:chOff x="0" y="747"/>
                <a:chExt cx="972" cy="460"/>
              </a:xfrm>
            </p:grpSpPr>
            <p:sp>
              <p:nvSpPr>
                <p:cNvPr id="129" name="Google Shape;129;p18"/>
                <p:cNvSpPr/>
                <p:nvPr/>
              </p:nvSpPr>
              <p:spPr>
                <a:xfrm>
                  <a:off x="43" y="747"/>
                  <a:ext cx="886" cy="4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TRAINING</a:t>
                  </a:r>
                  <a:endParaRPr/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COMPONENTS</a:t>
                  </a:r>
                  <a:endParaRPr b="1"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0" name="Google Shape;130;p18"/>
                <p:cNvSpPr/>
                <p:nvPr/>
              </p:nvSpPr>
              <p:spPr>
                <a:xfrm>
                  <a:off x="0" y="747"/>
                  <a:ext cx="972" cy="46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1" name="Google Shape;131;p18"/>
              <p:cNvGrpSpPr/>
              <p:nvPr/>
            </p:nvGrpSpPr>
            <p:grpSpPr>
              <a:xfrm>
                <a:off x="972" y="747"/>
                <a:ext cx="972" cy="460"/>
                <a:chOff x="972" y="747"/>
                <a:chExt cx="972" cy="460"/>
              </a:xfrm>
            </p:grpSpPr>
            <p:sp>
              <p:nvSpPr>
                <p:cNvPr id="132" name="Google Shape;132;p18"/>
                <p:cNvSpPr/>
                <p:nvPr/>
              </p:nvSpPr>
              <p:spPr>
                <a:xfrm>
                  <a:off x="1015" y="747"/>
                  <a:ext cx="886" cy="4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Knowledge</a:t>
                  </a: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3" name="Google Shape;133;p18"/>
                <p:cNvSpPr/>
                <p:nvPr/>
              </p:nvSpPr>
              <p:spPr>
                <a:xfrm>
                  <a:off x="972" y="747"/>
                  <a:ext cx="972" cy="46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4" name="Google Shape;134;p18"/>
              <p:cNvGrpSpPr/>
              <p:nvPr/>
            </p:nvGrpSpPr>
            <p:grpSpPr>
              <a:xfrm>
                <a:off x="1944" y="747"/>
                <a:ext cx="972" cy="460"/>
                <a:chOff x="1944" y="747"/>
                <a:chExt cx="972" cy="460"/>
              </a:xfrm>
            </p:grpSpPr>
            <p:sp>
              <p:nvSpPr>
                <p:cNvPr id="135" name="Google Shape;135;p18"/>
                <p:cNvSpPr/>
                <p:nvPr/>
              </p:nvSpPr>
              <p:spPr>
                <a:xfrm>
                  <a:off x="1987" y="747"/>
                  <a:ext cx="886" cy="4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Skill</a:t>
                  </a: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Demonstration</a:t>
                  </a: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6" name="Google Shape;136;p18"/>
                <p:cNvSpPr/>
                <p:nvPr/>
              </p:nvSpPr>
              <p:spPr>
                <a:xfrm>
                  <a:off x="1944" y="747"/>
                  <a:ext cx="972" cy="46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7" name="Google Shape;137;p18"/>
              <p:cNvGrpSpPr/>
              <p:nvPr/>
            </p:nvGrpSpPr>
            <p:grpSpPr>
              <a:xfrm>
                <a:off x="2916" y="747"/>
                <a:ext cx="972" cy="460"/>
                <a:chOff x="2916" y="747"/>
                <a:chExt cx="972" cy="460"/>
              </a:xfrm>
            </p:grpSpPr>
            <p:sp>
              <p:nvSpPr>
                <p:cNvPr id="138" name="Google Shape;138;p18"/>
                <p:cNvSpPr/>
                <p:nvPr/>
              </p:nvSpPr>
              <p:spPr>
                <a:xfrm>
                  <a:off x="2959" y="747"/>
                  <a:ext cx="886" cy="4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Use in the Classroom</a:t>
                  </a: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9" name="Google Shape;139;p18"/>
                <p:cNvSpPr/>
                <p:nvPr/>
              </p:nvSpPr>
              <p:spPr>
                <a:xfrm>
                  <a:off x="2916" y="747"/>
                  <a:ext cx="972" cy="46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0" name="Google Shape;140;p18"/>
              <p:cNvGrpSpPr/>
              <p:nvPr/>
            </p:nvGrpSpPr>
            <p:grpSpPr>
              <a:xfrm>
                <a:off x="0" y="1207"/>
                <a:ext cx="972" cy="575"/>
                <a:chOff x="0" y="1207"/>
                <a:chExt cx="972" cy="575"/>
              </a:xfrm>
            </p:grpSpPr>
            <p:sp>
              <p:nvSpPr>
                <p:cNvPr id="141" name="Google Shape;141;p18"/>
                <p:cNvSpPr/>
                <p:nvPr/>
              </p:nvSpPr>
              <p:spPr>
                <a:xfrm>
                  <a:off x="43" y="1207"/>
                  <a:ext cx="886" cy="57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Theory and Discussion</a:t>
                  </a:r>
                  <a:endParaRPr b="1"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2" name="Google Shape;142;p18"/>
                <p:cNvSpPr/>
                <p:nvPr/>
              </p:nvSpPr>
              <p:spPr>
                <a:xfrm>
                  <a:off x="0" y="1207"/>
                  <a:ext cx="972" cy="575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3" name="Google Shape;143;p18"/>
              <p:cNvGrpSpPr/>
              <p:nvPr/>
            </p:nvGrpSpPr>
            <p:grpSpPr>
              <a:xfrm>
                <a:off x="972" y="1207"/>
                <a:ext cx="972" cy="575"/>
                <a:chOff x="972" y="1207"/>
                <a:chExt cx="972" cy="575"/>
              </a:xfrm>
            </p:grpSpPr>
            <p:sp>
              <p:nvSpPr>
                <p:cNvPr id="144" name="Google Shape;144;p18"/>
                <p:cNvSpPr/>
                <p:nvPr/>
              </p:nvSpPr>
              <p:spPr>
                <a:xfrm>
                  <a:off x="1015" y="1207"/>
                  <a:ext cx="886" cy="57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1800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 </a:t>
                  </a:r>
                  <a:endParaRPr/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chemeClr val="lt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FFFFFF"/>
                      </a:solidFill>
                      <a:latin typeface="Comic Sans MS"/>
                      <a:ea typeface="Comic Sans MS"/>
                      <a:cs typeface="Comic Sans MS"/>
                      <a:sym typeface="Comic Sans MS"/>
                    </a:rPr>
                    <a:t>10%</a:t>
                  </a:r>
                  <a:endParaRPr/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1800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 </a:t>
                  </a:r>
                  <a:endParaRPr/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45" name="Google Shape;145;p18"/>
                <p:cNvSpPr/>
                <p:nvPr/>
              </p:nvSpPr>
              <p:spPr>
                <a:xfrm>
                  <a:off x="972" y="1207"/>
                  <a:ext cx="972" cy="575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6" name="Google Shape;146;p18"/>
              <p:cNvGrpSpPr/>
              <p:nvPr/>
            </p:nvGrpSpPr>
            <p:grpSpPr>
              <a:xfrm>
                <a:off x="1944" y="1207"/>
                <a:ext cx="972" cy="575"/>
                <a:chOff x="1944" y="1207"/>
                <a:chExt cx="972" cy="575"/>
              </a:xfrm>
            </p:grpSpPr>
            <p:sp>
              <p:nvSpPr>
                <p:cNvPr id="147" name="Google Shape;147;p18"/>
                <p:cNvSpPr/>
                <p:nvPr/>
              </p:nvSpPr>
              <p:spPr>
                <a:xfrm>
                  <a:off x="1987" y="1207"/>
                  <a:ext cx="886" cy="57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chemeClr val="lt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FFFFFF"/>
                      </a:solidFill>
                      <a:latin typeface="Comic Sans MS"/>
                      <a:ea typeface="Comic Sans MS"/>
                      <a:cs typeface="Comic Sans MS"/>
                      <a:sym typeface="Comic Sans MS"/>
                    </a:rPr>
                    <a:t>5%</a:t>
                  </a:r>
                  <a:endParaRPr/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chemeClr val="lt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148" name="Google Shape;148;p18"/>
                <p:cNvSpPr/>
                <p:nvPr/>
              </p:nvSpPr>
              <p:spPr>
                <a:xfrm>
                  <a:off x="1944" y="1207"/>
                  <a:ext cx="972" cy="575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9" name="Google Shape;149;p18"/>
              <p:cNvGrpSpPr/>
              <p:nvPr/>
            </p:nvGrpSpPr>
            <p:grpSpPr>
              <a:xfrm>
                <a:off x="2916" y="1207"/>
                <a:ext cx="972" cy="575"/>
                <a:chOff x="2916" y="1207"/>
                <a:chExt cx="972" cy="575"/>
              </a:xfrm>
            </p:grpSpPr>
            <p:sp>
              <p:nvSpPr>
                <p:cNvPr id="150" name="Google Shape;150;p18"/>
                <p:cNvSpPr/>
                <p:nvPr/>
              </p:nvSpPr>
              <p:spPr>
                <a:xfrm>
                  <a:off x="2959" y="1207"/>
                  <a:ext cx="886" cy="57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chemeClr val="lt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FFFFFF"/>
                      </a:solidFill>
                      <a:latin typeface="Comic Sans MS"/>
                      <a:ea typeface="Comic Sans MS"/>
                      <a:cs typeface="Comic Sans MS"/>
                      <a:sym typeface="Comic Sans MS"/>
                    </a:rPr>
                    <a:t>0%</a:t>
                  </a:r>
                  <a:endParaRPr/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51" name="Google Shape;151;p18"/>
                <p:cNvSpPr/>
                <p:nvPr/>
              </p:nvSpPr>
              <p:spPr>
                <a:xfrm>
                  <a:off x="2916" y="1207"/>
                  <a:ext cx="972" cy="575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2" name="Google Shape;152;p18"/>
              <p:cNvGrpSpPr/>
              <p:nvPr/>
            </p:nvGrpSpPr>
            <p:grpSpPr>
              <a:xfrm>
                <a:off x="0" y="1782"/>
                <a:ext cx="972" cy="460"/>
                <a:chOff x="0" y="1782"/>
                <a:chExt cx="972" cy="460"/>
              </a:xfrm>
            </p:grpSpPr>
            <p:sp>
              <p:nvSpPr>
                <p:cNvPr id="153" name="Google Shape;153;p18"/>
                <p:cNvSpPr/>
                <p:nvPr/>
              </p:nvSpPr>
              <p:spPr>
                <a:xfrm>
                  <a:off x="43" y="1782"/>
                  <a:ext cx="886" cy="4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..+Demonstration in Training</a:t>
                  </a:r>
                  <a:endParaRPr b="1"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4" name="Google Shape;154;p18"/>
                <p:cNvSpPr/>
                <p:nvPr/>
              </p:nvSpPr>
              <p:spPr>
                <a:xfrm>
                  <a:off x="0" y="1782"/>
                  <a:ext cx="972" cy="46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5" name="Google Shape;155;p18"/>
              <p:cNvGrpSpPr/>
              <p:nvPr/>
            </p:nvGrpSpPr>
            <p:grpSpPr>
              <a:xfrm>
                <a:off x="972" y="1782"/>
                <a:ext cx="972" cy="460"/>
                <a:chOff x="972" y="1782"/>
                <a:chExt cx="972" cy="460"/>
              </a:xfrm>
            </p:grpSpPr>
            <p:sp>
              <p:nvSpPr>
                <p:cNvPr id="156" name="Google Shape;156;p18"/>
                <p:cNvSpPr/>
                <p:nvPr/>
              </p:nvSpPr>
              <p:spPr>
                <a:xfrm>
                  <a:off x="1015" y="1782"/>
                  <a:ext cx="886" cy="4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FFFFFF"/>
                      </a:solidFill>
                      <a:latin typeface="Comic Sans MS"/>
                      <a:ea typeface="Comic Sans MS"/>
                      <a:cs typeface="Comic Sans MS"/>
                      <a:sym typeface="Comic Sans MS"/>
                    </a:rPr>
                    <a:t>30%</a:t>
                  </a:r>
                  <a:endParaRPr/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chemeClr val="lt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157" name="Google Shape;157;p18"/>
                <p:cNvSpPr/>
                <p:nvPr/>
              </p:nvSpPr>
              <p:spPr>
                <a:xfrm>
                  <a:off x="972" y="1782"/>
                  <a:ext cx="972" cy="46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8" name="Google Shape;158;p18"/>
              <p:cNvGrpSpPr/>
              <p:nvPr/>
            </p:nvGrpSpPr>
            <p:grpSpPr>
              <a:xfrm>
                <a:off x="1944" y="1782"/>
                <a:ext cx="972" cy="460"/>
                <a:chOff x="1944" y="1782"/>
                <a:chExt cx="972" cy="460"/>
              </a:xfrm>
            </p:grpSpPr>
            <p:sp>
              <p:nvSpPr>
                <p:cNvPr id="159" name="Google Shape;159;p18"/>
                <p:cNvSpPr/>
                <p:nvPr/>
              </p:nvSpPr>
              <p:spPr>
                <a:xfrm>
                  <a:off x="1987" y="1782"/>
                  <a:ext cx="886" cy="4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chemeClr val="lt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FFFFFF"/>
                      </a:solidFill>
                      <a:latin typeface="Comic Sans MS"/>
                      <a:ea typeface="Comic Sans MS"/>
                      <a:cs typeface="Comic Sans MS"/>
                      <a:sym typeface="Comic Sans MS"/>
                    </a:rPr>
                    <a:t>20%</a:t>
                  </a:r>
                  <a:endParaRPr/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60" name="Google Shape;160;p18"/>
                <p:cNvSpPr/>
                <p:nvPr/>
              </p:nvSpPr>
              <p:spPr>
                <a:xfrm>
                  <a:off x="1944" y="1782"/>
                  <a:ext cx="972" cy="46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1" name="Google Shape;161;p18"/>
              <p:cNvGrpSpPr/>
              <p:nvPr/>
            </p:nvGrpSpPr>
            <p:grpSpPr>
              <a:xfrm>
                <a:off x="2916" y="1782"/>
                <a:ext cx="972" cy="460"/>
                <a:chOff x="2916" y="1782"/>
                <a:chExt cx="972" cy="460"/>
              </a:xfrm>
            </p:grpSpPr>
            <p:sp>
              <p:nvSpPr>
                <p:cNvPr id="162" name="Google Shape;162;p18"/>
                <p:cNvSpPr/>
                <p:nvPr/>
              </p:nvSpPr>
              <p:spPr>
                <a:xfrm>
                  <a:off x="2959" y="1782"/>
                  <a:ext cx="886" cy="4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FFFFFF"/>
                      </a:solidFill>
                      <a:latin typeface="Comic Sans MS"/>
                      <a:ea typeface="Comic Sans MS"/>
                      <a:cs typeface="Comic Sans MS"/>
                      <a:sym typeface="Comic Sans MS"/>
                    </a:rPr>
                    <a:t>0%</a:t>
                  </a:r>
                  <a:endParaRPr/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chemeClr val="lt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163" name="Google Shape;163;p18"/>
                <p:cNvSpPr/>
                <p:nvPr/>
              </p:nvSpPr>
              <p:spPr>
                <a:xfrm>
                  <a:off x="2916" y="1782"/>
                  <a:ext cx="972" cy="46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4" name="Google Shape;164;p18"/>
              <p:cNvGrpSpPr/>
              <p:nvPr/>
            </p:nvGrpSpPr>
            <p:grpSpPr>
              <a:xfrm>
                <a:off x="0" y="2242"/>
                <a:ext cx="972" cy="460"/>
                <a:chOff x="0" y="2242"/>
                <a:chExt cx="972" cy="460"/>
              </a:xfrm>
            </p:grpSpPr>
            <p:sp>
              <p:nvSpPr>
                <p:cNvPr id="165" name="Google Shape;165;p18"/>
                <p:cNvSpPr/>
                <p:nvPr/>
              </p:nvSpPr>
              <p:spPr>
                <a:xfrm>
                  <a:off x="43" y="2242"/>
                  <a:ext cx="886" cy="4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…+ Practice &amp; Feedback in Training</a:t>
                  </a:r>
                  <a:endParaRPr b="1"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6" name="Google Shape;166;p18"/>
                <p:cNvSpPr/>
                <p:nvPr/>
              </p:nvSpPr>
              <p:spPr>
                <a:xfrm>
                  <a:off x="0" y="2242"/>
                  <a:ext cx="972" cy="46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7" name="Google Shape;167;p18"/>
              <p:cNvGrpSpPr/>
              <p:nvPr/>
            </p:nvGrpSpPr>
            <p:grpSpPr>
              <a:xfrm>
                <a:off x="972" y="2242"/>
                <a:ext cx="972" cy="460"/>
                <a:chOff x="972" y="2242"/>
                <a:chExt cx="972" cy="460"/>
              </a:xfrm>
            </p:grpSpPr>
            <p:sp>
              <p:nvSpPr>
                <p:cNvPr id="168" name="Google Shape;168;p18"/>
                <p:cNvSpPr/>
                <p:nvPr/>
              </p:nvSpPr>
              <p:spPr>
                <a:xfrm>
                  <a:off x="1015" y="2242"/>
                  <a:ext cx="886" cy="4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FFFFFF"/>
                      </a:solidFill>
                      <a:latin typeface="Comic Sans MS"/>
                      <a:ea typeface="Comic Sans MS"/>
                      <a:cs typeface="Comic Sans MS"/>
                      <a:sym typeface="Comic Sans MS"/>
                    </a:rPr>
                    <a:t>60%</a:t>
                  </a:r>
                  <a:endParaRPr/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chemeClr val="lt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169" name="Google Shape;169;p18"/>
                <p:cNvSpPr/>
                <p:nvPr/>
              </p:nvSpPr>
              <p:spPr>
                <a:xfrm>
                  <a:off x="972" y="2242"/>
                  <a:ext cx="972" cy="46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0" name="Google Shape;170;p18"/>
              <p:cNvGrpSpPr/>
              <p:nvPr/>
            </p:nvGrpSpPr>
            <p:grpSpPr>
              <a:xfrm>
                <a:off x="1944" y="2242"/>
                <a:ext cx="972" cy="460"/>
                <a:chOff x="1944" y="2242"/>
                <a:chExt cx="972" cy="460"/>
              </a:xfrm>
            </p:grpSpPr>
            <p:sp>
              <p:nvSpPr>
                <p:cNvPr id="171" name="Google Shape;171;p18"/>
                <p:cNvSpPr/>
                <p:nvPr/>
              </p:nvSpPr>
              <p:spPr>
                <a:xfrm>
                  <a:off x="1987" y="2242"/>
                  <a:ext cx="886" cy="4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FFFFFF"/>
                      </a:solidFill>
                      <a:latin typeface="Comic Sans MS"/>
                      <a:ea typeface="Comic Sans MS"/>
                      <a:cs typeface="Comic Sans MS"/>
                      <a:sym typeface="Comic Sans MS"/>
                    </a:rPr>
                    <a:t>60%</a:t>
                  </a:r>
                  <a:endParaRPr/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chemeClr val="lt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172" name="Google Shape;172;p18"/>
                <p:cNvSpPr/>
                <p:nvPr/>
              </p:nvSpPr>
              <p:spPr>
                <a:xfrm>
                  <a:off x="1944" y="2242"/>
                  <a:ext cx="972" cy="46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3" name="Google Shape;173;p18"/>
              <p:cNvGrpSpPr/>
              <p:nvPr/>
            </p:nvGrpSpPr>
            <p:grpSpPr>
              <a:xfrm>
                <a:off x="2916" y="2242"/>
                <a:ext cx="972" cy="460"/>
                <a:chOff x="2916" y="2242"/>
                <a:chExt cx="972" cy="460"/>
              </a:xfrm>
            </p:grpSpPr>
            <p:sp>
              <p:nvSpPr>
                <p:cNvPr id="174" name="Google Shape;174;p18"/>
                <p:cNvSpPr/>
                <p:nvPr/>
              </p:nvSpPr>
              <p:spPr>
                <a:xfrm>
                  <a:off x="2959" y="2242"/>
                  <a:ext cx="886" cy="4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FFFFFF"/>
                      </a:solidFill>
                      <a:latin typeface="Comic Sans MS"/>
                      <a:ea typeface="Comic Sans MS"/>
                      <a:cs typeface="Comic Sans MS"/>
                      <a:sym typeface="Comic Sans MS"/>
                    </a:rPr>
                    <a:t>5%</a:t>
                  </a:r>
                  <a:endParaRPr/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chemeClr val="lt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175" name="Google Shape;175;p18"/>
                <p:cNvSpPr/>
                <p:nvPr/>
              </p:nvSpPr>
              <p:spPr>
                <a:xfrm>
                  <a:off x="2916" y="2242"/>
                  <a:ext cx="972" cy="46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6" name="Google Shape;176;p18"/>
              <p:cNvGrpSpPr/>
              <p:nvPr/>
            </p:nvGrpSpPr>
            <p:grpSpPr>
              <a:xfrm>
                <a:off x="0" y="2702"/>
                <a:ext cx="972" cy="460"/>
                <a:chOff x="0" y="2702"/>
                <a:chExt cx="972" cy="460"/>
              </a:xfrm>
            </p:grpSpPr>
            <p:sp>
              <p:nvSpPr>
                <p:cNvPr id="177" name="Google Shape;177;p18"/>
                <p:cNvSpPr/>
                <p:nvPr/>
              </p:nvSpPr>
              <p:spPr>
                <a:xfrm>
                  <a:off x="43" y="2702"/>
                  <a:ext cx="886" cy="4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D57604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…+ Coaching in Classroom</a:t>
                  </a:r>
                  <a:endParaRPr b="1" sz="1800">
                    <a:solidFill>
                      <a:srgbClr val="D57604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8" name="Google Shape;178;p18"/>
                <p:cNvSpPr/>
                <p:nvPr/>
              </p:nvSpPr>
              <p:spPr>
                <a:xfrm>
                  <a:off x="0" y="2702"/>
                  <a:ext cx="972" cy="46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9" name="Google Shape;179;p18"/>
              <p:cNvGrpSpPr/>
              <p:nvPr/>
            </p:nvGrpSpPr>
            <p:grpSpPr>
              <a:xfrm>
                <a:off x="972" y="2702"/>
                <a:ext cx="972" cy="460"/>
                <a:chOff x="972" y="2702"/>
                <a:chExt cx="972" cy="460"/>
              </a:xfrm>
            </p:grpSpPr>
            <p:sp>
              <p:nvSpPr>
                <p:cNvPr id="180" name="Google Shape;180;p18"/>
                <p:cNvSpPr/>
                <p:nvPr/>
              </p:nvSpPr>
              <p:spPr>
                <a:xfrm>
                  <a:off x="1015" y="2702"/>
                  <a:ext cx="886" cy="4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rgbClr val="D57604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D57604"/>
                      </a:solidFill>
                      <a:latin typeface="Comic Sans MS"/>
                      <a:ea typeface="Comic Sans MS"/>
                      <a:cs typeface="Comic Sans MS"/>
                      <a:sym typeface="Comic Sans MS"/>
                    </a:rPr>
                    <a:t>95%</a:t>
                  </a:r>
                  <a:endParaRPr/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rgbClr val="D57604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181" name="Google Shape;181;p18"/>
                <p:cNvSpPr/>
                <p:nvPr/>
              </p:nvSpPr>
              <p:spPr>
                <a:xfrm>
                  <a:off x="972" y="2702"/>
                  <a:ext cx="972" cy="46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2" name="Google Shape;182;p18"/>
              <p:cNvGrpSpPr/>
              <p:nvPr/>
            </p:nvGrpSpPr>
            <p:grpSpPr>
              <a:xfrm>
                <a:off x="1944" y="2702"/>
                <a:ext cx="972" cy="460"/>
                <a:chOff x="1944" y="2702"/>
                <a:chExt cx="972" cy="460"/>
              </a:xfrm>
            </p:grpSpPr>
            <p:sp>
              <p:nvSpPr>
                <p:cNvPr id="183" name="Google Shape;183;p18"/>
                <p:cNvSpPr/>
                <p:nvPr/>
              </p:nvSpPr>
              <p:spPr>
                <a:xfrm>
                  <a:off x="1987" y="2702"/>
                  <a:ext cx="886" cy="4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rgbClr val="D57604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D57604"/>
                      </a:solidFill>
                      <a:latin typeface="Comic Sans MS"/>
                      <a:ea typeface="Comic Sans MS"/>
                      <a:cs typeface="Comic Sans MS"/>
                      <a:sym typeface="Comic Sans MS"/>
                    </a:rPr>
                    <a:t>95%</a:t>
                  </a:r>
                  <a:endParaRPr/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rgbClr val="D57604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184" name="Google Shape;184;p18"/>
                <p:cNvSpPr/>
                <p:nvPr/>
              </p:nvSpPr>
              <p:spPr>
                <a:xfrm>
                  <a:off x="1944" y="2702"/>
                  <a:ext cx="972" cy="46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5" name="Google Shape;185;p18"/>
              <p:cNvGrpSpPr/>
              <p:nvPr/>
            </p:nvGrpSpPr>
            <p:grpSpPr>
              <a:xfrm>
                <a:off x="2916" y="2702"/>
                <a:ext cx="972" cy="460"/>
                <a:chOff x="2916" y="2702"/>
                <a:chExt cx="972" cy="460"/>
              </a:xfrm>
            </p:grpSpPr>
            <p:sp>
              <p:nvSpPr>
                <p:cNvPr id="186" name="Google Shape;186;p18"/>
                <p:cNvSpPr/>
                <p:nvPr/>
              </p:nvSpPr>
              <p:spPr>
                <a:xfrm>
                  <a:off x="2959" y="2702"/>
                  <a:ext cx="886" cy="4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rgbClr val="D57604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-US" sz="1800">
                      <a:solidFill>
                        <a:srgbClr val="D57604"/>
                      </a:solidFill>
                      <a:latin typeface="Comic Sans MS"/>
                      <a:ea typeface="Comic Sans MS"/>
                      <a:cs typeface="Comic Sans MS"/>
                      <a:sym typeface="Comic Sans MS"/>
                    </a:rPr>
                    <a:t>95%</a:t>
                  </a:r>
                  <a:endParaRPr/>
                </a:p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1" sz="1800">
                    <a:solidFill>
                      <a:srgbClr val="D57604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187" name="Google Shape;187;p18"/>
                <p:cNvSpPr/>
                <p:nvPr/>
              </p:nvSpPr>
              <p:spPr>
                <a:xfrm>
                  <a:off x="2916" y="2702"/>
                  <a:ext cx="972" cy="46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A0A0A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88" name="Google Shape;188;p18"/>
            <p:cNvSpPr/>
            <p:nvPr/>
          </p:nvSpPr>
          <p:spPr>
            <a:xfrm>
              <a:off x="-3" y="-3"/>
              <a:ext cx="3894" cy="3168"/>
            </a:xfrm>
            <a:prstGeom prst="rect">
              <a:avLst/>
            </a:prstGeom>
            <a:noFill/>
            <a:ln cap="flat" cmpd="sng" w="9525">
              <a:solidFill>
                <a:srgbClr val="A0A0A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9" name="Google Shape;189;p18"/>
          <p:cNvSpPr/>
          <p:nvPr/>
        </p:nvSpPr>
        <p:spPr>
          <a:xfrm>
            <a:off x="3175" y="5540375"/>
            <a:ext cx="9144000" cy="8080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0" name="Google Shape;190;p18"/>
          <p:cNvSpPr txBox="1"/>
          <p:nvPr/>
        </p:nvSpPr>
        <p:spPr>
          <a:xfrm>
            <a:off x="6645275" y="6477000"/>
            <a:ext cx="2014538" cy="274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2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Joyce and Showers, 2002</a:t>
            </a:r>
            <a:endParaRPr b="1" sz="1200" u="none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1" name="Google Shape;191;p18"/>
          <p:cNvSpPr/>
          <p:nvPr/>
        </p:nvSpPr>
        <p:spPr>
          <a:xfrm>
            <a:off x="990600" y="-258763"/>
            <a:ext cx="7696200" cy="10207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Training is Necessary but Not Sufficient</a:t>
            </a:r>
            <a:endParaRPr sz="4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Google Shape;196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19"/>
          <p:cNvSpPr txBox="1"/>
          <p:nvPr/>
        </p:nvSpPr>
        <p:spPr>
          <a:xfrm>
            <a:off x="5767388" y="914400"/>
            <a:ext cx="259715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Mortenson &amp; Witt, 1998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What We Know About Treatment Integrity</a:t>
            </a:r>
            <a:endParaRPr/>
          </a:p>
        </p:txBody>
      </p:sp>
      <p:sp>
        <p:nvSpPr>
          <p:cNvPr id="204" name="Google Shape;204;p2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It is estimated that drug prevention programs are implemented with integrity only 19% of the time. </a:t>
            </a: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(Hallfors &amp; Godette, 2002)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Programs have extensive research base as being effective.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This may be a generous estimate.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 reason to assume that other programs are immune to poor implementation.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What We Know About Treatment Integrity</a:t>
            </a:r>
            <a:endParaRPr/>
          </a:p>
        </p:txBody>
      </p:sp>
      <p:sp>
        <p:nvSpPr>
          <p:cNvPr id="210" name="Google Shape;210;p2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Teacher ratings tend to overestimate accuracy of implementation </a:t>
            </a: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 Wickstrom, Jones, Lafleaur, &amp; Witt, 1998).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Teachers rated integrity at 54% accurate.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Direct observation= 4%.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Courier New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