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8874a1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8874a1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9ac9cf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9ac9cf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12c9a1c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12c9a1c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2564f74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2564f7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12c9a1a6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12c9a1a6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12eaaeb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12eaaeb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9ac9d3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09ac9d3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08874a1e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08874a1e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8.png"/><Relationship Id="rId2" Type="http://schemas.openxmlformats.org/officeDocument/2006/relationships/image" Target="../media/image12.png"/><Relationship Id="rId3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37.png"/><Relationship Id="rId6" Type="http://schemas.openxmlformats.org/officeDocument/2006/relationships/image" Target="../media/image30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i.yale.edu/rul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i.yale.edu/rule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i.yale.edu/ruler/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8.png"/><Relationship Id="rId22" Type="http://schemas.openxmlformats.org/officeDocument/2006/relationships/image" Target="../media/image24.png"/><Relationship Id="rId10" Type="http://schemas.openxmlformats.org/officeDocument/2006/relationships/image" Target="../media/image4.png"/><Relationship Id="rId21" Type="http://schemas.openxmlformats.org/officeDocument/2006/relationships/image" Target="../media/image19.png"/><Relationship Id="rId13" Type="http://schemas.openxmlformats.org/officeDocument/2006/relationships/image" Target="../media/image7.png"/><Relationship Id="rId24" Type="http://schemas.openxmlformats.org/officeDocument/2006/relationships/image" Target="../media/image23.png"/><Relationship Id="rId12" Type="http://schemas.openxmlformats.org/officeDocument/2006/relationships/image" Target="../media/image10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ei.yale.edu/ruler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15" Type="http://schemas.openxmlformats.org/officeDocument/2006/relationships/image" Target="../media/image11.png"/><Relationship Id="rId14" Type="http://schemas.openxmlformats.org/officeDocument/2006/relationships/image" Target="../media/image9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5" Type="http://schemas.openxmlformats.org/officeDocument/2006/relationships/image" Target="../media/image5.png"/><Relationship Id="rId19" Type="http://schemas.openxmlformats.org/officeDocument/2006/relationships/image" Target="../media/image21.png"/><Relationship Id="rId6" Type="http://schemas.openxmlformats.org/officeDocument/2006/relationships/image" Target="../media/image2.png"/><Relationship Id="rId18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3" Type="http://schemas.openxmlformats.org/officeDocument/2006/relationships/image" Target="../media/image28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38.png"/><Relationship Id="rId9" Type="http://schemas.openxmlformats.org/officeDocument/2006/relationships/image" Target="../media/image25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12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B042"/>
                </a:solidFill>
              </a:rPr>
              <a:t>What is hate speech? &gt; SEL &gt; </a:t>
            </a:r>
            <a:r>
              <a:rPr b="1" lang="en-GB">
                <a:solidFill>
                  <a:srgbClr val="76B042"/>
                </a:solidFill>
              </a:rPr>
              <a:t>Naming and sorting emotions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118200" y="853500"/>
            <a:ext cx="39588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800">
                <a:solidFill>
                  <a:schemeClr val="dk1"/>
                </a:solidFill>
              </a:rPr>
              <a:t>Naming and sorting emotions</a:t>
            </a:r>
            <a:endParaRPr b="1" sz="4800"/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7">
            <a:alphaModFix/>
          </a:blip>
          <a:srcRect b="35455" l="0" r="0" t="34481"/>
          <a:stretch/>
        </p:blipFill>
        <p:spPr>
          <a:xfrm>
            <a:off x="5301250" y="1666038"/>
            <a:ext cx="3643551" cy="109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Finding words that describe how hate speech makes you feel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4479100" y="330700"/>
            <a:ext cx="4410600" cy="4132200"/>
          </a:xfrm>
          <a:prstGeom prst="roundRect">
            <a:avLst>
              <a:gd fmla="val 9634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824050" y="270700"/>
            <a:ext cx="3456300" cy="4252200"/>
          </a:xfrm>
          <a:prstGeom prst="roundRect">
            <a:avLst>
              <a:gd fmla="val 9634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6"/>
          <p:cNvSpPr txBox="1"/>
          <p:nvPr/>
        </p:nvSpPr>
        <p:spPr>
          <a:xfrm>
            <a:off x="795375" y="365500"/>
            <a:ext cx="35136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What things online make you happy/feel positive?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What things online make you feel upset/worried/sad/negative?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What things online would you consider hateful?</a:t>
            </a:r>
            <a:endParaRPr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-GB" sz="1600">
                <a:solidFill>
                  <a:srgbClr val="FFFFFF"/>
                </a:solidFill>
              </a:rPr>
              <a:t>Why?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What do you think hate speech is?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Who is it targeted at?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How does it make you feel?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How does it make the person/people targeted feel?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How might it make the perpetrator feel?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4444600" y="1074450"/>
            <a:ext cx="447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Do some forms of hate speech affect you more than others?</a:t>
            </a:r>
            <a:endParaRPr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-GB" sz="1600">
                <a:solidFill>
                  <a:srgbClr val="FFFFFF"/>
                </a:solidFill>
              </a:rPr>
              <a:t>Why?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Is something still considered hate speech if the intended target isn’t affected by it?</a:t>
            </a:r>
            <a:endParaRPr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-GB" sz="1600">
                <a:solidFill>
                  <a:srgbClr val="FFFFFF"/>
                </a:solidFill>
              </a:rPr>
              <a:t>Why/why not?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Is there a difference between being hateful/hurtful and hate speech online? </a:t>
            </a:r>
            <a:endParaRPr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-GB" sz="1600">
                <a:solidFill>
                  <a:srgbClr val="FFFFFF"/>
                </a:solidFill>
              </a:rPr>
              <a:t>Why?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Is there content online that can be misunderstood? E.g. satire, parodies, irony, sarcasm, in-jokes, etc.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How do you decide if this type of content is hate speech? </a:t>
            </a:r>
            <a:endParaRPr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rgbClr val="FFFFFF"/>
                </a:solidFill>
              </a:rPr>
              <a:t>Can you always tell?</a:t>
            </a:r>
            <a:br>
              <a:rPr lang="en-GB" sz="1600">
                <a:solidFill>
                  <a:schemeClr val="dk1"/>
                </a:solidFill>
              </a:rPr>
            </a:b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© RULER Programme. Yale Centre for Emotional Intelligence</a:t>
            </a:r>
            <a:endParaRPr sz="1000"/>
          </a:p>
        </p:txBody>
      </p:sp>
      <p:grpSp>
        <p:nvGrpSpPr>
          <p:cNvPr id="124" name="Google Shape;124;p27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25" name="Google Shape;125;p27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7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Energy</a:t>
            </a:r>
            <a:endParaRPr sz="2400"/>
          </a:p>
        </p:txBody>
      </p:sp>
      <p:sp>
        <p:nvSpPr>
          <p:cNvPr id="130" name="Google Shape;130;p27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High</a:t>
            </a:r>
            <a:endParaRPr sz="1800"/>
          </a:p>
        </p:txBody>
      </p:sp>
      <p:sp>
        <p:nvSpPr>
          <p:cNvPr id="131" name="Google Shape;131;p27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Low</a:t>
            </a:r>
            <a:endParaRPr sz="1800"/>
          </a:p>
        </p:txBody>
      </p:sp>
      <p:sp>
        <p:nvSpPr>
          <p:cNvPr id="132" name="Google Shape;132;p27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Unpleasant</a:t>
            </a:r>
            <a:endParaRPr sz="1800"/>
          </a:p>
        </p:txBody>
      </p:sp>
      <p:sp>
        <p:nvSpPr>
          <p:cNvPr id="133" name="Google Shape;133;p27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Pleasant</a:t>
            </a:r>
            <a:endParaRPr sz="1800"/>
          </a:p>
        </p:txBody>
      </p:sp>
      <p:sp>
        <p:nvSpPr>
          <p:cNvPr id="134" name="Google Shape;134;p27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Feelings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/>
          <p:nvPr/>
        </p:nvSpPr>
        <p:spPr>
          <a:xfrm>
            <a:off x="27976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47720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27976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8"/>
          <p:cNvSpPr/>
          <p:nvPr/>
        </p:nvSpPr>
        <p:spPr>
          <a:xfrm>
            <a:off x="47720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8"/>
          <p:cNvSpPr txBox="1"/>
          <p:nvPr/>
        </p:nvSpPr>
        <p:spPr>
          <a:xfrm rot="-5400000">
            <a:off x="1071050" y="1953175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Energy</a:t>
            </a:r>
            <a:endParaRPr sz="2400"/>
          </a:p>
        </p:txBody>
      </p:sp>
      <p:sp>
        <p:nvSpPr>
          <p:cNvPr id="144" name="Google Shape;144;p28"/>
          <p:cNvSpPr txBox="1"/>
          <p:nvPr/>
        </p:nvSpPr>
        <p:spPr>
          <a:xfrm rot="-5400000">
            <a:off x="2087350" y="344850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High</a:t>
            </a:r>
            <a:endParaRPr sz="1800"/>
          </a:p>
        </p:txBody>
      </p:sp>
      <p:sp>
        <p:nvSpPr>
          <p:cNvPr id="145" name="Google Shape;145;p28"/>
          <p:cNvSpPr txBox="1"/>
          <p:nvPr/>
        </p:nvSpPr>
        <p:spPr>
          <a:xfrm rot="-5400000">
            <a:off x="2087350" y="3536075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Low</a:t>
            </a:r>
            <a:endParaRPr sz="1800"/>
          </a:p>
        </p:txBody>
      </p:sp>
      <p:sp>
        <p:nvSpPr>
          <p:cNvPr id="146" name="Google Shape;146;p28"/>
          <p:cNvSpPr txBox="1"/>
          <p:nvPr/>
        </p:nvSpPr>
        <p:spPr>
          <a:xfrm>
            <a:off x="2797600" y="417020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Unpleasant</a:t>
            </a:r>
            <a:endParaRPr sz="1800"/>
          </a:p>
        </p:txBody>
      </p:sp>
      <p:sp>
        <p:nvSpPr>
          <p:cNvPr id="147" name="Google Shape;147;p28"/>
          <p:cNvSpPr txBox="1"/>
          <p:nvPr/>
        </p:nvSpPr>
        <p:spPr>
          <a:xfrm>
            <a:off x="5669800" y="4170200"/>
            <a:ext cx="1077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Pleasant</a:t>
            </a:r>
            <a:endParaRPr sz="1800"/>
          </a:p>
        </p:txBody>
      </p:sp>
      <p:sp>
        <p:nvSpPr>
          <p:cNvPr id="148" name="Google Shape;148;p28"/>
          <p:cNvSpPr txBox="1"/>
          <p:nvPr/>
        </p:nvSpPr>
        <p:spPr>
          <a:xfrm>
            <a:off x="4200100" y="4481325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Feelings</a:t>
            </a:r>
            <a:endParaRPr sz="2400"/>
          </a:p>
        </p:txBody>
      </p:sp>
      <p:cxnSp>
        <p:nvCxnSpPr>
          <p:cNvPr id="149" name="Google Shape;149;p28"/>
          <p:cNvCxnSpPr/>
          <p:nvPr/>
        </p:nvCxnSpPr>
        <p:spPr>
          <a:xfrm>
            <a:off x="2636425" y="4277025"/>
            <a:ext cx="4189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8"/>
          <p:cNvCxnSpPr/>
          <p:nvPr/>
        </p:nvCxnSpPr>
        <p:spPr>
          <a:xfrm rot="-5400000">
            <a:off x="546925" y="2187525"/>
            <a:ext cx="4189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8"/>
          <p:cNvSpPr txBox="1"/>
          <p:nvPr/>
        </p:nvSpPr>
        <p:spPr>
          <a:xfrm>
            <a:off x="2870425" y="344850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Red emotions are unpleasant and high in energy, like anger, frustration and anxiety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4848400" y="344850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Yellow</a:t>
            </a:r>
            <a:r>
              <a:rPr lang="en-GB"/>
              <a:t> emotions are pleasant and high in energy, like excitement, joy and elation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2911000" y="2310925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Blue </a:t>
            </a:r>
            <a:r>
              <a:rPr lang="en-GB">
                <a:solidFill>
                  <a:srgbClr val="FFFFFF"/>
                </a:solidFill>
              </a:rPr>
              <a:t>emotions are unpleasant and low in energy, like boredom, sadness and despair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4848400" y="2310963"/>
            <a:ext cx="17478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Green</a:t>
            </a:r>
            <a:r>
              <a:rPr lang="en-GB">
                <a:solidFill>
                  <a:srgbClr val="FFFFFF"/>
                </a:solidFill>
              </a:rPr>
              <a:t> emotions are pleasant and low in energy, like </a:t>
            </a:r>
            <a:r>
              <a:rPr lang="en-GB">
                <a:solidFill>
                  <a:srgbClr val="FFFFFF"/>
                </a:solidFill>
              </a:rPr>
              <a:t>tranquility</a:t>
            </a:r>
            <a:r>
              <a:rPr lang="en-GB">
                <a:solidFill>
                  <a:srgbClr val="FFFFFF"/>
                </a:solidFill>
              </a:rPr>
              <a:t>, serenity and satisfaction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© RULER Programme. Yale Centre for Emotional Intelligence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970913" y="42101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925" y="106125"/>
            <a:ext cx="3287197" cy="419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9"/>
          <p:cNvGrpSpPr/>
          <p:nvPr/>
        </p:nvGrpSpPr>
        <p:grpSpPr>
          <a:xfrm>
            <a:off x="845875" y="195450"/>
            <a:ext cx="3949087" cy="4014681"/>
            <a:chOff x="93000" y="345950"/>
            <a:chExt cx="3949087" cy="4014681"/>
          </a:xfrm>
        </p:grpSpPr>
        <p:sp>
          <p:nvSpPr>
            <p:cNvPr id="163" name="Google Shape;163;p29"/>
            <p:cNvSpPr/>
            <p:nvPr/>
          </p:nvSpPr>
          <p:spPr>
            <a:xfrm>
              <a:off x="93000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98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2067487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93000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067487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1004257" y="152325"/>
            <a:ext cx="2090400" cy="2124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/>
          <p:nvPr/>
        </p:nvSpPr>
        <p:spPr>
          <a:xfrm>
            <a:off x="3094691" y="152325"/>
            <a:ext cx="2090400" cy="2124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/>
          <p:nvPr/>
        </p:nvSpPr>
        <p:spPr>
          <a:xfrm>
            <a:off x="1004257" y="2277594"/>
            <a:ext cx="2090400" cy="21249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/>
          <p:nvPr/>
        </p:nvSpPr>
        <p:spPr>
          <a:xfrm>
            <a:off x="3094691" y="2277594"/>
            <a:ext cx="2090400" cy="21249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1036102" y="4402875"/>
            <a:ext cx="41046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225" y="152325"/>
            <a:ext cx="3287197" cy="41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8417" y="4121202"/>
            <a:ext cx="1253058" cy="31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554" y="2309628"/>
            <a:ext cx="1253059" cy="31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075" y="152325"/>
            <a:ext cx="1253058" cy="2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67518" y="2302899"/>
            <a:ext cx="1253058" cy="27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69382" y="3049981"/>
            <a:ext cx="1253058" cy="2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67518" y="2015702"/>
            <a:ext cx="1253059" cy="24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40726" y="3127218"/>
            <a:ext cx="1253059" cy="28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74584" y="1325459"/>
            <a:ext cx="1253058" cy="28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9302" y="2009241"/>
            <a:ext cx="1253059" cy="25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31519" y="4178823"/>
            <a:ext cx="1253058" cy="25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73796" y="210905"/>
            <a:ext cx="1253058" cy="27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38405" y="1992429"/>
            <a:ext cx="1253059" cy="27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78589" y="4130151"/>
            <a:ext cx="1253059" cy="23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78589" y="160515"/>
            <a:ext cx="1253058" cy="26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126842" y="212272"/>
            <a:ext cx="1253058" cy="27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919629" y="2349211"/>
            <a:ext cx="1068055" cy="2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880046" y="2001912"/>
            <a:ext cx="1253058" cy="27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29156" y="1301274"/>
            <a:ext cx="1068055" cy="21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377318" y="2323636"/>
            <a:ext cx="1068055" cy="23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02886" y="4138142"/>
            <a:ext cx="921887" cy="22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2504400" y="85150"/>
            <a:ext cx="4135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How are you feeling?</a:t>
            </a:r>
            <a:endParaRPr b="1" sz="3000"/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738" y="694675"/>
            <a:ext cx="6940528" cy="370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