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da1efe1f9_1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da1efe1f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3.png"/><Relationship Id="rId6" Type="http://schemas.openxmlformats.org/officeDocument/2006/relationships/image" Target="../media/image6.png"/><Relationship Id="rId7" Type="http://schemas.openxmlformats.org/officeDocument/2006/relationships/image" Target="../media/image2.png"/><Relationship Id="rId8"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416200" y="2991925"/>
            <a:ext cx="7036800" cy="8157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b="1" lang="en">
                <a:solidFill>
                  <a:schemeClr val="dk1"/>
                </a:solidFill>
                <a:latin typeface="Poppins"/>
                <a:ea typeface="Poppins"/>
                <a:cs typeface="Poppins"/>
                <a:sym typeface="Poppins"/>
              </a:rPr>
              <a:t>Snowy winter in Wisconsin, sunny winter in Florida </a:t>
            </a:r>
            <a:endParaRPr b="1">
              <a:solidFill>
                <a:schemeClr val="dk1"/>
              </a:solidFill>
              <a:latin typeface="Poppins"/>
              <a:ea typeface="Poppins"/>
              <a:cs typeface="Poppins"/>
              <a:sym typeface="Poppins"/>
            </a:endParaRPr>
          </a:p>
          <a:p>
            <a:pPr indent="457200" lvl="0" marL="0" rtl="0" algn="l">
              <a:lnSpc>
                <a:spcPct val="120000"/>
              </a:lnSpc>
              <a:spcBef>
                <a:spcPts val="0"/>
              </a:spcBef>
              <a:spcAft>
                <a:spcPts val="0"/>
              </a:spcAft>
              <a:buNone/>
            </a:pPr>
            <a:r>
              <a:rPr lang="en" sz="1100">
                <a:solidFill>
                  <a:schemeClr val="dk1"/>
                </a:solidFill>
              </a:rPr>
              <a:t>Seasons are changes in nature that repeat year after year. For example, in the U.S. state of Wisconsin, snow falls around the same time each year. That change in weather is part of the winter season there.</a:t>
            </a:r>
            <a:endParaRPr/>
          </a:p>
        </p:txBody>
      </p:sp>
      <p:grpSp>
        <p:nvGrpSpPr>
          <p:cNvPr id="55" name="Google Shape;55;p13"/>
          <p:cNvGrpSpPr/>
          <p:nvPr/>
        </p:nvGrpSpPr>
        <p:grpSpPr>
          <a:xfrm>
            <a:off x="142625" y="9308682"/>
            <a:ext cx="7487153" cy="391991"/>
            <a:chOff x="0" y="9175900"/>
            <a:chExt cx="7772400" cy="406925"/>
          </a:xfrm>
        </p:grpSpPr>
        <p:sp>
          <p:nvSpPr>
            <p:cNvPr id="56" name="Google Shape;56;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900">
                  <a:solidFill>
                    <a:srgbClr val="000000"/>
                  </a:solidFill>
                </a:rPr>
                <a:t>Weather &amp; Climate </a:t>
              </a:r>
              <a:endParaRPr sz="900">
                <a:solidFill>
                  <a:srgbClr val="000000"/>
                </a:solidFill>
              </a:endParaRPr>
            </a:p>
            <a:p>
              <a:pPr indent="0" lvl="0" marL="0" rtl="0" algn="ctr">
                <a:spcBef>
                  <a:spcPts val="0"/>
                </a:spcBef>
                <a:spcAft>
                  <a:spcPts val="0"/>
                </a:spcAft>
                <a:buNone/>
              </a:pPr>
              <a:r>
                <a:t/>
              </a:r>
              <a:endParaRPr sz="900"/>
            </a:p>
          </p:txBody>
        </p:sp>
        <p:pic>
          <p:nvPicPr>
            <p:cNvPr id="57" name="Google Shape;57;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8" name="Google Shape;58;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Name </a:t>
            </a:r>
            <a:r>
              <a:rPr lang="en" sz="1100">
                <a:solidFill>
                  <a:srgbClr val="B7B7B7"/>
                </a:solidFill>
              </a:rPr>
              <a:t>_____________________</a:t>
            </a:r>
            <a:endParaRPr sz="1100">
              <a:solidFill>
                <a:srgbClr val="B7B7B7"/>
              </a:solidFill>
            </a:endParaRPr>
          </a:p>
        </p:txBody>
      </p:sp>
      <p:sp>
        <p:nvSpPr>
          <p:cNvPr id="59" name="Google Shape;59;p13"/>
          <p:cNvSpPr txBox="1"/>
          <p:nvPr/>
        </p:nvSpPr>
        <p:spPr>
          <a:xfrm>
            <a:off x="463875" y="548450"/>
            <a:ext cx="7152000" cy="859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4400">
                <a:solidFill>
                  <a:srgbClr val="000000"/>
                </a:solidFill>
                <a:latin typeface="Londrina Shadow"/>
                <a:ea typeface="Londrina Shadow"/>
                <a:cs typeface="Londrina Shadow"/>
                <a:sym typeface="Londrina Shadow"/>
              </a:rPr>
              <a:t>Does any place not have fall?</a:t>
            </a:r>
            <a:endParaRPr b="1" sz="4400">
              <a:solidFill>
                <a:srgbClr val="000000"/>
              </a:solidFill>
              <a:latin typeface="Londrina Shadow"/>
              <a:ea typeface="Londrina Shadow"/>
              <a:cs typeface="Londrina Shadow"/>
              <a:sym typeface="Londrina Shadow"/>
            </a:endParaRPr>
          </a:p>
        </p:txBody>
      </p:sp>
      <p:sp>
        <p:nvSpPr>
          <p:cNvPr id="60" name="Google Shape;60;p13"/>
          <p:cNvSpPr/>
          <p:nvPr/>
        </p:nvSpPr>
        <p:spPr>
          <a:xfrm>
            <a:off x="561300" y="1433775"/>
            <a:ext cx="6672316" cy="71351"/>
          </a:xfrm>
          <a:custGeom>
            <a:rect b="b" l="l" r="r" t="t"/>
            <a:pathLst>
              <a:path extrusionOk="0" h="3044" w="212867">
                <a:moveTo>
                  <a:pt x="0" y="3044"/>
                </a:moveTo>
                <a:cubicBezTo>
                  <a:pt x="70712" y="-2842"/>
                  <a:pt x="141910" y="1903"/>
                  <a:pt x="212867" y="1903"/>
                </a:cubicBezTo>
              </a:path>
            </a:pathLst>
          </a:custGeom>
          <a:noFill/>
          <a:ln cap="flat" cmpd="sng" w="28575">
            <a:solidFill>
              <a:srgbClr val="595959"/>
            </a:solidFill>
            <a:prstDash val="solid"/>
            <a:round/>
            <a:headEnd len="med" w="med" type="none"/>
            <a:tailEnd len="med" w="med" type="none"/>
          </a:ln>
        </p:spPr>
      </p:sp>
      <p:sp>
        <p:nvSpPr>
          <p:cNvPr id="61" name="Google Shape;61;p13"/>
          <p:cNvSpPr txBox="1"/>
          <p:nvPr/>
        </p:nvSpPr>
        <p:spPr>
          <a:xfrm>
            <a:off x="478900" y="7840100"/>
            <a:ext cx="6909900" cy="18285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Clr>
                <a:srgbClr val="000000"/>
              </a:buClr>
              <a:buSzPts val="1100"/>
              <a:buFont typeface="Arial"/>
              <a:buNone/>
            </a:pPr>
            <a:r>
              <a:rPr b="1" lang="en" sz="1300">
                <a:solidFill>
                  <a:srgbClr val="000000"/>
                </a:solidFill>
                <a:latin typeface="Poppins"/>
                <a:ea typeface="Poppins"/>
                <a:cs typeface="Poppins"/>
                <a:sym typeface="Poppins"/>
              </a:rPr>
              <a:t>Summary</a:t>
            </a:r>
            <a:r>
              <a:rPr b="1" lang="en" sz="1000">
                <a:solidFill>
                  <a:srgbClr val="000000"/>
                </a:solidFill>
              </a:rPr>
              <a:t> </a:t>
            </a:r>
            <a:endParaRPr b="1" sz="1000">
              <a:solidFill>
                <a:srgbClr val="000000"/>
              </a:solidFill>
            </a:endParaRPr>
          </a:p>
          <a:p>
            <a:pPr indent="457200" lvl="0" marL="0" rtl="0" algn="l">
              <a:lnSpc>
                <a:spcPct val="120000"/>
              </a:lnSpc>
              <a:spcBef>
                <a:spcPts val="0"/>
              </a:spcBef>
              <a:spcAft>
                <a:spcPts val="0"/>
              </a:spcAft>
              <a:buClr>
                <a:srgbClr val="000000"/>
              </a:buClr>
              <a:buSzPts val="1100"/>
              <a:buFont typeface="Arial"/>
              <a:buNone/>
            </a:pPr>
            <a:r>
              <a:rPr lang="en" sz="1100">
                <a:solidFill>
                  <a:srgbClr val="000000"/>
                </a:solidFill>
              </a:rPr>
              <a:t>Every place on Earth has changes in nature that repeat year after year. To keep track of those changes, we divide the year into SEASONS. Winter, spring, summer, and fall is one way of dividing the year into seasons, based on big changes in temperature. But, it’s not the ONLY way.</a:t>
            </a:r>
            <a:endParaRPr sz="1100">
              <a:solidFill>
                <a:srgbClr val="000000"/>
              </a:solidFill>
            </a:endParaRPr>
          </a:p>
          <a:p>
            <a:pPr indent="457200" lvl="0" marL="0" rtl="0" algn="l">
              <a:lnSpc>
                <a:spcPct val="120000"/>
              </a:lnSpc>
              <a:spcBef>
                <a:spcPts val="0"/>
              </a:spcBef>
              <a:spcAft>
                <a:spcPts val="0"/>
              </a:spcAft>
              <a:buClr>
                <a:srgbClr val="000000"/>
              </a:buClr>
              <a:buSzPts val="1100"/>
              <a:buFont typeface="Arial"/>
              <a:buNone/>
            </a:pPr>
            <a:r>
              <a:rPr lang="en" sz="1100">
                <a:solidFill>
                  <a:srgbClr val="000000"/>
                </a:solidFill>
              </a:rPr>
              <a:t>For example, near the Amazon rainforest, you can divide the year into WET and DRY seasons. And near the South Pole, big changes in SUNLIGHT divide up the year. How do the seasons change near where you live? </a:t>
            </a:r>
            <a:endParaRPr sz="1100">
              <a:solidFill>
                <a:srgbClr val="FF00FF"/>
              </a:solidFill>
            </a:endParaRPr>
          </a:p>
          <a:p>
            <a:pPr indent="0" lvl="0" marL="0" rtl="0" algn="l">
              <a:lnSpc>
                <a:spcPct val="120000"/>
              </a:lnSpc>
              <a:spcBef>
                <a:spcPts val="0"/>
              </a:spcBef>
              <a:spcAft>
                <a:spcPts val="0"/>
              </a:spcAft>
              <a:buNone/>
            </a:pPr>
            <a:r>
              <a:t/>
            </a:r>
            <a:endParaRPr sz="1200">
              <a:solidFill>
                <a:srgbClr val="000000"/>
              </a:solidFill>
            </a:endParaRPr>
          </a:p>
        </p:txBody>
      </p:sp>
      <p:sp>
        <p:nvSpPr>
          <p:cNvPr id="62" name="Google Shape;62;p13"/>
          <p:cNvSpPr txBox="1"/>
          <p:nvPr/>
        </p:nvSpPr>
        <p:spPr>
          <a:xfrm>
            <a:off x="463875" y="1665900"/>
            <a:ext cx="3144000" cy="10374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b="1" lang="en">
                <a:solidFill>
                  <a:schemeClr val="dk1"/>
                </a:solidFill>
                <a:latin typeface="Poppins"/>
                <a:ea typeface="Poppins"/>
                <a:cs typeface="Poppins"/>
                <a:sym typeface="Poppins"/>
              </a:rPr>
              <a:t>Have you ever seen symbols </a:t>
            </a:r>
            <a:endParaRPr b="1">
              <a:solidFill>
                <a:schemeClr val="dk1"/>
              </a:solidFill>
              <a:latin typeface="Poppins"/>
              <a:ea typeface="Poppins"/>
              <a:cs typeface="Poppins"/>
              <a:sym typeface="Poppins"/>
            </a:endParaRPr>
          </a:p>
          <a:p>
            <a:pPr indent="0" lvl="0" marL="0" rtl="0" algn="l">
              <a:lnSpc>
                <a:spcPct val="120000"/>
              </a:lnSpc>
              <a:spcBef>
                <a:spcPts val="0"/>
              </a:spcBef>
              <a:spcAft>
                <a:spcPts val="0"/>
              </a:spcAft>
              <a:buNone/>
            </a:pPr>
            <a:r>
              <a:rPr b="1" lang="en">
                <a:solidFill>
                  <a:schemeClr val="dk1"/>
                </a:solidFill>
                <a:latin typeface="Poppins"/>
                <a:ea typeface="Poppins"/>
                <a:cs typeface="Poppins"/>
                <a:sym typeface="Poppins"/>
              </a:rPr>
              <a:t>like these before? </a:t>
            </a:r>
            <a:endParaRPr b="1">
              <a:solidFill>
                <a:schemeClr val="dk1"/>
              </a:solidFill>
              <a:latin typeface="Poppins"/>
              <a:ea typeface="Poppins"/>
              <a:cs typeface="Poppins"/>
              <a:sym typeface="Poppins"/>
            </a:endParaRPr>
          </a:p>
          <a:p>
            <a:pPr indent="0" lvl="0" marL="0" rtl="0" algn="l">
              <a:lnSpc>
                <a:spcPct val="120000"/>
              </a:lnSpc>
              <a:spcBef>
                <a:spcPts val="0"/>
              </a:spcBef>
              <a:spcAft>
                <a:spcPts val="0"/>
              </a:spcAft>
              <a:buNone/>
            </a:pPr>
            <a:r>
              <a:t/>
            </a:r>
            <a:endParaRPr b="1" sz="900">
              <a:solidFill>
                <a:schemeClr val="dk1"/>
              </a:solidFill>
              <a:latin typeface="Poppins"/>
              <a:ea typeface="Poppins"/>
              <a:cs typeface="Poppins"/>
              <a:sym typeface="Poppins"/>
            </a:endParaRPr>
          </a:p>
          <a:p>
            <a:pPr indent="457200" lvl="0" marL="0" rtl="0" algn="l">
              <a:lnSpc>
                <a:spcPct val="120000"/>
              </a:lnSpc>
              <a:spcBef>
                <a:spcPts val="0"/>
              </a:spcBef>
              <a:spcAft>
                <a:spcPts val="0"/>
              </a:spcAft>
              <a:buNone/>
            </a:pPr>
            <a:r>
              <a:rPr lang="en" sz="1100">
                <a:solidFill>
                  <a:schemeClr val="dk1"/>
                </a:solidFill>
              </a:rPr>
              <a:t>These symbols represent the seasons. </a:t>
            </a:r>
            <a:endParaRPr b="1" sz="1500">
              <a:solidFill>
                <a:schemeClr val="dk1"/>
              </a:solidFill>
              <a:latin typeface="Poppins"/>
              <a:ea typeface="Poppins"/>
              <a:cs typeface="Poppins"/>
              <a:sym typeface="Poppins"/>
            </a:endParaRPr>
          </a:p>
        </p:txBody>
      </p:sp>
      <p:sp>
        <p:nvSpPr>
          <p:cNvPr id="63" name="Google Shape;63;p13"/>
          <p:cNvSpPr txBox="1"/>
          <p:nvPr/>
        </p:nvSpPr>
        <p:spPr>
          <a:xfrm>
            <a:off x="509800" y="2504125"/>
            <a:ext cx="6763500" cy="5571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100">
                <a:solidFill>
                  <a:schemeClr val="dk1"/>
                </a:solidFill>
              </a:rPr>
              <a:t>There’s a snowflake for the cold winter. There’s a flower for spring, when new plants grow. There’s a sun for the hot summer. And there’s a leaf for fall, when leaves change color. </a:t>
            </a:r>
            <a:endParaRPr sz="1100">
              <a:solidFill>
                <a:schemeClr val="dk1"/>
              </a:solidFill>
            </a:endParaRPr>
          </a:p>
        </p:txBody>
      </p:sp>
      <p:sp>
        <p:nvSpPr>
          <p:cNvPr id="64" name="Google Shape;64;p13"/>
          <p:cNvSpPr/>
          <p:nvPr/>
        </p:nvSpPr>
        <p:spPr>
          <a:xfrm>
            <a:off x="3541925" y="1656016"/>
            <a:ext cx="747000" cy="7761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 name="Google Shape;65;p13"/>
          <p:cNvSpPr/>
          <p:nvPr/>
        </p:nvSpPr>
        <p:spPr>
          <a:xfrm>
            <a:off x="4385346" y="1656016"/>
            <a:ext cx="747000" cy="7761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 name="Google Shape;66;p13"/>
          <p:cNvSpPr/>
          <p:nvPr/>
        </p:nvSpPr>
        <p:spPr>
          <a:xfrm>
            <a:off x="5277931" y="1656016"/>
            <a:ext cx="747000" cy="7761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 name="Google Shape;67;p13"/>
          <p:cNvSpPr/>
          <p:nvPr/>
        </p:nvSpPr>
        <p:spPr>
          <a:xfrm>
            <a:off x="6137339" y="1656016"/>
            <a:ext cx="747000" cy="7761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8" name="Google Shape;68;p13"/>
          <p:cNvPicPr preferRelativeResize="0"/>
          <p:nvPr/>
        </p:nvPicPr>
        <p:blipFill rotWithShape="1">
          <a:blip r:embed="rId4">
            <a:alphaModFix/>
          </a:blip>
          <a:srcRect b="19264" l="0" r="0" t="0"/>
          <a:stretch/>
        </p:blipFill>
        <p:spPr>
          <a:xfrm>
            <a:off x="6125623" y="1679098"/>
            <a:ext cx="822552" cy="664140"/>
          </a:xfrm>
          <a:prstGeom prst="rect">
            <a:avLst/>
          </a:prstGeom>
          <a:noFill/>
          <a:ln>
            <a:noFill/>
          </a:ln>
          <a:effectLst>
            <a:outerShdw rotWithShape="0" algn="bl" dir="5400000" dist="9525">
              <a:srgbClr val="000000"/>
            </a:outerShdw>
          </a:effectLst>
        </p:spPr>
      </p:pic>
      <p:pic>
        <p:nvPicPr>
          <p:cNvPr id="69" name="Google Shape;69;p13"/>
          <p:cNvPicPr preferRelativeResize="0"/>
          <p:nvPr/>
        </p:nvPicPr>
        <p:blipFill>
          <a:blip r:embed="rId5">
            <a:alphaModFix/>
          </a:blip>
          <a:stretch>
            <a:fillRect/>
          </a:stretch>
        </p:blipFill>
        <p:spPr>
          <a:xfrm>
            <a:off x="5323168" y="1722670"/>
            <a:ext cx="620460" cy="620469"/>
          </a:xfrm>
          <a:prstGeom prst="rect">
            <a:avLst/>
          </a:prstGeom>
          <a:noFill/>
          <a:ln>
            <a:noFill/>
          </a:ln>
        </p:spPr>
      </p:pic>
      <p:grpSp>
        <p:nvGrpSpPr>
          <p:cNvPr id="70" name="Google Shape;70;p13"/>
          <p:cNvGrpSpPr/>
          <p:nvPr/>
        </p:nvGrpSpPr>
        <p:grpSpPr>
          <a:xfrm>
            <a:off x="3614944" y="1751343"/>
            <a:ext cx="585696" cy="587002"/>
            <a:chOff x="2541900" y="1797825"/>
            <a:chExt cx="762824" cy="764525"/>
          </a:xfrm>
        </p:grpSpPr>
        <p:pic>
          <p:nvPicPr>
            <p:cNvPr id="71" name="Google Shape;71;p13"/>
            <p:cNvPicPr preferRelativeResize="0"/>
            <p:nvPr/>
          </p:nvPicPr>
          <p:blipFill>
            <a:blip r:embed="rId6">
              <a:alphaModFix/>
            </a:blip>
            <a:stretch>
              <a:fillRect/>
            </a:stretch>
          </p:blipFill>
          <p:spPr>
            <a:xfrm>
              <a:off x="2548250" y="1797825"/>
              <a:ext cx="756474" cy="756450"/>
            </a:xfrm>
            <a:prstGeom prst="rect">
              <a:avLst/>
            </a:prstGeom>
            <a:noFill/>
            <a:ln>
              <a:noFill/>
            </a:ln>
            <a:effectLst>
              <a:outerShdw rotWithShape="0" algn="bl" dir="5400000" dist="9525">
                <a:srgbClr val="000000"/>
              </a:outerShdw>
            </a:effectLst>
          </p:spPr>
        </p:pic>
        <p:pic>
          <p:nvPicPr>
            <p:cNvPr id="72" name="Google Shape;72;p13"/>
            <p:cNvPicPr preferRelativeResize="0"/>
            <p:nvPr/>
          </p:nvPicPr>
          <p:blipFill>
            <a:blip r:embed="rId6">
              <a:alphaModFix/>
            </a:blip>
            <a:stretch>
              <a:fillRect/>
            </a:stretch>
          </p:blipFill>
          <p:spPr>
            <a:xfrm>
              <a:off x="2541900" y="1805900"/>
              <a:ext cx="756474" cy="756450"/>
            </a:xfrm>
            <a:prstGeom prst="rect">
              <a:avLst/>
            </a:prstGeom>
            <a:noFill/>
            <a:ln>
              <a:noFill/>
            </a:ln>
            <a:effectLst>
              <a:outerShdw rotWithShape="0" algn="bl" dir="5400000" dist="9525">
                <a:srgbClr val="000000"/>
              </a:outerShdw>
            </a:effectLst>
          </p:spPr>
        </p:pic>
      </p:grpSp>
      <p:sp>
        <p:nvSpPr>
          <p:cNvPr id="73" name="Google Shape;73;p13"/>
          <p:cNvSpPr txBox="1"/>
          <p:nvPr/>
        </p:nvSpPr>
        <p:spPr>
          <a:xfrm>
            <a:off x="2245000" y="4842200"/>
            <a:ext cx="5406900" cy="14067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b="1" lang="en" sz="1300">
                <a:solidFill>
                  <a:schemeClr val="dk1"/>
                </a:solidFill>
                <a:latin typeface="Poppins"/>
                <a:ea typeface="Poppins"/>
                <a:cs typeface="Poppins"/>
                <a:sym typeface="Poppins"/>
              </a:rPr>
              <a:t>Rainy season in the rainforest </a:t>
            </a:r>
            <a:endParaRPr b="1" sz="1300">
              <a:solidFill>
                <a:schemeClr val="dk1"/>
              </a:solidFill>
              <a:latin typeface="Poppins"/>
              <a:ea typeface="Poppins"/>
              <a:cs typeface="Poppins"/>
              <a:sym typeface="Poppins"/>
            </a:endParaRPr>
          </a:p>
          <a:p>
            <a:pPr indent="457200" lvl="0" marL="0" rtl="0" algn="l">
              <a:lnSpc>
                <a:spcPct val="120000"/>
              </a:lnSpc>
              <a:spcBef>
                <a:spcPts val="0"/>
              </a:spcBef>
              <a:spcAft>
                <a:spcPts val="0"/>
              </a:spcAft>
              <a:buNone/>
            </a:pPr>
            <a:r>
              <a:rPr lang="en" sz="1100">
                <a:solidFill>
                  <a:schemeClr val="dk1"/>
                </a:solidFill>
              </a:rPr>
              <a:t>In fact, lots of places on Earth don’t match the classic four season symbols. Like, how about the Amazon rainforest? The Amazon rainforest stays green and warm pretty much all year. Instead, this place has OTHER big changes from season to season. Around the Amazon, there’s WET weather for about half the year, and DRY weather for the other half.</a:t>
            </a:r>
            <a:r>
              <a:rPr lang="en" sz="1100">
                <a:solidFill>
                  <a:srgbClr val="FF00FF"/>
                </a:solidFill>
              </a:rPr>
              <a:t> </a:t>
            </a:r>
            <a:r>
              <a:rPr lang="en" sz="1100">
                <a:solidFill>
                  <a:schemeClr val="dk1"/>
                </a:solidFill>
              </a:rPr>
              <a:t>It goes from wet…to dry…and back, year after year.</a:t>
            </a:r>
            <a:endParaRPr/>
          </a:p>
        </p:txBody>
      </p:sp>
      <p:sp>
        <p:nvSpPr>
          <p:cNvPr id="74" name="Google Shape;74;p13"/>
          <p:cNvSpPr txBox="1"/>
          <p:nvPr/>
        </p:nvSpPr>
        <p:spPr>
          <a:xfrm>
            <a:off x="521800" y="6256700"/>
            <a:ext cx="5034000" cy="16101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b="1" lang="en" sz="1300">
                <a:solidFill>
                  <a:schemeClr val="dk1"/>
                </a:solidFill>
                <a:latin typeface="Poppins"/>
                <a:ea typeface="Poppins"/>
                <a:cs typeface="Poppins"/>
                <a:sym typeface="Poppins"/>
              </a:rPr>
              <a:t>Sunny season in the South Pole</a:t>
            </a:r>
            <a:endParaRPr b="1" sz="1300">
              <a:solidFill>
                <a:schemeClr val="dk1"/>
              </a:solidFill>
              <a:latin typeface="Poppins"/>
              <a:ea typeface="Poppins"/>
              <a:cs typeface="Poppins"/>
              <a:sym typeface="Poppins"/>
            </a:endParaRPr>
          </a:p>
          <a:p>
            <a:pPr indent="457200" lvl="0" marL="0" rtl="0" algn="l">
              <a:lnSpc>
                <a:spcPct val="120000"/>
              </a:lnSpc>
              <a:spcBef>
                <a:spcPts val="0"/>
              </a:spcBef>
              <a:spcAft>
                <a:spcPts val="0"/>
              </a:spcAft>
              <a:buNone/>
            </a:pPr>
            <a:r>
              <a:rPr lang="en" sz="1100">
                <a:solidFill>
                  <a:schemeClr val="dk1"/>
                </a:solidFill>
              </a:rPr>
              <a:t>Seasons look different in really COLD places, too, like in Earth’s South Pole. There, a big change from season to season is SUNLIGHT. Winter near the South Pole is DARK. The Sun doesn’t appear in the sky for weeks, or even months! And it’s the opposite in summer. In summer, the Sun stays up for most of the day and night. Some people say that the South Pole has TWO seasons: sun-filled summer and dark winter. </a:t>
            </a:r>
            <a:endParaRPr/>
          </a:p>
        </p:txBody>
      </p:sp>
      <p:sp>
        <p:nvSpPr>
          <p:cNvPr id="75" name="Google Shape;75;p13"/>
          <p:cNvSpPr/>
          <p:nvPr/>
        </p:nvSpPr>
        <p:spPr>
          <a:xfrm>
            <a:off x="5623150" y="6562050"/>
            <a:ext cx="757800" cy="787500"/>
          </a:xfrm>
          <a:prstGeom prst="roundRect">
            <a:avLst>
              <a:gd fmla="val 16667" name="adj"/>
            </a:avLst>
          </a:prstGeom>
          <a:solidFill>
            <a:srgbClr val="666666"/>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6" name="Google Shape;76;p13"/>
          <p:cNvSpPr/>
          <p:nvPr/>
        </p:nvSpPr>
        <p:spPr>
          <a:xfrm>
            <a:off x="6547223" y="6567688"/>
            <a:ext cx="757800" cy="7875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7" name="Google Shape;77;p13"/>
          <p:cNvPicPr preferRelativeResize="0"/>
          <p:nvPr/>
        </p:nvPicPr>
        <p:blipFill>
          <a:blip r:embed="rId5">
            <a:alphaModFix/>
          </a:blip>
          <a:stretch>
            <a:fillRect/>
          </a:stretch>
        </p:blipFill>
        <p:spPr>
          <a:xfrm>
            <a:off x="6652462" y="6694670"/>
            <a:ext cx="529818" cy="529833"/>
          </a:xfrm>
          <a:prstGeom prst="rect">
            <a:avLst/>
          </a:prstGeom>
          <a:noFill/>
          <a:ln>
            <a:noFill/>
          </a:ln>
        </p:spPr>
      </p:pic>
      <p:sp>
        <p:nvSpPr>
          <p:cNvPr id="78" name="Google Shape;78;p13"/>
          <p:cNvSpPr txBox="1"/>
          <p:nvPr/>
        </p:nvSpPr>
        <p:spPr>
          <a:xfrm>
            <a:off x="5670993" y="7342802"/>
            <a:ext cx="772500" cy="46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Dark winter</a:t>
            </a:r>
            <a:endParaRPr b="1" sz="1100">
              <a:solidFill>
                <a:schemeClr val="dk1"/>
              </a:solidFill>
            </a:endParaRPr>
          </a:p>
        </p:txBody>
      </p:sp>
      <p:sp>
        <p:nvSpPr>
          <p:cNvPr id="79" name="Google Shape;79;p13"/>
          <p:cNvSpPr txBox="1"/>
          <p:nvPr/>
        </p:nvSpPr>
        <p:spPr>
          <a:xfrm>
            <a:off x="6453339" y="7313722"/>
            <a:ext cx="1200000" cy="46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Sun-filled summer</a:t>
            </a:r>
            <a:endParaRPr b="1" sz="1100">
              <a:solidFill>
                <a:schemeClr val="dk1"/>
              </a:solidFill>
            </a:endParaRPr>
          </a:p>
        </p:txBody>
      </p:sp>
      <p:sp>
        <p:nvSpPr>
          <p:cNvPr id="80" name="Google Shape;80;p13"/>
          <p:cNvSpPr txBox="1"/>
          <p:nvPr/>
        </p:nvSpPr>
        <p:spPr>
          <a:xfrm>
            <a:off x="525875" y="3637175"/>
            <a:ext cx="4748400" cy="11667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100">
                <a:solidFill>
                  <a:schemeClr val="dk1"/>
                </a:solidFill>
              </a:rPr>
              <a:t> 	But not every place gets snow each winter. In the U.S. state of Florida, a winter day can feel as warm as summer in Wisconsin! It almost never snows in most of the state. The seasons in Florida don’t look like those four season symbols. But Florida </a:t>
            </a:r>
            <a:r>
              <a:rPr i="1" lang="en" sz="1100">
                <a:solidFill>
                  <a:schemeClr val="dk1"/>
                </a:solidFill>
              </a:rPr>
              <a:t>does </a:t>
            </a:r>
            <a:r>
              <a:rPr lang="en" sz="1100">
                <a:solidFill>
                  <a:schemeClr val="dk1"/>
                </a:solidFill>
              </a:rPr>
              <a:t>have seasons. The changes that show fall has arrived in Florida are just DIFFERENT from Wisconsin.</a:t>
            </a:r>
            <a:endParaRPr>
              <a:solidFill>
                <a:schemeClr val="dk1"/>
              </a:solidFill>
            </a:endParaRPr>
          </a:p>
        </p:txBody>
      </p:sp>
      <p:pic>
        <p:nvPicPr>
          <p:cNvPr id="81" name="Google Shape;81;p13"/>
          <p:cNvPicPr preferRelativeResize="0"/>
          <p:nvPr/>
        </p:nvPicPr>
        <p:blipFill rotWithShape="1">
          <a:blip r:embed="rId7">
            <a:alphaModFix/>
          </a:blip>
          <a:srcRect b="17068" l="0" r="0" t="0"/>
          <a:stretch/>
        </p:blipFill>
        <p:spPr>
          <a:xfrm>
            <a:off x="4298679" y="1645125"/>
            <a:ext cx="961899" cy="797751"/>
          </a:xfrm>
          <a:prstGeom prst="rect">
            <a:avLst/>
          </a:prstGeom>
          <a:noFill/>
          <a:ln>
            <a:noFill/>
          </a:ln>
        </p:spPr>
      </p:pic>
      <p:sp>
        <p:nvSpPr>
          <p:cNvPr id="82" name="Google Shape;82;p13"/>
          <p:cNvSpPr/>
          <p:nvPr/>
        </p:nvSpPr>
        <p:spPr>
          <a:xfrm>
            <a:off x="5526116" y="3791300"/>
            <a:ext cx="642300" cy="6675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3" name="Google Shape;83;p13"/>
          <p:cNvSpPr txBox="1"/>
          <p:nvPr/>
        </p:nvSpPr>
        <p:spPr>
          <a:xfrm>
            <a:off x="5412575" y="4426389"/>
            <a:ext cx="1256100" cy="39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Wisconsin winter</a:t>
            </a:r>
            <a:endParaRPr b="1" sz="1100">
              <a:solidFill>
                <a:schemeClr val="dk1"/>
              </a:solidFill>
            </a:endParaRPr>
          </a:p>
        </p:txBody>
      </p:sp>
      <p:pic>
        <p:nvPicPr>
          <p:cNvPr id="84" name="Google Shape;84;p13"/>
          <p:cNvPicPr preferRelativeResize="0"/>
          <p:nvPr/>
        </p:nvPicPr>
        <p:blipFill>
          <a:blip r:embed="rId6">
            <a:alphaModFix/>
          </a:blip>
          <a:stretch>
            <a:fillRect/>
          </a:stretch>
        </p:blipFill>
        <p:spPr>
          <a:xfrm>
            <a:off x="5559816" y="3830441"/>
            <a:ext cx="554445" cy="554427"/>
          </a:xfrm>
          <a:prstGeom prst="rect">
            <a:avLst/>
          </a:prstGeom>
          <a:noFill/>
          <a:ln>
            <a:noFill/>
          </a:ln>
          <a:effectLst>
            <a:outerShdw rotWithShape="0" algn="bl" dir="5400000" dist="9525">
              <a:srgbClr val="000000"/>
            </a:outerShdw>
          </a:effectLst>
        </p:spPr>
      </p:pic>
      <p:cxnSp>
        <p:nvCxnSpPr>
          <p:cNvPr id="85" name="Google Shape;85;p13"/>
          <p:cNvCxnSpPr/>
          <p:nvPr/>
        </p:nvCxnSpPr>
        <p:spPr>
          <a:xfrm>
            <a:off x="6367932" y="3822594"/>
            <a:ext cx="0" cy="942600"/>
          </a:xfrm>
          <a:prstGeom prst="straightConnector1">
            <a:avLst/>
          </a:prstGeom>
          <a:noFill/>
          <a:ln cap="flat" cmpd="sng" w="9525">
            <a:solidFill>
              <a:schemeClr val="dk2"/>
            </a:solidFill>
            <a:prstDash val="solid"/>
            <a:round/>
            <a:headEnd len="med" w="med" type="none"/>
            <a:tailEnd len="med" w="med" type="none"/>
          </a:ln>
        </p:spPr>
      </p:cxnSp>
      <p:sp>
        <p:nvSpPr>
          <p:cNvPr id="86" name="Google Shape;86;p13"/>
          <p:cNvSpPr/>
          <p:nvPr/>
        </p:nvSpPr>
        <p:spPr>
          <a:xfrm>
            <a:off x="6538824" y="3808815"/>
            <a:ext cx="642300" cy="6675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7" name="Google Shape;87;p13"/>
          <p:cNvPicPr preferRelativeResize="0"/>
          <p:nvPr/>
        </p:nvPicPr>
        <p:blipFill>
          <a:blip r:embed="rId5">
            <a:alphaModFix/>
          </a:blip>
          <a:stretch>
            <a:fillRect/>
          </a:stretch>
        </p:blipFill>
        <p:spPr>
          <a:xfrm>
            <a:off x="6620506" y="3894904"/>
            <a:ext cx="445074" cy="445080"/>
          </a:xfrm>
          <a:prstGeom prst="rect">
            <a:avLst/>
          </a:prstGeom>
          <a:noFill/>
          <a:ln>
            <a:noFill/>
          </a:ln>
        </p:spPr>
      </p:pic>
      <p:sp>
        <p:nvSpPr>
          <p:cNvPr id="88" name="Google Shape;88;p13"/>
          <p:cNvSpPr txBox="1"/>
          <p:nvPr/>
        </p:nvSpPr>
        <p:spPr>
          <a:xfrm>
            <a:off x="6505081" y="4443904"/>
            <a:ext cx="980700" cy="393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Florida winter</a:t>
            </a:r>
            <a:endParaRPr b="1" sz="1100">
              <a:solidFill>
                <a:schemeClr val="dk1"/>
              </a:solidFill>
            </a:endParaRPr>
          </a:p>
        </p:txBody>
      </p:sp>
      <p:sp>
        <p:nvSpPr>
          <p:cNvPr id="89" name="Google Shape;89;p13"/>
          <p:cNvSpPr/>
          <p:nvPr/>
        </p:nvSpPr>
        <p:spPr>
          <a:xfrm>
            <a:off x="562074" y="5050850"/>
            <a:ext cx="699600" cy="7266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0" name="Google Shape;90;p13"/>
          <p:cNvSpPr/>
          <p:nvPr/>
        </p:nvSpPr>
        <p:spPr>
          <a:xfrm>
            <a:off x="1414601" y="5056051"/>
            <a:ext cx="699600" cy="726600"/>
          </a:xfrm>
          <a:prstGeom prst="roundRect">
            <a:avLst>
              <a:gd fmla="val 16667" name="adj"/>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1" name="Google Shape;91;p13"/>
          <p:cNvSpPr txBox="1"/>
          <p:nvPr/>
        </p:nvSpPr>
        <p:spPr>
          <a:xfrm>
            <a:off x="632524" y="5772061"/>
            <a:ext cx="9243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Wet</a:t>
            </a:r>
            <a:endParaRPr b="1" sz="1100">
              <a:solidFill>
                <a:schemeClr val="dk1"/>
              </a:solidFill>
            </a:endParaRPr>
          </a:p>
        </p:txBody>
      </p:sp>
      <p:sp>
        <p:nvSpPr>
          <p:cNvPr id="92" name="Google Shape;92;p13"/>
          <p:cNvSpPr txBox="1"/>
          <p:nvPr/>
        </p:nvSpPr>
        <p:spPr>
          <a:xfrm>
            <a:off x="1446545" y="5747421"/>
            <a:ext cx="9243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100">
                <a:solidFill>
                  <a:schemeClr val="dk1"/>
                </a:solidFill>
              </a:rPr>
              <a:t>Dry</a:t>
            </a:r>
            <a:endParaRPr b="1" sz="1100">
              <a:solidFill>
                <a:schemeClr val="dk1"/>
              </a:solidFill>
            </a:endParaRPr>
          </a:p>
        </p:txBody>
      </p:sp>
      <p:pic>
        <p:nvPicPr>
          <p:cNvPr id="93" name="Google Shape;93;p13"/>
          <p:cNvPicPr preferRelativeResize="0"/>
          <p:nvPr/>
        </p:nvPicPr>
        <p:blipFill>
          <a:blip r:embed="rId8">
            <a:alphaModFix/>
          </a:blip>
          <a:stretch>
            <a:fillRect/>
          </a:stretch>
        </p:blipFill>
        <p:spPr>
          <a:xfrm>
            <a:off x="647125" y="5108950"/>
            <a:ext cx="505074" cy="552051"/>
          </a:xfrm>
          <a:prstGeom prst="rect">
            <a:avLst/>
          </a:prstGeom>
          <a:noFill/>
          <a:ln>
            <a:noFill/>
          </a:ln>
        </p:spPr>
      </p:pic>
      <p:pic>
        <p:nvPicPr>
          <p:cNvPr id="94" name="Google Shape;94;p13"/>
          <p:cNvPicPr preferRelativeResize="0"/>
          <p:nvPr/>
        </p:nvPicPr>
        <p:blipFill>
          <a:blip r:embed="rId8">
            <a:alphaModFix/>
          </a:blip>
          <a:stretch>
            <a:fillRect/>
          </a:stretch>
        </p:blipFill>
        <p:spPr>
          <a:xfrm>
            <a:off x="1492225" y="5145900"/>
            <a:ext cx="505074" cy="552051"/>
          </a:xfrm>
          <a:prstGeom prst="rect">
            <a:avLst/>
          </a:prstGeom>
          <a:noFill/>
          <a:ln>
            <a:noFill/>
          </a:ln>
        </p:spPr>
      </p:pic>
      <p:cxnSp>
        <p:nvCxnSpPr>
          <p:cNvPr id="95" name="Google Shape;95;p13"/>
          <p:cNvCxnSpPr/>
          <p:nvPr/>
        </p:nvCxnSpPr>
        <p:spPr>
          <a:xfrm>
            <a:off x="1455250" y="5127050"/>
            <a:ext cx="627900" cy="627900"/>
          </a:xfrm>
          <a:prstGeom prst="straightConnector1">
            <a:avLst/>
          </a:prstGeom>
          <a:noFill/>
          <a:ln cap="flat" cmpd="sng" w="19050">
            <a:solidFill>
              <a:schemeClr val="dk2"/>
            </a:solidFill>
            <a:prstDash val="solid"/>
            <a:round/>
            <a:headEnd len="med" w="med" type="none"/>
            <a:tailEnd len="med" w="med" type="none"/>
          </a:ln>
        </p:spPr>
      </p:cxnSp>
      <p:cxnSp>
        <p:nvCxnSpPr>
          <p:cNvPr id="96" name="Google Shape;96;p13"/>
          <p:cNvCxnSpPr/>
          <p:nvPr/>
        </p:nvCxnSpPr>
        <p:spPr>
          <a:xfrm flipH="1">
            <a:off x="1469725" y="5091926"/>
            <a:ext cx="513000" cy="626700"/>
          </a:xfrm>
          <a:prstGeom prst="straightConnector1">
            <a:avLst/>
          </a:prstGeom>
          <a:noFill/>
          <a:ln cap="flat" cmpd="sng" w="19050">
            <a:solidFill>
              <a:schemeClr val="dk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