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9fccbb07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9fccbb0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dd9fccbb07_0_3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dd9fccbb07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 Id="rId4" Type="http://schemas.openxmlformats.org/officeDocument/2006/relationships/image" Target="../media/image1.png"/><Relationship Id="rId5" Type="http://schemas.openxmlformats.org/officeDocument/2006/relationships/image" Target="../media/image4.png"/><Relationship Id="rId6"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1.png"/><Relationship Id="rId6" Type="http://schemas.openxmlformats.org/officeDocument/2006/relationships/image" Target="../media/image2.png"/><Relationship Id="rId7"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536175" y="1696225"/>
            <a:ext cx="6672300" cy="8886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a:solidFill>
                  <a:schemeClr val="dk1"/>
                </a:solidFill>
                <a:latin typeface="Poppins Medium"/>
                <a:ea typeface="Poppins Medium"/>
                <a:cs typeface="Poppins Medium"/>
                <a:sym typeface="Poppins Medium"/>
              </a:rPr>
              <a:t>Usamos la electricidad para hacer muchas cosas.</a:t>
            </a:r>
            <a:r>
              <a:rPr lang="en" sz="1100">
                <a:solidFill>
                  <a:schemeClr val="dk1"/>
                </a:solidFill>
              </a:rPr>
              <a:t> Pero cuanto más usamos, más necesitamos. Para obtener electricidad, tenemos que transformar otros tipos de energía en energía eléctrica. Quizás ya conoces algunos de los tipos de energía que transformamos en electricidad.</a:t>
            </a:r>
            <a:endParaRPr sz="11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100">
              <a:solidFill>
                <a:schemeClr val="dk1"/>
              </a:solidFill>
            </a:endParaRPr>
          </a:p>
        </p:txBody>
      </p:sp>
      <p:sp>
        <p:nvSpPr>
          <p:cNvPr id="55" name="Google Shape;55;p13"/>
          <p:cNvSpPr txBox="1"/>
          <p:nvPr/>
        </p:nvSpPr>
        <p:spPr>
          <a:xfrm>
            <a:off x="466425" y="4198200"/>
            <a:ext cx="1863900" cy="988800"/>
          </a:xfrm>
          <a:prstGeom prst="rect">
            <a:avLst/>
          </a:prstGeom>
          <a:noFill/>
          <a:ln>
            <a:noFill/>
          </a:ln>
        </p:spPr>
        <p:txBody>
          <a:bodyPr anchorCtr="0" anchor="t" bIns="91425" lIns="91425" spcFirstLastPara="1" rIns="91425" wrap="square" tIns="91425">
            <a:spAutoFit/>
          </a:bodyPr>
          <a:lstStyle/>
          <a:p>
            <a:pPr indent="0" lvl="0" marL="0" rtl="0" algn="l">
              <a:lnSpc>
                <a:spcPct val="125000"/>
              </a:lnSpc>
              <a:spcBef>
                <a:spcPts val="0"/>
              </a:spcBef>
              <a:spcAft>
                <a:spcPts val="0"/>
              </a:spcAft>
              <a:buNone/>
            </a:pPr>
            <a:r>
              <a:rPr lang="en" sz="1100">
                <a:solidFill>
                  <a:schemeClr val="dk1"/>
                </a:solidFill>
              </a:rPr>
              <a:t>La</a:t>
            </a:r>
            <a:r>
              <a:rPr b="1" lang="en" sz="1100">
                <a:solidFill>
                  <a:schemeClr val="dk1"/>
                </a:solidFill>
              </a:rPr>
              <a:t> EN</a:t>
            </a:r>
            <a:r>
              <a:rPr b="1" lang="en" sz="1100">
                <a:solidFill>
                  <a:schemeClr val="dk1"/>
                </a:solidFill>
              </a:rPr>
              <a:t>ERG</a:t>
            </a:r>
            <a:r>
              <a:rPr b="1" lang="en" sz="1100">
                <a:solidFill>
                  <a:schemeClr val="dk1"/>
                </a:solidFill>
              </a:rPr>
              <a:t>Í</a:t>
            </a:r>
            <a:r>
              <a:rPr b="1" lang="en" sz="1100">
                <a:solidFill>
                  <a:schemeClr val="dk1"/>
                </a:solidFill>
              </a:rPr>
              <a:t>A SOLAR</a:t>
            </a:r>
            <a:r>
              <a:rPr lang="en" sz="1100">
                <a:solidFill>
                  <a:schemeClr val="dk1"/>
                </a:solidFill>
              </a:rPr>
              <a:t> (aquella que proviene del Sol) </a:t>
            </a:r>
            <a:r>
              <a:rPr lang="en" sz="1100">
                <a:solidFill>
                  <a:schemeClr val="dk1"/>
                </a:solidFill>
              </a:rPr>
              <a:t>se puede transformar en energía eléctrica.</a:t>
            </a:r>
            <a:endParaRPr sz="1100">
              <a:solidFill>
                <a:schemeClr val="dk2"/>
              </a:solidFill>
            </a:endParaRPr>
          </a:p>
        </p:txBody>
      </p:sp>
      <p:sp>
        <p:nvSpPr>
          <p:cNvPr id="56" name="Google Shape;56;p13"/>
          <p:cNvSpPr txBox="1"/>
          <p:nvPr/>
        </p:nvSpPr>
        <p:spPr>
          <a:xfrm>
            <a:off x="2330200" y="4194475"/>
            <a:ext cx="1962900" cy="1412100"/>
          </a:xfrm>
          <a:prstGeom prst="rect">
            <a:avLst/>
          </a:prstGeom>
          <a:noFill/>
          <a:ln>
            <a:noFill/>
          </a:ln>
        </p:spPr>
        <p:txBody>
          <a:bodyPr anchorCtr="0" anchor="t" bIns="91425" lIns="91425" spcFirstLastPara="1" rIns="91425" wrap="square" tIns="91425">
            <a:spAutoFit/>
          </a:bodyPr>
          <a:lstStyle/>
          <a:p>
            <a:pPr indent="0" lvl="0" marL="0" rtl="0" algn="l">
              <a:lnSpc>
                <a:spcPct val="125000"/>
              </a:lnSpc>
              <a:spcBef>
                <a:spcPts val="0"/>
              </a:spcBef>
              <a:spcAft>
                <a:spcPts val="0"/>
              </a:spcAft>
              <a:buNone/>
            </a:pPr>
            <a:r>
              <a:rPr lang="en" sz="1100">
                <a:solidFill>
                  <a:schemeClr val="dk1"/>
                </a:solidFill>
              </a:rPr>
              <a:t>La </a:t>
            </a:r>
            <a:r>
              <a:rPr b="1" lang="en" sz="1100">
                <a:solidFill>
                  <a:schemeClr val="dk1"/>
                </a:solidFill>
              </a:rPr>
              <a:t>ENERGÍA TÉRMICA </a:t>
            </a:r>
            <a:r>
              <a:rPr lang="en" sz="1100">
                <a:solidFill>
                  <a:schemeClr val="dk1"/>
                </a:solidFill>
              </a:rPr>
              <a:t>que resulta de la quema de cosas como carbón o gas se puede transformar en energía eléctrica.</a:t>
            </a:r>
            <a:endParaRPr sz="1100">
              <a:solidFill>
                <a:schemeClr val="dk1"/>
              </a:solidFill>
            </a:endParaRPr>
          </a:p>
          <a:p>
            <a:pPr indent="0" lvl="0" marL="0" rtl="0" algn="l">
              <a:lnSpc>
                <a:spcPct val="150000"/>
              </a:lnSpc>
              <a:spcBef>
                <a:spcPts val="0"/>
              </a:spcBef>
              <a:spcAft>
                <a:spcPts val="0"/>
              </a:spcAft>
              <a:buNone/>
            </a:pPr>
            <a:r>
              <a:t/>
            </a:r>
            <a:endParaRPr sz="1100">
              <a:solidFill>
                <a:schemeClr val="dk2"/>
              </a:solidFill>
            </a:endParaRPr>
          </a:p>
        </p:txBody>
      </p:sp>
      <p:pic>
        <p:nvPicPr>
          <p:cNvPr id="57" name="Google Shape;57;p13"/>
          <p:cNvPicPr preferRelativeResize="0"/>
          <p:nvPr/>
        </p:nvPicPr>
        <p:blipFill rotWithShape="1">
          <a:blip r:embed="rId3">
            <a:alphaModFix/>
          </a:blip>
          <a:srcRect b="0" l="0" r="68351" t="0"/>
          <a:stretch/>
        </p:blipFill>
        <p:spPr>
          <a:xfrm>
            <a:off x="579300" y="2695075"/>
            <a:ext cx="1525349" cy="1496900"/>
          </a:xfrm>
          <a:prstGeom prst="rect">
            <a:avLst/>
          </a:prstGeom>
          <a:noFill/>
          <a:ln>
            <a:noFill/>
          </a:ln>
        </p:spPr>
      </p:pic>
      <p:sp>
        <p:nvSpPr>
          <p:cNvPr id="58" name="Google Shape;58;p13"/>
          <p:cNvSpPr txBox="1"/>
          <p:nvPr/>
        </p:nvSpPr>
        <p:spPr>
          <a:xfrm>
            <a:off x="4352625" y="4236325"/>
            <a:ext cx="2945100" cy="1007100"/>
          </a:xfrm>
          <a:prstGeom prst="rect">
            <a:avLst/>
          </a:prstGeom>
          <a:noFill/>
          <a:ln>
            <a:noFill/>
          </a:ln>
        </p:spPr>
        <p:txBody>
          <a:bodyPr anchorCtr="0" anchor="t" bIns="91425" lIns="91425" spcFirstLastPara="1" rIns="91425" wrap="square" tIns="91425">
            <a:spAutoFit/>
          </a:bodyPr>
          <a:lstStyle/>
          <a:p>
            <a:pPr indent="0" lvl="0" marL="0" rtl="0" algn="l">
              <a:lnSpc>
                <a:spcPct val="128571"/>
              </a:lnSpc>
              <a:spcBef>
                <a:spcPts val="0"/>
              </a:spcBef>
              <a:spcAft>
                <a:spcPts val="0"/>
              </a:spcAft>
              <a:buClr>
                <a:schemeClr val="dk1"/>
              </a:buClr>
              <a:buSzPts val="1100"/>
              <a:buFont typeface="Arial"/>
              <a:buNone/>
            </a:pPr>
            <a:r>
              <a:rPr lang="en" sz="1100">
                <a:solidFill>
                  <a:schemeClr val="dk1"/>
                </a:solidFill>
              </a:rPr>
              <a:t>Y todo lo que se </a:t>
            </a:r>
            <a:r>
              <a:rPr b="1" lang="en" sz="1100">
                <a:solidFill>
                  <a:schemeClr val="dk1"/>
                </a:solidFill>
              </a:rPr>
              <a:t>MUEVE</a:t>
            </a:r>
            <a:r>
              <a:rPr lang="en" sz="1100">
                <a:solidFill>
                  <a:schemeClr val="dk1"/>
                </a:solidFill>
              </a:rPr>
              <a:t> tiene energía. Entonces, la energía del </a:t>
            </a:r>
            <a:r>
              <a:rPr b="1" lang="en" sz="1100">
                <a:solidFill>
                  <a:schemeClr val="dk1"/>
                </a:solidFill>
              </a:rPr>
              <a:t>VIENTO</a:t>
            </a:r>
            <a:r>
              <a:rPr lang="en" sz="1100">
                <a:solidFill>
                  <a:schemeClr val="dk1"/>
                </a:solidFill>
              </a:rPr>
              <a:t> o del </a:t>
            </a:r>
            <a:r>
              <a:rPr b="1" lang="en" sz="1100">
                <a:solidFill>
                  <a:schemeClr val="dk1"/>
                </a:solidFill>
              </a:rPr>
              <a:t>AGUA</a:t>
            </a:r>
            <a:r>
              <a:rPr lang="en" sz="1100">
                <a:solidFill>
                  <a:schemeClr val="dk1"/>
                </a:solidFill>
              </a:rPr>
              <a:t> en movimiento también se pued</a:t>
            </a:r>
            <a:r>
              <a:rPr lang="en" sz="1100">
                <a:solidFill>
                  <a:schemeClr val="dk1"/>
                </a:solidFill>
              </a:rPr>
              <a:t>e transformar en energía eléctrica.</a:t>
            </a:r>
            <a:endParaRPr sz="1100">
              <a:solidFill>
                <a:schemeClr val="dk1"/>
              </a:solidFill>
            </a:endParaRPr>
          </a:p>
        </p:txBody>
      </p:sp>
      <p:pic>
        <p:nvPicPr>
          <p:cNvPr id="59" name="Google Shape;59;p13"/>
          <p:cNvPicPr preferRelativeResize="0"/>
          <p:nvPr/>
        </p:nvPicPr>
        <p:blipFill rotWithShape="1">
          <a:blip r:embed="rId3">
            <a:alphaModFix/>
          </a:blip>
          <a:srcRect b="0" l="32920" r="5442" t="0"/>
          <a:stretch/>
        </p:blipFill>
        <p:spPr>
          <a:xfrm>
            <a:off x="4344826" y="2801150"/>
            <a:ext cx="2850670" cy="1436425"/>
          </a:xfrm>
          <a:prstGeom prst="rect">
            <a:avLst/>
          </a:prstGeom>
          <a:noFill/>
          <a:ln>
            <a:noFill/>
          </a:ln>
        </p:spPr>
      </p:pic>
      <p:pic>
        <p:nvPicPr>
          <p:cNvPr id="60" name="Google Shape;60;p13"/>
          <p:cNvPicPr preferRelativeResize="0"/>
          <p:nvPr/>
        </p:nvPicPr>
        <p:blipFill rotWithShape="1">
          <a:blip r:embed="rId3">
            <a:alphaModFix/>
          </a:blip>
          <a:srcRect b="0" l="68002" r="0" t="0"/>
          <a:stretch/>
        </p:blipFill>
        <p:spPr>
          <a:xfrm>
            <a:off x="5816846" y="2772775"/>
            <a:ext cx="1479905" cy="1436425"/>
          </a:xfrm>
          <a:prstGeom prst="rect">
            <a:avLst/>
          </a:prstGeom>
          <a:noFill/>
          <a:ln>
            <a:noFill/>
          </a:ln>
        </p:spPr>
      </p:pic>
      <p:sp>
        <p:nvSpPr>
          <p:cNvPr id="61" name="Google Shape;61;p13"/>
          <p:cNvSpPr txBox="1"/>
          <p:nvPr/>
        </p:nvSpPr>
        <p:spPr>
          <a:xfrm>
            <a:off x="1826375" y="5326275"/>
            <a:ext cx="5622900" cy="19470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500">
                <a:solidFill>
                  <a:schemeClr val="dk1"/>
                </a:solidFill>
                <a:latin typeface="Poppins Medium"/>
                <a:ea typeface="Poppins Medium"/>
                <a:cs typeface="Poppins Medium"/>
                <a:sym typeface="Poppins Medium"/>
              </a:rPr>
              <a:t>Pero espera.</a:t>
            </a:r>
            <a:r>
              <a:rPr lang="en" sz="1200">
                <a:solidFill>
                  <a:schemeClr val="dk1"/>
                </a:solidFill>
              </a:rPr>
              <a:t> </a:t>
            </a:r>
            <a:r>
              <a:rPr lang="en" sz="1100">
                <a:solidFill>
                  <a:schemeClr val="dk1"/>
                </a:solidFill>
              </a:rPr>
              <a:t>El viento y el agua no son las únicas cosas que pueden moverse. Y el fuego no es lo único que desprende calor. ¿Qué pasa con... los humanos?</a:t>
            </a:r>
            <a:endParaRPr sz="1100">
              <a:solidFill>
                <a:schemeClr val="dk1"/>
              </a:solidFill>
            </a:endParaRPr>
          </a:p>
          <a:p>
            <a:pPr indent="0" lvl="0" marL="0" rtl="0" algn="l">
              <a:lnSpc>
                <a:spcPct val="150000"/>
              </a:lnSpc>
              <a:spcBef>
                <a:spcPts val="0"/>
              </a:spcBef>
              <a:spcAft>
                <a:spcPts val="0"/>
              </a:spcAft>
              <a:buNone/>
            </a:pPr>
            <a:r>
              <a:t/>
            </a:r>
            <a:endParaRPr sz="500">
              <a:solidFill>
                <a:schemeClr val="dk1"/>
              </a:solidFill>
            </a:endParaRPr>
          </a:p>
          <a:p>
            <a:pPr indent="0" lvl="0" marL="0" rtl="0" algn="l">
              <a:lnSpc>
                <a:spcPct val="150000"/>
              </a:lnSpc>
              <a:spcBef>
                <a:spcPts val="0"/>
              </a:spcBef>
              <a:spcAft>
                <a:spcPts val="0"/>
              </a:spcAft>
              <a:buNone/>
            </a:pPr>
            <a:r>
              <a:rPr lang="en" sz="1100">
                <a:solidFill>
                  <a:schemeClr val="dk1"/>
                </a:solidFill>
              </a:rPr>
              <a:t>	 </a:t>
            </a:r>
            <a:r>
              <a:rPr lang="en" sz="1100">
                <a:solidFill>
                  <a:schemeClr val="dk1"/>
                </a:solidFill>
              </a:rPr>
              <a:t>Los cuerpos humanos desprenden calor. Y los humanos se mueven. Esto significa que los humanos tenemos ENERGÍA, ¿verdad? ¿Podríamos usar la energía de un humano para obtener electricidad?</a:t>
            </a:r>
            <a:endParaRPr sz="1100">
              <a:solidFill>
                <a:schemeClr val="dk1"/>
              </a:solidFill>
            </a:endParaRPr>
          </a:p>
          <a:p>
            <a:pPr indent="0" lvl="0" marL="0" rtl="0" algn="l">
              <a:lnSpc>
                <a:spcPct val="150000"/>
              </a:lnSpc>
              <a:spcBef>
                <a:spcPts val="0"/>
              </a:spcBef>
              <a:spcAft>
                <a:spcPts val="0"/>
              </a:spcAft>
              <a:buNone/>
            </a:pPr>
            <a:r>
              <a:t/>
            </a:r>
            <a:endParaRPr sz="500">
              <a:solidFill>
                <a:schemeClr val="dk1"/>
              </a:solidFill>
            </a:endParaRPr>
          </a:p>
          <a:p>
            <a:pPr indent="0" lvl="0" marL="0" rtl="0" algn="l">
              <a:lnSpc>
                <a:spcPct val="150000"/>
              </a:lnSpc>
              <a:spcBef>
                <a:spcPts val="0"/>
              </a:spcBef>
              <a:spcAft>
                <a:spcPts val="0"/>
              </a:spcAft>
              <a:buNone/>
            </a:pPr>
            <a:r>
              <a:rPr lang="en" sz="1100">
                <a:solidFill>
                  <a:schemeClr val="dk1"/>
                </a:solidFill>
              </a:rPr>
              <a:t>	B</a:t>
            </a:r>
            <a:r>
              <a:rPr lang="en" sz="1100">
                <a:solidFill>
                  <a:schemeClr val="dk1"/>
                </a:solidFill>
              </a:rPr>
              <a:t>ueno, sí… podría ser.</a:t>
            </a:r>
            <a:endParaRPr sz="1100">
              <a:solidFill>
                <a:schemeClr val="dk1"/>
              </a:solidFill>
            </a:endParaRPr>
          </a:p>
        </p:txBody>
      </p:sp>
      <p:sp>
        <p:nvSpPr>
          <p:cNvPr id="62" name="Google Shape;62;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chemeClr val="dk1"/>
                </a:solidFill>
              </a:rPr>
              <a:t>Nombre: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63" name="Google Shape;63;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La energía humana</a:t>
            </a:r>
            <a:endParaRPr b="1" sz="4700">
              <a:solidFill>
                <a:schemeClr val="dk1"/>
              </a:solidFill>
              <a:latin typeface="Londrina Shadow"/>
              <a:ea typeface="Londrina Shadow"/>
              <a:cs typeface="Londrina Shadow"/>
              <a:sym typeface="Londrina Shadow"/>
            </a:endParaRPr>
          </a:p>
        </p:txBody>
      </p:sp>
      <p:sp>
        <p:nvSpPr>
          <p:cNvPr id="64" name="Google Shape;64;p13"/>
          <p:cNvSpPr/>
          <p:nvPr/>
        </p:nvSpPr>
        <p:spPr>
          <a:xfrm>
            <a:off x="561300" y="1509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5" name="Google Shape;65;p13"/>
          <p:cNvSpPr txBox="1"/>
          <p:nvPr/>
        </p:nvSpPr>
        <p:spPr>
          <a:xfrm>
            <a:off x="505300" y="9378625"/>
            <a:ext cx="6915300" cy="350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a:solidFill>
                  <a:schemeClr val="dk2"/>
                </a:solidFill>
              </a:rPr>
              <a:t>1</a:t>
            </a:r>
            <a:endParaRPr>
              <a:solidFill>
                <a:schemeClr val="dk2"/>
              </a:solidFill>
            </a:endParaRPr>
          </a:p>
        </p:txBody>
      </p:sp>
      <p:grpSp>
        <p:nvGrpSpPr>
          <p:cNvPr id="66" name="Google Shape;66;p13"/>
          <p:cNvGrpSpPr/>
          <p:nvPr/>
        </p:nvGrpSpPr>
        <p:grpSpPr>
          <a:xfrm>
            <a:off x="150" y="9252100"/>
            <a:ext cx="7772400" cy="406925"/>
            <a:chOff x="150" y="9175900"/>
            <a:chExt cx="7772400" cy="406925"/>
          </a:xfrm>
        </p:grpSpPr>
        <p:sp>
          <p:nvSpPr>
            <p:cNvPr id="67" name="Google Shape;67;p13"/>
            <p:cNvSpPr txBox="1"/>
            <p:nvPr/>
          </p:nvSpPr>
          <p:spPr>
            <a:xfrm>
              <a:off x="15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Electricity, Light, &amp; Heat</a:t>
              </a:r>
              <a:endParaRPr sz="900"/>
            </a:p>
          </p:txBody>
        </p:sp>
        <p:pic>
          <p:nvPicPr>
            <p:cNvPr id="68" name="Google Shape;68;p13"/>
            <p:cNvPicPr preferRelativeResize="0"/>
            <p:nvPr/>
          </p:nvPicPr>
          <p:blipFill rotWithShape="1">
            <a:blip r:embed="rId4">
              <a:alphaModFix/>
            </a:blip>
            <a:srcRect b="-34811" l="0" r="-3852" t="-11579"/>
            <a:stretch/>
          </p:blipFill>
          <p:spPr>
            <a:xfrm>
              <a:off x="3004538" y="9175900"/>
              <a:ext cx="1763323" cy="328500"/>
            </a:xfrm>
            <a:prstGeom prst="rect">
              <a:avLst/>
            </a:prstGeom>
            <a:noFill/>
            <a:ln>
              <a:noFill/>
            </a:ln>
          </p:spPr>
        </p:pic>
      </p:grpSp>
      <p:grpSp>
        <p:nvGrpSpPr>
          <p:cNvPr id="69" name="Google Shape;69;p13"/>
          <p:cNvGrpSpPr/>
          <p:nvPr/>
        </p:nvGrpSpPr>
        <p:grpSpPr>
          <a:xfrm>
            <a:off x="2555865" y="2698745"/>
            <a:ext cx="1484165" cy="1456484"/>
            <a:chOff x="2589550" y="2717975"/>
            <a:chExt cx="1525349" cy="1496900"/>
          </a:xfrm>
        </p:grpSpPr>
        <p:pic>
          <p:nvPicPr>
            <p:cNvPr id="70" name="Google Shape;70;p13"/>
            <p:cNvPicPr preferRelativeResize="0"/>
            <p:nvPr/>
          </p:nvPicPr>
          <p:blipFill rotWithShape="1">
            <a:blip r:embed="rId3">
              <a:alphaModFix/>
            </a:blip>
            <a:srcRect b="0" l="0" r="68351" t="0"/>
            <a:stretch/>
          </p:blipFill>
          <p:spPr>
            <a:xfrm>
              <a:off x="2589550" y="2717975"/>
              <a:ext cx="1525349" cy="1496900"/>
            </a:xfrm>
            <a:prstGeom prst="rect">
              <a:avLst/>
            </a:prstGeom>
            <a:noFill/>
            <a:ln>
              <a:noFill/>
            </a:ln>
          </p:spPr>
        </p:pic>
        <p:sp>
          <p:nvSpPr>
            <p:cNvPr id="71" name="Google Shape;71;p13"/>
            <p:cNvSpPr/>
            <p:nvPr/>
          </p:nvSpPr>
          <p:spPr>
            <a:xfrm>
              <a:off x="2682250" y="2842025"/>
              <a:ext cx="1274100" cy="1292700"/>
            </a:xfrm>
            <a:prstGeom prst="ellipse">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2" name="Google Shape;72;p13"/>
            <p:cNvPicPr preferRelativeResize="0"/>
            <p:nvPr/>
          </p:nvPicPr>
          <p:blipFill>
            <a:blip r:embed="rId5">
              <a:alphaModFix/>
            </a:blip>
            <a:stretch>
              <a:fillRect/>
            </a:stretch>
          </p:blipFill>
          <p:spPr>
            <a:xfrm>
              <a:off x="3012975" y="3241850"/>
              <a:ext cx="641575" cy="826650"/>
            </a:xfrm>
            <a:prstGeom prst="rect">
              <a:avLst/>
            </a:prstGeom>
            <a:noFill/>
            <a:ln>
              <a:noFill/>
            </a:ln>
          </p:spPr>
        </p:pic>
        <p:sp>
          <p:nvSpPr>
            <p:cNvPr id="73" name="Google Shape;73;p13"/>
            <p:cNvSpPr/>
            <p:nvPr/>
          </p:nvSpPr>
          <p:spPr>
            <a:xfrm flipH="1">
              <a:off x="3527747" y="2969575"/>
              <a:ext cx="74154" cy="350145"/>
            </a:xfrm>
            <a:custGeom>
              <a:rect b="b" l="l" r="r" t="t"/>
              <a:pathLst>
                <a:path extrusionOk="0" h="46423" w="10120">
                  <a:moveTo>
                    <a:pt x="9353" y="46423"/>
                  </a:moveTo>
                  <a:cubicBezTo>
                    <a:pt x="6787" y="45910"/>
                    <a:pt x="3161" y="43173"/>
                    <a:pt x="3989" y="40690"/>
                  </a:cubicBezTo>
                  <a:cubicBezTo>
                    <a:pt x="4736" y="38451"/>
                    <a:pt x="10201" y="39148"/>
                    <a:pt x="9908" y="36806"/>
                  </a:cubicBezTo>
                  <a:cubicBezTo>
                    <a:pt x="9469" y="33296"/>
                    <a:pt x="1955" y="33316"/>
                    <a:pt x="1955" y="29778"/>
                  </a:cubicBezTo>
                  <a:cubicBezTo>
                    <a:pt x="1955" y="26115"/>
                    <a:pt x="11443" y="25521"/>
                    <a:pt x="9908" y="22195"/>
                  </a:cubicBezTo>
                  <a:cubicBezTo>
                    <a:pt x="8222" y="18544"/>
                    <a:pt x="1081" y="19067"/>
                    <a:pt x="105" y="15166"/>
                  </a:cubicBezTo>
                  <a:cubicBezTo>
                    <a:pt x="-739" y="11793"/>
                    <a:pt x="6165" y="11518"/>
                    <a:pt x="8428" y="8878"/>
                  </a:cubicBezTo>
                  <a:cubicBezTo>
                    <a:pt x="10380" y="6600"/>
                    <a:pt x="8290" y="2683"/>
                    <a:pt x="6948" y="0"/>
                  </a:cubicBezTo>
                </a:path>
              </a:pathLst>
            </a:custGeom>
            <a:noFill/>
            <a:ln cap="flat" cmpd="sng" w="9525">
              <a:solidFill>
                <a:schemeClr val="dk2"/>
              </a:solidFill>
              <a:prstDash val="solid"/>
              <a:round/>
              <a:headEnd len="med" w="med" type="none"/>
              <a:tailEnd len="med" w="med" type="none"/>
            </a:ln>
          </p:spPr>
        </p:sp>
        <p:sp>
          <p:nvSpPr>
            <p:cNvPr id="74" name="Google Shape;74;p13"/>
            <p:cNvSpPr/>
            <p:nvPr/>
          </p:nvSpPr>
          <p:spPr>
            <a:xfrm flipH="1">
              <a:off x="3319497" y="2867675"/>
              <a:ext cx="74154" cy="350145"/>
            </a:xfrm>
            <a:custGeom>
              <a:rect b="b" l="l" r="r" t="t"/>
              <a:pathLst>
                <a:path extrusionOk="0" h="46423" w="10120">
                  <a:moveTo>
                    <a:pt x="9353" y="46423"/>
                  </a:moveTo>
                  <a:cubicBezTo>
                    <a:pt x="6787" y="45910"/>
                    <a:pt x="3161" y="43173"/>
                    <a:pt x="3989" y="40690"/>
                  </a:cubicBezTo>
                  <a:cubicBezTo>
                    <a:pt x="4736" y="38451"/>
                    <a:pt x="10201" y="39148"/>
                    <a:pt x="9908" y="36806"/>
                  </a:cubicBezTo>
                  <a:cubicBezTo>
                    <a:pt x="9469" y="33296"/>
                    <a:pt x="1955" y="33316"/>
                    <a:pt x="1955" y="29778"/>
                  </a:cubicBezTo>
                  <a:cubicBezTo>
                    <a:pt x="1955" y="26115"/>
                    <a:pt x="11443" y="25521"/>
                    <a:pt x="9908" y="22195"/>
                  </a:cubicBezTo>
                  <a:cubicBezTo>
                    <a:pt x="8222" y="18544"/>
                    <a:pt x="1081" y="19067"/>
                    <a:pt x="105" y="15166"/>
                  </a:cubicBezTo>
                  <a:cubicBezTo>
                    <a:pt x="-739" y="11793"/>
                    <a:pt x="6165" y="11518"/>
                    <a:pt x="8428" y="8878"/>
                  </a:cubicBezTo>
                  <a:cubicBezTo>
                    <a:pt x="10380" y="6600"/>
                    <a:pt x="8290" y="2683"/>
                    <a:pt x="6948" y="0"/>
                  </a:cubicBezTo>
                </a:path>
              </a:pathLst>
            </a:custGeom>
            <a:noFill/>
            <a:ln cap="flat" cmpd="sng" w="9525">
              <a:solidFill>
                <a:schemeClr val="dk2"/>
              </a:solidFill>
              <a:prstDash val="solid"/>
              <a:round/>
              <a:headEnd len="med" w="med" type="none"/>
              <a:tailEnd len="med" w="med" type="none"/>
            </a:ln>
          </p:spPr>
        </p:sp>
        <p:sp>
          <p:nvSpPr>
            <p:cNvPr id="75" name="Google Shape;75;p13"/>
            <p:cNvSpPr/>
            <p:nvPr/>
          </p:nvSpPr>
          <p:spPr>
            <a:xfrm>
              <a:off x="3035193" y="2909650"/>
              <a:ext cx="99733" cy="350145"/>
            </a:xfrm>
            <a:custGeom>
              <a:rect b="b" l="l" r="r" t="t"/>
              <a:pathLst>
                <a:path extrusionOk="0" h="46423" w="10120">
                  <a:moveTo>
                    <a:pt x="9353" y="46423"/>
                  </a:moveTo>
                  <a:cubicBezTo>
                    <a:pt x="6787" y="45910"/>
                    <a:pt x="3161" y="43173"/>
                    <a:pt x="3989" y="40690"/>
                  </a:cubicBezTo>
                  <a:cubicBezTo>
                    <a:pt x="4736" y="38451"/>
                    <a:pt x="10201" y="39148"/>
                    <a:pt x="9908" y="36806"/>
                  </a:cubicBezTo>
                  <a:cubicBezTo>
                    <a:pt x="9469" y="33296"/>
                    <a:pt x="1955" y="33316"/>
                    <a:pt x="1955" y="29778"/>
                  </a:cubicBezTo>
                  <a:cubicBezTo>
                    <a:pt x="1955" y="26115"/>
                    <a:pt x="11443" y="25521"/>
                    <a:pt x="9908" y="22195"/>
                  </a:cubicBezTo>
                  <a:cubicBezTo>
                    <a:pt x="8222" y="18544"/>
                    <a:pt x="1081" y="19067"/>
                    <a:pt x="105" y="15166"/>
                  </a:cubicBezTo>
                  <a:cubicBezTo>
                    <a:pt x="-739" y="11793"/>
                    <a:pt x="6165" y="11518"/>
                    <a:pt x="8428" y="8878"/>
                  </a:cubicBezTo>
                  <a:cubicBezTo>
                    <a:pt x="10380" y="6600"/>
                    <a:pt x="8290" y="2683"/>
                    <a:pt x="6948" y="0"/>
                  </a:cubicBezTo>
                </a:path>
              </a:pathLst>
            </a:custGeom>
            <a:noFill/>
            <a:ln cap="flat" cmpd="sng" w="9525">
              <a:solidFill>
                <a:schemeClr val="dk2"/>
              </a:solidFill>
              <a:prstDash val="dot"/>
              <a:round/>
              <a:headEnd len="med" w="med" type="none"/>
              <a:tailEnd len="med" w="med" type="none"/>
            </a:ln>
          </p:spPr>
        </p:sp>
        <p:sp>
          <p:nvSpPr>
            <p:cNvPr id="76" name="Google Shape;76;p13"/>
            <p:cNvSpPr/>
            <p:nvPr/>
          </p:nvSpPr>
          <p:spPr>
            <a:xfrm>
              <a:off x="3025793" y="2990275"/>
              <a:ext cx="99733" cy="350145"/>
            </a:xfrm>
            <a:custGeom>
              <a:rect b="b" l="l" r="r" t="t"/>
              <a:pathLst>
                <a:path extrusionOk="0" h="46423" w="10120">
                  <a:moveTo>
                    <a:pt x="9353" y="46423"/>
                  </a:moveTo>
                  <a:cubicBezTo>
                    <a:pt x="6787" y="45910"/>
                    <a:pt x="3161" y="43173"/>
                    <a:pt x="3989" y="40690"/>
                  </a:cubicBezTo>
                  <a:cubicBezTo>
                    <a:pt x="4736" y="38451"/>
                    <a:pt x="10201" y="39148"/>
                    <a:pt x="9908" y="36806"/>
                  </a:cubicBezTo>
                  <a:cubicBezTo>
                    <a:pt x="9469" y="33296"/>
                    <a:pt x="1955" y="33316"/>
                    <a:pt x="1955" y="29778"/>
                  </a:cubicBezTo>
                  <a:cubicBezTo>
                    <a:pt x="1955" y="26115"/>
                    <a:pt x="11443" y="25521"/>
                    <a:pt x="9908" y="22195"/>
                  </a:cubicBezTo>
                  <a:cubicBezTo>
                    <a:pt x="8222" y="18544"/>
                    <a:pt x="1081" y="19067"/>
                    <a:pt x="105" y="15166"/>
                  </a:cubicBezTo>
                  <a:cubicBezTo>
                    <a:pt x="-739" y="11793"/>
                    <a:pt x="6165" y="11518"/>
                    <a:pt x="8428" y="8878"/>
                  </a:cubicBezTo>
                  <a:cubicBezTo>
                    <a:pt x="10380" y="6600"/>
                    <a:pt x="8290" y="2683"/>
                    <a:pt x="6948" y="0"/>
                  </a:cubicBezTo>
                </a:path>
              </a:pathLst>
            </a:custGeom>
            <a:noFill/>
            <a:ln cap="flat" cmpd="sng" w="9525">
              <a:solidFill>
                <a:schemeClr val="dk2"/>
              </a:solidFill>
              <a:prstDash val="solid"/>
              <a:round/>
              <a:headEnd len="med" w="med" type="none"/>
              <a:tailEnd len="med" w="med" type="none"/>
            </a:ln>
          </p:spPr>
        </p:sp>
      </p:grpSp>
      <p:cxnSp>
        <p:nvCxnSpPr>
          <p:cNvPr id="77" name="Google Shape;77;p13"/>
          <p:cNvCxnSpPr/>
          <p:nvPr/>
        </p:nvCxnSpPr>
        <p:spPr>
          <a:xfrm>
            <a:off x="2330200" y="2644925"/>
            <a:ext cx="0" cy="2490600"/>
          </a:xfrm>
          <a:prstGeom prst="straightConnector1">
            <a:avLst/>
          </a:prstGeom>
          <a:noFill/>
          <a:ln cap="flat" cmpd="sng" w="9525">
            <a:solidFill>
              <a:schemeClr val="dk2"/>
            </a:solidFill>
            <a:prstDash val="solid"/>
            <a:round/>
            <a:headEnd len="med" w="med" type="none"/>
            <a:tailEnd len="med" w="med" type="none"/>
          </a:ln>
        </p:spPr>
      </p:cxnSp>
      <p:cxnSp>
        <p:nvCxnSpPr>
          <p:cNvPr id="78" name="Google Shape;78;p13"/>
          <p:cNvCxnSpPr/>
          <p:nvPr/>
        </p:nvCxnSpPr>
        <p:spPr>
          <a:xfrm>
            <a:off x="4293125" y="2661206"/>
            <a:ext cx="0" cy="2490600"/>
          </a:xfrm>
          <a:prstGeom prst="straightConnector1">
            <a:avLst/>
          </a:prstGeom>
          <a:noFill/>
          <a:ln cap="flat" cmpd="sng" w="9525">
            <a:solidFill>
              <a:schemeClr val="dk2"/>
            </a:solidFill>
            <a:prstDash val="solid"/>
            <a:round/>
            <a:headEnd len="med" w="med" type="none"/>
            <a:tailEnd len="med" w="med" type="none"/>
          </a:ln>
        </p:spPr>
      </p:cxnSp>
      <p:sp>
        <p:nvSpPr>
          <p:cNvPr id="79" name="Google Shape;79;p13"/>
          <p:cNvSpPr txBox="1"/>
          <p:nvPr/>
        </p:nvSpPr>
        <p:spPr>
          <a:xfrm>
            <a:off x="505300" y="7012175"/>
            <a:ext cx="6602700" cy="25629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	</a:t>
            </a:r>
            <a:r>
              <a:rPr lang="en" sz="1100">
                <a:solidFill>
                  <a:schemeClr val="dk1"/>
                </a:solidFill>
              </a:rPr>
              <a:t>Las máquinas eléctricas que dependen de los humanos para funcionar no son nuevas. Las linternas con manivela son un ejemplo de esto. Para hacerlas funcionar hay que girar la manivela. Esa manija móvil tiene energía. Las partes dentro de la linterna transforman esa energía de movimiento en electricidad. Estas linternas no necesitan pilas para funcionar. Mientras alguien gire la manivela, podrá prender la linterna.</a:t>
            </a:r>
            <a:endParaRPr sz="1000">
              <a:solidFill>
                <a:schemeClr val="dk1"/>
              </a:solidFill>
            </a:endParaRPr>
          </a:p>
          <a:p>
            <a:pPr indent="0" lvl="0" marL="0" rtl="0" algn="l">
              <a:lnSpc>
                <a:spcPct val="150000"/>
              </a:lnSpc>
              <a:spcBef>
                <a:spcPts val="0"/>
              </a:spcBef>
              <a:spcAft>
                <a:spcPts val="0"/>
              </a:spcAft>
              <a:buNone/>
            </a:pPr>
            <a:r>
              <a:t/>
            </a:r>
            <a:endParaRPr sz="500">
              <a:solidFill>
                <a:schemeClr val="dk1"/>
              </a:solidFill>
            </a:endParaRPr>
          </a:p>
          <a:p>
            <a:pPr indent="0" lvl="0" marL="0" rtl="0" algn="l">
              <a:lnSpc>
                <a:spcPct val="150000"/>
              </a:lnSpc>
              <a:spcBef>
                <a:spcPts val="0"/>
              </a:spcBef>
              <a:spcAft>
                <a:spcPts val="0"/>
              </a:spcAft>
              <a:buNone/>
            </a:pPr>
            <a:r>
              <a:rPr lang="en" sz="1100">
                <a:solidFill>
                  <a:schemeClr val="dk1"/>
                </a:solidFill>
              </a:rPr>
              <a:t>	</a:t>
            </a:r>
            <a:r>
              <a:rPr lang="en" sz="1100">
                <a:solidFill>
                  <a:schemeClr val="dk1"/>
                </a:solidFill>
              </a:rPr>
              <a:t>Y algunos científicos están explorando otras formas de utilizar la energía humana para alimentar máquinas eléctricas.</a:t>
            </a:r>
            <a:endParaRPr sz="1000">
              <a:solidFill>
                <a:schemeClr val="dk1"/>
              </a:solidFill>
            </a:endParaRPr>
          </a:p>
          <a:p>
            <a:pPr indent="0" lvl="0" marL="0" rtl="0" algn="l">
              <a:lnSpc>
                <a:spcPct val="150000"/>
              </a:lnSpc>
              <a:spcBef>
                <a:spcPts val="0"/>
              </a:spcBef>
              <a:spcAft>
                <a:spcPts val="0"/>
              </a:spcAft>
              <a:buNone/>
            </a:pPr>
            <a:r>
              <a:t/>
            </a:r>
            <a:endParaRPr sz="1200">
              <a:solidFill>
                <a:schemeClr val="dk1"/>
              </a:solidFill>
            </a:endParaRPr>
          </a:p>
        </p:txBody>
      </p:sp>
      <p:grpSp>
        <p:nvGrpSpPr>
          <p:cNvPr id="80" name="Google Shape;80;p13"/>
          <p:cNvGrpSpPr/>
          <p:nvPr/>
        </p:nvGrpSpPr>
        <p:grpSpPr>
          <a:xfrm>
            <a:off x="535781" y="5271153"/>
            <a:ext cx="1138164" cy="1832396"/>
            <a:chOff x="535800" y="5195125"/>
            <a:chExt cx="1021875" cy="1645175"/>
          </a:xfrm>
        </p:grpSpPr>
        <p:pic>
          <p:nvPicPr>
            <p:cNvPr id="81" name="Google Shape;81;p13"/>
            <p:cNvPicPr preferRelativeResize="0"/>
            <p:nvPr/>
          </p:nvPicPr>
          <p:blipFill>
            <a:blip r:embed="rId6">
              <a:alphaModFix/>
            </a:blip>
            <a:stretch>
              <a:fillRect/>
            </a:stretch>
          </p:blipFill>
          <p:spPr>
            <a:xfrm flipH="1">
              <a:off x="535800" y="5199950"/>
              <a:ext cx="1021875" cy="1640350"/>
            </a:xfrm>
            <a:prstGeom prst="rect">
              <a:avLst/>
            </a:prstGeom>
            <a:noFill/>
            <a:ln>
              <a:noFill/>
            </a:ln>
          </p:spPr>
        </p:pic>
        <p:sp>
          <p:nvSpPr>
            <p:cNvPr id="82" name="Google Shape;82;p13"/>
            <p:cNvSpPr txBox="1"/>
            <p:nvPr/>
          </p:nvSpPr>
          <p:spPr>
            <a:xfrm>
              <a:off x="620525" y="5195125"/>
              <a:ext cx="534000" cy="62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100">
                  <a:solidFill>
                    <a:schemeClr val="dk2"/>
                  </a:solidFill>
                  <a:highlight>
                    <a:schemeClr val="lt1"/>
                  </a:highlight>
                  <a:latin typeface="Poppins"/>
                  <a:ea typeface="Poppins"/>
                  <a:cs typeface="Poppins"/>
                  <a:sym typeface="Poppins"/>
                </a:rPr>
                <a:t>?</a:t>
              </a:r>
              <a:endParaRPr b="1" sz="2100">
                <a:solidFill>
                  <a:schemeClr val="dk2"/>
                </a:solidFill>
                <a:highlight>
                  <a:schemeClr val="lt1"/>
                </a:highlight>
                <a:latin typeface="Poppins"/>
                <a:ea typeface="Poppins"/>
                <a:cs typeface="Poppins"/>
                <a:sym typeface="Poppins"/>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4"/>
          <p:cNvSpPr/>
          <p:nvPr/>
        </p:nvSpPr>
        <p:spPr>
          <a:xfrm>
            <a:off x="5486001" y="3089474"/>
            <a:ext cx="1693500" cy="453000"/>
          </a:xfrm>
          <a:prstGeom prst="rect">
            <a:avLst/>
          </a:prstGeom>
          <a:solidFill>
            <a:srgbClr val="CC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8" name="Google Shape;88;p14"/>
          <p:cNvPicPr preferRelativeResize="0"/>
          <p:nvPr/>
        </p:nvPicPr>
        <p:blipFill>
          <a:blip r:embed="rId3">
            <a:alphaModFix/>
          </a:blip>
          <a:stretch>
            <a:fillRect/>
          </a:stretch>
        </p:blipFill>
        <p:spPr>
          <a:xfrm>
            <a:off x="2890757" y="2189104"/>
            <a:ext cx="1759043" cy="2496023"/>
          </a:xfrm>
          <a:prstGeom prst="rect">
            <a:avLst/>
          </a:prstGeom>
          <a:noFill/>
          <a:ln>
            <a:noFill/>
          </a:ln>
        </p:spPr>
      </p:pic>
      <p:pic>
        <p:nvPicPr>
          <p:cNvPr id="89" name="Google Shape;89;p14"/>
          <p:cNvPicPr preferRelativeResize="0"/>
          <p:nvPr/>
        </p:nvPicPr>
        <p:blipFill>
          <a:blip r:embed="rId4">
            <a:alphaModFix amt="35000"/>
          </a:blip>
          <a:stretch>
            <a:fillRect/>
          </a:stretch>
        </p:blipFill>
        <p:spPr>
          <a:xfrm>
            <a:off x="499562" y="1865185"/>
            <a:ext cx="2089738" cy="1847740"/>
          </a:xfrm>
          <a:prstGeom prst="rect">
            <a:avLst/>
          </a:prstGeom>
          <a:noFill/>
          <a:ln>
            <a:noFill/>
          </a:ln>
        </p:spPr>
      </p:pic>
      <p:sp>
        <p:nvSpPr>
          <p:cNvPr id="90" name="Google Shape;90;p14"/>
          <p:cNvSpPr txBox="1"/>
          <p:nvPr/>
        </p:nvSpPr>
        <p:spPr>
          <a:xfrm>
            <a:off x="505300" y="9378625"/>
            <a:ext cx="6915300" cy="350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a:solidFill>
                  <a:schemeClr val="dk2"/>
                </a:solidFill>
              </a:rPr>
              <a:t>2</a:t>
            </a:r>
            <a:endParaRPr>
              <a:solidFill>
                <a:schemeClr val="dk2"/>
              </a:solidFill>
            </a:endParaRPr>
          </a:p>
        </p:txBody>
      </p:sp>
      <p:grpSp>
        <p:nvGrpSpPr>
          <p:cNvPr id="91" name="Google Shape;91;p14"/>
          <p:cNvGrpSpPr/>
          <p:nvPr/>
        </p:nvGrpSpPr>
        <p:grpSpPr>
          <a:xfrm>
            <a:off x="150" y="9252100"/>
            <a:ext cx="7772400" cy="406925"/>
            <a:chOff x="150" y="9175900"/>
            <a:chExt cx="7772400" cy="406925"/>
          </a:xfrm>
        </p:grpSpPr>
        <p:sp>
          <p:nvSpPr>
            <p:cNvPr id="92" name="Google Shape;92;p14"/>
            <p:cNvSpPr txBox="1"/>
            <p:nvPr/>
          </p:nvSpPr>
          <p:spPr>
            <a:xfrm>
              <a:off x="15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Electricity, Light, &amp; Heat</a:t>
              </a:r>
              <a:endParaRPr sz="900"/>
            </a:p>
          </p:txBody>
        </p:sp>
        <p:pic>
          <p:nvPicPr>
            <p:cNvPr id="93" name="Google Shape;93;p14"/>
            <p:cNvPicPr preferRelativeResize="0"/>
            <p:nvPr/>
          </p:nvPicPr>
          <p:blipFill rotWithShape="1">
            <a:blip r:embed="rId5">
              <a:alphaModFix/>
            </a:blip>
            <a:srcRect b="-34811" l="0" r="-3852" t="-11579"/>
            <a:stretch/>
          </p:blipFill>
          <p:spPr>
            <a:xfrm>
              <a:off x="3004538" y="9175900"/>
              <a:ext cx="1763323" cy="328500"/>
            </a:xfrm>
            <a:prstGeom prst="rect">
              <a:avLst/>
            </a:prstGeom>
            <a:noFill/>
            <a:ln>
              <a:noFill/>
            </a:ln>
          </p:spPr>
        </p:pic>
      </p:grpSp>
      <p:sp>
        <p:nvSpPr>
          <p:cNvPr id="94" name="Google Shape;94;p14"/>
          <p:cNvSpPr txBox="1"/>
          <p:nvPr/>
        </p:nvSpPr>
        <p:spPr>
          <a:xfrm>
            <a:off x="457175" y="5009825"/>
            <a:ext cx="6787200" cy="3677100"/>
          </a:xfrm>
          <a:prstGeom prst="rect">
            <a:avLst/>
          </a:prstGeom>
          <a:noFill/>
          <a:ln>
            <a:noFill/>
          </a:ln>
        </p:spPr>
        <p:txBody>
          <a:bodyPr anchorCtr="0" anchor="t" bIns="91425" lIns="91425" spcFirstLastPara="1" rIns="91425" wrap="square" tIns="91425">
            <a:noAutofit/>
          </a:bodyPr>
          <a:lstStyle/>
          <a:p>
            <a:pPr indent="457200" lvl="0" marL="0" rtl="0" algn="l">
              <a:lnSpc>
                <a:spcPct val="128571"/>
              </a:lnSpc>
              <a:spcBef>
                <a:spcPts val="0"/>
              </a:spcBef>
              <a:spcAft>
                <a:spcPts val="0"/>
              </a:spcAft>
              <a:buClr>
                <a:schemeClr val="dk1"/>
              </a:buClr>
              <a:buSzPts val="1100"/>
              <a:buFont typeface="Arial"/>
              <a:buNone/>
            </a:pPr>
            <a:r>
              <a:rPr lang="en" sz="1100">
                <a:solidFill>
                  <a:schemeClr val="dk1"/>
                </a:solidFill>
              </a:rPr>
              <a:t>Esta tecnología aún es nueva. Y todavía no funciona muy bien. Uno de los problemas es que los cuerpos humanos no siempre tienen SUFICIENTE energía para producir mucha electricidad.</a:t>
            </a:r>
            <a:endParaRPr sz="11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500">
              <a:solidFill>
                <a:schemeClr val="dk1"/>
              </a:solidFill>
            </a:endParaRPr>
          </a:p>
          <a:p>
            <a:pPr indent="457200" lvl="0" marL="0" rtl="0" algn="l">
              <a:lnSpc>
                <a:spcPct val="128571"/>
              </a:lnSpc>
              <a:spcBef>
                <a:spcPts val="0"/>
              </a:spcBef>
              <a:spcAft>
                <a:spcPts val="0"/>
              </a:spcAft>
              <a:buClr>
                <a:schemeClr val="dk1"/>
              </a:buClr>
              <a:buSzPts val="1100"/>
              <a:buFont typeface="Arial"/>
              <a:buNone/>
            </a:pPr>
            <a:r>
              <a:rPr lang="en" sz="1100">
                <a:solidFill>
                  <a:schemeClr val="dk1"/>
                </a:solidFill>
              </a:rPr>
              <a:t>Los cuerpos humanos emiten energía térmica, pero no tanto como el fuego. Para nada.</a:t>
            </a:r>
            <a:endParaRPr sz="1100">
              <a:solidFill>
                <a:schemeClr val="dk1"/>
              </a:solidFill>
            </a:endParaRPr>
          </a:p>
          <a:p>
            <a:pPr indent="457200" lvl="0" marL="0" rtl="0" algn="l">
              <a:lnSpc>
                <a:spcPct val="150000"/>
              </a:lnSpc>
              <a:spcBef>
                <a:spcPts val="0"/>
              </a:spcBef>
              <a:spcAft>
                <a:spcPts val="0"/>
              </a:spcAft>
              <a:buClr>
                <a:schemeClr val="dk1"/>
              </a:buClr>
              <a:buSzPts val="1100"/>
              <a:buFont typeface="Arial"/>
              <a:buNone/>
            </a:pPr>
            <a:r>
              <a:t/>
            </a:r>
            <a:endParaRPr sz="500">
              <a:solidFill>
                <a:schemeClr val="dk1"/>
              </a:solidFill>
            </a:endParaRPr>
          </a:p>
          <a:p>
            <a:pPr indent="457200" lvl="0" marL="0" rtl="0" algn="l">
              <a:lnSpc>
                <a:spcPct val="128571"/>
              </a:lnSpc>
              <a:spcBef>
                <a:spcPts val="0"/>
              </a:spcBef>
              <a:spcAft>
                <a:spcPts val="0"/>
              </a:spcAft>
              <a:buClr>
                <a:schemeClr val="dk1"/>
              </a:buClr>
              <a:buSzPts val="1100"/>
              <a:buFont typeface="Arial"/>
              <a:buNone/>
            </a:pPr>
            <a:r>
              <a:rPr lang="en" sz="1100">
                <a:solidFill>
                  <a:schemeClr val="dk1"/>
                </a:solidFill>
              </a:rPr>
              <a:t>Y la gente se cansa. Incluso la mejor ciclista del mundo tiene que dejar de pedalear y descansar. Y al descandar, deja de producir energía.</a:t>
            </a:r>
            <a:endParaRPr sz="1100">
              <a:solidFill>
                <a:schemeClr val="dk1"/>
              </a:solidFill>
            </a:endParaRPr>
          </a:p>
          <a:p>
            <a:pPr indent="457200" lvl="0" marL="0" rtl="0" algn="l">
              <a:lnSpc>
                <a:spcPct val="150000"/>
              </a:lnSpc>
              <a:spcBef>
                <a:spcPts val="0"/>
              </a:spcBef>
              <a:spcAft>
                <a:spcPts val="0"/>
              </a:spcAft>
              <a:buClr>
                <a:schemeClr val="dk1"/>
              </a:buClr>
              <a:buSzPts val="1100"/>
              <a:buFont typeface="Arial"/>
              <a:buNone/>
            </a:pPr>
            <a:r>
              <a:t/>
            </a:r>
            <a:endParaRPr sz="5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100">
                <a:solidFill>
                  <a:schemeClr val="dk1"/>
                </a:solidFill>
              </a:rPr>
              <a:t>	</a:t>
            </a:r>
            <a:r>
              <a:rPr lang="en" sz="1100">
                <a:solidFill>
                  <a:schemeClr val="dk1"/>
                </a:solidFill>
              </a:rPr>
              <a:t>Pero estos inventos aún son muy emocionantes. ¿Sería posible algún día llevar puesto un reloj que funcione a base del calor de tu brazo? ¿Podrías inventar un área de juegos que mantenga las luces de tu escuela prendidas? Hay mucho más por explorar.</a:t>
            </a:r>
            <a:endParaRPr sz="1100">
              <a:solidFill>
                <a:schemeClr val="dk1"/>
              </a:solidFill>
            </a:endParaRPr>
          </a:p>
          <a:p>
            <a:pPr indent="0" lvl="0" marL="0" rtl="0" algn="l">
              <a:lnSpc>
                <a:spcPct val="150000"/>
              </a:lnSpc>
              <a:spcBef>
                <a:spcPts val="0"/>
              </a:spcBef>
              <a:spcAft>
                <a:spcPts val="0"/>
              </a:spcAft>
              <a:buNone/>
            </a:pPr>
            <a:r>
              <a:t/>
            </a:r>
            <a:endParaRPr sz="1100">
              <a:solidFill>
                <a:schemeClr val="dk2"/>
              </a:solidFill>
            </a:endParaRPr>
          </a:p>
        </p:txBody>
      </p:sp>
      <p:pic>
        <p:nvPicPr>
          <p:cNvPr id="95" name="Google Shape;95;p14"/>
          <p:cNvPicPr preferRelativeResize="0"/>
          <p:nvPr/>
        </p:nvPicPr>
        <p:blipFill>
          <a:blip r:embed="rId6">
            <a:alphaModFix/>
          </a:blip>
          <a:stretch>
            <a:fillRect/>
          </a:stretch>
        </p:blipFill>
        <p:spPr>
          <a:xfrm rot="-999340">
            <a:off x="758599" y="1988747"/>
            <a:ext cx="1520832" cy="1520832"/>
          </a:xfrm>
          <a:prstGeom prst="rect">
            <a:avLst/>
          </a:prstGeom>
          <a:noFill/>
          <a:ln>
            <a:noFill/>
          </a:ln>
        </p:spPr>
      </p:pic>
      <p:pic>
        <p:nvPicPr>
          <p:cNvPr id="96" name="Google Shape;96;p14"/>
          <p:cNvPicPr preferRelativeResize="0"/>
          <p:nvPr/>
        </p:nvPicPr>
        <p:blipFill>
          <a:blip r:embed="rId4">
            <a:alphaModFix amt="35000"/>
          </a:blip>
          <a:stretch>
            <a:fillRect/>
          </a:stretch>
        </p:blipFill>
        <p:spPr>
          <a:xfrm>
            <a:off x="2729775" y="1999275"/>
            <a:ext cx="2336102" cy="2888926"/>
          </a:xfrm>
          <a:prstGeom prst="rect">
            <a:avLst/>
          </a:prstGeom>
          <a:noFill/>
          <a:ln>
            <a:noFill/>
          </a:ln>
        </p:spPr>
      </p:pic>
      <p:sp>
        <p:nvSpPr>
          <p:cNvPr id="97" name="Google Shape;97;p14"/>
          <p:cNvSpPr txBox="1"/>
          <p:nvPr/>
        </p:nvSpPr>
        <p:spPr>
          <a:xfrm>
            <a:off x="2729775" y="290775"/>
            <a:ext cx="2409900" cy="1680000"/>
          </a:xfrm>
          <a:prstGeom prst="rect">
            <a:avLst/>
          </a:prstGeom>
          <a:noFill/>
          <a:ln>
            <a:noFill/>
          </a:ln>
        </p:spPr>
        <p:txBody>
          <a:bodyPr anchorCtr="0" anchor="t" bIns="91425" lIns="91425" spcFirstLastPara="1" rIns="91425" wrap="square" tIns="91425">
            <a:spAutoFit/>
          </a:bodyPr>
          <a:lstStyle/>
          <a:p>
            <a:pPr indent="0" lvl="0" marL="0" rtl="0" algn="l">
              <a:lnSpc>
                <a:spcPct val="128571"/>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28571"/>
              </a:lnSpc>
              <a:spcBef>
                <a:spcPts val="0"/>
              </a:spcBef>
              <a:spcAft>
                <a:spcPts val="0"/>
              </a:spcAft>
              <a:buClr>
                <a:schemeClr val="dk1"/>
              </a:buClr>
              <a:buSzPts val="1100"/>
              <a:buFont typeface="Arial"/>
              <a:buNone/>
            </a:pPr>
            <a:r>
              <a:rPr lang="en" sz="1100">
                <a:solidFill>
                  <a:schemeClr val="dk1"/>
                </a:solidFill>
              </a:rPr>
              <a:t>Algunos gimnasios también han construido bicicletas estáticas que hacen parecido. Estas bicicletas transforman </a:t>
            </a:r>
            <a:r>
              <a:rPr b="1" lang="en" sz="1100">
                <a:solidFill>
                  <a:schemeClr val="dk1"/>
                </a:solidFill>
              </a:rPr>
              <a:t>la energía de las personas que pedalean en electricidad.</a:t>
            </a:r>
            <a:endParaRPr b="1" sz="1100">
              <a:solidFill>
                <a:schemeClr val="dk1"/>
              </a:solidFill>
            </a:endParaRPr>
          </a:p>
        </p:txBody>
      </p:sp>
      <p:sp>
        <p:nvSpPr>
          <p:cNvPr id="98" name="Google Shape;98;p14"/>
          <p:cNvSpPr txBox="1"/>
          <p:nvPr/>
        </p:nvSpPr>
        <p:spPr>
          <a:xfrm>
            <a:off x="5215875" y="491900"/>
            <a:ext cx="2248200" cy="1442400"/>
          </a:xfrm>
          <a:prstGeom prst="rect">
            <a:avLst/>
          </a:prstGeom>
          <a:noFill/>
          <a:ln>
            <a:noFill/>
          </a:ln>
        </p:spPr>
        <p:txBody>
          <a:bodyPr anchorCtr="0" anchor="t" bIns="91425" lIns="91425" spcFirstLastPara="1" rIns="91425" wrap="square" tIns="91425">
            <a:spAutoFit/>
          </a:bodyPr>
          <a:lstStyle/>
          <a:p>
            <a:pPr indent="0" lvl="0" marL="0" rtl="0" algn="l">
              <a:lnSpc>
                <a:spcPct val="128571"/>
              </a:lnSpc>
              <a:spcBef>
                <a:spcPts val="0"/>
              </a:spcBef>
              <a:spcAft>
                <a:spcPts val="0"/>
              </a:spcAft>
              <a:buClr>
                <a:schemeClr val="dk1"/>
              </a:buClr>
              <a:buSzPts val="1100"/>
              <a:buFont typeface="Arial"/>
              <a:buNone/>
            </a:pPr>
            <a:r>
              <a:rPr lang="en" sz="1100">
                <a:solidFill>
                  <a:schemeClr val="dk1"/>
                </a:solidFill>
              </a:rPr>
              <a:t>Algunas empresas europeas incluso están desarrollando pistas de baile que pueden transformar </a:t>
            </a:r>
            <a:r>
              <a:rPr b="1" lang="en" sz="1100">
                <a:solidFill>
                  <a:schemeClr val="dk1"/>
                </a:solidFill>
              </a:rPr>
              <a:t>los zapateados en electricidad</a:t>
            </a:r>
            <a:r>
              <a:rPr lang="en" sz="1100">
                <a:solidFill>
                  <a:schemeClr val="dk1"/>
                </a:solidFill>
              </a:rPr>
              <a:t> que enciende luces de colores.</a:t>
            </a:r>
            <a:endParaRPr sz="1000">
              <a:solidFill>
                <a:schemeClr val="dk1"/>
              </a:solidFill>
            </a:endParaRPr>
          </a:p>
        </p:txBody>
      </p:sp>
      <p:sp>
        <p:nvSpPr>
          <p:cNvPr id="99" name="Google Shape;99;p14"/>
          <p:cNvSpPr/>
          <p:nvPr/>
        </p:nvSpPr>
        <p:spPr>
          <a:xfrm>
            <a:off x="4399100" y="3871050"/>
            <a:ext cx="608556" cy="229069"/>
          </a:xfrm>
          <a:custGeom>
            <a:rect b="b" l="l" r="r" t="t"/>
            <a:pathLst>
              <a:path extrusionOk="0" h="27995" w="90931">
                <a:moveTo>
                  <a:pt x="33207" y="0"/>
                </a:moveTo>
                <a:cubicBezTo>
                  <a:pt x="25559" y="1765"/>
                  <a:pt x="17927" y="3837"/>
                  <a:pt x="10117" y="4618"/>
                </a:cubicBezTo>
                <a:cubicBezTo>
                  <a:pt x="6857" y="4944"/>
                  <a:pt x="2621" y="2878"/>
                  <a:pt x="304" y="5195"/>
                </a:cubicBezTo>
                <a:cubicBezTo>
                  <a:pt x="-305" y="5804"/>
                  <a:pt x="1866" y="5923"/>
                  <a:pt x="2613" y="6350"/>
                </a:cubicBezTo>
                <a:cubicBezTo>
                  <a:pt x="11237" y="11279"/>
                  <a:pt x="16947" y="20106"/>
                  <a:pt x="23971" y="27130"/>
                </a:cubicBezTo>
                <a:cubicBezTo>
                  <a:pt x="24260" y="27419"/>
                  <a:pt x="24837" y="27996"/>
                  <a:pt x="24548" y="27707"/>
                </a:cubicBezTo>
                <a:cubicBezTo>
                  <a:pt x="18673" y="21832"/>
                  <a:pt x="11952" y="16843"/>
                  <a:pt x="6077" y="10968"/>
                </a:cubicBezTo>
                <a:cubicBezTo>
                  <a:pt x="4246" y="9137"/>
                  <a:pt x="304" y="8361"/>
                  <a:pt x="304" y="5772"/>
                </a:cubicBezTo>
                <a:cubicBezTo>
                  <a:pt x="304" y="3338"/>
                  <a:pt x="4936" y="7271"/>
                  <a:pt x="7231" y="8081"/>
                </a:cubicBezTo>
                <a:cubicBezTo>
                  <a:pt x="14235" y="10553"/>
                  <a:pt x="21248" y="13301"/>
                  <a:pt x="28589" y="14431"/>
                </a:cubicBezTo>
                <a:cubicBezTo>
                  <a:pt x="49411" y="17636"/>
                  <a:pt x="69864" y="24821"/>
                  <a:pt x="90931" y="24821"/>
                </a:cubicBezTo>
              </a:path>
            </a:pathLst>
          </a:custGeom>
          <a:noFill/>
          <a:ln cap="flat" cmpd="sng" w="76200">
            <a:solidFill>
              <a:schemeClr val="dk1"/>
            </a:solidFill>
            <a:prstDash val="solid"/>
            <a:round/>
            <a:headEnd len="med" w="med" type="none"/>
            <a:tailEnd len="med" w="med" type="none"/>
          </a:ln>
        </p:spPr>
      </p:sp>
      <p:sp>
        <p:nvSpPr>
          <p:cNvPr id="100" name="Google Shape;100;p14"/>
          <p:cNvSpPr txBox="1"/>
          <p:nvPr/>
        </p:nvSpPr>
        <p:spPr>
          <a:xfrm>
            <a:off x="534513" y="513053"/>
            <a:ext cx="2109000" cy="1224900"/>
          </a:xfrm>
          <a:prstGeom prst="rect">
            <a:avLst/>
          </a:prstGeom>
          <a:noFill/>
          <a:ln>
            <a:noFill/>
          </a:ln>
        </p:spPr>
        <p:txBody>
          <a:bodyPr anchorCtr="0" anchor="t" bIns="91425" lIns="91425" spcFirstLastPara="1" rIns="91425" wrap="square" tIns="91425">
            <a:spAutoFit/>
          </a:bodyPr>
          <a:lstStyle/>
          <a:p>
            <a:pPr indent="0" lvl="0" marL="0" rtl="0" algn="l">
              <a:lnSpc>
                <a:spcPct val="128571"/>
              </a:lnSpc>
              <a:spcBef>
                <a:spcPts val="0"/>
              </a:spcBef>
              <a:spcAft>
                <a:spcPts val="0"/>
              </a:spcAft>
              <a:buClr>
                <a:schemeClr val="dk1"/>
              </a:buClr>
              <a:buSzPts val="1100"/>
              <a:buFont typeface="Arial"/>
              <a:buNone/>
            </a:pPr>
            <a:r>
              <a:rPr lang="en" sz="1100">
                <a:solidFill>
                  <a:schemeClr val="dk1"/>
                </a:solidFill>
              </a:rPr>
              <a:t>Científicos en España y en Italia están trabajando para </a:t>
            </a:r>
            <a:r>
              <a:rPr lang="en" sz="1100">
                <a:solidFill>
                  <a:schemeClr val="dk1"/>
                </a:solidFill>
              </a:rPr>
              <a:t>desarrollar</a:t>
            </a:r>
            <a:r>
              <a:rPr lang="en" sz="1100">
                <a:solidFill>
                  <a:schemeClr val="dk1"/>
                </a:solidFill>
              </a:rPr>
              <a:t> una camiseta que pueda transformar </a:t>
            </a:r>
            <a:r>
              <a:rPr b="1" lang="en" sz="1100">
                <a:solidFill>
                  <a:schemeClr val="dk1"/>
                </a:solidFill>
              </a:rPr>
              <a:t>el calor corporal en electricidad.</a:t>
            </a:r>
            <a:endParaRPr b="1" sz="1100"/>
          </a:p>
        </p:txBody>
      </p:sp>
      <p:pic>
        <p:nvPicPr>
          <p:cNvPr id="101" name="Google Shape;101;p14"/>
          <p:cNvPicPr preferRelativeResize="0"/>
          <p:nvPr/>
        </p:nvPicPr>
        <p:blipFill>
          <a:blip r:embed="rId7">
            <a:alphaModFix/>
          </a:blip>
          <a:stretch>
            <a:fillRect/>
          </a:stretch>
        </p:blipFill>
        <p:spPr>
          <a:xfrm>
            <a:off x="5526554" y="1921996"/>
            <a:ext cx="1658520" cy="1658529"/>
          </a:xfrm>
          <a:prstGeom prst="rect">
            <a:avLst/>
          </a:prstGeom>
          <a:noFill/>
          <a:ln>
            <a:noFill/>
          </a:ln>
        </p:spPr>
      </p:pic>
      <p:pic>
        <p:nvPicPr>
          <p:cNvPr id="102" name="Google Shape;102;p14"/>
          <p:cNvPicPr preferRelativeResize="0"/>
          <p:nvPr/>
        </p:nvPicPr>
        <p:blipFill>
          <a:blip r:embed="rId4">
            <a:alphaModFix amt="25000"/>
          </a:blip>
          <a:stretch>
            <a:fillRect/>
          </a:stretch>
        </p:blipFill>
        <p:spPr>
          <a:xfrm>
            <a:off x="5217550" y="1898050"/>
            <a:ext cx="2109000" cy="2231124"/>
          </a:xfrm>
          <a:prstGeom prst="rect">
            <a:avLst/>
          </a:prstGeom>
          <a:noFill/>
          <a:ln>
            <a:noFill/>
          </a:ln>
          <a:effectLst>
            <a:outerShdw blurRad="57150" rotWithShape="0" algn="bl" dir="5400000" dist="19050">
              <a:srgbClr val="000000">
                <a:alpha val="50000"/>
              </a:srgbClr>
            </a:outerShdw>
          </a:effectLst>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