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4"/>
  </p:sldMasterIdLst>
  <p:notesMasterIdLst>
    <p:notesMasterId r:id="rId37"/>
  </p:notesMasterIdLst>
  <p:sldIdLst>
    <p:sldId id="256" r:id="rId5"/>
    <p:sldId id="257" r:id="rId6"/>
    <p:sldId id="264" r:id="rId7"/>
    <p:sldId id="351" r:id="rId8"/>
    <p:sldId id="265" r:id="rId9"/>
    <p:sldId id="291" r:id="rId10"/>
    <p:sldId id="339" r:id="rId11"/>
    <p:sldId id="332" r:id="rId12"/>
    <p:sldId id="340" r:id="rId13"/>
    <p:sldId id="334" r:id="rId14"/>
    <p:sldId id="341" r:id="rId15"/>
    <p:sldId id="336" r:id="rId16"/>
    <p:sldId id="349" r:id="rId17"/>
    <p:sldId id="337" r:id="rId18"/>
    <p:sldId id="343" r:id="rId19"/>
    <p:sldId id="338" r:id="rId20"/>
    <p:sldId id="347" r:id="rId21"/>
    <p:sldId id="315" r:id="rId22"/>
    <p:sldId id="270" r:id="rId23"/>
    <p:sldId id="271" r:id="rId24"/>
    <p:sldId id="352" r:id="rId25"/>
    <p:sldId id="366" r:id="rId26"/>
    <p:sldId id="367" r:id="rId27"/>
    <p:sldId id="375" r:id="rId28"/>
    <p:sldId id="368" r:id="rId29"/>
    <p:sldId id="369" r:id="rId30"/>
    <p:sldId id="370" r:id="rId31"/>
    <p:sldId id="371" r:id="rId32"/>
    <p:sldId id="372" r:id="rId33"/>
    <p:sldId id="373" r:id="rId34"/>
    <p:sldId id="374" r:id="rId35"/>
    <p:sldId id="259" r:id="rId36"/>
  </p:sldIdLst>
  <p:sldSz cx="12188825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747775"/>
          </p15:clr>
        </p15:guide>
        <p15:guide id="2" pos="3839" userDrawn="1">
          <p15:clr>
            <a:srgbClr val="747775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4" roundtripDataSignature="AMtx7mhYoyX2dQEPd3CuaBX33QJFH6TXMg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8A37A08-69FF-1E87-5134-F146AC084A84}" name="Luã Santos Dias" initials="LS" userId="S::lua_dias@vanzolini-ead.org.br::5ba061cc-bd70-40d5-a037-2a2a36284974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hone Silva Alves" initials="JSA" lastIdx="6" clrIdx="0"/>
  <p:cmAuthor id="2" name="Júlia RC" initials="JR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489D"/>
    <a:srgbClr val="F0F0F0"/>
    <a:srgbClr val="DAC2E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DD2F03-FC1C-48E9-9A02-0677EFBF46AB}" v="6" dt="2025-10-03T18:39:01.96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68" autoAdjust="0"/>
    <p:restoredTop sz="75995" autoAdjust="0"/>
  </p:normalViewPr>
  <p:slideViewPr>
    <p:cSldViewPr snapToGrid="0">
      <p:cViewPr varScale="1">
        <p:scale>
          <a:sx n="79" d="100"/>
          <a:sy n="79" d="100"/>
        </p:scale>
        <p:origin x="1524" y="90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72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68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67" Type="http://schemas.openxmlformats.org/officeDocument/2006/relationships/viewProps" Target="viewProps.xml"/><Relationship Id="rId71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7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notesMaster" Target="notesMasters/notesMaster1.xml"/><Relationship Id="rId66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65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64" Type="http://customschemas.google.com/relationships/presentationmetadata" Target="metadata"/><Relationship Id="rId6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viane Da Costa Batista Pereira" userId="b305db61-b707-4b19-b05e-6db442671656" providerId="ADAL" clId="{B7DD2F03-FC1C-48E9-9A02-0677EFBF46AB}"/>
    <pc:docChg chg="custSel modSld">
      <pc:chgData name="Viviane Da Costa Batista Pereira" userId="b305db61-b707-4b19-b05e-6db442671656" providerId="ADAL" clId="{B7DD2F03-FC1C-48E9-9A02-0677EFBF46AB}" dt="2025-10-03T18:39:01.969" v="28"/>
      <pc:docMkLst>
        <pc:docMk/>
      </pc:docMkLst>
      <pc:sldChg chg="modSp mod">
        <pc:chgData name="Viviane Da Costa Batista Pereira" userId="b305db61-b707-4b19-b05e-6db442671656" providerId="ADAL" clId="{B7DD2F03-FC1C-48E9-9A02-0677EFBF46AB}" dt="2025-10-03T18:35:42.625" v="11" actId="20577"/>
        <pc:sldMkLst>
          <pc:docMk/>
          <pc:sldMk cId="1381473340" sldId="291"/>
        </pc:sldMkLst>
        <pc:spChg chg="mod">
          <ac:chgData name="Viviane Da Costa Batista Pereira" userId="b305db61-b707-4b19-b05e-6db442671656" providerId="ADAL" clId="{B7DD2F03-FC1C-48E9-9A02-0677EFBF46AB}" dt="2025-10-03T18:35:42.625" v="11" actId="20577"/>
          <ac:spMkLst>
            <pc:docMk/>
            <pc:sldMk cId="1381473340" sldId="291"/>
            <ac:spMk id="5" creationId="{F70C60A2-05BA-514D-5F54-2F4721E930DD}"/>
          </ac:spMkLst>
        </pc:spChg>
      </pc:sldChg>
      <pc:sldChg chg="modSp mod">
        <pc:chgData name="Viviane Da Costa Batista Pereira" userId="b305db61-b707-4b19-b05e-6db442671656" providerId="ADAL" clId="{B7DD2F03-FC1C-48E9-9A02-0677EFBF46AB}" dt="2025-10-03T18:36:47.714" v="16" actId="20577"/>
        <pc:sldMkLst>
          <pc:docMk/>
          <pc:sldMk cId="3561542908" sldId="332"/>
        </pc:sldMkLst>
        <pc:spChg chg="mod">
          <ac:chgData name="Viviane Da Costa Batista Pereira" userId="b305db61-b707-4b19-b05e-6db442671656" providerId="ADAL" clId="{B7DD2F03-FC1C-48E9-9A02-0677EFBF46AB}" dt="2025-10-03T18:36:47.714" v="16" actId="20577"/>
          <ac:spMkLst>
            <pc:docMk/>
            <pc:sldMk cId="3561542908" sldId="332"/>
            <ac:spMk id="14" creationId="{EB85631D-FD0F-E41A-984B-C4DABFE4B3D3}"/>
          </ac:spMkLst>
        </pc:spChg>
      </pc:sldChg>
      <pc:sldChg chg="modSp mod">
        <pc:chgData name="Viviane Da Costa Batista Pereira" userId="b305db61-b707-4b19-b05e-6db442671656" providerId="ADAL" clId="{B7DD2F03-FC1C-48E9-9A02-0677EFBF46AB}" dt="2025-10-03T18:38:12.604" v="21" actId="20577"/>
        <pc:sldMkLst>
          <pc:docMk/>
          <pc:sldMk cId="2615226618" sldId="337"/>
        </pc:sldMkLst>
        <pc:spChg chg="mod">
          <ac:chgData name="Viviane Da Costa Batista Pereira" userId="b305db61-b707-4b19-b05e-6db442671656" providerId="ADAL" clId="{B7DD2F03-FC1C-48E9-9A02-0677EFBF46AB}" dt="2025-10-03T18:38:12.604" v="21" actId="20577"/>
          <ac:spMkLst>
            <pc:docMk/>
            <pc:sldMk cId="2615226618" sldId="337"/>
            <ac:spMk id="13" creationId="{4207BE43-01D1-ABDF-05EB-11FC4B51C1E6}"/>
          </ac:spMkLst>
        </pc:spChg>
      </pc:sldChg>
      <pc:sldChg chg="modSp mod">
        <pc:chgData name="Viviane Da Costa Batista Pereira" userId="b305db61-b707-4b19-b05e-6db442671656" providerId="ADAL" clId="{B7DD2F03-FC1C-48E9-9A02-0677EFBF46AB}" dt="2025-10-03T18:38:53.292" v="26" actId="20577"/>
        <pc:sldMkLst>
          <pc:docMk/>
          <pc:sldMk cId="3860639555" sldId="338"/>
        </pc:sldMkLst>
        <pc:spChg chg="mod">
          <ac:chgData name="Viviane Da Costa Batista Pereira" userId="b305db61-b707-4b19-b05e-6db442671656" providerId="ADAL" clId="{B7DD2F03-FC1C-48E9-9A02-0677EFBF46AB}" dt="2025-10-03T18:38:53.292" v="26" actId="20577"/>
          <ac:spMkLst>
            <pc:docMk/>
            <pc:sldMk cId="3860639555" sldId="338"/>
            <ac:spMk id="14" creationId="{4B66E8A1-7458-82A2-86F8-4D7A19F9BBA4}"/>
          </ac:spMkLst>
        </pc:spChg>
      </pc:sldChg>
      <pc:sldChg chg="modSp mod">
        <pc:chgData name="Viviane Da Costa Batista Pereira" userId="b305db61-b707-4b19-b05e-6db442671656" providerId="ADAL" clId="{B7DD2F03-FC1C-48E9-9A02-0677EFBF46AB}" dt="2025-10-03T18:35:35.880" v="9" actId="20577"/>
        <pc:sldMkLst>
          <pc:docMk/>
          <pc:sldMk cId="664305972" sldId="339"/>
        </pc:sldMkLst>
        <pc:spChg chg="mod">
          <ac:chgData name="Viviane Da Costa Batista Pereira" userId="b305db61-b707-4b19-b05e-6db442671656" providerId="ADAL" clId="{B7DD2F03-FC1C-48E9-9A02-0677EFBF46AB}" dt="2025-10-03T18:35:35.880" v="9" actId="20577"/>
          <ac:spMkLst>
            <pc:docMk/>
            <pc:sldMk cId="664305972" sldId="339"/>
            <ac:spMk id="3" creationId="{8EDAE2C3-F35D-1F61-5263-FA91C1BCD617}"/>
          </ac:spMkLst>
        </pc:spChg>
      </pc:sldChg>
      <pc:sldChg chg="addSp delSp modSp mod">
        <pc:chgData name="Viviane Da Costa Batista Pereira" userId="b305db61-b707-4b19-b05e-6db442671656" providerId="ADAL" clId="{B7DD2F03-FC1C-48E9-9A02-0677EFBF46AB}" dt="2025-10-03T18:36:56.366" v="18"/>
        <pc:sldMkLst>
          <pc:docMk/>
          <pc:sldMk cId="4173658023" sldId="340"/>
        </pc:sldMkLst>
        <pc:spChg chg="add mod">
          <ac:chgData name="Viviane Da Costa Batista Pereira" userId="b305db61-b707-4b19-b05e-6db442671656" providerId="ADAL" clId="{B7DD2F03-FC1C-48E9-9A02-0677EFBF46AB}" dt="2025-10-03T18:36:56.366" v="18"/>
          <ac:spMkLst>
            <pc:docMk/>
            <pc:sldMk cId="4173658023" sldId="340"/>
            <ac:spMk id="4" creationId="{5613DAC5-824C-0AF1-250C-361A2D991ADA}"/>
          </ac:spMkLst>
        </pc:spChg>
        <pc:spChg chg="del">
          <ac:chgData name="Viviane Da Costa Batista Pereira" userId="b305db61-b707-4b19-b05e-6db442671656" providerId="ADAL" clId="{B7DD2F03-FC1C-48E9-9A02-0677EFBF46AB}" dt="2025-10-03T18:36:55.371" v="17" actId="478"/>
          <ac:spMkLst>
            <pc:docMk/>
            <pc:sldMk cId="4173658023" sldId="340"/>
            <ac:spMk id="13" creationId="{A59488B9-BE66-D150-1DFE-EEFEC90B902A}"/>
          </ac:spMkLst>
        </pc:spChg>
      </pc:sldChg>
      <pc:sldChg chg="addSp delSp modSp mod">
        <pc:chgData name="Viviane Da Costa Batista Pereira" userId="b305db61-b707-4b19-b05e-6db442671656" providerId="ADAL" clId="{B7DD2F03-FC1C-48E9-9A02-0677EFBF46AB}" dt="2025-10-03T18:38:20.320" v="23"/>
        <pc:sldMkLst>
          <pc:docMk/>
          <pc:sldMk cId="3620972930" sldId="343"/>
        </pc:sldMkLst>
        <pc:spChg chg="add mod">
          <ac:chgData name="Viviane Da Costa Batista Pereira" userId="b305db61-b707-4b19-b05e-6db442671656" providerId="ADAL" clId="{B7DD2F03-FC1C-48E9-9A02-0677EFBF46AB}" dt="2025-10-03T18:38:20.320" v="23"/>
          <ac:spMkLst>
            <pc:docMk/>
            <pc:sldMk cId="3620972930" sldId="343"/>
            <ac:spMk id="7" creationId="{9687EF80-C811-DFDA-4214-D63D70C4ACC7}"/>
          </ac:spMkLst>
        </pc:spChg>
        <pc:spChg chg="del">
          <ac:chgData name="Viviane Da Costa Batista Pereira" userId="b305db61-b707-4b19-b05e-6db442671656" providerId="ADAL" clId="{B7DD2F03-FC1C-48E9-9A02-0677EFBF46AB}" dt="2025-10-03T18:38:19.300" v="22" actId="478"/>
          <ac:spMkLst>
            <pc:docMk/>
            <pc:sldMk cId="3620972930" sldId="343"/>
            <ac:spMk id="14" creationId="{E3743787-44C4-1030-23A8-56D53A0AAA5F}"/>
          </ac:spMkLst>
        </pc:spChg>
      </pc:sldChg>
      <pc:sldChg chg="addSp delSp modSp mod">
        <pc:chgData name="Viviane Da Costa Batista Pereira" userId="b305db61-b707-4b19-b05e-6db442671656" providerId="ADAL" clId="{B7DD2F03-FC1C-48E9-9A02-0677EFBF46AB}" dt="2025-10-03T18:39:01.969" v="28"/>
        <pc:sldMkLst>
          <pc:docMk/>
          <pc:sldMk cId="2433640304" sldId="347"/>
        </pc:sldMkLst>
        <pc:spChg chg="add mod">
          <ac:chgData name="Viviane Da Costa Batista Pereira" userId="b305db61-b707-4b19-b05e-6db442671656" providerId="ADAL" clId="{B7DD2F03-FC1C-48E9-9A02-0677EFBF46AB}" dt="2025-10-03T18:39:01.969" v="28"/>
          <ac:spMkLst>
            <pc:docMk/>
            <pc:sldMk cId="2433640304" sldId="347"/>
            <ac:spMk id="2" creationId="{7C775378-DC0C-0ADC-37E9-0483FB118229}"/>
          </ac:spMkLst>
        </pc:spChg>
        <pc:spChg chg="del">
          <ac:chgData name="Viviane Da Costa Batista Pereira" userId="b305db61-b707-4b19-b05e-6db442671656" providerId="ADAL" clId="{B7DD2F03-FC1C-48E9-9A02-0677EFBF46AB}" dt="2025-10-03T18:39:01.044" v="27" actId="478"/>
          <ac:spMkLst>
            <pc:docMk/>
            <pc:sldMk cId="2433640304" sldId="347"/>
            <ac:spMk id="11" creationId="{76B04636-B37E-C8F4-B641-6A2784A2E61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559530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6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gettyimages.com.br/detail/ilustra%C3%A7%C3%A3o/vector-illustration-cartoon-of-a-little-boy-ilustra%C3%A7%C3%A3o-royalty-free/1284000247?phrase=menino+guardando++brinquedos&amp;adppopup=true" TargetMode="External"/><Relationship Id="rId13" Type="http://schemas.openxmlformats.org/officeDocument/2006/relationships/hyperlink" Target="https://www.gettyimages.com.br/detail/ilustra%C3%A7%C3%A3o/cute-boy-playing-with-soccer-ball-ilustra%C3%A7%C3%A3o-royalty-free/1439978338?phrase=CRIAN%C3%87ASJOGAR+FUTEBOL&amp;adppopup=true" TargetMode="External"/><Relationship Id="rId18" Type="http://schemas.openxmlformats.org/officeDocument/2006/relationships/hyperlink" Target="https://www.gettyimages.com.br/detail/foto/green-and-yellow-soccer-ball-imagem-royalty-free/465297457?phrase=BOLAS+DE+FUTEBOL&amp;adppopup=true" TargetMode="External"/><Relationship Id="rId3" Type="http://schemas.openxmlformats.org/officeDocument/2006/relationships/hyperlink" Target="https://www.gettyimages.com.br/detail/foto/close-up-of-a-child-opening-the-window-of-a-simple-imagem-royalty-free/1367887661?phrase=crian%C3%A7as+olhando+calend%C3%A1rio+2025+&amp;adppopup=true" TargetMode="External"/><Relationship Id="rId7" Type="http://schemas.openxmlformats.org/officeDocument/2006/relationships/hyperlink" Target="https://www.gettyimages.com.br/detail/foto/stars-and-moon-on-the-dark-blue-sky-imagem-royalty-free/172696372?phrase=ILUSTRA%C3%87%C3%83O+c%C3%A9u+noturno&amp;adppopup=true" TargetMode="External"/><Relationship Id="rId12" Type="http://schemas.openxmlformats.org/officeDocument/2006/relationships/hyperlink" Target="https://www.gettyimages.com.br/detail/ilustra%C3%A7%C3%A3o/cartoon-children-cleaning-the-house-ilustra%C3%A7%C3%A3o-royalty-free/1455877436?phrase=FAZER+AS+TAREFAS+DA++CASA&amp;adppopup=true" TargetMode="External"/><Relationship Id="rId17" Type="http://schemas.openxmlformats.org/officeDocument/2006/relationships/hyperlink" Target="https://www.gettyimages.com.br/detail/foto/soccer-ball-with-the-colors-of-the-qatari-flag-imagem-royalty-free/1391461444?phrase=BOLAS+DE+FUTEBOL&amp;adppopup=true" TargetMode="External"/><Relationship Id="rId2" Type="http://schemas.openxmlformats.org/officeDocument/2006/relationships/slide" Target="../slides/slide20.xml"/><Relationship Id="rId16" Type="http://schemas.openxmlformats.org/officeDocument/2006/relationships/hyperlink" Target="https://www.gettyimages.com.br/detail/foto/soccer-ball-on-white-background-imagem-royalty-free/sb10068217m-001?phrase=BOLAS+DE+FUTEBOL&amp;adppopup=true" TargetMode="Externa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gettyimages.com.br/detail/foto/jet-airplane-landing-with-blue-sky-and-clouds-imagem-royalty-free/1144817239?phrase=ILUSTRA%C3%87%C3%83O+DE+AVI%C3%83O+VOANDO&amp;adppopup=true" TargetMode="External"/><Relationship Id="rId11" Type="http://schemas.openxmlformats.org/officeDocument/2006/relationships/hyperlink" Target="https://www.gettyimages.com.br/detail/ilustra%C3%A7%C3%A3o/cartoon-little-boy-studying-ilustra%C3%A7%C3%A3o-royalty-free/1051568874?phrase=FAZER+AS+TAREFAS+DA+ESCOLA&amp;adppopup=true" TargetMode="External"/><Relationship Id="rId5" Type="http://schemas.openxmlformats.org/officeDocument/2006/relationships/hyperlink" Target="https://www.gettyimages.com.br/detail/ilustra%C3%A7%C3%A3o/girl-playing-hopscotch-ilustra%C3%A7%C3%A3o-royalty-free/165805264?phrase=CRINA%C3%87AS+BRINCANDO+DE+AMARELINHA&amp;adppopup=true" TargetMode="External"/><Relationship Id="rId15" Type="http://schemas.openxmlformats.org/officeDocument/2006/relationships/hyperlink" Target="https://www.gettyimages.com.br/detail/ilustra%C3%A7%C3%A3o/child-somersaulting-ilustra%C3%A7%C3%A3o-royalty-free/949520678?phrase=ILUSTRA%C3%87%C3%83O+de+crian%C3%A7as+brincando+no+parque&amp;adppopup=true" TargetMode="External"/><Relationship Id="rId10" Type="http://schemas.openxmlformats.org/officeDocument/2006/relationships/hyperlink" Target="https://www.gettyimages.com.br/detail/ilustra%C3%A7%C3%A3o/happy-cute-little-kid-boy-riding-bicycle-ilustra%C3%A7%C3%A3o-royalty-free/1296600901?phrase=CRIAN%C3%87AS+ANDAR+DE+BICICLETA&amp;adppopup=true" TargetMode="External"/><Relationship Id="rId4" Type="http://schemas.openxmlformats.org/officeDocument/2006/relationships/hyperlink" Target="https://www.gettyimages.com.br/detail/ilustra%C3%A7%C3%A3o/children-playing-hopscotch-ilustra%C3%A7%C3%A3o-royalty-free/159079453?phrase=CRIAN%C3%87AS+BRINCANDO+DE+AMARELINHA&amp;adppopup=true" TargetMode="External"/><Relationship Id="rId9" Type="http://schemas.openxmlformats.org/officeDocument/2006/relationships/hyperlink" Target="https://www.gettyimages.com.br/detail/ilustra%C3%A7%C3%A3o/happy-children-playing-in-playground-ilustra%C3%A7%C3%A3o-royalty-free/1028032242?phrase=BRINCAR+NO+PARQUE&amp;adppopup=true" TargetMode="External"/><Relationship Id="rId14" Type="http://schemas.openxmlformats.org/officeDocument/2006/relationships/hyperlink" Target="https://www.gettyimages.com.br/detail/ilustra%C3%A7%C3%A3o/cartoon-school-children-with-backpacks-ilustra%C3%A7%C3%A3o-royalty-free/1195549436?phrase=CRAIN%C3%87AS+IR+PARA+ESCOLA&amp;adppopup=true" TargetMode="Externa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3" name="Google Shape;16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65823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29c03e3d857_0_2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29c03e3d857_0_2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643781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eaLnBrk="0" hangingPunct="0">
              <a:spcBef>
                <a:spcPts val="135"/>
              </a:spcBef>
              <a:spcAft>
                <a:spcPts val="0"/>
              </a:spcAft>
              <a:buNone/>
            </a:pPr>
            <a:endParaRPr lang="pt-BR" sz="1100" dirty="0">
              <a:solidFill>
                <a:srgbClr val="231F20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83297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val="41258106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196850" lvl="0" indent="0" algn="just" defTabSz="914400" rtl="0" eaLnBrk="0" fontAlgn="auto" latinLnBrk="0" hangingPunct="0">
              <a:lnSpc>
                <a:spcPct val="108000"/>
              </a:lnSpc>
              <a:spcBef>
                <a:spcPts val="135"/>
              </a:spcBef>
              <a:spcAft>
                <a:spcPts val="0"/>
              </a:spcAft>
              <a:buClr>
                <a:srgbClr val="231F20"/>
              </a:buClr>
              <a:buSzPts val="1200"/>
              <a:buFont typeface="Wingdings" panose="05000000000000000000" pitchFamily="2" charset="2"/>
              <a:buNone/>
              <a:tabLst>
                <a:tab pos="234950" algn="l"/>
              </a:tabLst>
              <a:defRPr/>
            </a:pPr>
            <a:endParaRPr lang="pt-BR" sz="1100" dirty="0">
              <a:solidFill>
                <a:srgbClr val="231F20"/>
              </a:solidFill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6812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05517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73882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47466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349905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23678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pt-BR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74384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882969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5656895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016878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485513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lnSpc>
                <a:spcPct val="107000"/>
              </a:lnSpc>
              <a:spcAft>
                <a:spcPts val="800"/>
              </a:spcAft>
              <a:buNone/>
            </a:pPr>
            <a:endParaRPr lang="pt-BR" sz="1800" u="none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161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850363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29c03e3d857_0_2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29c03e3d857_0_2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pt-BR" b="0" dirty="0"/>
          </a:p>
        </p:txBody>
      </p:sp>
    </p:spTree>
    <p:extLst>
      <p:ext uri="{BB962C8B-B14F-4D97-AF65-F5344CB8AC3E}">
        <p14:creationId xmlns:p14="http://schemas.microsoft.com/office/powerpoint/2010/main" val="11262261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157110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Aft>
                <a:spcPts val="1200"/>
              </a:spcAft>
              <a:buNone/>
            </a:pP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3 –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https://www.gettyimages.com.br/detail/foto/close-up-of-a-child-opening-the-window-of-a-simple-imagem-royalty-free/1367887661</a:t>
            </a:r>
            <a:b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</a:b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?</a:t>
            </a:r>
            <a:r>
              <a:rPr lang="pt-BR" sz="800" b="0" i="0" u="none" strike="noStrike" cap="none" dirty="0" err="1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phrase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=crian%C3%A7as+olhando+calend%C3%A1rio+2025+&amp;</a:t>
            </a:r>
            <a:r>
              <a:rPr lang="pt-BR" sz="800" b="0" i="0" u="none" strike="noStrike" cap="none" dirty="0" err="1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adppopup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=</a:t>
            </a:r>
            <a:r>
              <a:rPr lang="pt-BR" sz="800" b="0" i="0" u="none" strike="noStrike" cap="none" dirty="0" err="1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3"/>
              </a:rPr>
              <a:t>true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</a:rPr>
              <a:t>.</a:t>
            </a:r>
            <a:r>
              <a:rPr lang="pt-BR" sz="800" b="0" i="0" u="none" strike="noStrike" cap="none" dirty="0">
                <a:solidFill>
                  <a:srgbClr val="231F20"/>
                </a:solidFill>
                <a:latin typeface="Arial"/>
                <a:ea typeface="Times New Roman" panose="02020603050405020304" pitchFamily="18" charset="0"/>
                <a:cs typeface="Arial"/>
                <a:sym typeface="Arial"/>
              </a:rPr>
              <a:t> Acesso em: 10 ago. 2025.</a:t>
            </a:r>
            <a:endParaRPr lang="pt-BR" sz="8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indent="0">
              <a:spcAft>
                <a:spcPts val="1200"/>
              </a:spcAft>
              <a:buNone/>
            </a:pP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 5 –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4"/>
              </a:rPr>
              <a:t>https://www.gettyimages.com.br/detail/ilustra%C3%A7%C3%A3o/children-playing-hopscotch-ilustra%C3%A7%C3%A3o-royalty-free/159079453?</a:t>
            </a:r>
            <a:b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4"/>
              </a:rPr>
            </a:br>
            <a:r>
              <a:rPr lang="pt-BR" sz="800" b="0" i="0" u="none" strike="noStrike" cap="none" dirty="0" err="1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4"/>
              </a:rPr>
              <a:t>phrase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4"/>
              </a:rPr>
              <a:t>=CRIAN%C3%87AS+BRINCANDO+DE+AMARELINHA&amp;adppopup=</a:t>
            </a:r>
            <a:r>
              <a:rPr lang="pt-BR" sz="800" b="0" i="0" u="none" strike="noStrike" cap="none" dirty="0" err="1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4"/>
              </a:rPr>
              <a:t>true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</a:rPr>
              <a:t>.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 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5"/>
              </a:rPr>
              <a:t>https://www.gettyimages.com.br/detail/ilustra%C3%A7%C3%A3o/girl-playing-hopscotch-ilustra%C3%A7%C3%A3o-royalty-free/165805264?phrase=CRINA%C3%87AS</a:t>
            </a:r>
            <a:b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5"/>
              </a:rPr>
            </a:b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5"/>
              </a:rPr>
              <a:t>+</a:t>
            </a:r>
            <a:r>
              <a:rPr lang="pt-BR" sz="800" b="0" i="0" u="none" strike="noStrike" cap="none" dirty="0" err="1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5"/>
              </a:rPr>
              <a:t>BRINCANDO+DE+AMARELINHA&amp;adppopup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5"/>
              </a:rPr>
              <a:t>=</a:t>
            </a:r>
            <a:r>
              <a:rPr lang="pt-BR" sz="800" b="0" i="0" u="none" strike="noStrike" cap="none" dirty="0" err="1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  <a:hlinkClick r:id="rId5"/>
              </a:rPr>
              <a:t>true</a:t>
            </a:r>
            <a:r>
              <a:rPr lang="pt-BR" sz="800" b="0" i="0" u="none" strike="noStrike" cap="none" dirty="0">
                <a:solidFill>
                  <a:srgbClr val="231F20"/>
                </a:solidFill>
                <a:effectLst/>
                <a:latin typeface="Arial"/>
                <a:ea typeface="Times New Roman" panose="02020603050405020304" pitchFamily="18" charset="0"/>
                <a:cs typeface="Arial"/>
                <a:sym typeface="Arial"/>
              </a:rPr>
              <a:t>.</a:t>
            </a:r>
            <a:r>
              <a:rPr lang="pt-BR" sz="800" b="0" i="0" u="none" strike="noStrike" cap="none" dirty="0">
                <a:solidFill>
                  <a:srgbClr val="231F20"/>
                </a:solidFill>
                <a:latin typeface="Arial"/>
                <a:ea typeface="Times New Roman" panose="02020603050405020304" pitchFamily="18" charset="0"/>
                <a:cs typeface="Arial"/>
                <a:sym typeface="Arial"/>
              </a:rPr>
              <a:t> 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Acesso em: 10 ago. 2025.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Slides 6 e 7 –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https://www.gettyimages.com.br/detail/foto/jet-airplane-landing-with-blue-sky-and-clouds-imagem-royalty-free/1144817239?phrase=ILUSTRA%C3%87</a:t>
            </a:r>
            <a:b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</a:b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%C3%83O+DE+AVI%C3%83O+VOANDO&amp;adppopup=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6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Slides 8 e 9 –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https://www.gettyimages.com.br/detail/foto/stars-and-moon-on-the-dark-blue-sky-imagem-royalty-free/172696372?</a:t>
            </a:r>
            <a:b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</a:b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phrase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=ILUSTRA%C3%87%C3%83O+c%C3%A9u+noturno&amp;adppopup=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7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Slides 12 e 13  –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/ilustra%C3%A7%C3%A3o/vector-illustration-cartoon-of-a-little-boy-ilustra%C3%A7%C3%A3o-royalty-free/1284000247?phrase=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menino+guardando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++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brinquedos&amp;adppopup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8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 Acesso em: 10 ago. 2025.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Slides 12 e 13  –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/ilustra%C3%A7%C3%A3o/happy-children-playing-in-playground-ilustra%C3%A7%C3%A3o-royalty-free/1028032242?phrase=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BRINCAR+NO+PARQUE&amp;adppopup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9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 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/ilustra%C3%A7%C3%A3o/happy-cute-little-kid-boy-riding-bicycle-ilustra%C3%A7%C3%A3o-royalty-free/1296600901?phrase=CRIAN%C3%87AS+ANDAR+DE+BICICLETA&amp;adppopup=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0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 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/ilustra%C3%A7%C3%A3o/cartoon-little-boy-studying-ilustra%C3%A7%C3%A3o-royalty-free/1051568874?phrase=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FAZER+AS+TAREFAS+DA+ESCOLA&amp;adppopup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1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 Acesso em: 10 ago. 2025.</a:t>
            </a:r>
          </a:p>
          <a:p>
            <a:pPr marL="0" indent="0">
              <a:spcAft>
                <a:spcPts val="1200"/>
              </a:spcAft>
              <a:buNone/>
            </a:pP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Slides 12 e 13 </a:t>
            </a:r>
            <a:r>
              <a:rPr lang="pt-BR" b="1" dirty="0">
                <a:latin typeface="Arial"/>
              </a:rPr>
              <a:t> 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–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/ilustra%C3%A7%C3%A3o/cartoon-children-cleaning-the-house-ilustra%C3%A7%C3%A3o-royalty-free/1455877436?phrase=FAZER+AS+TAREFAS+DA++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CASA&amp;adppopup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2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 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3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3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3"/>
              </a:rPr>
              <a:t>/ilustra%C3%A7%C3%A3o/cute-boy-playing-with-soccer-ball-ilustra%C3%A7%C3%A3o-royalty-free/1439978338?phrase=CRIAN%C3%87ASJOGAR+FUTEBOL&amp;adppopup=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3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 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4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4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4"/>
              </a:rPr>
              <a:t>/ilustra%C3%A7%C3%A3o/cartoon-school-children-with-backpacks-ilustra%C3%A7%C3%A3o-royalty-free/1195549436?phrase=CRAIN%C3%87AS+IR+PARA+ESCOLA&amp;adppopup=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4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 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Slides 14 e 15  –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5"/>
              </a:rPr>
              <a:t>https://www.gettyimages.com.br/detail/ilustra%C3%A7%C3%A3o/child-somersaulting-ilustra%C3%A7%C3%A3o-royalty-free/949520678?phrase=ILUSTRA%C3%87</a:t>
            </a:r>
            <a:b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5"/>
              </a:rPr>
            </a:b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5"/>
              </a:rPr>
              <a:t>%C3%83O+de+crian%C3%A7as+brincando+no+parque&amp;adppopup=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5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1" i="0" u="none" strike="noStrike" cap="none" dirty="0">
                <a:solidFill>
                  <a:srgbClr val="231F20"/>
                </a:solidFill>
                <a:latin typeface="Arial"/>
                <a:ea typeface="Times New Roman" panose="02020603050405020304" pitchFamily="18" charset="0"/>
                <a:cs typeface="Arial"/>
                <a:sym typeface="Arial"/>
              </a:rPr>
              <a:t>Slides 16 e 17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/foto/soccer-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ball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-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on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-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white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-background-imagem-royalty-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free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/sb10068217m-001?phrase=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BOLAS+DE+FUTEBOL&amp;adppopup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6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7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7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7"/>
              </a:rPr>
              <a:t>/foto/soccer-ball-with-the-colors-of-the-qatari-flag-imagem-royalty-free/1391461444?phrase=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7"/>
              </a:rPr>
              <a:t>BOLAS+DE+FUTEBOL&amp;adppopup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7"/>
              </a:rPr>
              <a:t>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7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Acesso em: 10 ago. 2025.</a:t>
            </a:r>
            <a:endParaRPr lang="pt-BR" b="1" dirty="0"/>
          </a:p>
          <a:p>
            <a:pPr marL="0" indent="0">
              <a:spcAft>
                <a:spcPts val="1200"/>
              </a:spcAft>
              <a:buNone/>
            </a:pP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Getty Images. Disponível em:</a:t>
            </a:r>
            <a:r>
              <a:rPr lang="pt-BR" sz="8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https://www.gettyimages.com.br/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detail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/foto/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green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-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and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-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yellow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-soccer-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ball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-imagem-royalty-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free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/465297457?phrase=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BOLAS+DE+FUTEBOL&amp;adppopup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=</a:t>
            </a:r>
            <a:r>
              <a:rPr lang="pt-BR" sz="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  <a:hlinkClick r:id="rId18"/>
              </a:rPr>
              <a:t>true</a:t>
            </a:r>
            <a:r>
              <a:rPr lang="pt-BR" sz="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 </a:t>
            </a:r>
            <a:r>
              <a:rPr lang="pt-BR" dirty="0">
                <a:solidFill>
                  <a:srgbClr val="231F20"/>
                </a:solidFill>
                <a:ea typeface="Times New Roman" panose="02020603050405020304" pitchFamily="18" charset="0"/>
              </a:rPr>
              <a:t>Acesso em: 10 ago. 2025.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4520246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98A5A4B2-2B80-613D-BB3A-2707FDAB4A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4AE64FCA-D21A-7E3B-CF76-0318E3DAAE9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3ECAFBC0-5ACA-5E22-1D76-5C08C9BA7D0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1274634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7D966042-0AF3-39D0-AA27-F52B42911B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B7D432B4-B947-B12C-81BE-CB59814C851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365BE6A8-F15D-8706-4763-C2DDD624CD2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162168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61859489-81A2-3443-5C63-315F2D655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1A423CAA-A666-8C8F-8E98-3BEA3FF585D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0E959562-A350-8BAA-9A58-889E78A8151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003498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62DAD132-05CE-354F-0B15-3537637F1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8EA4C6C0-B4A2-6B4B-253D-65F1910B7F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2947826F-D04F-F1F8-6271-4B95198B3A9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183286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CA7033AB-9CD6-6A34-7FF2-0647D6DBD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0E094076-E35F-3436-2FC9-FBF93F6DF6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5E4B12B0-42E1-994A-AD96-51C76E9F50F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321761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A2ACD65D-D2ED-4196-66D7-BEB6C88A4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BF3EAF3F-09D2-689D-AA86-35688C3BEE9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BEE33ADC-9185-A18E-D6B6-9B5760DDED5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641387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C3ABB397-2D16-2EAF-A36A-6C4FE33C3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169DB3EC-C04D-42E1-C9E2-5B1BC4D76CB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9218583C-5609-65A6-F759-C1DCA4FABF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7595062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3B21FD65-9430-CE97-AFD6-F35F1A2BA2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90B74889-F6F7-B51C-D5EB-ACDB75A48C2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919C31F2-B003-E488-C52A-749C4B6A23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38804144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>
          <a:extLst>
            <a:ext uri="{FF2B5EF4-FFF2-40B4-BE49-F238E27FC236}">
              <a16:creationId xmlns:a16="http://schemas.microsoft.com/office/drawing/2014/main" id="{889FCD1A-AB83-633B-5273-415330895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26:notes">
            <a:extLst>
              <a:ext uri="{FF2B5EF4-FFF2-40B4-BE49-F238E27FC236}">
                <a16:creationId xmlns:a16="http://schemas.microsoft.com/office/drawing/2014/main" id="{20D9EACA-5064-9AC3-1517-84130EAC00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146" name="Google Shape;146;p26:notes">
            <a:extLst>
              <a:ext uri="{FF2B5EF4-FFF2-40B4-BE49-F238E27FC236}">
                <a16:creationId xmlns:a16="http://schemas.microsoft.com/office/drawing/2014/main" id="{F1BF89A6-F4ED-1093-18F8-E4393BBB4A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880988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92869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- MAT">
  <p:cSld name="CAPA - MA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pic>
        <p:nvPicPr>
          <p:cNvPr id="11" name="Google Shape;11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3085" y="340600"/>
            <a:ext cx="1453288" cy="11571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29405" y="536802"/>
            <a:ext cx="1453288" cy="5459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57179" y="809985"/>
            <a:ext cx="1382373" cy="1338951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8"/>
          <p:cNvSpPr txBox="1"/>
          <p:nvPr/>
        </p:nvSpPr>
        <p:spPr>
          <a:xfrm rot="-5400000">
            <a:off x="11493153" y="1477365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id="15" name="Google Shape;15;p8" descr="Forma&#10;&#10;O conteúdo gerado por IA pode estar incorreto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56585" y="5943072"/>
            <a:ext cx="3340824" cy="833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439549" y="340602"/>
            <a:ext cx="1382373" cy="1358033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8"/>
          <p:cNvSpPr/>
          <p:nvPr/>
        </p:nvSpPr>
        <p:spPr>
          <a:xfrm rot="-48255" flipH="1">
            <a:off x="10673069" y="1045337"/>
            <a:ext cx="1082625" cy="565675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2666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ANO</a:t>
            </a:r>
            <a:endParaRPr sz="2666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88385723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Conteúdo/Objetivo de aprendizagem">
  <p:cSld name="2. Conteúdo/Objetivo de aprendizagem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9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0" name="Google Shape;20;p9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9"/>
          <p:cNvSpPr/>
          <p:nvPr/>
        </p:nvSpPr>
        <p:spPr>
          <a:xfrm>
            <a:off x="6066053" y="300433"/>
            <a:ext cx="5880068" cy="6268000"/>
          </a:xfrm>
          <a:prstGeom prst="roundRect">
            <a:avLst>
              <a:gd name="adj" fmla="val 3153"/>
            </a:avLst>
          </a:prstGeom>
          <a:solidFill>
            <a:srgbClr val="F6EDE1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9"/>
          <p:cNvSpPr txBox="1">
            <a:spLocks noGrp="1"/>
          </p:cNvSpPr>
          <p:nvPr>
            <p:ph type="body" idx="1"/>
          </p:nvPr>
        </p:nvSpPr>
        <p:spPr>
          <a:xfrm>
            <a:off x="6423493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2"/>
          </p:nvPr>
        </p:nvSpPr>
        <p:spPr>
          <a:xfrm>
            <a:off x="579016" y="987085"/>
            <a:ext cx="5183050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24" name="Google Shape;24;p9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25" name="Google Shape;25;p9"/>
          <p:cNvSpPr/>
          <p:nvPr/>
        </p:nvSpPr>
        <p:spPr>
          <a:xfrm rot="-120000">
            <a:off x="181515" y="205845"/>
            <a:ext cx="2334203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CONTEÚDO</a:t>
            </a:r>
            <a:endParaRPr sz="1400"/>
          </a:p>
        </p:txBody>
      </p:sp>
      <p:sp>
        <p:nvSpPr>
          <p:cNvPr id="26" name="Google Shape;26;p9"/>
          <p:cNvSpPr/>
          <p:nvPr/>
        </p:nvSpPr>
        <p:spPr>
          <a:xfrm rot="-60038">
            <a:off x="6030430" y="189955"/>
            <a:ext cx="5577371" cy="489372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OBJETIVO DE APRENDIZAGEM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992298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612" userDrawn="1">
          <p15:clr>
            <a:srgbClr val="FBAE40"/>
          </p15:clr>
        </p15:guide>
        <p15:guide id="2" pos="5119" userDrawn="1">
          <p15:clr>
            <a:srgbClr val="FBAE40"/>
          </p15:clr>
        </p15:guide>
        <p15:guide id="3" orient="horz" pos="2160" userDrawn="1">
          <p15:clr>
            <a:srgbClr val="FBAE40"/>
          </p15:clr>
        </p15:guide>
        <p15:guide id="4" pos="3839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Para começar">
  <p:cSld name="3. Para começar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9" name="Google Shape;29;p13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3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31" name="Google Shape;31;p13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  <p:sp>
        <p:nvSpPr>
          <p:cNvPr id="32" name="Google Shape;32;p13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33" name="Google Shape;33;p13"/>
          <p:cNvSpPr/>
          <p:nvPr/>
        </p:nvSpPr>
        <p:spPr>
          <a:xfrm rot="-119958">
            <a:off x="181178" y="155902"/>
            <a:ext cx="3451570" cy="489299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PARA COMEÇAR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4251273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IVENCIANDO">
  <p:cSld name="VIVENCI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4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6" name="Google Shape;36;p14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4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38" name="Google Shape;38;p14"/>
          <p:cNvSpPr/>
          <p:nvPr/>
        </p:nvSpPr>
        <p:spPr>
          <a:xfrm rot="-119868">
            <a:off x="181697" y="168701"/>
            <a:ext cx="2718645" cy="504311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VIVENCIANDO</a:t>
            </a:r>
            <a:endParaRPr sz="1400"/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0" name="Google Shape;40;p14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2145602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 Praticando">
  <p:cSld name="5. Pratic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3" name="Google Shape;43;p15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15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45" name="Google Shape;45;p15"/>
          <p:cNvSpPr/>
          <p:nvPr/>
        </p:nvSpPr>
        <p:spPr>
          <a:xfrm rot="-119943">
            <a:off x="181400" y="168733"/>
            <a:ext cx="2715040" cy="489299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PRATICANDO</a:t>
            </a:r>
            <a:endParaRPr sz="1400" dirty="0"/>
          </a:p>
        </p:txBody>
      </p:sp>
      <p:sp>
        <p:nvSpPr>
          <p:cNvPr id="46" name="Google Shape;46;p15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7" name="Google Shape;47;p15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96685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ARA SABER MAIS">
  <p:cSld name="PARA SABER MAIS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g29c09b808c8_0_134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0" name="Google Shape;50;g29c09b808c8_0_134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g29c09b808c8_0_134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52" name="Google Shape;52;g29c09b808c8_0_134"/>
          <p:cNvSpPr/>
          <p:nvPr/>
        </p:nvSpPr>
        <p:spPr>
          <a:xfrm rot="-119940">
            <a:off x="166724" y="177170"/>
            <a:ext cx="3396282" cy="53762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399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PARA SABER MAIS</a:t>
            </a:r>
            <a:endParaRPr sz="2399" b="0" i="0" u="none" strike="noStrike" cap="non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53" name="Google Shape;53;g29c09b808c8_0_134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97909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4" name="Google Shape;54;g29c09b808c8_0_134"/>
          <p:cNvSpPr txBox="1">
            <a:spLocks noGrp="1"/>
          </p:cNvSpPr>
          <p:nvPr>
            <p:ph type="title"/>
          </p:nvPr>
        </p:nvSpPr>
        <p:spPr>
          <a:xfrm>
            <a:off x="608441" y="898168"/>
            <a:ext cx="11102988" cy="66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3099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rPr lang="pt-BR"/>
              <a:t>Clique para editar o título Mestre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07953487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 O que aprendemos hoje?">
  <p:cSld name="7. O que aprendemos hoje?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7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7" name="Google Shape;57;p17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" name="Google Shape;58;p17"/>
          <p:cNvPicPr preferRelativeResize="0"/>
          <p:nvPr/>
        </p:nvPicPr>
        <p:blipFill rotWithShape="1">
          <a:blip r:embed="rId3">
            <a:alphaModFix/>
          </a:blip>
          <a:srcRect l="15588" r="14095"/>
          <a:stretch/>
        </p:blipFill>
        <p:spPr>
          <a:xfrm>
            <a:off x="480743" y="673068"/>
            <a:ext cx="4000325" cy="5690667"/>
          </a:xfrm>
          <a:prstGeom prst="rect">
            <a:avLst/>
          </a:prstGeom>
          <a:noFill/>
          <a:ln>
            <a:noFill/>
          </a:ln>
        </p:spPr>
      </p:pic>
      <p:sp>
        <p:nvSpPr>
          <p:cNvPr id="59" name="Google Shape;59;p17"/>
          <p:cNvSpPr txBox="1">
            <a:spLocks noGrp="1"/>
          </p:cNvSpPr>
          <p:nvPr>
            <p:ph type="body" idx="1"/>
          </p:nvPr>
        </p:nvSpPr>
        <p:spPr>
          <a:xfrm>
            <a:off x="4694295" y="987100"/>
            <a:ext cx="6912199" cy="49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●"/>
              <a:defRPr sz="2599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55511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5551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0" name="Google Shape;60;p17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61" name="Google Shape;61;p17"/>
          <p:cNvSpPr/>
          <p:nvPr/>
        </p:nvSpPr>
        <p:spPr>
          <a:xfrm rot="-120000">
            <a:off x="174665" y="155770"/>
            <a:ext cx="5218102" cy="489299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 dirty="0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O QUE APRENDEMOS HOJE?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19056218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 Referências ">
  <p:cSld name="9. Referências 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9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64" name="Google Shape;64;p19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9"/>
          <p:cNvSpPr txBox="1">
            <a:spLocks noGrp="1"/>
          </p:cNvSpPr>
          <p:nvPr>
            <p:ph type="body" idx="1"/>
          </p:nvPr>
        </p:nvSpPr>
        <p:spPr>
          <a:xfrm>
            <a:off x="495431" y="1063567"/>
            <a:ext cx="11236313" cy="51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086" lvl="0" indent="-22854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None/>
              <a:defRPr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171" lvl="1" indent="-330117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257" lvl="2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343" lvl="3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5429" lvl="4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2514" lvl="5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199600" lvl="6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6686" lvl="7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3771" lvl="8" indent="-31742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6" name="Google Shape;66;p19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67" name="Google Shape;67;p19"/>
          <p:cNvSpPr/>
          <p:nvPr/>
        </p:nvSpPr>
        <p:spPr>
          <a:xfrm rot="-120106">
            <a:off x="181272" y="161351"/>
            <a:ext cx="3134058" cy="489299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pt-BR" sz="2599" b="0" i="0" u="none" strike="noStrike" cap="none">
                <a:solidFill>
                  <a:schemeClr val="lt1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REFERÊNCIAS</a:t>
            </a:r>
            <a:endParaRPr sz="1400"/>
          </a:p>
        </p:txBody>
      </p:sp>
    </p:spTree>
    <p:extLst>
      <p:ext uri="{BB962C8B-B14F-4D97-AF65-F5344CB8AC3E}">
        <p14:creationId xmlns:p14="http://schemas.microsoft.com/office/powerpoint/2010/main" val="38869545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39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Contra capa">
  <p:cSld name="10. Contra cap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oogle Shape;69;p11"/>
          <p:cNvGrpSpPr/>
          <p:nvPr/>
        </p:nvGrpSpPr>
        <p:grpSpPr>
          <a:xfrm>
            <a:off x="4282919" y="1616689"/>
            <a:ext cx="4029284" cy="3987200"/>
            <a:chOff x="3060625" y="1076550"/>
            <a:chExt cx="3022750" cy="2990400"/>
          </a:xfrm>
        </p:grpSpPr>
        <p:pic>
          <p:nvPicPr>
            <p:cNvPr id="70" name="Google Shape;70;p1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060625" y="1076550"/>
              <a:ext cx="3022750" cy="2990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Google Shape;71;p1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3545350" y="2438712"/>
              <a:ext cx="2053300" cy="26607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2" name="Google Shape;72;p11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14761494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Contra capa">
  <p:cSld name="1_10. Contra capa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31" descr="Padrão do plano de fundo&#10;&#10;O conteúdo gerado por IA pode estar incorreto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"/>
            <a:ext cx="12188825" cy="6857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3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27826" y="662248"/>
            <a:ext cx="4047706" cy="1400928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3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283259" y="1099786"/>
            <a:ext cx="7879987" cy="4815911"/>
          </a:xfrm>
          <a:prstGeom prst="rect">
            <a:avLst/>
          </a:prstGeom>
          <a:noFill/>
          <a:ln>
            <a:noFill/>
          </a:ln>
        </p:spPr>
      </p:pic>
      <p:sp>
        <p:nvSpPr>
          <p:cNvPr id="77" name="Google Shape;77;p31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FFFFFF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pic>
        <p:nvPicPr>
          <p:cNvPr id="78" name="Google Shape;78;p31" descr="Forma&#10;&#10;O conteúdo gerado por IA pode estar incorreto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756585" y="5943072"/>
            <a:ext cx="3340824" cy="833547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31"/>
          <p:cNvSpPr/>
          <p:nvPr/>
        </p:nvSpPr>
        <p:spPr>
          <a:xfrm rot="-48255" flipH="1">
            <a:off x="799839" y="1071805"/>
            <a:ext cx="4155961" cy="565675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pt-BR" sz="3732" b="0" i="0" u="none" strike="noStrike" cap="none">
                <a:solidFill>
                  <a:srgbClr val="FFFFFF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PARA PROFESSORES</a:t>
            </a:r>
            <a:endParaRPr sz="3732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6197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Sistematizando">
  <p:cSld name="6. Sistematizando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32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2" name="Google Shape;82;p32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" name="Google Shape;83;p32"/>
          <p:cNvSpPr txBox="1"/>
          <p:nvPr/>
        </p:nvSpPr>
        <p:spPr>
          <a:xfrm rot="-5400000">
            <a:off x="11493153" y="48290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  <p:sp>
        <p:nvSpPr>
          <p:cNvPr id="84" name="Google Shape;84;p32"/>
          <p:cNvSpPr/>
          <p:nvPr/>
        </p:nvSpPr>
        <p:spPr>
          <a:xfrm rot="-120000">
            <a:off x="181657" y="183566"/>
            <a:ext cx="1864269" cy="4894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>
            <a:noFill/>
          </a:ln>
        </p:spPr>
        <p:txBody>
          <a:bodyPr spcFirstLastPara="1" wrap="square" lIns="91402" tIns="45688" rIns="91402" bIns="4568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2599" b="0" i="0" u="none" strike="noStrike" cap="none">
              <a:solidFill>
                <a:schemeClr val="lt1"/>
              </a:solidFill>
              <a:latin typeface="Grandstander SemiBold"/>
              <a:ea typeface="Grandstander SemiBold"/>
              <a:cs typeface="Grandstander SemiBold"/>
              <a:sym typeface="Grandstander SemiBold"/>
            </a:endParaRPr>
          </a:p>
        </p:txBody>
      </p:sp>
      <p:sp>
        <p:nvSpPr>
          <p:cNvPr id="85" name="Google Shape;85;p32"/>
          <p:cNvSpPr txBox="1">
            <a:spLocks noGrp="1"/>
          </p:cNvSpPr>
          <p:nvPr>
            <p:ph type="subTitle" idx="1" hasCustomPrompt="1"/>
          </p:nvPr>
        </p:nvSpPr>
        <p:spPr>
          <a:xfrm rot="-120000">
            <a:off x="176396" y="169231"/>
            <a:ext cx="1856683" cy="5453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6000" tIns="72000" rIns="216000" bIns="720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599" b="1">
                <a:solidFill>
                  <a:schemeClr val="lt1"/>
                </a:solidFill>
                <a:latin typeface="Grandstander"/>
                <a:ea typeface="Grandstander"/>
                <a:cs typeface="Grandstander"/>
                <a:sym typeface="Grandstande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pt-BR" dirty="0"/>
              <a:t>SLIDE X</a:t>
            </a:r>
            <a:endParaRPr dirty="0"/>
          </a:p>
        </p:txBody>
      </p:sp>
      <p:sp>
        <p:nvSpPr>
          <p:cNvPr id="2" name="CaixaDeTexto 7">
            <a:extLst>
              <a:ext uri="{FF2B5EF4-FFF2-40B4-BE49-F238E27FC236}">
                <a16:creationId xmlns:a16="http://schemas.microsoft.com/office/drawing/2014/main" id="{0BB0A3A9-6B72-D3AB-9764-905ADAC5406D}"/>
              </a:ext>
            </a:extLst>
          </p:cNvPr>
          <p:cNvSpPr txBox="1"/>
          <p:nvPr userDrawn="1"/>
        </p:nvSpPr>
        <p:spPr>
          <a:xfrm>
            <a:off x="9773920" y="492691"/>
            <a:ext cx="1910080" cy="389513"/>
          </a:xfrm>
          <a:prstGeom prst="roundRect">
            <a:avLst>
              <a:gd name="adj" fmla="val 50000"/>
            </a:avLst>
          </a:prstGeom>
          <a:solidFill>
            <a:srgbClr val="74489D"/>
          </a:solidFill>
          <a:ln w="12700">
            <a:noFill/>
          </a:ln>
        </p:spPr>
        <p:txBody>
          <a:bodyPr wrap="square" lIns="72000" tIns="0" rIns="10800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buSzPts val="1600"/>
            </a:pPr>
            <a:r>
              <a:rPr lang="pt-BR" sz="18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randstander" pitchFamily="2" charset="0"/>
              </a:rPr>
              <a:t>PRINT DO SLIDE</a:t>
            </a:r>
          </a:p>
        </p:txBody>
      </p:sp>
    </p:spTree>
    <p:extLst>
      <p:ext uri="{BB962C8B-B14F-4D97-AF65-F5344CB8AC3E}">
        <p14:creationId xmlns:p14="http://schemas.microsoft.com/office/powerpoint/2010/main" val="2461812095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Capa - Matemática">
  <p:cSld name="1. Capa - Matemátic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63162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 Aprofundando" userDrawn="1">
  <p:cSld name="8. Aprofundan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2" name="Google Shape;72;p18"/>
          <p:cNvSpPr/>
          <p:nvPr/>
        </p:nvSpPr>
        <p:spPr>
          <a:xfrm>
            <a:off x="273062" y="300433"/>
            <a:ext cx="11672959" cy="6268000"/>
          </a:xfrm>
          <a:prstGeom prst="roundRect">
            <a:avLst>
              <a:gd name="adj" fmla="val 3153"/>
            </a:avLst>
          </a:prstGeom>
          <a:solidFill>
            <a:srgbClr val="FFFCF8"/>
          </a:solidFill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6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18"/>
          <p:cNvSpPr txBox="1">
            <a:spLocks noGrp="1"/>
          </p:cNvSpPr>
          <p:nvPr>
            <p:ph type="body" idx="1"/>
          </p:nvPr>
        </p:nvSpPr>
        <p:spPr>
          <a:xfrm>
            <a:off x="608442" y="1652833"/>
            <a:ext cx="11008732" cy="43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135433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None/>
              <a:defRPr sz="2666" baseline="0">
                <a:solidFill>
                  <a:schemeClr val="dk1"/>
                </a:solidFill>
                <a:latin typeface="Arial" panose="020B0604020202020204" pitchFamily="34" charset="0"/>
                <a:ea typeface="Lato"/>
                <a:cs typeface="Lato"/>
                <a:sym typeface="Lato"/>
              </a:defRPr>
            </a:lvl1pPr>
            <a:lvl2pPr marL="1218895" lvl="1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828343" lvl="2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2437790" lvl="3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3047238" lvl="4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3656686" lvl="5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4266133" lvl="6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4875581" lvl="7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5485028" lvl="8" indent="-47401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2000"/>
              <a:buFont typeface="Lato"/>
              <a:buChar char="○"/>
              <a:defRPr sz="2666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  <p:sp>
        <p:nvSpPr>
          <p:cNvPr id="76" name="Google Shape;76;p18"/>
          <p:cNvSpPr txBox="1">
            <a:spLocks noGrp="1"/>
          </p:cNvSpPr>
          <p:nvPr>
            <p:ph type="title"/>
          </p:nvPr>
        </p:nvSpPr>
        <p:spPr>
          <a:xfrm>
            <a:off x="608441" y="898167"/>
            <a:ext cx="11165092" cy="676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1" i="0" u="none" strike="noStrike" cap="none" baseline="0">
                <a:solidFill>
                  <a:schemeClr val="dk1"/>
                </a:solidFill>
                <a:latin typeface="Arial" panose="020B0604020202020204" pitchFamily="34" charset="0"/>
                <a:ea typeface="Lato"/>
                <a:cs typeface="Lato"/>
                <a:sym typeface="Lato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3199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 dirty="0"/>
          </a:p>
        </p:txBody>
      </p:sp>
      <p:sp>
        <p:nvSpPr>
          <p:cNvPr id="2" name="Google Shape;68;p17">
            <a:extLst>
              <a:ext uri="{FF2B5EF4-FFF2-40B4-BE49-F238E27FC236}">
                <a16:creationId xmlns:a16="http://schemas.microsoft.com/office/drawing/2014/main" id="{90FEB611-3DAE-4761-5D18-FF9F331BF20F}"/>
              </a:ext>
            </a:extLst>
          </p:cNvPr>
          <p:cNvSpPr txBox="1">
            <a:spLocks noGrp="1"/>
          </p:cNvSpPr>
          <p:nvPr>
            <p:ph type="subTitle" idx="10"/>
          </p:nvPr>
        </p:nvSpPr>
        <p:spPr>
          <a:xfrm rot="-60000">
            <a:off x="175529" y="209627"/>
            <a:ext cx="5781097" cy="490000"/>
          </a:xfrm>
          <a:prstGeom prst="rect">
            <a:avLst/>
          </a:prstGeom>
          <a:solidFill>
            <a:srgbClr val="74489D"/>
          </a:solidFill>
          <a:ln>
            <a:noFill/>
          </a:ln>
          <a:effectLst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000"/>
              <a:buNone/>
              <a:defRPr sz="2399" baseline="0">
                <a:solidFill>
                  <a:schemeClr val="bg1"/>
                </a:solidFill>
                <a:latin typeface="Grandstander SemiBold" panose="020B060402020202020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endParaRPr dirty="0"/>
          </a:p>
        </p:txBody>
      </p:sp>
      <p:sp>
        <p:nvSpPr>
          <p:cNvPr id="8" name="Google Shape;16;p8"/>
          <p:cNvSpPr txBox="1"/>
          <p:nvPr userDrawn="1"/>
        </p:nvSpPr>
        <p:spPr>
          <a:xfrm rot="-5400000">
            <a:off x="11493153" y="379220"/>
            <a:ext cx="1178800" cy="3896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868" tIns="121868" rIns="121868" bIns="121868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pt-BR" sz="933" b="0" i="0" u="none" strike="noStrike" cap="none" dirty="0">
                <a:solidFill>
                  <a:srgbClr val="333333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2026_AI_V1</a:t>
            </a:r>
            <a:endParaRPr sz="933" b="0" i="0" u="none" strike="noStrike" cap="none" dirty="0">
              <a:solidFill>
                <a:srgbClr val="000000"/>
              </a:solidFill>
              <a:latin typeface="Grandstander Medium"/>
              <a:ea typeface="Grandstander Medium"/>
              <a:cs typeface="Grandstander Medium"/>
              <a:sym typeface="Grandstander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34423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7"/>
          <p:cNvSpPr txBox="1">
            <a:spLocks noGrp="1"/>
          </p:cNvSpPr>
          <p:nvPr>
            <p:ph type="title"/>
          </p:nvPr>
        </p:nvSpPr>
        <p:spPr>
          <a:xfrm>
            <a:off x="415492" y="593369"/>
            <a:ext cx="11357841" cy="5847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Lato"/>
              <a:buNone/>
              <a:defRPr sz="2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"/>
              <a:buNone/>
              <a:defRPr sz="2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7" name="Google Shape;7;p7"/>
          <p:cNvSpPr txBox="1">
            <a:spLocks noGrp="1"/>
          </p:cNvSpPr>
          <p:nvPr>
            <p:ph type="sldNum" idx="12"/>
          </p:nvPr>
        </p:nvSpPr>
        <p:spPr>
          <a:xfrm>
            <a:off x="11293669" y="6248544"/>
            <a:ext cx="731409" cy="389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Google Shape;8;p7"/>
          <p:cNvSpPr txBox="1">
            <a:spLocks noGrp="1"/>
          </p:cNvSpPr>
          <p:nvPr>
            <p:ph type="body" idx="1"/>
          </p:nvPr>
        </p:nvSpPr>
        <p:spPr>
          <a:xfrm>
            <a:off x="415492" y="1536633"/>
            <a:ext cx="11357841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●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600"/>
              <a:buFont typeface="Lato"/>
              <a:buChar char="○"/>
              <a:defRPr sz="16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4489D"/>
              </a:buClr>
              <a:buSzPts val="1400"/>
              <a:buFont typeface="Lato"/>
              <a:buChar char="○"/>
              <a:defRPr sz="1400" b="0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318119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  <p:sldLayoutId id="2147483678" r:id="rId12"/>
    <p:sldLayoutId id="2147483679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hyperlink" Target="https://www.youtube.com/watch?v=S5zuZRV_nW0" TargetMode="External"/><Relationship Id="rId4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image" Target="../media/image3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28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27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fape.educacao.sp.gov.br/curriculopaulista/wp-content/uploads/2023/02/Curriculo_Paulista-etapas-Educa%C3%A7%C3%A3o-Infantil-e-Ensino-Fundamental-ISBN.pdf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8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49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0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1.png"/><Relationship Id="rId4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2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3.png"/><Relationship Id="rId4" Type="http://schemas.openxmlformats.org/officeDocument/2006/relationships/image" Target="../media/image4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4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"/>
          <p:cNvSpPr txBox="1"/>
          <p:nvPr/>
        </p:nvSpPr>
        <p:spPr>
          <a:xfrm>
            <a:off x="615040" y="2666099"/>
            <a:ext cx="10958745" cy="1973886"/>
          </a:xfrm>
          <a:prstGeom prst="rect">
            <a:avLst/>
          </a:prstGeom>
          <a:noFill/>
          <a:ln>
            <a:noFill/>
          </a:ln>
          <a:effectLst>
            <a:outerShdw dist="47625" dir="5400000" algn="bl" rotWithShape="0">
              <a:srgbClr val="000000">
                <a:alpha val="24313"/>
              </a:srgbClr>
            </a:outerShdw>
          </a:effectLst>
        </p:spPr>
        <p:txBody>
          <a:bodyPr spcFirstLastPara="1" wrap="square" lIns="119969" tIns="23994" rIns="121868" bIns="23994" anchor="ctr" anchorCtr="0">
            <a:normAutofit/>
          </a:bodyPr>
          <a:lstStyle/>
          <a:p>
            <a:pPr algn="ctr"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pt-BR" sz="4799" b="1" dirty="0">
                <a:latin typeface="Grandstander"/>
                <a:ea typeface="Grandstander"/>
                <a:cs typeface="Grandstander"/>
                <a:sym typeface="Grandstander"/>
              </a:rPr>
              <a:t>NOÇÕES DE TEMPO II</a:t>
            </a:r>
            <a:endParaRPr sz="4799" b="1" dirty="0">
              <a:latin typeface="Grandstander"/>
              <a:ea typeface="Grandstander"/>
              <a:cs typeface="Grandstander"/>
              <a:sym typeface="Grandstander"/>
            </a:endParaRPr>
          </a:p>
        </p:txBody>
      </p:sp>
      <p:sp>
        <p:nvSpPr>
          <p:cNvPr id="168" name="Google Shape;168;p1"/>
          <p:cNvSpPr/>
          <p:nvPr/>
        </p:nvSpPr>
        <p:spPr>
          <a:xfrm rot="-48481" flipH="1">
            <a:off x="10628136" y="397660"/>
            <a:ext cx="1191008" cy="914688"/>
          </a:xfrm>
          <a:prstGeom prst="roundRect">
            <a:avLst>
              <a:gd name="adj" fmla="val 7293"/>
            </a:avLst>
          </a:prstGeom>
          <a:noFill/>
          <a:ln>
            <a:noFill/>
          </a:ln>
        </p:spPr>
        <p:txBody>
          <a:bodyPr spcFirstLastPara="1" wrap="square" lIns="121868" tIns="121868" rIns="121868" bIns="121868" anchor="ctr" anchorCtr="0">
            <a:noAutofit/>
          </a:bodyPr>
          <a:lstStyle/>
          <a:p>
            <a:pPr algn="ctr">
              <a:buSzPts val="1200"/>
            </a:pPr>
            <a:r>
              <a:rPr lang="pt-BR" sz="5599" dirty="0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lang="pt-BR" sz="5599" u="sng" baseline="30000" dirty="0">
                <a:solidFill>
                  <a:schemeClr val="lt1"/>
                </a:solidFill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endParaRPr sz="2933" u="sng" baseline="30000" dirty="0">
              <a:solidFill>
                <a:schemeClr val="lt1"/>
              </a:solidFill>
            </a:endParaRPr>
          </a:p>
        </p:txBody>
      </p:sp>
      <p:sp>
        <p:nvSpPr>
          <p:cNvPr id="4" name="Google Shape;105;p10">
            <a:extLst>
              <a:ext uri="{FF2B5EF4-FFF2-40B4-BE49-F238E27FC236}">
                <a16:creationId xmlns:a16="http://schemas.microsoft.com/office/drawing/2014/main" id="{48169E03-F02B-95C5-AFD6-E6C6CA768195}"/>
              </a:ext>
            </a:extLst>
          </p:cNvPr>
          <p:cNvSpPr/>
          <p:nvPr/>
        </p:nvSpPr>
        <p:spPr>
          <a:xfrm rot="-120000">
            <a:off x="5340334" y="2265553"/>
            <a:ext cx="1853641" cy="478564"/>
          </a:xfrm>
          <a:prstGeom prst="roundRect">
            <a:avLst>
              <a:gd name="adj" fmla="val 47917"/>
            </a:avLst>
          </a:prstGeom>
          <a:solidFill>
            <a:srgbClr val="4B5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AULA 16</a:t>
            </a:r>
            <a:endParaRPr dirty="0"/>
          </a:p>
        </p:txBody>
      </p:sp>
      <p:sp>
        <p:nvSpPr>
          <p:cNvPr id="5" name="Google Shape;106;p10">
            <a:extLst>
              <a:ext uri="{FF2B5EF4-FFF2-40B4-BE49-F238E27FC236}">
                <a16:creationId xmlns:a16="http://schemas.microsoft.com/office/drawing/2014/main" id="{E4513702-0C03-1402-88A7-EADD93E75AC1}"/>
              </a:ext>
            </a:extLst>
          </p:cNvPr>
          <p:cNvSpPr/>
          <p:nvPr/>
        </p:nvSpPr>
        <p:spPr>
          <a:xfrm rot="-60000">
            <a:off x="4287720" y="4816144"/>
            <a:ext cx="3633824" cy="650943"/>
          </a:xfrm>
          <a:prstGeom prst="roundRect">
            <a:avLst>
              <a:gd name="adj" fmla="val 30970"/>
            </a:avLst>
          </a:prstGeom>
          <a:solidFill>
            <a:srgbClr val="4B5EA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FFFFFF"/>
                </a:solidFill>
                <a:latin typeface="Grandstander SemiBold"/>
                <a:ea typeface="Grandstander SemiBold"/>
                <a:cs typeface="Grandstander SemiBold"/>
                <a:sym typeface="Grandstander SemiBold"/>
              </a:rPr>
              <a:t>MATEMÁTICA</a:t>
            </a:r>
            <a:endParaRPr/>
          </a:p>
        </p:txBody>
      </p:sp>
      <p:sp>
        <p:nvSpPr>
          <p:cNvPr id="6" name="Google Shape;100;p1">
            <a:extLst>
              <a:ext uri="{FF2B5EF4-FFF2-40B4-BE49-F238E27FC236}">
                <a16:creationId xmlns:a16="http://schemas.microsoft.com/office/drawing/2014/main" id="{2F7664E3-4C41-75A6-D942-6D7593A79A1B}"/>
              </a:ext>
            </a:extLst>
          </p:cNvPr>
          <p:cNvSpPr/>
          <p:nvPr/>
        </p:nvSpPr>
        <p:spPr>
          <a:xfrm flipH="1">
            <a:off x="315420" y="5453843"/>
            <a:ext cx="1852592" cy="440047"/>
          </a:xfrm>
          <a:prstGeom prst="roundRect">
            <a:avLst>
              <a:gd name="adj" fmla="val 43258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200"/>
            </a:pPr>
            <a:r>
              <a:rPr lang="pt-BR" sz="2133" dirty="0">
                <a:latin typeface="Grandstander Medium"/>
                <a:ea typeface="Grandstander Medium"/>
                <a:cs typeface="Grandstander Medium"/>
                <a:sym typeface="Grandstander Medium"/>
              </a:rPr>
              <a:t>1</a:t>
            </a:r>
            <a:r>
              <a:rPr lang="pt-BR" sz="2133" u="sng" baseline="30000" dirty="0">
                <a:latin typeface="Grandstander Medium"/>
                <a:ea typeface="Grandstander Medium"/>
                <a:cs typeface="Grandstander Medium"/>
                <a:sym typeface="Grandstander Medium"/>
              </a:rPr>
              <a:t>o</a:t>
            </a:r>
            <a:r>
              <a:rPr lang="pt-BR" sz="2133" dirty="0">
                <a:latin typeface="Grandstander Medium"/>
                <a:ea typeface="Grandstander Medium"/>
                <a:cs typeface="Grandstander Medium"/>
                <a:sym typeface="Grandstander Medium"/>
              </a:rPr>
              <a:t> BIMESTRE</a:t>
            </a:r>
            <a:endParaRPr sz="2133" dirty="0"/>
          </a:p>
        </p:txBody>
      </p:sp>
      <p:sp>
        <p:nvSpPr>
          <p:cNvPr id="7" name="Google Shape;101;p1">
            <a:extLst>
              <a:ext uri="{FF2B5EF4-FFF2-40B4-BE49-F238E27FC236}">
                <a16:creationId xmlns:a16="http://schemas.microsoft.com/office/drawing/2014/main" id="{1D3D74B0-8071-5664-5BF0-4F544C9466BA}"/>
              </a:ext>
            </a:extLst>
          </p:cNvPr>
          <p:cNvSpPr/>
          <p:nvPr/>
        </p:nvSpPr>
        <p:spPr>
          <a:xfrm>
            <a:off x="280432" y="6070178"/>
            <a:ext cx="4922504" cy="440047"/>
          </a:xfrm>
          <a:prstGeom prst="roundRect">
            <a:avLst>
              <a:gd name="adj" fmla="val 49047"/>
            </a:avLst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>
              <a:buSzPts val="1200"/>
            </a:pPr>
            <a:r>
              <a:rPr lang="pt-BR" sz="2133">
                <a:latin typeface="Grandstander Medium"/>
                <a:ea typeface="Grandstander Medium"/>
                <a:cs typeface="Grandstander Medium"/>
                <a:sym typeface="Grandstander Medium"/>
              </a:rPr>
              <a:t>ENSINO FUNDAMENTAL: ANOS INICIAIS</a:t>
            </a:r>
            <a:endParaRPr sz="2133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29c03e3d857_0_218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 indent="-457086">
              <a:buSzPct val="80000"/>
            </a:pPr>
            <a:r>
              <a:rPr lang="pt-BR" dirty="0">
                <a:latin typeface="+mj-lt"/>
              </a:rPr>
              <a:t>MEDIDAS DE TEMPO E SEQUÊNCIA DE DIAS DA SEMANA.</a:t>
            </a: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B35A622B-ABA3-65C1-0845-CACF5B5C95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23493" y="987085"/>
            <a:ext cx="5183050" cy="4960000"/>
          </a:xfrm>
        </p:spPr>
        <p:txBody>
          <a:bodyPr/>
          <a:lstStyle/>
          <a:p>
            <a:pPr>
              <a:buSzPct val="80000"/>
            </a:pPr>
            <a:r>
              <a:rPr lang="pt-BR" dirty="0">
                <a:latin typeface="+mj-lt"/>
              </a:rPr>
              <a:t>RECONHECER E RELACIONAR PERÍODOS DO DIA, COMO A MANHÃ, A TARDE E A NOITE. 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95CCF939-0692-52A0-7C31-548DE1859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620" y="959252"/>
            <a:ext cx="640277" cy="654787"/>
          </a:xfrm>
          <a:prstGeom prst="rect">
            <a:avLst/>
          </a:prstGeom>
        </p:spPr>
      </p:pic>
      <p:pic>
        <p:nvPicPr>
          <p:cNvPr id="1026" name="Picture 2" descr="Calendário&#10;&#10;Descrição gerada automaticamente">
            <a:extLst>
              <a:ext uri="{FF2B5EF4-FFF2-40B4-BE49-F238E27FC236}">
                <a16:creationId xmlns:a16="http://schemas.microsoft.com/office/drawing/2014/main" id="{C934D379-54BB-FF5E-3F83-83288D6D5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73044" y="1176370"/>
            <a:ext cx="3779587" cy="251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01653A81-FB7C-7185-9FD6-3A31164C33F5}"/>
              </a:ext>
            </a:extLst>
          </p:cNvPr>
          <p:cNvSpPr txBox="1"/>
          <p:nvPr/>
        </p:nvSpPr>
        <p:spPr>
          <a:xfrm>
            <a:off x="742473" y="2465729"/>
            <a:ext cx="1096895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QUANTOS DIAS TEM UMA SEMANA?</a:t>
            </a:r>
          </a:p>
          <a:p>
            <a:pPr marL="457200" indent="-457200">
              <a:spcAft>
                <a:spcPts val="12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ALGUÉM SABE QUANDO A SEMANA </a:t>
            </a:r>
            <a:b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COMEÇA? </a:t>
            </a:r>
          </a:p>
          <a:p>
            <a:pPr marL="457200" indent="-457200">
              <a:spcAft>
                <a:spcPts val="12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QUANTOS DIAS DA SEMANA VOCÊS VÃO À ESCOLA? QUAIS?</a:t>
            </a:r>
          </a:p>
          <a:p>
            <a:pPr marL="457200" indent="-457200">
              <a:spcAft>
                <a:spcPts val="12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QUAIS DIAS DA SEMANA VOCÊS NÃO VÃO À ESCOLA?</a:t>
            </a:r>
          </a:p>
          <a:p>
            <a:pPr marL="457200" indent="-457200">
              <a:spcAft>
                <a:spcPts val="12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VOCÊS ACORDAM CEDO EM TODOS OS DIAS DA SEMANA? </a:t>
            </a:r>
          </a:p>
        </p:txBody>
      </p:sp>
      <p:grpSp>
        <p:nvGrpSpPr>
          <p:cNvPr id="2" name="Agrupar 1">
            <a:extLst>
              <a:ext uri="{FF2B5EF4-FFF2-40B4-BE49-F238E27FC236}">
                <a16:creationId xmlns:a16="http://schemas.microsoft.com/office/drawing/2014/main" id="{55EE9F18-B664-1AB4-BFAD-D6B1D6A269D4}"/>
              </a:ext>
            </a:extLst>
          </p:cNvPr>
          <p:cNvGrpSpPr/>
          <p:nvPr/>
        </p:nvGrpSpPr>
        <p:grpSpPr>
          <a:xfrm>
            <a:off x="9098280" y="422596"/>
            <a:ext cx="2659795" cy="415517"/>
            <a:chOff x="289560" y="3851596"/>
            <a:chExt cx="2659795" cy="415517"/>
          </a:xfrm>
        </p:grpSpPr>
        <p:sp>
          <p:nvSpPr>
            <p:cNvPr id="9" name="CaixaDeTexto 8">
              <a:extLst>
                <a:ext uri="{FF2B5EF4-FFF2-40B4-BE49-F238E27FC236}">
                  <a16:creationId xmlns:a16="http://schemas.microsoft.com/office/drawing/2014/main" id="{01906755-AAFF-F6A7-56BA-1E1DE462065D}"/>
                </a:ext>
              </a:extLst>
            </p:cNvPr>
            <p:cNvSpPr txBox="1"/>
            <p:nvPr/>
          </p:nvSpPr>
          <p:spPr>
            <a:xfrm>
              <a:off x="532705" y="3910261"/>
              <a:ext cx="2416650" cy="302955"/>
            </a:xfrm>
            <a:prstGeom prst="roundRect">
              <a:avLst>
                <a:gd name="adj" fmla="val 50000"/>
              </a:avLst>
            </a:prstGeom>
            <a:solidFill>
              <a:srgbClr val="BD68C1"/>
            </a:solidFill>
            <a:ln w="19050">
              <a:solidFill>
                <a:srgbClr val="A839AD"/>
              </a:solidFill>
            </a:ln>
          </p:spPr>
          <p:txBody>
            <a:bodyPr wrap="square" lIns="72000" tIns="0" rIns="10800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r"/>
              <a:r>
                <a:rPr lang="pt-BR" b="1" dirty="0">
                  <a:solidFill>
                    <a:schemeClr val="bg1"/>
                  </a:solidFill>
                  <a:latin typeface="Grandstander" pitchFamily="2" charset="0"/>
                  <a:cs typeface="Rubik Bold" panose="020B0604020202020204" charset="-79"/>
                </a:rPr>
                <a:t>HÁBITOS DE DISCUSSÃO</a:t>
              </a:r>
            </a:p>
          </p:txBody>
        </p:sp>
        <p:pic>
          <p:nvPicPr>
            <p:cNvPr id="10" name="Gráfico 3">
              <a:extLst>
                <a:ext uri="{FF2B5EF4-FFF2-40B4-BE49-F238E27FC236}">
                  <a16:creationId xmlns:a16="http://schemas.microsoft.com/office/drawing/2014/main" id="{AEF10E08-DDDF-2477-3445-4E2468517A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9560" y="3851596"/>
              <a:ext cx="558800" cy="415517"/>
            </a:xfrm>
            <a:prstGeom prst="rect">
              <a:avLst/>
            </a:prstGeom>
          </p:spPr>
        </p:pic>
      </p:grpSp>
      <p:sp>
        <p:nvSpPr>
          <p:cNvPr id="12" name="Espaço Reservado para Texto 11">
            <a:extLst>
              <a:ext uri="{FF2B5EF4-FFF2-40B4-BE49-F238E27FC236}">
                <a16:creationId xmlns:a16="http://schemas.microsoft.com/office/drawing/2014/main" id="{472879A9-A3B2-3FB8-3029-5F3833F436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0631" y="1825432"/>
            <a:ext cx="6688311" cy="677078"/>
          </a:xfrm>
        </p:spPr>
        <p:txBody>
          <a:bodyPr/>
          <a:lstStyle/>
          <a:p>
            <a:pPr marL="0">
              <a:spcAft>
                <a:spcPts val="1200"/>
              </a:spcAft>
            </a:pPr>
            <a:r>
              <a:rPr lang="pt-BR" sz="2600" kern="100" dirty="0">
                <a:ea typeface="Calibri" panose="020F0502020204030204" pitchFamily="34" charset="0"/>
                <a:cs typeface="Times New Roman" panose="02020603050405020304" pitchFamily="18" charset="0"/>
              </a:rPr>
              <a:t>O QUE A SEMANA TEM?</a:t>
            </a:r>
          </a:p>
          <a:p>
            <a:pPr marL="0">
              <a:spcAft>
                <a:spcPts val="1200"/>
              </a:spcAft>
            </a:pPr>
            <a:endParaRPr lang="pt-BR" dirty="0"/>
          </a:p>
        </p:txBody>
      </p:sp>
      <p:sp>
        <p:nvSpPr>
          <p:cNvPr id="11" name="Título 10">
            <a:extLst>
              <a:ext uri="{FF2B5EF4-FFF2-40B4-BE49-F238E27FC236}">
                <a16:creationId xmlns:a16="http://schemas.microsoft.com/office/drawing/2014/main" id="{70CE8EE4-E4CE-7735-A180-0D2D400241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3075" y="898168"/>
            <a:ext cx="6364525" cy="677078"/>
          </a:xfrm>
        </p:spPr>
        <p:txBody>
          <a:bodyPr/>
          <a:lstStyle/>
          <a:p>
            <a:r>
              <a:rPr lang="pt-BR" sz="3100" kern="100" dirty="0">
                <a:ea typeface="Aptos" panose="020B0004020202020204" pitchFamily="34" charset="0"/>
                <a:cs typeface="Times New Roman" panose="02020603050405020304" pitchFamily="18" charset="0"/>
              </a:rPr>
              <a:t>CONVERSE COM A TURMA</a:t>
            </a:r>
            <a:endParaRPr lang="pt-BR" sz="3100" dirty="0"/>
          </a:p>
        </p:txBody>
      </p:sp>
    </p:spTree>
    <p:extLst>
      <p:ext uri="{BB962C8B-B14F-4D97-AF65-F5344CB8AC3E}">
        <p14:creationId xmlns:p14="http://schemas.microsoft.com/office/powerpoint/2010/main" val="10202111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2">
            <a:extLst>
              <a:ext uri="{FF2B5EF4-FFF2-40B4-BE49-F238E27FC236}">
                <a16:creationId xmlns:a16="http://schemas.microsoft.com/office/drawing/2014/main" id="{DDC7B9A6-B847-D11A-90F6-52F6EAD30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100" dirty="0"/>
              <a:t>VÍDEO: A SEMANA INTEIRA </a:t>
            </a:r>
          </a:p>
        </p:txBody>
      </p:sp>
      <p:pic>
        <p:nvPicPr>
          <p:cNvPr id="9" name="Imagem 8" descr="Calendário&#10;&#10;Descrição gerada automaticamente">
            <a:extLst>
              <a:ext uri="{FF2B5EF4-FFF2-40B4-BE49-F238E27FC236}">
                <a16:creationId xmlns:a16="http://schemas.microsoft.com/office/drawing/2014/main" id="{7DD7A27B-BCDF-F6FC-49F1-54568DF5A1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0961" y="1801725"/>
            <a:ext cx="6804052" cy="3838919"/>
          </a:xfrm>
          <a:prstGeom prst="rect">
            <a:avLst/>
          </a:prstGeom>
        </p:spPr>
      </p:pic>
      <p:pic>
        <p:nvPicPr>
          <p:cNvPr id="20" name="Imagem 19">
            <a:extLst>
              <a:ext uri="{FF2B5EF4-FFF2-40B4-BE49-F238E27FC236}">
                <a16:creationId xmlns:a16="http://schemas.microsoft.com/office/drawing/2014/main" id="{420AA426-D9D4-FE89-39B4-E82DB9150C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71698" y="509636"/>
            <a:ext cx="699447" cy="468000"/>
          </a:xfrm>
          <a:prstGeom prst="rect">
            <a:avLst/>
          </a:prstGeom>
        </p:spPr>
      </p:pic>
      <p:grpSp>
        <p:nvGrpSpPr>
          <p:cNvPr id="4" name="Agrupar 3">
            <a:extLst>
              <a:ext uri="{FF2B5EF4-FFF2-40B4-BE49-F238E27FC236}">
                <a16:creationId xmlns:a16="http://schemas.microsoft.com/office/drawing/2014/main" id="{90C1B317-F909-DF50-D59C-9C1B5C7D6A58}"/>
              </a:ext>
            </a:extLst>
          </p:cNvPr>
          <p:cNvGrpSpPr/>
          <p:nvPr/>
        </p:nvGrpSpPr>
        <p:grpSpPr>
          <a:xfrm>
            <a:off x="3470841" y="5882640"/>
            <a:ext cx="5247141" cy="459364"/>
            <a:chOff x="4187825" y="3626245"/>
            <a:chExt cx="5247141" cy="459364"/>
          </a:xfrm>
        </p:grpSpPr>
        <p:sp>
          <p:nvSpPr>
            <p:cNvPr id="5" name="CaixaDeTexto 7">
              <a:extLst>
                <a:ext uri="{FF2B5EF4-FFF2-40B4-BE49-F238E27FC236}">
                  <a16:creationId xmlns:a16="http://schemas.microsoft.com/office/drawing/2014/main" id="{F32631E3-FAA5-D6FD-3CD1-231D0EAEFFD3}"/>
                </a:ext>
              </a:extLst>
            </p:cNvPr>
            <p:cNvSpPr txBox="1"/>
            <p:nvPr/>
          </p:nvSpPr>
          <p:spPr>
            <a:xfrm>
              <a:off x="4289890" y="3708331"/>
              <a:ext cx="5145076" cy="302955"/>
            </a:xfrm>
            <a:prstGeom prst="roundRect">
              <a:avLst>
                <a:gd name="adj" fmla="val 50000"/>
              </a:avLst>
            </a:prstGeom>
            <a:solidFill>
              <a:srgbClr val="FFF2CC"/>
            </a:solidFill>
            <a:ln w="12700">
              <a:solidFill>
                <a:schemeClr val="bg2"/>
              </a:solidFill>
            </a:ln>
          </p:spPr>
          <p:txBody>
            <a:bodyPr wrap="square" lIns="72000" tIns="0" rIns="108000" bIns="0" rtlCol="0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defRPr/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defRPr sz="1400" b="0" i="0" u="none" strike="noStrike" cap="non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pPr algn="ctr">
                <a:buSzPts val="1600"/>
              </a:pPr>
              <a:r>
                <a:rPr lang="pt-BR" dirty="0">
                  <a:solidFill>
                    <a:schemeClr val="dk1"/>
                  </a:solidFill>
                  <a:ea typeface="Lato"/>
                  <a:cs typeface="Lato"/>
                  <a:sym typeface="Lato"/>
                  <a:hlinkClick r:id="rId5"/>
                </a:rPr>
                <a:t>https://www.youtube.com/watch?v=S5zuZRV_nW0</a:t>
              </a:r>
              <a:endParaRPr lang="pt-BR" dirty="0">
                <a:solidFill>
                  <a:schemeClr val="dk1"/>
                </a:solidFill>
                <a:ea typeface="Lato"/>
                <a:cs typeface="Lato"/>
                <a:sym typeface="Lato"/>
              </a:endParaRPr>
            </a:p>
          </p:txBody>
        </p:sp>
        <p:pic>
          <p:nvPicPr>
            <p:cNvPr id="6" name="Gráfico 10">
              <a:extLst>
                <a:ext uri="{FF2B5EF4-FFF2-40B4-BE49-F238E27FC236}">
                  <a16:creationId xmlns:a16="http://schemas.microsoft.com/office/drawing/2014/main" id="{5E0FEBEA-EA30-44A2-7C57-3B6B3950A46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4187825" y="3626245"/>
              <a:ext cx="524987" cy="45936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80494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FF7FABC3-A6E6-0A87-6D73-FC22F2A23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3694" y="1652833"/>
            <a:ext cx="11097909" cy="4396000"/>
          </a:xfrm>
        </p:spPr>
        <p:txBody>
          <a:bodyPr/>
          <a:lstStyle/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r>
              <a:rPr lang="pt-BR" sz="2600" dirty="0">
                <a:solidFill>
                  <a:srgbClr val="231F20"/>
                </a:solidFill>
                <a:latin typeface="+mj-lt"/>
                <a:ea typeface="Times New Roman" panose="02020603050405020304" pitchFamily="18" charset="0"/>
              </a:rPr>
              <a:t> </a:t>
            </a: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  <a:p>
            <a:endParaRPr lang="pt-BR" sz="2600" dirty="0">
              <a:solidFill>
                <a:srgbClr val="231F20"/>
              </a:solidFill>
              <a:latin typeface="+mj-lt"/>
              <a:ea typeface="Times New Roman" panose="02020603050405020304" pitchFamily="18" charset="0"/>
            </a:endParaRP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4E3CB0A-7934-D99F-9F48-13BDD1439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kern="100" dirty="0">
                <a:solidFill>
                  <a:srgbClr val="231F2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BRINCANDO COM OS DIAS DA SEMANA</a:t>
            </a:r>
            <a:br>
              <a:rPr lang="pt-BR" kern="100" dirty="0">
                <a:solidFill>
                  <a:srgbClr val="231F2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pt-BR" dirty="0"/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C30FFC5F-B6D6-7FD6-CA7A-AF1F597306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76363" y="3101009"/>
            <a:ext cx="3282615" cy="3139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3ACEB2E-70D8-7A01-9CEA-4A2AA695DFCB}"/>
              </a:ext>
            </a:extLst>
          </p:cNvPr>
          <p:cNvSpPr txBox="1"/>
          <p:nvPr/>
        </p:nvSpPr>
        <p:spPr>
          <a:xfrm>
            <a:off x="629577" y="1738586"/>
            <a:ext cx="7625673" cy="3139289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>
              <a:spcAft>
                <a:spcPts val="2400"/>
              </a:spcAft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/>
              </a:rPr>
              <a:t>VAMOS BRINCAR DE AMARELINHA?</a:t>
            </a:r>
          </a:p>
          <a:p>
            <a:pPr marL="457086" indent="-457086">
              <a:spcAft>
                <a:spcPts val="1200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/>
              </a:rPr>
              <a:t>FORMEM GRUPOS DE 4 A 5 ESTUDANTES;</a:t>
            </a:r>
          </a:p>
          <a:p>
            <a:pPr marL="457086" indent="-457086">
              <a:spcAft>
                <a:spcPts val="1200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/>
              </a:rPr>
              <a:t>CADA GRUPO DESENHARÁ A SUA AMARELINHA E ESCREVERÁ OS DIAS DA SEMANA;</a:t>
            </a:r>
          </a:p>
          <a:p>
            <a:pPr marL="457086" indent="-457086">
              <a:spcAft>
                <a:spcPts val="1200"/>
              </a:spcAft>
              <a:buClr>
                <a:srgbClr val="7030A0"/>
              </a:buClr>
              <a:buSzPct val="150000"/>
              <a:buFont typeface="Arial" panose="020B0604020202020204" pitchFamily="34" charset="0"/>
              <a:buChar char="•"/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/>
              </a:rPr>
              <a:t>ATENÇÃO ÀS REGRAS. </a:t>
            </a:r>
            <a:endParaRPr lang="pt-BR" sz="2600" kern="100" dirty="0"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58BEA71-F1E1-C628-7405-2B5848FD5C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96026" y="365548"/>
            <a:ext cx="392653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0884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6956BC3C-CCD1-53C8-741B-305621360A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1934" y="421061"/>
            <a:ext cx="524765" cy="468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F70C60A2-05BA-514D-5F54-2F4721E930DD}"/>
              </a:ext>
            </a:extLst>
          </p:cNvPr>
          <p:cNvSpPr txBox="1"/>
          <p:nvPr/>
        </p:nvSpPr>
        <p:spPr>
          <a:xfrm>
            <a:off x="2466803" y="5178959"/>
            <a:ext cx="7916453" cy="1197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ESTA IMAGEM ACONTECE DE DIA.</a:t>
            </a:r>
          </a:p>
          <a:p>
            <a:pPr>
              <a:lnSpc>
                <a:spcPct val="107000"/>
              </a:lnSpc>
              <a:spcAft>
                <a:spcPts val="1066"/>
              </a:spcAft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ESTA IMAGEM ACONTECE DE NOITE. </a:t>
            </a:r>
          </a:p>
        </p:txBody>
      </p:sp>
      <p:pic>
        <p:nvPicPr>
          <p:cNvPr id="8" name="Picture 2" descr="Avião comercial voando no céu">
            <a:extLst>
              <a:ext uri="{FF2B5EF4-FFF2-40B4-BE49-F238E27FC236}">
                <a16:creationId xmlns:a16="http://schemas.microsoft.com/office/drawing/2014/main" id="{2E903023-22A8-AFB6-7C3E-FBF5043C4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29738" y="1259926"/>
            <a:ext cx="5244255" cy="349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: Cantos Arredondados 6">
            <a:extLst>
              <a:ext uri="{FF2B5EF4-FFF2-40B4-BE49-F238E27FC236}">
                <a16:creationId xmlns:a16="http://schemas.microsoft.com/office/drawing/2014/main" id="{F1F0693D-CB62-8B43-635B-B68E08419D34}"/>
              </a:ext>
            </a:extLst>
          </p:cNvPr>
          <p:cNvSpPr/>
          <p:nvPr/>
        </p:nvSpPr>
        <p:spPr>
          <a:xfrm>
            <a:off x="1410435" y="5117174"/>
            <a:ext cx="959750" cy="522686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87" dirty="0"/>
          </a:p>
        </p:txBody>
      </p:sp>
      <p:sp>
        <p:nvSpPr>
          <p:cNvPr id="12" name="Retângulo: Cantos Arredondados 10">
            <a:extLst>
              <a:ext uri="{FF2B5EF4-FFF2-40B4-BE49-F238E27FC236}">
                <a16:creationId xmlns:a16="http://schemas.microsoft.com/office/drawing/2014/main" id="{0EA28038-1C7D-26FA-ABEF-963A1E01FC56}"/>
              </a:ext>
            </a:extLst>
          </p:cNvPr>
          <p:cNvSpPr/>
          <p:nvPr/>
        </p:nvSpPr>
        <p:spPr>
          <a:xfrm>
            <a:off x="1410435" y="5857100"/>
            <a:ext cx="959750" cy="522686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87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BE7C4A9F-6ACD-4374-4EB7-8F4BD12D0792}"/>
              </a:ext>
            </a:extLst>
          </p:cNvPr>
          <p:cNvSpPr txBox="1"/>
          <p:nvPr/>
        </p:nvSpPr>
        <p:spPr>
          <a:xfrm>
            <a:off x="620798" y="1563440"/>
            <a:ext cx="509095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8661">
              <a:buClr>
                <a:srgbClr val="7030A0"/>
              </a:buClr>
              <a:buSzPct val="100000"/>
              <a:tabLst>
                <a:tab pos="430846" algn="l"/>
              </a:tabLst>
            </a:pPr>
            <a:r>
              <a:rPr lang="pt-PT" sz="2600" b="1" dirty="0">
                <a:solidFill>
                  <a:srgbClr val="74489D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1.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JUNO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É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UM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MENINO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MUITO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SONHADOR.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SONHO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DELE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É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SER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PILOTO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DE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AVIÃO. OBSERVE A IMAGEM E MARQUE COM UM </a:t>
            </a:r>
            <a:r>
              <a:rPr lang="pt-PT" sz="2600" b="1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X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A OPÇÃO CORRETA.</a:t>
            </a:r>
            <a:endParaRPr lang="pt-BR" sz="2600" dirty="0">
              <a:latin typeface="+mn-lt"/>
              <a:ea typeface="Segoe Print" panose="02000600000000000000" pitchFamily="2" charset="0"/>
              <a:cs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4733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D1B3EFD9-AC3F-0B54-A6B5-8B70CDC458A5}"/>
              </a:ext>
            </a:extLst>
          </p:cNvPr>
          <p:cNvSpPr/>
          <p:nvPr/>
        </p:nvSpPr>
        <p:spPr>
          <a:xfrm>
            <a:off x="1507052" y="5252497"/>
            <a:ext cx="766515" cy="2520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b="1" dirty="0">
                <a:solidFill>
                  <a:schemeClr val="tx1"/>
                </a:solidFill>
              </a:rPr>
              <a:t>X</a:t>
            </a:r>
          </a:p>
        </p:txBody>
      </p:sp>
      <p:pic>
        <p:nvPicPr>
          <p:cNvPr id="5" name="Google Shape;184;p6">
            <a:extLst>
              <a:ext uri="{FF2B5EF4-FFF2-40B4-BE49-F238E27FC236}">
                <a16:creationId xmlns:a16="http://schemas.microsoft.com/office/drawing/2014/main" id="{4F312303-E230-083B-C0D2-5788FCEFDD1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195061" y="442906"/>
            <a:ext cx="414819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EDAE2C3-F35D-1F61-5263-FA91C1BCD617}"/>
              </a:ext>
            </a:extLst>
          </p:cNvPr>
          <p:cNvSpPr txBox="1"/>
          <p:nvPr/>
        </p:nvSpPr>
        <p:spPr>
          <a:xfrm>
            <a:off x="2466803" y="5178959"/>
            <a:ext cx="7916453" cy="11971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2400"/>
              </a:spcAft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ESTA IMAGEM ACONTECE DE DIA.</a:t>
            </a:r>
          </a:p>
          <a:p>
            <a:pPr>
              <a:lnSpc>
                <a:spcPct val="107000"/>
              </a:lnSpc>
              <a:spcAft>
                <a:spcPts val="1066"/>
              </a:spcAft>
            </a:pPr>
            <a:r>
              <a:rPr lang="pt-BR" sz="2600" kern="100" dirty="0"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ESTA IMAGEM ACONTECE DE NOITE. </a:t>
            </a:r>
          </a:p>
        </p:txBody>
      </p:sp>
      <p:pic>
        <p:nvPicPr>
          <p:cNvPr id="12" name="Picture 2" descr="Avião comercial voando no céu">
            <a:extLst>
              <a:ext uri="{FF2B5EF4-FFF2-40B4-BE49-F238E27FC236}">
                <a16:creationId xmlns:a16="http://schemas.microsoft.com/office/drawing/2014/main" id="{37F28226-2CCC-C8E1-AC1F-58DC97CC72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829738" y="1259926"/>
            <a:ext cx="5244255" cy="3491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: Cantos Arredondados 6">
            <a:extLst>
              <a:ext uri="{FF2B5EF4-FFF2-40B4-BE49-F238E27FC236}">
                <a16:creationId xmlns:a16="http://schemas.microsoft.com/office/drawing/2014/main" id="{010BD350-AFC7-F8A5-4060-CD6F9B8B522A}"/>
              </a:ext>
            </a:extLst>
          </p:cNvPr>
          <p:cNvSpPr/>
          <p:nvPr/>
        </p:nvSpPr>
        <p:spPr>
          <a:xfrm>
            <a:off x="1410435" y="5117174"/>
            <a:ext cx="959750" cy="522686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87" dirty="0"/>
          </a:p>
        </p:txBody>
      </p:sp>
      <p:sp>
        <p:nvSpPr>
          <p:cNvPr id="15" name="Retângulo: Cantos Arredondados 10">
            <a:extLst>
              <a:ext uri="{FF2B5EF4-FFF2-40B4-BE49-F238E27FC236}">
                <a16:creationId xmlns:a16="http://schemas.microsoft.com/office/drawing/2014/main" id="{41E1DBA5-EC41-BA6C-37C4-E100B67530B1}"/>
              </a:ext>
            </a:extLst>
          </p:cNvPr>
          <p:cNvSpPr/>
          <p:nvPr/>
        </p:nvSpPr>
        <p:spPr>
          <a:xfrm>
            <a:off x="1410435" y="5857100"/>
            <a:ext cx="959750" cy="522686"/>
          </a:xfrm>
          <a:prstGeom prst="round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487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D56F40CB-5B17-8E9E-0022-70C10E931038}"/>
              </a:ext>
            </a:extLst>
          </p:cNvPr>
          <p:cNvSpPr txBox="1"/>
          <p:nvPr/>
        </p:nvSpPr>
        <p:spPr>
          <a:xfrm>
            <a:off x="620798" y="1563440"/>
            <a:ext cx="5090954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8661">
              <a:buClr>
                <a:srgbClr val="7030A0"/>
              </a:buClr>
              <a:buSzPct val="100000"/>
              <a:tabLst>
                <a:tab pos="430846" algn="l"/>
              </a:tabLst>
            </a:pPr>
            <a:r>
              <a:rPr lang="pt-PT" sz="2600" b="1" dirty="0">
                <a:solidFill>
                  <a:srgbClr val="74489D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1.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JUNO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É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UM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MENINO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MUITO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SONHADOR.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SONHO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DELE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É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SER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PILOTO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DE</a:t>
            </a:r>
            <a:r>
              <a:rPr lang="pt-PT" sz="2600" spc="267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AVIÃO. OBSERVE A IMAGEM E MARQUE COM UM </a:t>
            </a:r>
            <a:r>
              <a:rPr lang="pt-PT" sz="2600" b="1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X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A OPÇÃO CORRETA.</a:t>
            </a:r>
            <a:endParaRPr lang="pt-BR" sz="2600" dirty="0">
              <a:latin typeface="+mn-lt"/>
              <a:ea typeface="Segoe Print" panose="02000600000000000000" pitchFamily="2" charset="0"/>
              <a:cs typeface="Segoe Print" panose="02000600000000000000" pitchFamily="2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4658884-1755-2C8D-5A34-3B5A8CB70B33}"/>
              </a:ext>
            </a:extLst>
          </p:cNvPr>
          <p:cNvSpPr txBox="1"/>
          <p:nvPr/>
        </p:nvSpPr>
        <p:spPr>
          <a:xfrm>
            <a:off x="8678934" y="422253"/>
            <a:ext cx="239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rtl="0"/>
            <a:r>
              <a:rPr lang="pt-BR" sz="2800" b="1" i="0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CORREÇÃO</a:t>
            </a:r>
            <a:endParaRPr lang="pt-BR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3059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87F4610-56AC-922A-1481-341D91487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39" y="1229443"/>
            <a:ext cx="11607086" cy="650127"/>
          </a:xfrm>
          <a:prstGeom prst="rect">
            <a:avLst/>
          </a:prstGeom>
        </p:spPr>
      </p:pic>
      <p:pic>
        <p:nvPicPr>
          <p:cNvPr id="2" name="Google Shape;192;p6">
            <a:extLst>
              <a:ext uri="{FF2B5EF4-FFF2-40B4-BE49-F238E27FC236}">
                <a16:creationId xmlns:a16="http://schemas.microsoft.com/office/drawing/2014/main" id="{95226732-467C-7F52-3DB9-1B32C5AA3C41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34712" y="462208"/>
            <a:ext cx="478174" cy="46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4098F32-75FD-D613-3924-B2824AB32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39" y="1229443"/>
            <a:ext cx="11607086" cy="65012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121D34A1-D6E2-E57B-F472-F434D4D6267F}"/>
              </a:ext>
            </a:extLst>
          </p:cNvPr>
          <p:cNvSpPr/>
          <p:nvPr/>
        </p:nvSpPr>
        <p:spPr>
          <a:xfrm>
            <a:off x="1364317" y="4237363"/>
            <a:ext cx="2726779" cy="753948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MANHÃ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BA416753-71C9-09EA-56E6-A1B028B94DC8}"/>
              </a:ext>
            </a:extLst>
          </p:cNvPr>
          <p:cNvSpPr/>
          <p:nvPr/>
        </p:nvSpPr>
        <p:spPr>
          <a:xfrm>
            <a:off x="1364314" y="5199488"/>
            <a:ext cx="2726779" cy="753948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NOITE 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3E94EF9F-AEB6-5BB6-E99D-1B4E132BA305}"/>
              </a:ext>
            </a:extLst>
          </p:cNvPr>
          <p:cNvSpPr/>
          <p:nvPr/>
        </p:nvSpPr>
        <p:spPr>
          <a:xfrm>
            <a:off x="1364315" y="3291818"/>
            <a:ext cx="2726779" cy="753948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TARDE</a:t>
            </a:r>
          </a:p>
        </p:txBody>
      </p:sp>
      <p:pic>
        <p:nvPicPr>
          <p:cNvPr id="13" name="Picture 4">
            <a:extLst>
              <a:ext uri="{FF2B5EF4-FFF2-40B4-BE49-F238E27FC236}">
                <a16:creationId xmlns:a16="http://schemas.microsoft.com/office/drawing/2014/main" id="{74E2DC0D-223E-89A1-ED5B-2EBB13BCE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4412" y="2619809"/>
            <a:ext cx="2591118" cy="356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EB85631D-FD0F-E41A-984B-C4DABFE4B3D3}"/>
              </a:ext>
            </a:extLst>
          </p:cNvPr>
          <p:cNvSpPr txBox="1"/>
          <p:nvPr/>
        </p:nvSpPr>
        <p:spPr>
          <a:xfrm>
            <a:off x="581739" y="1048195"/>
            <a:ext cx="11375799" cy="1323407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 marR="127815">
              <a:buClr>
                <a:srgbClr val="7030A0"/>
              </a:buClr>
              <a:buSzPct val="100000"/>
              <a:tabLst>
                <a:tab pos="428306" algn="l"/>
              </a:tabLst>
            </a:pPr>
            <a:r>
              <a:rPr lang="pt-BR" sz="2600" b="1" dirty="0">
                <a:solidFill>
                  <a:srgbClr val="74489D"/>
                </a:solidFill>
                <a:latin typeface="+mn-lt"/>
              </a:rPr>
              <a:t>2.</a:t>
            </a:r>
            <a:r>
              <a:rPr lang="pt-BR" sz="2600" dirty="0">
                <a:solidFill>
                  <a:schemeClr val="tx1"/>
                </a:solidFill>
                <a:latin typeface="+mn-lt"/>
              </a:rPr>
              <a:t> JUNO BRINCOU TANTO COM SEU AVIÃO QUE SONHOU QUE ESTAVA NO CÉU. OBSERVE A IMAGEM E PINTE O PERÍODO EM QUE O SONHO ACONTECEU.</a:t>
            </a:r>
            <a:endParaRPr lang="pt-BR" sz="2600" dirty="0">
              <a:solidFill>
                <a:schemeClr val="tx1"/>
              </a:solidFill>
              <a:latin typeface="+mn-lt"/>
              <a:ea typeface="Segoe Print" panose="02000600000000000000" pitchFamily="2" charset="0"/>
              <a:cs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542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87F4610-56AC-922A-1481-341D91487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39" y="1229443"/>
            <a:ext cx="11607086" cy="65012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374CF567-A15A-9BEC-BD5F-E17035AEDE3F}"/>
              </a:ext>
            </a:extLst>
          </p:cNvPr>
          <p:cNvSpPr/>
          <p:nvPr/>
        </p:nvSpPr>
        <p:spPr>
          <a:xfrm>
            <a:off x="1364317" y="4242202"/>
            <a:ext cx="2726779" cy="753948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MANHÃ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61B4B2D-85E2-5920-D02B-79B651458745}"/>
              </a:ext>
            </a:extLst>
          </p:cNvPr>
          <p:cNvSpPr/>
          <p:nvPr/>
        </p:nvSpPr>
        <p:spPr>
          <a:xfrm>
            <a:off x="1364314" y="5204327"/>
            <a:ext cx="2726779" cy="753948"/>
          </a:xfrm>
          <a:prstGeom prst="rect">
            <a:avLst/>
          </a:prstGeom>
          <a:solidFill>
            <a:srgbClr val="7030A0">
              <a:alpha val="27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b="1" dirty="0">
                <a:solidFill>
                  <a:schemeClr val="tx1"/>
                </a:solidFill>
              </a:rPr>
              <a:t>NOITE</a:t>
            </a:r>
            <a:r>
              <a:rPr lang="pt-BR" sz="2600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1657216-5569-6722-7AE1-A7DD478EF8B5}"/>
              </a:ext>
            </a:extLst>
          </p:cNvPr>
          <p:cNvSpPr/>
          <p:nvPr/>
        </p:nvSpPr>
        <p:spPr>
          <a:xfrm>
            <a:off x="1364315" y="3296657"/>
            <a:ext cx="2726779" cy="753948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TARDE</a:t>
            </a:r>
          </a:p>
        </p:txBody>
      </p:sp>
      <p:pic>
        <p:nvPicPr>
          <p:cNvPr id="10" name="Picture 4">
            <a:extLst>
              <a:ext uri="{FF2B5EF4-FFF2-40B4-BE49-F238E27FC236}">
                <a16:creationId xmlns:a16="http://schemas.microsoft.com/office/drawing/2014/main" id="{6D739884-9241-24C8-E08F-667F4A219C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4412" y="2613400"/>
            <a:ext cx="2591118" cy="3565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Google Shape;184;p6">
            <a:extLst>
              <a:ext uri="{FF2B5EF4-FFF2-40B4-BE49-F238E27FC236}">
                <a16:creationId xmlns:a16="http://schemas.microsoft.com/office/drawing/2014/main" id="{9D611124-7D71-10B4-0ED2-160F8F924599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98438" y="439058"/>
            <a:ext cx="414819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F1F86F0D-AB02-C90B-8718-9A850B982B23}"/>
              </a:ext>
            </a:extLst>
          </p:cNvPr>
          <p:cNvSpPr txBox="1"/>
          <p:nvPr/>
        </p:nvSpPr>
        <p:spPr>
          <a:xfrm>
            <a:off x="8678934" y="422253"/>
            <a:ext cx="239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rtl="0"/>
            <a:r>
              <a:rPr lang="pt-BR" sz="2800" b="1" i="0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CORREÇÃO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613DAC5-824C-0AF1-250C-361A2D991ADA}"/>
              </a:ext>
            </a:extLst>
          </p:cNvPr>
          <p:cNvSpPr txBox="1"/>
          <p:nvPr/>
        </p:nvSpPr>
        <p:spPr>
          <a:xfrm>
            <a:off x="581739" y="1048195"/>
            <a:ext cx="11375799" cy="1323407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 marR="127815">
              <a:buClr>
                <a:srgbClr val="7030A0"/>
              </a:buClr>
              <a:buSzPct val="100000"/>
              <a:tabLst>
                <a:tab pos="428306" algn="l"/>
              </a:tabLst>
            </a:pPr>
            <a:r>
              <a:rPr lang="pt-BR" sz="2600" b="1" dirty="0">
                <a:solidFill>
                  <a:srgbClr val="74489D"/>
                </a:solidFill>
                <a:latin typeface="+mn-lt"/>
              </a:rPr>
              <a:t>2.</a:t>
            </a:r>
            <a:r>
              <a:rPr lang="pt-BR" sz="2600" dirty="0">
                <a:solidFill>
                  <a:schemeClr val="tx1"/>
                </a:solidFill>
                <a:latin typeface="+mn-lt"/>
              </a:rPr>
              <a:t> JUNO BRINCOU TANTO COM SEU AVIÃO QUE SONHOU QUE ESTAVA NO CÉU. OBSERVE A IMAGEM E PINTE O PERÍODO EM QUE O SONHO ACONTECEU.</a:t>
            </a:r>
            <a:endParaRPr lang="pt-BR" sz="2600" dirty="0">
              <a:solidFill>
                <a:schemeClr val="tx1"/>
              </a:solidFill>
              <a:latin typeface="+mn-lt"/>
              <a:ea typeface="Segoe Print" panose="02000600000000000000" pitchFamily="2" charset="0"/>
              <a:cs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658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9EAE287-388F-B47A-4687-4E3992340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39" y="1229443"/>
            <a:ext cx="11607086" cy="65012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C45A740-1931-EF35-E982-38B1861857B9}"/>
              </a:ext>
            </a:extLst>
          </p:cNvPr>
          <p:cNvSpPr txBox="1"/>
          <p:nvPr/>
        </p:nvSpPr>
        <p:spPr>
          <a:xfrm>
            <a:off x="608441" y="1015035"/>
            <a:ext cx="1099864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30354">
              <a:buClr>
                <a:srgbClr val="7030A0"/>
              </a:buClr>
              <a:buSzPct val="100000"/>
              <a:tabLst>
                <a:tab pos="427460" algn="l"/>
              </a:tabLst>
            </a:pPr>
            <a:r>
              <a:rPr lang="pt-BR" sz="2600" b="1" dirty="0">
                <a:solidFill>
                  <a:srgbClr val="74489D"/>
                </a:solidFill>
              </a:rPr>
              <a:t>3.</a:t>
            </a:r>
            <a:r>
              <a:rPr lang="pt-BR" sz="2600" dirty="0"/>
              <a:t> MOSTRE PARA JUNO O QUE VOCÊ FAZ NO SEU DIA, DESENHANDO DE ACORDO COM O PERÍODO INDICADO EM CADA QUADRO.</a:t>
            </a:r>
            <a:endParaRPr lang="pt-PT" sz="2600" dirty="0">
              <a:solidFill>
                <a:srgbClr val="FF0000"/>
              </a:solidFill>
              <a:latin typeface="+mn-lt"/>
              <a:ea typeface="Segoe Print" panose="02000600000000000000" pitchFamily="2" charset="0"/>
              <a:cs typeface="Segoe Print" panose="02000600000000000000" pitchFamily="2" charset="0"/>
            </a:endParaRP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709660EF-5383-8D88-156B-82104AEB69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94893"/>
              </p:ext>
            </p:extLst>
          </p:nvPr>
        </p:nvGraphicFramePr>
        <p:xfrm>
          <a:off x="1316319" y="2430531"/>
          <a:ext cx="9556185" cy="3430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395">
                  <a:extLst>
                    <a:ext uri="{9D8B030D-6E8A-4147-A177-3AD203B41FA5}">
                      <a16:colId xmlns:a16="http://schemas.microsoft.com/office/drawing/2014/main" val="537394015"/>
                    </a:ext>
                  </a:extLst>
                </a:gridCol>
                <a:gridCol w="3185395">
                  <a:extLst>
                    <a:ext uri="{9D8B030D-6E8A-4147-A177-3AD203B41FA5}">
                      <a16:colId xmlns:a16="http://schemas.microsoft.com/office/drawing/2014/main" val="2821252422"/>
                    </a:ext>
                  </a:extLst>
                </a:gridCol>
                <a:gridCol w="3185395">
                  <a:extLst>
                    <a:ext uri="{9D8B030D-6E8A-4147-A177-3AD203B41FA5}">
                      <a16:colId xmlns:a16="http://schemas.microsoft.com/office/drawing/2014/main" val="3191016907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pPr algn="ctr"/>
                      <a:r>
                        <a:rPr lang="pt-BR" sz="2600" b="0" dirty="0">
                          <a:solidFill>
                            <a:schemeClr val="bg1"/>
                          </a:solidFill>
                        </a:rPr>
                        <a:t>MANHÃ</a:t>
                      </a:r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600" b="0" dirty="0">
                          <a:solidFill>
                            <a:schemeClr val="bg1"/>
                          </a:solidFill>
                        </a:rPr>
                        <a:t>TARDE</a:t>
                      </a:r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600" b="0" dirty="0">
                          <a:solidFill>
                            <a:schemeClr val="bg1"/>
                          </a:solidFill>
                        </a:rPr>
                        <a:t>NOITE</a:t>
                      </a:r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686759"/>
                  </a:ext>
                </a:extLst>
              </a:tr>
              <a:tr h="2919744">
                <a:tc>
                  <a:txBody>
                    <a:bodyPr/>
                    <a:lstStyle/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2600" dirty="0"/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2600" dirty="0"/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670544"/>
                  </a:ext>
                </a:extLst>
              </a:tr>
            </a:tbl>
          </a:graphicData>
        </a:graphic>
      </p:graphicFrame>
      <p:pic>
        <p:nvPicPr>
          <p:cNvPr id="3" name="Google Shape;344;p30">
            <a:extLst>
              <a:ext uri="{FF2B5EF4-FFF2-40B4-BE49-F238E27FC236}">
                <a16:creationId xmlns:a16="http://schemas.microsoft.com/office/drawing/2014/main" id="{CAC2CE5B-7D99-B500-3D80-6C15F6290CE1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376972" y="486607"/>
            <a:ext cx="414000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55996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87F4610-56AC-922A-1481-341D91487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39" y="1229443"/>
            <a:ext cx="11607086" cy="650127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4F9B34A8-3D7F-906A-C29F-3D02CAEA2FA7}"/>
              </a:ext>
            </a:extLst>
          </p:cNvPr>
          <p:cNvSpPr txBox="1"/>
          <p:nvPr/>
        </p:nvSpPr>
        <p:spPr>
          <a:xfrm>
            <a:off x="1126768" y="5940734"/>
            <a:ext cx="8657835" cy="532870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>
              <a:lnSpc>
                <a:spcPct val="107000"/>
              </a:lnSpc>
              <a:spcAft>
                <a:spcPts val="1066"/>
              </a:spcAft>
            </a:pPr>
            <a:r>
              <a:rPr lang="pt-BR" sz="2600" b="1" kern="100" dirty="0">
                <a:ea typeface="Aptos" panose="020B0004020202020204" pitchFamily="34" charset="0"/>
                <a:cs typeface="Times New Roman"/>
              </a:rPr>
              <a:t>RESPOSTA PESSOAL. </a:t>
            </a:r>
            <a:endParaRPr lang="pt-BR" sz="2600" b="1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C5F29568-DF34-68D8-8E5E-634B6EEBDE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1252405"/>
              </p:ext>
            </p:extLst>
          </p:nvPr>
        </p:nvGraphicFramePr>
        <p:xfrm>
          <a:off x="1316319" y="2434439"/>
          <a:ext cx="9556185" cy="34302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85395">
                  <a:extLst>
                    <a:ext uri="{9D8B030D-6E8A-4147-A177-3AD203B41FA5}">
                      <a16:colId xmlns:a16="http://schemas.microsoft.com/office/drawing/2014/main" val="537394015"/>
                    </a:ext>
                  </a:extLst>
                </a:gridCol>
                <a:gridCol w="3185395">
                  <a:extLst>
                    <a:ext uri="{9D8B030D-6E8A-4147-A177-3AD203B41FA5}">
                      <a16:colId xmlns:a16="http://schemas.microsoft.com/office/drawing/2014/main" val="2821252422"/>
                    </a:ext>
                  </a:extLst>
                </a:gridCol>
                <a:gridCol w="3185395">
                  <a:extLst>
                    <a:ext uri="{9D8B030D-6E8A-4147-A177-3AD203B41FA5}">
                      <a16:colId xmlns:a16="http://schemas.microsoft.com/office/drawing/2014/main" val="3191016907"/>
                    </a:ext>
                  </a:extLst>
                </a:gridCol>
              </a:tblGrid>
              <a:tr h="429265">
                <a:tc>
                  <a:txBody>
                    <a:bodyPr/>
                    <a:lstStyle/>
                    <a:p>
                      <a:pPr algn="ctr"/>
                      <a:r>
                        <a:rPr lang="pt-BR" sz="2600" b="0" dirty="0">
                          <a:solidFill>
                            <a:schemeClr val="bg1"/>
                          </a:solidFill>
                        </a:rPr>
                        <a:t>MANHÃ</a:t>
                      </a:r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600" b="0" dirty="0">
                          <a:solidFill>
                            <a:schemeClr val="bg1"/>
                          </a:solidFill>
                        </a:rPr>
                        <a:t>TARDE</a:t>
                      </a:r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600" b="0" dirty="0">
                          <a:solidFill>
                            <a:schemeClr val="bg1"/>
                          </a:solidFill>
                        </a:rPr>
                        <a:t>NOITE</a:t>
                      </a:r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7686759"/>
                  </a:ext>
                </a:extLst>
              </a:tr>
              <a:tr h="2919744">
                <a:tc>
                  <a:txBody>
                    <a:bodyPr/>
                    <a:lstStyle/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  <a:p>
                      <a:endParaRPr lang="pt-BR" sz="2600" dirty="0"/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2600" dirty="0"/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pt-BR" sz="2600" dirty="0"/>
                    </a:p>
                  </a:txBody>
                  <a:tcPr marL="114239" marR="114239" marT="57119" marB="57119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5670544"/>
                  </a:ext>
                </a:extLst>
              </a:tr>
            </a:tbl>
          </a:graphicData>
        </a:graphic>
      </p:graphicFrame>
      <p:pic>
        <p:nvPicPr>
          <p:cNvPr id="10" name="Google Shape;184;p6">
            <a:extLst>
              <a:ext uri="{FF2B5EF4-FFF2-40B4-BE49-F238E27FC236}">
                <a16:creationId xmlns:a16="http://schemas.microsoft.com/office/drawing/2014/main" id="{1B7A6A27-FB47-9887-B077-6F28E3945B1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98438" y="439058"/>
            <a:ext cx="414819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D808C595-FA86-C3F3-0D2E-5880E716DB1E}"/>
              </a:ext>
            </a:extLst>
          </p:cNvPr>
          <p:cNvSpPr txBox="1"/>
          <p:nvPr/>
        </p:nvSpPr>
        <p:spPr>
          <a:xfrm>
            <a:off x="8678934" y="422253"/>
            <a:ext cx="239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rtl="0"/>
            <a:r>
              <a:rPr lang="pt-BR" sz="2800" b="1" i="0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CORREÇÃO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012C771-A2D6-4B31-C0D0-4BD89A953718}"/>
              </a:ext>
            </a:extLst>
          </p:cNvPr>
          <p:cNvSpPr txBox="1"/>
          <p:nvPr/>
        </p:nvSpPr>
        <p:spPr>
          <a:xfrm>
            <a:off x="608441" y="1015035"/>
            <a:ext cx="10998645" cy="12926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30354">
              <a:buClr>
                <a:srgbClr val="7030A0"/>
              </a:buClr>
              <a:buSzPct val="100000"/>
              <a:tabLst>
                <a:tab pos="427460" algn="l"/>
              </a:tabLst>
            </a:pPr>
            <a:r>
              <a:rPr lang="pt-BR" sz="2600" b="1" dirty="0">
                <a:solidFill>
                  <a:srgbClr val="74489D"/>
                </a:solidFill>
              </a:rPr>
              <a:t>3.</a:t>
            </a:r>
            <a:r>
              <a:rPr lang="pt-BR" sz="2600" dirty="0"/>
              <a:t> MOSTRE PARA JUNO O QUE VOCÊ FAZ NO SEU DIA, DESENHANDO DE ACORDO COM O PERÍODO INDICADO EM CADA QUADRO.</a:t>
            </a:r>
            <a:endParaRPr lang="pt-PT" sz="2600" dirty="0">
              <a:solidFill>
                <a:srgbClr val="FF0000"/>
              </a:solidFill>
              <a:latin typeface="+mn-lt"/>
              <a:ea typeface="Segoe Print" panose="02000600000000000000" pitchFamily="2" charset="0"/>
              <a:cs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07953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87F4610-56AC-922A-1481-341D91487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39" y="1229443"/>
            <a:ext cx="11607086" cy="650127"/>
          </a:xfrm>
          <a:prstGeom prst="rect">
            <a:avLst/>
          </a:prstGeom>
        </p:spPr>
      </p:pic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966C4929-8EAA-2E8E-D5D4-B2CEC443B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9856626"/>
              </p:ext>
            </p:extLst>
          </p:nvPr>
        </p:nvGraphicFramePr>
        <p:xfrm>
          <a:off x="911750" y="4056862"/>
          <a:ext cx="10506084" cy="2026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635">
                  <a:extLst>
                    <a:ext uri="{9D8B030D-6E8A-4147-A177-3AD203B41FA5}">
                      <a16:colId xmlns:a16="http://schemas.microsoft.com/office/drawing/2014/main" val="4070396696"/>
                    </a:ext>
                  </a:extLst>
                </a:gridCol>
                <a:gridCol w="1418908">
                  <a:extLst>
                    <a:ext uri="{9D8B030D-6E8A-4147-A177-3AD203B41FA5}">
                      <a16:colId xmlns:a16="http://schemas.microsoft.com/office/drawing/2014/main" val="3380983644"/>
                    </a:ext>
                  </a:extLst>
                </a:gridCol>
                <a:gridCol w="1484271">
                  <a:extLst>
                    <a:ext uri="{9D8B030D-6E8A-4147-A177-3AD203B41FA5}">
                      <a16:colId xmlns:a16="http://schemas.microsoft.com/office/drawing/2014/main" val="3661326872"/>
                    </a:ext>
                  </a:extLst>
                </a:gridCol>
                <a:gridCol w="1484271">
                  <a:extLst>
                    <a:ext uri="{9D8B030D-6E8A-4147-A177-3AD203B41FA5}">
                      <a16:colId xmlns:a16="http://schemas.microsoft.com/office/drawing/2014/main" val="3303947147"/>
                    </a:ext>
                  </a:extLst>
                </a:gridCol>
                <a:gridCol w="1484271">
                  <a:extLst>
                    <a:ext uri="{9D8B030D-6E8A-4147-A177-3AD203B41FA5}">
                      <a16:colId xmlns:a16="http://schemas.microsoft.com/office/drawing/2014/main" val="3366638966"/>
                    </a:ext>
                  </a:extLst>
                </a:gridCol>
                <a:gridCol w="1484271">
                  <a:extLst>
                    <a:ext uri="{9D8B030D-6E8A-4147-A177-3AD203B41FA5}">
                      <a16:colId xmlns:a16="http://schemas.microsoft.com/office/drawing/2014/main" val="4001495308"/>
                    </a:ext>
                  </a:extLst>
                </a:gridCol>
                <a:gridCol w="1600457">
                  <a:extLst>
                    <a:ext uri="{9D8B030D-6E8A-4147-A177-3AD203B41FA5}">
                      <a16:colId xmlns:a16="http://schemas.microsoft.com/office/drawing/2014/main" val="2494398425"/>
                    </a:ext>
                  </a:extLst>
                </a:gridCol>
              </a:tblGrid>
              <a:tr h="179973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GUARDAR BRINQUEDOS</a:t>
                      </a: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BRINCAR NO PARQUE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IR PARA ESCOLA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FAZER AS TAREFAS DA ESCOLA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FAZER AS TAREFAS DE CASA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JOGAR FUTEBOL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ANDAR DE BICICLETA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224103"/>
                  </a:ext>
                </a:extLst>
              </a:tr>
            </a:tbl>
          </a:graphicData>
        </a:graphic>
      </p:graphicFrame>
      <p:pic>
        <p:nvPicPr>
          <p:cNvPr id="17" name="Picture 4">
            <a:extLst>
              <a:ext uri="{FF2B5EF4-FFF2-40B4-BE49-F238E27FC236}">
                <a16:creationId xmlns:a16="http://schemas.microsoft.com/office/drawing/2014/main" id="{B56F71E7-7E1A-2B40-08D4-94A6C20743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0506" y="5061700"/>
            <a:ext cx="1242418" cy="8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49874171-A5D3-571F-B57E-BE8AEE267028}"/>
              </a:ext>
            </a:extLst>
          </p:cNvPr>
          <p:cNvSpPr txBox="1"/>
          <p:nvPr/>
        </p:nvSpPr>
        <p:spPr>
          <a:xfrm>
            <a:off x="608441" y="932277"/>
            <a:ext cx="10809393" cy="1323407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 marR="128661">
              <a:buClr>
                <a:srgbClr val="7030A0"/>
              </a:buClr>
              <a:buSzPct val="100000"/>
              <a:tabLst>
                <a:tab pos="449468" algn="l"/>
              </a:tabLst>
            </a:pPr>
            <a:r>
              <a:rPr lang="pt-PT" sz="2600" b="1" dirty="0">
                <a:solidFill>
                  <a:srgbClr val="74489D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4.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VAMOS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AJUDAR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JUNO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ORGANIZAR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A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SUA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SEMANA?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PARA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CADA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DIA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DA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SEMANA,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LIGUE AS ATIVIDADES QUE JUNO DEVE FAZER. </a:t>
            </a:r>
          </a:p>
        </p:txBody>
      </p:sp>
      <p:pic>
        <p:nvPicPr>
          <p:cNvPr id="19" name="Imagem 18" descr="Boneca de brinquedo&#10;&#10;Descrição gerada automaticamente com confiança média">
            <a:extLst>
              <a:ext uri="{FF2B5EF4-FFF2-40B4-BE49-F238E27FC236}">
                <a16:creationId xmlns:a16="http://schemas.microsoft.com/office/drawing/2014/main" id="{A1C2F739-47CA-64B1-0CDB-EE577B1021F3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560" y="5006288"/>
            <a:ext cx="1409713" cy="1008785"/>
          </a:xfrm>
          <a:prstGeom prst="rect">
            <a:avLst/>
          </a:prstGeom>
        </p:spPr>
      </p:pic>
      <p:pic>
        <p:nvPicPr>
          <p:cNvPr id="20" name="Imagem 19" descr="Boneca de brinquedo&#10;&#10;Descrição gerada automaticamente">
            <a:extLst>
              <a:ext uri="{FF2B5EF4-FFF2-40B4-BE49-F238E27FC236}">
                <a16:creationId xmlns:a16="http://schemas.microsoft.com/office/drawing/2014/main" id="{8F1AF39C-B784-1EAF-18A1-81F3E2819719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3658" y="5027640"/>
            <a:ext cx="1434418" cy="1036437"/>
          </a:xfrm>
          <a:prstGeom prst="rect">
            <a:avLst/>
          </a:prstGeom>
        </p:spPr>
      </p:pic>
      <p:pic>
        <p:nvPicPr>
          <p:cNvPr id="21" name="Imagem 20" descr="Brinqued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AC4F4166-D68B-E360-4EE2-5E6C790BBD6F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0659" y="5004238"/>
            <a:ext cx="1591725" cy="1036437"/>
          </a:xfrm>
          <a:prstGeom prst="rect">
            <a:avLst/>
          </a:prstGeom>
        </p:spPr>
      </p:pic>
      <p:pic>
        <p:nvPicPr>
          <p:cNvPr id="22" name="Imagem 21" descr="Boneca de pano com desenho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055CEFD6-2A7B-029F-7C32-6CE1F061FA2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99727" y="5065947"/>
            <a:ext cx="1493498" cy="875848"/>
          </a:xfrm>
          <a:prstGeom prst="rect">
            <a:avLst/>
          </a:prstGeom>
        </p:spPr>
      </p:pic>
      <p:pic>
        <p:nvPicPr>
          <p:cNvPr id="23" name="Picture 6">
            <a:extLst>
              <a:ext uri="{FF2B5EF4-FFF2-40B4-BE49-F238E27FC236}">
                <a16:creationId xmlns:a16="http://schemas.microsoft.com/office/drawing/2014/main" id="{92EABAB0-D304-3D64-76EE-F99554824D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3580" y="4902263"/>
            <a:ext cx="817131" cy="10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Imagem 23" descr="Boneca colorida de brinquedo&#10;&#10;Descrição gerada automaticamente com confiança média">
            <a:extLst>
              <a:ext uri="{FF2B5EF4-FFF2-40B4-BE49-F238E27FC236}">
                <a16:creationId xmlns:a16="http://schemas.microsoft.com/office/drawing/2014/main" id="{5BF31E10-2A01-CE21-92CE-9C60931B89BF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50144" y="5004238"/>
            <a:ext cx="1295545" cy="1036437"/>
          </a:xfrm>
          <a:prstGeom prst="rect">
            <a:avLst/>
          </a:prstGeom>
        </p:spPr>
      </p:pic>
      <p:pic>
        <p:nvPicPr>
          <p:cNvPr id="25" name="Google Shape;197;p6" descr="Ícone&#10;&#10;Descrição gerada automaticamente">
            <a:extLst>
              <a:ext uri="{FF2B5EF4-FFF2-40B4-BE49-F238E27FC236}">
                <a16:creationId xmlns:a16="http://schemas.microsoft.com/office/drawing/2014/main" id="{84B6DB43-9454-FDE9-FD2C-D4E280E8A172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174002" y="463399"/>
            <a:ext cx="487664" cy="468000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206B944-F1D1-83B5-8DA3-F107FA05DD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5743994"/>
              </p:ext>
            </p:extLst>
          </p:nvPr>
        </p:nvGraphicFramePr>
        <p:xfrm>
          <a:off x="766916" y="2304424"/>
          <a:ext cx="10650921" cy="731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9795">
                  <a:extLst>
                    <a:ext uri="{9D8B030D-6E8A-4147-A177-3AD203B41FA5}">
                      <a16:colId xmlns:a16="http://schemas.microsoft.com/office/drawing/2014/main" val="2407922621"/>
                    </a:ext>
                  </a:extLst>
                </a:gridCol>
                <a:gridCol w="1566863">
                  <a:extLst>
                    <a:ext uri="{9D8B030D-6E8A-4147-A177-3AD203B41FA5}">
                      <a16:colId xmlns:a16="http://schemas.microsoft.com/office/drawing/2014/main" val="585306540"/>
                    </a:ext>
                  </a:extLst>
                </a:gridCol>
                <a:gridCol w="1489587">
                  <a:extLst>
                    <a:ext uri="{9D8B030D-6E8A-4147-A177-3AD203B41FA5}">
                      <a16:colId xmlns:a16="http://schemas.microsoft.com/office/drawing/2014/main" val="3015555855"/>
                    </a:ext>
                  </a:extLst>
                </a:gridCol>
                <a:gridCol w="1460091">
                  <a:extLst>
                    <a:ext uri="{9D8B030D-6E8A-4147-A177-3AD203B41FA5}">
                      <a16:colId xmlns:a16="http://schemas.microsoft.com/office/drawing/2014/main" val="1140886307"/>
                    </a:ext>
                  </a:extLst>
                </a:gridCol>
                <a:gridCol w="1519083">
                  <a:extLst>
                    <a:ext uri="{9D8B030D-6E8A-4147-A177-3AD203B41FA5}">
                      <a16:colId xmlns:a16="http://schemas.microsoft.com/office/drawing/2014/main" val="3913715176"/>
                    </a:ext>
                  </a:extLst>
                </a:gridCol>
                <a:gridCol w="1504336">
                  <a:extLst>
                    <a:ext uri="{9D8B030D-6E8A-4147-A177-3AD203B41FA5}">
                      <a16:colId xmlns:a16="http://schemas.microsoft.com/office/drawing/2014/main" val="771285226"/>
                    </a:ext>
                  </a:extLst>
                </a:gridCol>
                <a:gridCol w="1551166">
                  <a:extLst>
                    <a:ext uri="{9D8B030D-6E8A-4147-A177-3AD203B41FA5}">
                      <a16:colId xmlns:a16="http://schemas.microsoft.com/office/drawing/2014/main" val="535235944"/>
                    </a:ext>
                  </a:extLst>
                </a:gridCol>
              </a:tblGrid>
              <a:tr h="528182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DOMINGO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SEGUNDA-FEIRA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TERÇA-FEIRA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QUARTA-FEIRA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QUINTA-FEIRA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SEXTA-FEIRA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SÁBADO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797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5636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CE308A8F-F39F-9E35-BCD0-003B1FD5A016}"/>
              </a:ext>
            </a:extLst>
          </p:cNvPr>
          <p:cNvSpPr txBox="1"/>
          <p:nvPr/>
        </p:nvSpPr>
        <p:spPr>
          <a:xfrm>
            <a:off x="911750" y="6065738"/>
            <a:ext cx="7853626" cy="520110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>
              <a:lnSpc>
                <a:spcPct val="107000"/>
              </a:lnSpc>
              <a:spcAft>
                <a:spcPts val="1066"/>
              </a:spcAft>
            </a:pPr>
            <a:r>
              <a:rPr lang="pt-BR" sz="2600" b="1" kern="100" dirty="0">
                <a:latin typeface="+mn-lt"/>
                <a:ea typeface="Aptos" panose="020B0004020202020204" pitchFamily="34" charset="0"/>
                <a:cs typeface="Times New Roman"/>
              </a:rPr>
              <a:t>RESPOSTA PESSOAL. </a:t>
            </a:r>
            <a:endParaRPr lang="pt-BR" sz="2600" b="1" kern="100" dirty="0"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a 5">
            <a:extLst>
              <a:ext uri="{FF2B5EF4-FFF2-40B4-BE49-F238E27FC236}">
                <a16:creationId xmlns:a16="http://schemas.microsoft.com/office/drawing/2014/main" id="{BB99DB96-39E7-D215-42EC-79A308F085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730060"/>
              </p:ext>
            </p:extLst>
          </p:nvPr>
        </p:nvGraphicFramePr>
        <p:xfrm>
          <a:off x="911750" y="4056862"/>
          <a:ext cx="10506084" cy="2026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49635">
                  <a:extLst>
                    <a:ext uri="{9D8B030D-6E8A-4147-A177-3AD203B41FA5}">
                      <a16:colId xmlns:a16="http://schemas.microsoft.com/office/drawing/2014/main" val="4070396696"/>
                    </a:ext>
                  </a:extLst>
                </a:gridCol>
                <a:gridCol w="1418908">
                  <a:extLst>
                    <a:ext uri="{9D8B030D-6E8A-4147-A177-3AD203B41FA5}">
                      <a16:colId xmlns:a16="http://schemas.microsoft.com/office/drawing/2014/main" val="3380983644"/>
                    </a:ext>
                  </a:extLst>
                </a:gridCol>
                <a:gridCol w="1484271">
                  <a:extLst>
                    <a:ext uri="{9D8B030D-6E8A-4147-A177-3AD203B41FA5}">
                      <a16:colId xmlns:a16="http://schemas.microsoft.com/office/drawing/2014/main" val="3661326872"/>
                    </a:ext>
                  </a:extLst>
                </a:gridCol>
                <a:gridCol w="1484271">
                  <a:extLst>
                    <a:ext uri="{9D8B030D-6E8A-4147-A177-3AD203B41FA5}">
                      <a16:colId xmlns:a16="http://schemas.microsoft.com/office/drawing/2014/main" val="3303947147"/>
                    </a:ext>
                  </a:extLst>
                </a:gridCol>
                <a:gridCol w="1484271">
                  <a:extLst>
                    <a:ext uri="{9D8B030D-6E8A-4147-A177-3AD203B41FA5}">
                      <a16:colId xmlns:a16="http://schemas.microsoft.com/office/drawing/2014/main" val="3366638966"/>
                    </a:ext>
                  </a:extLst>
                </a:gridCol>
                <a:gridCol w="1484271">
                  <a:extLst>
                    <a:ext uri="{9D8B030D-6E8A-4147-A177-3AD203B41FA5}">
                      <a16:colId xmlns:a16="http://schemas.microsoft.com/office/drawing/2014/main" val="4001495308"/>
                    </a:ext>
                  </a:extLst>
                </a:gridCol>
                <a:gridCol w="1600457">
                  <a:extLst>
                    <a:ext uri="{9D8B030D-6E8A-4147-A177-3AD203B41FA5}">
                      <a16:colId xmlns:a16="http://schemas.microsoft.com/office/drawing/2014/main" val="2494398425"/>
                    </a:ext>
                  </a:extLst>
                </a:gridCol>
              </a:tblGrid>
              <a:tr h="1799734"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GUARDAR BRINQUEDOS</a:t>
                      </a: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  <a:p>
                      <a:endParaRPr lang="pt-BR" sz="1900" dirty="0">
                        <a:solidFill>
                          <a:schemeClr val="tx1"/>
                        </a:solidFill>
                      </a:endParaRP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BRINCAR NO PARQUE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IR PARA ESCOLA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FAZER AS TAREFAS DA ESCOLA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FAZER AS TAREFAS DE CASA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JOGAR FUTEBOL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500" b="1" dirty="0">
                          <a:solidFill>
                            <a:schemeClr val="tx1"/>
                          </a:solidFill>
                        </a:rPr>
                        <a:t>ANDAR DE BICICLETA</a:t>
                      </a:r>
                    </a:p>
                  </a:txBody>
                  <a:tcPr marL="121888" marR="121888" marT="60944" marB="60944">
                    <a:lnL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7030A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224103"/>
                  </a:ext>
                </a:extLst>
              </a:tr>
            </a:tbl>
          </a:graphicData>
        </a:graphic>
      </p:graphicFrame>
      <p:pic>
        <p:nvPicPr>
          <p:cNvPr id="18" name="Picture 4">
            <a:extLst>
              <a:ext uri="{FF2B5EF4-FFF2-40B4-BE49-F238E27FC236}">
                <a16:creationId xmlns:a16="http://schemas.microsoft.com/office/drawing/2014/main" id="{E836CEAF-DFF6-FCAD-D792-75CE61608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0506" y="5061700"/>
            <a:ext cx="1242418" cy="87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Imagem 26" descr="Boneca de brinquedo&#10;&#10;Descrição gerada automaticamente com confiança média">
            <a:extLst>
              <a:ext uri="{FF2B5EF4-FFF2-40B4-BE49-F238E27FC236}">
                <a16:creationId xmlns:a16="http://schemas.microsoft.com/office/drawing/2014/main" id="{BB5398CE-3E5A-7D34-DBCB-07B9452383A8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560" y="5006288"/>
            <a:ext cx="1409713" cy="1008785"/>
          </a:xfrm>
          <a:prstGeom prst="rect">
            <a:avLst/>
          </a:prstGeom>
        </p:spPr>
      </p:pic>
      <p:pic>
        <p:nvPicPr>
          <p:cNvPr id="29" name="Imagem 28" descr="Boneca de brinquedo&#10;&#10;Descrição gerada automaticamente">
            <a:extLst>
              <a:ext uri="{FF2B5EF4-FFF2-40B4-BE49-F238E27FC236}">
                <a16:creationId xmlns:a16="http://schemas.microsoft.com/office/drawing/2014/main" id="{EFA0887B-376C-9804-5CAE-4DED9DB420F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453658" y="5027640"/>
            <a:ext cx="1434418" cy="1036437"/>
          </a:xfrm>
          <a:prstGeom prst="rect">
            <a:avLst/>
          </a:prstGeom>
        </p:spPr>
      </p:pic>
      <p:pic>
        <p:nvPicPr>
          <p:cNvPr id="31" name="Imagem 30" descr="Brinquedo de personagem de desenho animado&#10;&#10;Descrição gerada automaticamente com confiança média">
            <a:extLst>
              <a:ext uri="{FF2B5EF4-FFF2-40B4-BE49-F238E27FC236}">
                <a16:creationId xmlns:a16="http://schemas.microsoft.com/office/drawing/2014/main" id="{F4BDFA20-8FE1-0900-F7D8-9628F634F7B8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00659" y="5004238"/>
            <a:ext cx="1591725" cy="1036437"/>
          </a:xfrm>
          <a:prstGeom prst="rect">
            <a:avLst/>
          </a:prstGeom>
        </p:spPr>
      </p:pic>
      <p:pic>
        <p:nvPicPr>
          <p:cNvPr id="33" name="Imagem 32" descr="Boneca de pano com desenho de personagem de desenho animado&#10;&#10;Descrição gerada automaticamente com confiança baixa">
            <a:extLst>
              <a:ext uri="{FF2B5EF4-FFF2-40B4-BE49-F238E27FC236}">
                <a16:creationId xmlns:a16="http://schemas.microsoft.com/office/drawing/2014/main" id="{D3DB580E-1FD5-8683-5267-A1E5EB7BA6E2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199727" y="5065947"/>
            <a:ext cx="1493498" cy="875848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46FC454A-CC0D-4B01-B661-528DEAEBB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233580" y="4902263"/>
            <a:ext cx="817131" cy="103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m 5" descr="Boneca colorida de brinquedo&#10;&#10;Descrição gerada automaticamente com confiança média">
            <a:extLst>
              <a:ext uri="{FF2B5EF4-FFF2-40B4-BE49-F238E27FC236}">
                <a16:creationId xmlns:a16="http://schemas.microsoft.com/office/drawing/2014/main" id="{95DBEA40-A928-0067-E4E9-703AB9F221A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050144" y="5004238"/>
            <a:ext cx="1295545" cy="103643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82ADC21-9F9A-F399-5CBB-0F808461FC24}"/>
              </a:ext>
            </a:extLst>
          </p:cNvPr>
          <p:cNvSpPr txBox="1"/>
          <p:nvPr/>
        </p:nvSpPr>
        <p:spPr>
          <a:xfrm>
            <a:off x="608441" y="932277"/>
            <a:ext cx="10809393" cy="1323407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 marR="128661">
              <a:buClr>
                <a:srgbClr val="7030A0"/>
              </a:buClr>
              <a:buSzPct val="100000"/>
              <a:tabLst>
                <a:tab pos="449468" algn="l"/>
              </a:tabLst>
            </a:pPr>
            <a:r>
              <a:rPr lang="pt-PT" sz="2600" b="1" dirty="0">
                <a:solidFill>
                  <a:srgbClr val="74489D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4.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VAMOS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AJUDAR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JUNO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ORGANIZAR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A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SUA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SEMANA?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PARA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CADA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DIA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DA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SEMANA,</a:t>
            </a:r>
            <a:r>
              <a:rPr lang="pt-PT" sz="2600" spc="-33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PT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LIGUE AS ATIVIDADES QUE JUNO DEVE FAZER. </a:t>
            </a:r>
          </a:p>
        </p:txBody>
      </p:sp>
      <p:pic>
        <p:nvPicPr>
          <p:cNvPr id="12" name="Google Shape;184;p6">
            <a:extLst>
              <a:ext uri="{FF2B5EF4-FFF2-40B4-BE49-F238E27FC236}">
                <a16:creationId xmlns:a16="http://schemas.microsoft.com/office/drawing/2014/main" id="{A6503674-8C67-6639-8904-AFE2B5CF37D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1198438" y="439058"/>
            <a:ext cx="414819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9D35C4A-74A7-1103-51F9-527A61FDCF41}"/>
              </a:ext>
            </a:extLst>
          </p:cNvPr>
          <p:cNvSpPr txBox="1"/>
          <p:nvPr/>
        </p:nvSpPr>
        <p:spPr>
          <a:xfrm>
            <a:off x="8678934" y="422253"/>
            <a:ext cx="239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rtl="0"/>
            <a:r>
              <a:rPr lang="pt-BR" sz="2800" b="1" i="0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CORREÇÃO</a:t>
            </a:r>
            <a:endParaRPr lang="pt-BR" sz="2800" dirty="0">
              <a:solidFill>
                <a:schemeClr val="tx1"/>
              </a:solidFill>
            </a:endParaRPr>
          </a:p>
        </p:txBody>
      </p:sp>
      <p:graphicFrame>
        <p:nvGraphicFramePr>
          <p:cNvPr id="14" name="Tabela 13">
            <a:extLst>
              <a:ext uri="{FF2B5EF4-FFF2-40B4-BE49-F238E27FC236}">
                <a16:creationId xmlns:a16="http://schemas.microsoft.com/office/drawing/2014/main" id="{CCA9713A-0AE2-E70A-9C02-7081ADBBD7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4958432"/>
              </p:ext>
            </p:extLst>
          </p:nvPr>
        </p:nvGraphicFramePr>
        <p:xfrm>
          <a:off x="766916" y="2304424"/>
          <a:ext cx="10650921" cy="7314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9795">
                  <a:extLst>
                    <a:ext uri="{9D8B030D-6E8A-4147-A177-3AD203B41FA5}">
                      <a16:colId xmlns:a16="http://schemas.microsoft.com/office/drawing/2014/main" val="2407922621"/>
                    </a:ext>
                  </a:extLst>
                </a:gridCol>
                <a:gridCol w="1566863">
                  <a:extLst>
                    <a:ext uri="{9D8B030D-6E8A-4147-A177-3AD203B41FA5}">
                      <a16:colId xmlns:a16="http://schemas.microsoft.com/office/drawing/2014/main" val="585306540"/>
                    </a:ext>
                  </a:extLst>
                </a:gridCol>
                <a:gridCol w="1489587">
                  <a:extLst>
                    <a:ext uri="{9D8B030D-6E8A-4147-A177-3AD203B41FA5}">
                      <a16:colId xmlns:a16="http://schemas.microsoft.com/office/drawing/2014/main" val="3015555855"/>
                    </a:ext>
                  </a:extLst>
                </a:gridCol>
                <a:gridCol w="1460091">
                  <a:extLst>
                    <a:ext uri="{9D8B030D-6E8A-4147-A177-3AD203B41FA5}">
                      <a16:colId xmlns:a16="http://schemas.microsoft.com/office/drawing/2014/main" val="1140886307"/>
                    </a:ext>
                  </a:extLst>
                </a:gridCol>
                <a:gridCol w="1519083">
                  <a:extLst>
                    <a:ext uri="{9D8B030D-6E8A-4147-A177-3AD203B41FA5}">
                      <a16:colId xmlns:a16="http://schemas.microsoft.com/office/drawing/2014/main" val="3913715176"/>
                    </a:ext>
                  </a:extLst>
                </a:gridCol>
                <a:gridCol w="1504336">
                  <a:extLst>
                    <a:ext uri="{9D8B030D-6E8A-4147-A177-3AD203B41FA5}">
                      <a16:colId xmlns:a16="http://schemas.microsoft.com/office/drawing/2014/main" val="771285226"/>
                    </a:ext>
                  </a:extLst>
                </a:gridCol>
                <a:gridCol w="1551166">
                  <a:extLst>
                    <a:ext uri="{9D8B030D-6E8A-4147-A177-3AD203B41FA5}">
                      <a16:colId xmlns:a16="http://schemas.microsoft.com/office/drawing/2014/main" val="535235944"/>
                    </a:ext>
                  </a:extLst>
                </a:gridCol>
              </a:tblGrid>
              <a:tr h="528182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DOMINGO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SEGUNDA-FEIRA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TERÇA-FEIRA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QUARTA-FEIRA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QUINTA-FEIRA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SEXTA-FEIRA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>
                          <a:solidFill>
                            <a:schemeClr val="bg1"/>
                          </a:solidFill>
                        </a:rPr>
                        <a:t>SÁBADO</a:t>
                      </a:r>
                    </a:p>
                  </a:txBody>
                  <a:tcPr marL="121888" marR="121888" marT="60944" marB="609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97974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926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07AB4A7D-03DB-86C6-5454-CF25A0BCFC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39" y="1229443"/>
            <a:ext cx="11607086" cy="650127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6C190FB0-9DD2-D9E3-3CA2-E827F35B1C97}"/>
              </a:ext>
            </a:extLst>
          </p:cNvPr>
          <p:cNvSpPr/>
          <p:nvPr/>
        </p:nvSpPr>
        <p:spPr>
          <a:xfrm>
            <a:off x="4479707" y="5716224"/>
            <a:ext cx="3229411" cy="771702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TERÇA-FEIRA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0F5C7F63-15B3-DAB8-6BE1-B75DBB3E53A1}"/>
              </a:ext>
            </a:extLst>
          </p:cNvPr>
          <p:cNvSpPr/>
          <p:nvPr/>
        </p:nvSpPr>
        <p:spPr>
          <a:xfrm>
            <a:off x="581739" y="5716223"/>
            <a:ext cx="3229411" cy="771702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SÁBADO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6B52BB9-2515-E159-AED3-2EEC19BE935D}"/>
              </a:ext>
            </a:extLst>
          </p:cNvPr>
          <p:cNvSpPr/>
          <p:nvPr/>
        </p:nvSpPr>
        <p:spPr>
          <a:xfrm>
            <a:off x="8491020" y="5716225"/>
            <a:ext cx="3229411" cy="77170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SEGUNDA-FEIRA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207BE43-01D1-ABDF-05EB-11FC4B51C1E6}"/>
              </a:ext>
            </a:extLst>
          </p:cNvPr>
          <p:cNvSpPr txBox="1"/>
          <p:nvPr/>
        </p:nvSpPr>
        <p:spPr>
          <a:xfrm>
            <a:off x="581740" y="981393"/>
            <a:ext cx="11607086" cy="923297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 marR="128661">
              <a:buClr>
                <a:srgbClr val="7030A0"/>
              </a:buClr>
              <a:buSzPct val="100000"/>
              <a:tabLst>
                <a:tab pos="449468" algn="l"/>
              </a:tabLst>
            </a:pPr>
            <a:r>
              <a:rPr lang="pt-PT" sz="2600" b="1" dirty="0">
                <a:solidFill>
                  <a:srgbClr val="74489D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5.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BR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HOJE É DOMINGO E JUNO FOI AO PARQUE BRINCAR COM SEU AVIÃO. QUE DIA SERÁ AMANHÃ? PINTE A SUA RESPOSTA.</a:t>
            </a:r>
            <a:endParaRPr lang="pt-PT" sz="2600" dirty="0">
              <a:solidFill>
                <a:schemeClr val="tx1"/>
              </a:solidFill>
              <a:latin typeface="+mn-lt"/>
              <a:ea typeface="Segoe Print" panose="02000600000000000000" pitchFamily="2" charset="0"/>
              <a:cs typeface="Segoe Print" panose="02000600000000000000" pitchFamily="2" charset="0"/>
            </a:endParaRPr>
          </a:p>
        </p:txBody>
      </p:sp>
      <p:pic>
        <p:nvPicPr>
          <p:cNvPr id="14" name="Imagem 13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57F79BAF-6E3A-8CEE-C788-0BEFF48125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9865" y="2255605"/>
            <a:ext cx="4489108" cy="3192067"/>
          </a:xfrm>
          <a:prstGeom prst="rect">
            <a:avLst/>
          </a:prstGeom>
        </p:spPr>
      </p:pic>
      <p:pic>
        <p:nvPicPr>
          <p:cNvPr id="15" name="Google Shape;192;p6">
            <a:extLst>
              <a:ext uri="{FF2B5EF4-FFF2-40B4-BE49-F238E27FC236}">
                <a16:creationId xmlns:a16="http://schemas.microsoft.com/office/drawing/2014/main" id="{D1658203-CFD1-BE94-B9ED-21AFE4FDB4E4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34712" y="422877"/>
            <a:ext cx="478174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52266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B8046D06-701D-41E7-0132-F441602A26C2}"/>
              </a:ext>
            </a:extLst>
          </p:cNvPr>
          <p:cNvSpPr/>
          <p:nvPr/>
        </p:nvSpPr>
        <p:spPr>
          <a:xfrm>
            <a:off x="4479707" y="5716224"/>
            <a:ext cx="3229411" cy="771702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TERÇA-FEIRA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18B63A7-3298-5371-7A3A-70EF571C985C}"/>
              </a:ext>
            </a:extLst>
          </p:cNvPr>
          <p:cNvSpPr/>
          <p:nvPr/>
        </p:nvSpPr>
        <p:spPr>
          <a:xfrm>
            <a:off x="581739" y="5716223"/>
            <a:ext cx="3229411" cy="771702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SÁBADO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309AA3A-D6F0-6A27-DE32-DEE386A2F1C9}"/>
              </a:ext>
            </a:extLst>
          </p:cNvPr>
          <p:cNvSpPr/>
          <p:nvPr/>
        </p:nvSpPr>
        <p:spPr>
          <a:xfrm>
            <a:off x="8491020" y="5716225"/>
            <a:ext cx="3229411" cy="771702"/>
          </a:xfrm>
          <a:prstGeom prst="rect">
            <a:avLst/>
          </a:prstGeom>
          <a:solidFill>
            <a:srgbClr val="7030A0">
              <a:alpha val="27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b="1" dirty="0">
                <a:solidFill>
                  <a:schemeClr val="tx1"/>
                </a:solidFill>
              </a:rPr>
              <a:t>SEGUNDA-FEIRA</a:t>
            </a:r>
          </a:p>
        </p:txBody>
      </p:sp>
      <p:pic>
        <p:nvPicPr>
          <p:cNvPr id="5" name="Imagem 4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BA9F018-8720-FF1B-3FBF-C46383ADFB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9865" y="2251328"/>
            <a:ext cx="4489108" cy="3192067"/>
          </a:xfrm>
          <a:prstGeom prst="rect">
            <a:avLst/>
          </a:prstGeom>
        </p:spPr>
      </p:pic>
      <p:pic>
        <p:nvPicPr>
          <p:cNvPr id="2" name="Google Shape;184;p6">
            <a:extLst>
              <a:ext uri="{FF2B5EF4-FFF2-40B4-BE49-F238E27FC236}">
                <a16:creationId xmlns:a16="http://schemas.microsoft.com/office/drawing/2014/main" id="{95906398-04DC-E472-941D-DFD03EDCDC0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98438" y="439058"/>
            <a:ext cx="414819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61BF3798-1C12-C3C1-5CB6-CC07F1410454}"/>
              </a:ext>
            </a:extLst>
          </p:cNvPr>
          <p:cNvSpPr txBox="1"/>
          <p:nvPr/>
        </p:nvSpPr>
        <p:spPr>
          <a:xfrm>
            <a:off x="8678934" y="422253"/>
            <a:ext cx="239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rtl="0"/>
            <a:r>
              <a:rPr lang="pt-BR" sz="2800" b="1" i="0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CORREÇÃO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687EF80-C811-DFDA-4214-D63D70C4ACC7}"/>
              </a:ext>
            </a:extLst>
          </p:cNvPr>
          <p:cNvSpPr txBox="1"/>
          <p:nvPr/>
        </p:nvSpPr>
        <p:spPr>
          <a:xfrm>
            <a:off x="581740" y="981393"/>
            <a:ext cx="11607086" cy="923297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 marR="128661">
              <a:buClr>
                <a:srgbClr val="7030A0"/>
              </a:buClr>
              <a:buSzPct val="100000"/>
              <a:tabLst>
                <a:tab pos="449468" algn="l"/>
              </a:tabLst>
            </a:pPr>
            <a:r>
              <a:rPr lang="pt-PT" sz="2600" b="1" dirty="0">
                <a:solidFill>
                  <a:srgbClr val="74489D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5.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BR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HOJE É DOMINGO E JUNO FOI AO PARQUE BRINCAR COM SEU AVIÃO. QUE DIA SERÁ AMANHÃ? PINTE A SUA RESPOSTA.</a:t>
            </a:r>
            <a:endParaRPr lang="pt-PT" sz="2600" dirty="0">
              <a:solidFill>
                <a:schemeClr val="tx1"/>
              </a:solidFill>
              <a:latin typeface="+mn-lt"/>
              <a:ea typeface="Segoe Print" panose="02000600000000000000" pitchFamily="2" charset="0"/>
              <a:cs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972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5304CA7F-216A-867A-4704-9708B56EB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739" y="1229443"/>
            <a:ext cx="11607086" cy="650127"/>
          </a:xfrm>
          <a:prstGeom prst="rect">
            <a:avLst/>
          </a:prstGeom>
        </p:spPr>
      </p:pic>
      <p:sp>
        <p:nvSpPr>
          <p:cNvPr id="6" name="Retângulo 5">
            <a:extLst>
              <a:ext uri="{FF2B5EF4-FFF2-40B4-BE49-F238E27FC236}">
                <a16:creationId xmlns:a16="http://schemas.microsoft.com/office/drawing/2014/main" id="{012BCC53-0A3A-B262-1519-0CABA1261D79}"/>
              </a:ext>
            </a:extLst>
          </p:cNvPr>
          <p:cNvSpPr/>
          <p:nvPr/>
        </p:nvSpPr>
        <p:spPr>
          <a:xfrm>
            <a:off x="1543240" y="5438438"/>
            <a:ext cx="2928276" cy="870149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SEGUNDA-FEIRA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4406C310-37B7-0EBE-2E20-F3655FFB9614}"/>
              </a:ext>
            </a:extLst>
          </p:cNvPr>
          <p:cNvSpPr/>
          <p:nvPr/>
        </p:nvSpPr>
        <p:spPr>
          <a:xfrm>
            <a:off x="4648228" y="5438438"/>
            <a:ext cx="2928276" cy="870149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SEXTA-FEIRA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EA671EB-965C-152E-A730-F821AB92221F}"/>
              </a:ext>
            </a:extLst>
          </p:cNvPr>
          <p:cNvSpPr/>
          <p:nvPr/>
        </p:nvSpPr>
        <p:spPr>
          <a:xfrm>
            <a:off x="7729801" y="5438438"/>
            <a:ext cx="2928276" cy="870149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SÁBADO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B66E8A1-7458-82A2-86F8-4D7A19F9BBA4}"/>
              </a:ext>
            </a:extLst>
          </p:cNvPr>
          <p:cNvSpPr txBox="1"/>
          <p:nvPr/>
        </p:nvSpPr>
        <p:spPr>
          <a:xfrm>
            <a:off x="581739" y="1116244"/>
            <a:ext cx="1027307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8661">
              <a:buClr>
                <a:srgbClr val="7030A0"/>
              </a:buClr>
              <a:buSzPct val="100000"/>
              <a:tabLst>
                <a:tab pos="449468" algn="l"/>
              </a:tabLst>
            </a:pPr>
            <a:r>
              <a:rPr lang="pt-PT" sz="2600" b="1" dirty="0">
                <a:solidFill>
                  <a:srgbClr val="74489D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6.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BR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HOJE É DOMINGO. JUNO FOI AO FUTEBOL ONTEM. PINTE O DIA DE ONTEM.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E1254D03-1A1D-65F1-9100-850490B74C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464" y="2186501"/>
            <a:ext cx="6556475" cy="2977087"/>
          </a:xfrm>
          <a:prstGeom prst="rect">
            <a:avLst/>
          </a:prstGeom>
        </p:spPr>
      </p:pic>
      <p:pic>
        <p:nvPicPr>
          <p:cNvPr id="16" name="Google Shape;192;p6">
            <a:extLst>
              <a:ext uri="{FF2B5EF4-FFF2-40B4-BE49-F238E27FC236}">
                <a16:creationId xmlns:a16="http://schemas.microsoft.com/office/drawing/2014/main" id="{595BFED7-8DAB-92CF-71E8-679E3C980FAC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134712" y="506453"/>
            <a:ext cx="478174" cy="46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0639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FE0127D0-7C49-D444-1ABA-52872214931F}"/>
              </a:ext>
            </a:extLst>
          </p:cNvPr>
          <p:cNvSpPr/>
          <p:nvPr/>
        </p:nvSpPr>
        <p:spPr>
          <a:xfrm>
            <a:off x="1543240" y="5438438"/>
            <a:ext cx="2928276" cy="870149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SEGUNDA-FEIRA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E0DA5AD-283C-63AF-D49A-E21150B687A2}"/>
              </a:ext>
            </a:extLst>
          </p:cNvPr>
          <p:cNvSpPr/>
          <p:nvPr/>
        </p:nvSpPr>
        <p:spPr>
          <a:xfrm>
            <a:off x="4648228" y="5438438"/>
            <a:ext cx="2928276" cy="870149"/>
          </a:xfrm>
          <a:prstGeom prst="rect">
            <a:avLst/>
          </a:prstGeom>
          <a:solidFill>
            <a:schemeClr val="bg1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dirty="0">
                <a:solidFill>
                  <a:schemeClr val="tx1"/>
                </a:solidFill>
              </a:rPr>
              <a:t>SEXTA-FEIRA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A027D8B-20B1-6DC5-C26D-39A875F43C27}"/>
              </a:ext>
            </a:extLst>
          </p:cNvPr>
          <p:cNvSpPr/>
          <p:nvPr/>
        </p:nvSpPr>
        <p:spPr>
          <a:xfrm>
            <a:off x="7729801" y="5438438"/>
            <a:ext cx="2928276" cy="870149"/>
          </a:xfrm>
          <a:prstGeom prst="rect">
            <a:avLst/>
          </a:prstGeom>
          <a:solidFill>
            <a:srgbClr val="DAC2EC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600" b="1" dirty="0">
                <a:solidFill>
                  <a:schemeClr val="tx1"/>
                </a:solidFill>
              </a:rPr>
              <a:t>SÁBADO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A802B3E3-A8DE-F9ED-1E2A-3800E0941A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464" y="2181387"/>
            <a:ext cx="6556475" cy="2977087"/>
          </a:xfrm>
          <a:prstGeom prst="rect">
            <a:avLst/>
          </a:prstGeom>
        </p:spPr>
      </p:pic>
      <p:pic>
        <p:nvPicPr>
          <p:cNvPr id="3" name="Google Shape;184;p6">
            <a:extLst>
              <a:ext uri="{FF2B5EF4-FFF2-40B4-BE49-F238E27FC236}">
                <a16:creationId xmlns:a16="http://schemas.microsoft.com/office/drawing/2014/main" id="{6BE515B1-92B3-809B-0AFF-BF968454382F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198438" y="439058"/>
            <a:ext cx="414819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E8323EC-458F-7DF8-E325-BFCFA1C23F74}"/>
              </a:ext>
            </a:extLst>
          </p:cNvPr>
          <p:cNvSpPr txBox="1"/>
          <p:nvPr/>
        </p:nvSpPr>
        <p:spPr>
          <a:xfrm>
            <a:off x="8678934" y="422253"/>
            <a:ext cx="23918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01600" rtl="0"/>
            <a:r>
              <a:rPr lang="pt-BR" sz="2800" b="1" i="0" strike="noStrike" dirty="0">
                <a:solidFill>
                  <a:schemeClr val="tx1"/>
                </a:solidFill>
                <a:latin typeface="Arial" panose="020B0604020202020204" pitchFamily="34" charset="0"/>
              </a:rPr>
              <a:t>CORREÇÃO</a:t>
            </a:r>
            <a:endParaRPr lang="pt-BR" sz="2800" dirty="0">
              <a:solidFill>
                <a:schemeClr val="tx1"/>
              </a:solidFill>
            </a:endParaRP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7C775378-DC0C-0ADC-37E9-0483FB118229}"/>
              </a:ext>
            </a:extLst>
          </p:cNvPr>
          <p:cNvSpPr txBox="1"/>
          <p:nvPr/>
        </p:nvSpPr>
        <p:spPr>
          <a:xfrm>
            <a:off x="581739" y="1116244"/>
            <a:ext cx="1027307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128661">
              <a:buClr>
                <a:srgbClr val="7030A0"/>
              </a:buClr>
              <a:buSzPct val="100000"/>
              <a:tabLst>
                <a:tab pos="449468" algn="l"/>
              </a:tabLst>
            </a:pPr>
            <a:r>
              <a:rPr lang="pt-PT" sz="2600" b="1" dirty="0">
                <a:solidFill>
                  <a:srgbClr val="74489D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6.</a:t>
            </a:r>
            <a:r>
              <a:rPr lang="pt-PT" sz="2600" dirty="0">
                <a:solidFill>
                  <a:srgbClr val="231F20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 </a:t>
            </a:r>
            <a:r>
              <a:rPr lang="pt-BR" sz="2600" dirty="0">
                <a:solidFill>
                  <a:schemeClr val="tx1"/>
                </a:solidFill>
                <a:latin typeface="+mn-lt"/>
                <a:ea typeface="Segoe Print" panose="02000600000000000000" pitchFamily="2" charset="0"/>
                <a:cs typeface="Segoe Print" panose="02000600000000000000" pitchFamily="2" charset="0"/>
              </a:rPr>
              <a:t>HOJE É DOMINGO. JUNO FOI AO FUTEBOL ONTEM. PINTE O DIA DE ONTEM.</a:t>
            </a:r>
          </a:p>
        </p:txBody>
      </p:sp>
    </p:spTree>
    <p:extLst>
      <p:ext uri="{BB962C8B-B14F-4D97-AF65-F5344CB8AC3E}">
        <p14:creationId xmlns:p14="http://schemas.microsoft.com/office/powerpoint/2010/main" val="24336403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9c03e3d857_0_22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spcFirstLastPara="1" wrap="square" lIns="121868" tIns="121868" rIns="121868" bIns="121868" anchor="t" anchorCtr="0">
            <a:noAutofit/>
          </a:bodyPr>
          <a:lstStyle/>
          <a:p>
            <a:pPr marL="0" indent="0">
              <a:buNone/>
            </a:pPr>
            <a:endParaRPr lang="pt-BR" dirty="0"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pt-BR" dirty="0"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lang="pt-BR" dirty="0">
              <a:effectLst/>
              <a:latin typeface="Segoe UI" panose="020B0502040204020203" pitchFamily="34" charset="0"/>
            </a:endParaRPr>
          </a:p>
          <a:p>
            <a:pPr marL="0" indent="0">
              <a:buNone/>
            </a:pPr>
            <a:endParaRPr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E249C0C-FBEC-E65A-B16A-2D0A68145A0A}"/>
              </a:ext>
            </a:extLst>
          </p:cNvPr>
          <p:cNvSpPr txBox="1"/>
          <p:nvPr/>
        </p:nvSpPr>
        <p:spPr>
          <a:xfrm>
            <a:off x="4333804" y="673818"/>
            <a:ext cx="7550300" cy="13871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086" indent="-457086" eaLnBrk="0" hangingPunct="0">
              <a:spcBef>
                <a:spcPts val="347"/>
              </a:spcBef>
              <a:buClr>
                <a:srgbClr val="231F20"/>
              </a:buClr>
              <a:buSzPts val="1200"/>
              <a:buFont typeface="Arial" panose="020B0604020202020204" pitchFamily="34" charset="0"/>
              <a:buChar char="•"/>
              <a:tabLst>
                <a:tab pos="264094" algn="l"/>
              </a:tabLst>
            </a:pPr>
            <a:endParaRPr lang="pt-BR" sz="2666" dirty="0">
              <a:solidFill>
                <a:srgbClr val="231F20"/>
              </a:solidFill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086" indent="-457086" eaLnBrk="0" hangingPunct="0">
              <a:spcBef>
                <a:spcPts val="180"/>
              </a:spcBef>
              <a:buClr>
                <a:srgbClr val="231F20"/>
              </a:buClr>
              <a:buSzPts val="1200"/>
              <a:buFont typeface="Arial" panose="020B0604020202020204" pitchFamily="34" charset="0"/>
              <a:buChar char="•"/>
              <a:tabLst>
                <a:tab pos="264094" algn="l"/>
              </a:tabLst>
            </a:pPr>
            <a:endParaRPr lang="pt-BR" sz="2666" dirty="0">
              <a:solidFill>
                <a:srgbClr val="231F2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457086" indent="-457086" eaLnBrk="0" hangingPunct="0">
              <a:spcBef>
                <a:spcPts val="347"/>
              </a:spcBef>
              <a:buClr>
                <a:srgbClr val="231F20"/>
              </a:buClr>
              <a:buSzPts val="1200"/>
              <a:buFont typeface="Arial" panose="020B0604020202020204" pitchFamily="34" charset="0"/>
              <a:buChar char="•"/>
              <a:tabLst>
                <a:tab pos="264094" algn="l"/>
              </a:tabLst>
            </a:pPr>
            <a:endParaRPr lang="pt-BR" sz="2666" dirty="0">
              <a:solidFill>
                <a:srgbClr val="231F20"/>
              </a:solidFill>
              <a:latin typeface="+mn-lt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7C3A6A2-B36A-2960-1038-EEAD5FCEF248}"/>
              </a:ext>
            </a:extLst>
          </p:cNvPr>
          <p:cNvSpPr txBox="1"/>
          <p:nvPr/>
        </p:nvSpPr>
        <p:spPr>
          <a:xfrm>
            <a:off x="4983533" y="2585026"/>
            <a:ext cx="6775848" cy="1323407"/>
          </a:xfrm>
          <a:prstGeom prst="rect">
            <a:avLst/>
          </a:prstGeom>
          <a:noFill/>
        </p:spPr>
        <p:txBody>
          <a:bodyPr wrap="square" lIns="121888" tIns="60944" rIns="121888" bIns="60944" anchor="t">
            <a:spAutoFit/>
          </a:bodyPr>
          <a:lstStyle/>
          <a:p>
            <a:pPr marL="457086" indent="-457086" eaLnBrk="0" hangingPunct="0">
              <a:buClr>
                <a:srgbClr val="74489D"/>
              </a:buClr>
              <a:buSzPct val="80000"/>
              <a:buFont typeface="Lato"/>
              <a:buChar char="●"/>
              <a:tabLst>
                <a:tab pos="264094" algn="l"/>
              </a:tabLst>
            </a:pPr>
            <a:r>
              <a:rPr lang="pt-BR" sz="2600" dirty="0">
                <a:solidFill>
                  <a:schemeClr val="dk1"/>
                </a:solidFill>
                <a:latin typeface="+mj-lt"/>
                <a:ea typeface="Lato"/>
                <a:cs typeface="Lato"/>
                <a:sym typeface="Lato"/>
              </a:rPr>
              <a:t>RECONHECEMOS E RELACIONAMOS PERÍODOS DO DIA, COMO A MANHÃ, A TARDE E A NOITE. </a:t>
            </a:r>
            <a:endParaRPr lang="pt-BR" sz="2600" dirty="0">
              <a:solidFill>
                <a:schemeClr val="dk1"/>
              </a:solidFill>
              <a:latin typeface="+mj-lt"/>
              <a:ea typeface="Lato"/>
              <a:cs typeface="Lato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365;p42">
            <a:extLst>
              <a:ext uri="{FF2B5EF4-FFF2-40B4-BE49-F238E27FC236}">
                <a16:creationId xmlns:a16="http://schemas.microsoft.com/office/drawing/2014/main" id="{A4E64FA2-35C7-DE97-F9A9-63F9A18CB25F}"/>
              </a:ext>
            </a:extLst>
          </p:cNvPr>
          <p:cNvSpPr txBox="1">
            <a:spLocks/>
          </p:cNvSpPr>
          <p:nvPr/>
        </p:nvSpPr>
        <p:spPr>
          <a:xfrm>
            <a:off x="523752" y="1064183"/>
            <a:ext cx="11058819" cy="37136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62491" tIns="162491" rIns="162491" bIns="162491" anchor="t" anchorCtr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457200" marR="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●"/>
              <a:defRPr sz="2400" b="0" i="0" u="none" strike="noStrike" cap="none" baseline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○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L="1371600" marR="0" lvl="2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L="1828800" marR="0" lvl="3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●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L="2286000" marR="0" lvl="4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○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L="2743200" marR="0" lvl="5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L="3200400" marR="0" lvl="6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●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L="3657600" marR="0" lvl="7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○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L="4114800" marR="0" lvl="8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Verdana"/>
              <a:buChar char="■"/>
              <a:defRPr sz="2400" b="0" i="0" u="none" strike="noStrike" cap="none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pPr marL="0" indent="0">
              <a:lnSpc>
                <a:spcPct val="100000"/>
              </a:lnSpc>
              <a:spcAft>
                <a:spcPts val="1200"/>
              </a:spcAft>
              <a:buSzPts val="1100"/>
              <a:buNone/>
            </a:pPr>
            <a:r>
              <a:rPr lang="pt-BR" sz="2000" dirty="0">
                <a:latin typeface="+mj-lt"/>
              </a:rPr>
              <a:t>LEMOV, Doug. </a:t>
            </a:r>
            <a:r>
              <a:rPr lang="pt-BR" sz="2000" b="1" dirty="0">
                <a:latin typeface="+mj-lt"/>
              </a:rPr>
              <a:t>Aula nota 10 3.0: </a:t>
            </a:r>
            <a:r>
              <a:rPr lang="pt-BR" sz="2000" dirty="0">
                <a:latin typeface="+mj-lt"/>
              </a:rPr>
              <a:t>63 técnicas para melhorar a gestão da sala de aula. Porto Alegre: Penso, 2023.</a:t>
            </a:r>
            <a:r>
              <a:rPr lang="pt-BR" sz="2000" dirty="0">
                <a:solidFill>
                  <a:schemeClr val="tx1"/>
                </a:solidFill>
                <a:latin typeface="+mj-lt"/>
              </a:rPr>
              <a:t> 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SzPts val="1100"/>
              <a:buNone/>
            </a:pPr>
            <a:r>
              <a:rPr lang="pt-BR" sz="2000" dirty="0">
                <a:solidFill>
                  <a:schemeClr val="tx1"/>
                </a:solidFill>
                <a:latin typeface="+mj-lt"/>
              </a:rPr>
              <a:t>OLIVEIRA, J. E.; DUARTE, J. R. (org.). </a:t>
            </a:r>
            <a:r>
              <a:rPr lang="pt-BR" sz="2000" b="1" dirty="0">
                <a:solidFill>
                  <a:schemeClr val="tx1"/>
                </a:solidFill>
                <a:latin typeface="+mj-lt"/>
              </a:rPr>
              <a:t>Caderno 1</a:t>
            </a:r>
            <a:r>
              <a:rPr lang="pt-BR" sz="2000" b="1" dirty="0">
                <a:latin typeface="+mj-lt"/>
              </a:rPr>
              <a:t> </a:t>
            </a:r>
            <a:r>
              <a:rPr lang="pt-BR" sz="2000" dirty="0">
                <a:latin typeface="+mj-lt"/>
              </a:rPr>
              <a:t>–</a:t>
            </a:r>
            <a:r>
              <a:rPr lang="pt-BR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pt-BR" sz="2000" dirty="0">
                <a:latin typeface="+mj-lt"/>
              </a:rPr>
              <a:t>Língua Matemática, </a:t>
            </a:r>
            <a:r>
              <a:rPr lang="pt-BR" sz="2000" dirty="0">
                <a:solidFill>
                  <a:schemeClr val="tx1"/>
                </a:solidFill>
                <a:latin typeface="+mj-lt"/>
              </a:rPr>
              <a:t>1</a:t>
            </a:r>
            <a:r>
              <a:rPr lang="pt-BR" sz="2000" u="sng" baseline="30000" dirty="0">
                <a:solidFill>
                  <a:schemeClr val="tx1"/>
                </a:solidFill>
                <a:latin typeface="+mj-lt"/>
              </a:rPr>
              <a:t>o</a:t>
            </a:r>
            <a:r>
              <a:rPr lang="pt-BR" sz="2000" dirty="0">
                <a:latin typeface="+mj-lt"/>
              </a:rPr>
              <a:t> ano – Caderno de Atividades. Sobral: </a:t>
            </a:r>
            <a:r>
              <a:rPr lang="pt-BR" sz="2000" dirty="0" err="1">
                <a:latin typeface="+mj-lt"/>
              </a:rPr>
              <a:t>Lyceum</a:t>
            </a:r>
            <a:r>
              <a:rPr lang="pt-BR" sz="2000" dirty="0">
                <a:latin typeface="+mj-lt"/>
              </a:rPr>
              <a:t> – Consultoria Educacional Ltda., 2021. </a:t>
            </a:r>
            <a:endParaRPr lang="pt-BR" sz="2000" dirty="0">
              <a:solidFill>
                <a:schemeClr val="tx1"/>
              </a:solidFill>
              <a:latin typeface="+mj-lt"/>
            </a:endParaRPr>
          </a:p>
          <a:p>
            <a:pPr marL="0" indent="0">
              <a:lnSpc>
                <a:spcPct val="100000"/>
              </a:lnSpc>
              <a:spcAft>
                <a:spcPts val="1200"/>
              </a:spcAft>
              <a:buSzPts val="1100"/>
              <a:buNone/>
            </a:pPr>
            <a:r>
              <a:rPr lang="pt-BR" sz="2000" dirty="0">
                <a:solidFill>
                  <a:schemeClr val="tx1"/>
                </a:solidFill>
                <a:latin typeface="+mj-lt"/>
              </a:rPr>
              <a:t>SÃO PAULO (Estado). Secretaria da Educação. </a:t>
            </a:r>
            <a:r>
              <a:rPr lang="pt-BR" sz="2000" b="1" dirty="0">
                <a:solidFill>
                  <a:schemeClr val="tx1"/>
                </a:solidFill>
                <a:latin typeface="+mj-lt"/>
              </a:rPr>
              <a:t>Currículo Paulista</a:t>
            </a:r>
            <a:r>
              <a:rPr lang="pt-BR" sz="2000" dirty="0">
                <a:solidFill>
                  <a:schemeClr val="tx1"/>
                </a:solidFill>
                <a:latin typeface="+mj-lt"/>
              </a:rPr>
              <a:t>, 2019. </a:t>
            </a:r>
            <a:r>
              <a:rPr lang="pt-BR" sz="20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Disponível em: </a:t>
            </a:r>
            <a:r>
              <a:rPr lang="pt-BR" sz="2000" u="sng" kern="100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https://efape.educacao.sp.gov.br/</a:t>
            </a:r>
            <a:r>
              <a:rPr lang="pt-BR" sz="2000" u="sng" kern="100" dirty="0" err="1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curriculopaulista</a:t>
            </a:r>
            <a:r>
              <a:rPr lang="pt-BR" sz="2000" u="sng" kern="100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/</a:t>
            </a:r>
            <a:r>
              <a:rPr lang="pt-BR" sz="2000" u="sng" kern="100" dirty="0" err="1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wp-content</a:t>
            </a:r>
            <a:r>
              <a:rPr lang="pt-BR" sz="2000" u="sng" kern="100" dirty="0">
                <a:solidFill>
                  <a:srgbClr val="467886"/>
                </a:solidFill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  <a:hlinkClick r:id="rId3"/>
              </a:rPr>
              <a:t>/uploads/2023/02/Curriculo_Paulista-etapas-Educa%C3%A7%C3%A3o-Infantil-e-Ensino-Fundamental-ISBN.pdf</a:t>
            </a:r>
            <a:r>
              <a:rPr lang="pt-BR" sz="2000" kern="100" dirty="0">
                <a:effectLst/>
                <a:latin typeface="+mj-lt"/>
                <a:ea typeface="Aptos" panose="020B0004020202020204" pitchFamily="34" charset="0"/>
                <a:cs typeface="Times New Roman" panose="02020603050405020304" pitchFamily="18" charset="0"/>
              </a:rPr>
              <a:t>. Acesso em: 19 ago. 2025.</a:t>
            </a:r>
          </a:p>
          <a:p>
            <a:pPr marL="0" indent="0">
              <a:lnSpc>
                <a:spcPct val="100000"/>
              </a:lnSpc>
              <a:spcAft>
                <a:spcPts val="1200"/>
              </a:spcAft>
              <a:buSzPts val="1100"/>
              <a:buNone/>
            </a:pPr>
            <a:endParaRPr lang="pt-BR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80842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>
            <a:extLst>
              <a:ext uri="{FF2B5EF4-FFF2-40B4-BE49-F238E27FC236}">
                <a16:creationId xmlns:a16="http://schemas.microsoft.com/office/drawing/2014/main" id="{AD2AE6D4-E878-3404-4D44-E83046A058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167" y="1107812"/>
            <a:ext cx="11236313" cy="5154000"/>
          </a:xfrm>
        </p:spPr>
        <p:txBody>
          <a:bodyPr/>
          <a:lstStyle/>
          <a:p>
            <a:pPr marL="0" indent="0">
              <a:spcAft>
                <a:spcPts val="1200"/>
              </a:spcAft>
            </a:pPr>
            <a:r>
              <a:rPr lang="pt-BR" b="1" dirty="0">
                <a:latin typeface="+mj-lt"/>
              </a:rPr>
              <a:t>Lista de imagens e vídeos</a:t>
            </a:r>
          </a:p>
          <a:p>
            <a:pPr marL="0" indent="0">
              <a:spcAft>
                <a:spcPts val="1200"/>
              </a:spcAft>
            </a:pPr>
            <a:r>
              <a:rPr lang="pt-BR" b="1" dirty="0">
                <a:latin typeface="+mj-lt"/>
              </a:rPr>
              <a:t>Slide 1 –</a:t>
            </a:r>
            <a:r>
              <a:rPr lang="pt-BR" dirty="0">
                <a:latin typeface="+mj-lt"/>
              </a:rPr>
              <a:t> Imagem de capa: SEDUC-SP.</a:t>
            </a:r>
          </a:p>
          <a:p>
            <a:pPr marL="0" indent="0">
              <a:spcAft>
                <a:spcPts val="1200"/>
              </a:spcAft>
            </a:pPr>
            <a:r>
              <a:rPr lang="en-US" b="1" dirty="0">
                <a:latin typeface="+mj-lt"/>
              </a:rPr>
              <a:t>Slides 3, 5, 6, 7, 8, 9, 12, 13, 14 e 15 – </a:t>
            </a:r>
            <a:r>
              <a:rPr lang="en-US" dirty="0">
                <a:latin typeface="+mj-lt"/>
              </a:rPr>
              <a:t>© Getty Images.</a:t>
            </a:r>
            <a:endParaRPr lang="pt-BR" b="1" dirty="0">
              <a:latin typeface="+mj-lt"/>
            </a:endParaRPr>
          </a:p>
          <a:p>
            <a:pPr marL="0" indent="0">
              <a:spcAft>
                <a:spcPts val="1200"/>
              </a:spcAft>
            </a:pPr>
            <a:endParaRPr lang="pt-BR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3826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6"/>
          <p:cNvSpPr txBox="1"/>
          <p:nvPr/>
        </p:nvSpPr>
        <p:spPr>
          <a:xfrm>
            <a:off x="1432996" y="1008580"/>
            <a:ext cx="4212491" cy="417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>
              <a:buSzPts val="1600"/>
            </a:pPr>
            <a:r>
              <a:rPr lang="pt-BR" sz="1600" b="1" dirty="0"/>
              <a:t>Habilidade:</a:t>
            </a:r>
            <a:r>
              <a:rPr lang="pt-BR" sz="1600" dirty="0"/>
              <a:t> (EF01MA17) Reconhecer e relacionar períodos do dia, dias da semana e meses do ano, utilizando calendário quando necessário.  </a:t>
            </a:r>
          </a:p>
          <a:p>
            <a:pPr>
              <a:buSzPts val="1600"/>
            </a:pPr>
            <a:endParaRPr sz="1600" b="1" dirty="0"/>
          </a:p>
          <a:p>
            <a:pPr>
              <a:buSzPts val="1600"/>
            </a:pPr>
            <a:r>
              <a:rPr lang="pt-BR" sz="1600" dirty="0"/>
              <a:t> 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55" name="Google Shape;155;p26"/>
          <p:cNvSpPr txBox="1">
            <a:spLocks noGrp="1"/>
          </p:cNvSpPr>
          <p:nvPr>
            <p:ph type="subTitle" idx="1"/>
          </p:nvPr>
        </p:nvSpPr>
        <p:spPr>
          <a:xfrm rot="-120000">
            <a:off x="176408" y="170813"/>
            <a:ext cx="1811741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2</a:t>
            </a:r>
            <a:endParaRPr dirty="0"/>
          </a:p>
        </p:txBody>
      </p:sp>
      <p:grpSp>
        <p:nvGrpSpPr>
          <p:cNvPr id="156" name="Google Shape;156;p26"/>
          <p:cNvGrpSpPr/>
          <p:nvPr/>
        </p:nvGrpSpPr>
        <p:grpSpPr>
          <a:xfrm>
            <a:off x="519405" y="940096"/>
            <a:ext cx="692128" cy="719813"/>
            <a:chOff x="512793" y="747344"/>
            <a:chExt cx="692308" cy="720000"/>
          </a:xfrm>
        </p:grpSpPr>
        <p:pic>
          <p:nvPicPr>
            <p:cNvPr id="157" name="Google Shape;157;p26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747344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26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68021" y="815846"/>
              <a:ext cx="371963" cy="529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id="{17601B82-21DB-1E1C-D53A-6D653037C2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309" y="821352"/>
            <a:ext cx="5858859" cy="3294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174C1662-32E4-B950-EC55-8C336D46C3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>
            <a:extLst>
              <a:ext uri="{FF2B5EF4-FFF2-40B4-BE49-F238E27FC236}">
                <a16:creationId xmlns:a16="http://schemas.microsoft.com/office/drawing/2014/main" id="{3C19060F-D7B6-0A6C-3DB9-D1E223C494DC}"/>
              </a:ext>
            </a:extLst>
          </p:cNvPr>
          <p:cNvSpPr txBox="1"/>
          <p:nvPr/>
        </p:nvSpPr>
        <p:spPr>
          <a:xfrm>
            <a:off x="1309203" y="869826"/>
            <a:ext cx="4413777" cy="3775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eaLnBrk="0" hangingPunct="0">
              <a:spcAft>
                <a:spcPts val="1200"/>
              </a:spcAft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diga aos estudantes que, na aula de hoje, vocês vão conversar sobre a semana. </a:t>
            </a:r>
          </a:p>
          <a:p>
            <a:pPr eaLnBrk="0" hangingPunct="0">
              <a:spcAft>
                <a:spcPts val="1200"/>
              </a:spcAft>
            </a:pPr>
            <a:r>
              <a:rPr lang="pt-BR" sz="1600" dirty="0"/>
              <a:t>Utilize o calendário da sala como apoio e pergunte:</a:t>
            </a:r>
          </a:p>
          <a:p>
            <a:pPr eaLnBrk="0" hangingPunct="0">
              <a:spcAft>
                <a:spcPts val="1200"/>
              </a:spcAft>
            </a:pPr>
            <a:r>
              <a:rPr lang="pt-BR" sz="1600" dirty="0"/>
              <a:t>“Alguém consegue mostrar para a turma os dias da semana?”</a:t>
            </a:r>
          </a:p>
          <a:p>
            <a:pPr eaLnBrk="0" hangingPunct="0">
              <a:spcAft>
                <a:spcPts val="1200"/>
              </a:spcAft>
            </a:pPr>
            <a:r>
              <a:rPr lang="pt-BR" sz="1600" dirty="0"/>
              <a:t>Certamente, algum estudante conseguirá indicar os dias com facilidade.</a:t>
            </a:r>
          </a:p>
          <a:p>
            <a:pPr eaLnBrk="0" hangingPunct="0">
              <a:spcAft>
                <a:spcPts val="1200"/>
              </a:spcAft>
            </a:pPr>
            <a:r>
              <a:rPr lang="pt-BR" sz="1600" dirty="0"/>
              <a:t>Em seguida, apresente o slide da aula e conduza os questionamentos propostos. </a:t>
            </a:r>
          </a:p>
          <a:p>
            <a:pPr eaLnBrk="0" hangingPunct="0">
              <a:spcAft>
                <a:spcPts val="1200"/>
              </a:spcAft>
            </a:pPr>
            <a:r>
              <a:rPr lang="pt-BR" sz="1600" dirty="0"/>
              <a:t>Esses são conhecimentos adquiridos socialmente, por isso é provável que a turma responda com desenvoltura.</a:t>
            </a: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72A57D22-5942-E9FD-8E80-FEB3CC733D7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33" y="172239"/>
            <a:ext cx="1730015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3</a:t>
            </a:r>
            <a:endParaRPr dirty="0"/>
          </a:p>
        </p:txBody>
      </p:sp>
      <p:grpSp>
        <p:nvGrpSpPr>
          <p:cNvPr id="171" name="Google Shape;171;p26">
            <a:extLst>
              <a:ext uri="{FF2B5EF4-FFF2-40B4-BE49-F238E27FC236}">
                <a16:creationId xmlns:a16="http://schemas.microsoft.com/office/drawing/2014/main" id="{AC72E1B1-7C7F-37C1-4D1D-6CC7EDC884C5}"/>
              </a:ext>
            </a:extLst>
          </p:cNvPr>
          <p:cNvGrpSpPr/>
          <p:nvPr/>
        </p:nvGrpSpPr>
        <p:grpSpPr>
          <a:xfrm>
            <a:off x="480758" y="895853"/>
            <a:ext cx="692128" cy="719813"/>
            <a:chOff x="512793" y="2412643"/>
            <a:chExt cx="692308" cy="720000"/>
          </a:xfrm>
        </p:grpSpPr>
        <p:pic>
          <p:nvPicPr>
            <p:cNvPr id="172" name="Google Shape;172;p26">
              <a:extLst>
                <a:ext uri="{FF2B5EF4-FFF2-40B4-BE49-F238E27FC236}">
                  <a16:creationId xmlns:a16="http://schemas.microsoft.com/office/drawing/2014/main" id="{502C2B0B-5ACF-1A1E-D77F-F0BBE68BB42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26">
              <a:extLst>
                <a:ext uri="{FF2B5EF4-FFF2-40B4-BE49-F238E27FC236}">
                  <a16:creationId xmlns:a16="http://schemas.microsoft.com/office/drawing/2014/main" id="{DF206188-5358-D0C5-F5D9-2DB07D511E7D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7FC5F49F-C15E-A7A7-52C7-41874ADA4A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25309" y="821352"/>
            <a:ext cx="5858859" cy="3293999"/>
          </a:xfrm>
          <a:prstGeom prst="rect">
            <a:avLst/>
          </a:prstGeom>
        </p:spPr>
      </p:pic>
      <p:grpSp>
        <p:nvGrpSpPr>
          <p:cNvPr id="5" name="Agrupar 4">
            <a:extLst>
              <a:ext uri="{FF2B5EF4-FFF2-40B4-BE49-F238E27FC236}">
                <a16:creationId xmlns:a16="http://schemas.microsoft.com/office/drawing/2014/main" id="{3FB734E1-DE89-2485-1D21-359442AB30C6}"/>
              </a:ext>
            </a:extLst>
          </p:cNvPr>
          <p:cNvGrpSpPr/>
          <p:nvPr/>
        </p:nvGrpSpPr>
        <p:grpSpPr>
          <a:xfrm>
            <a:off x="10195560" y="6400848"/>
            <a:ext cx="1879398" cy="472392"/>
            <a:chOff x="10195560" y="6400848"/>
            <a:chExt cx="1879398" cy="472392"/>
          </a:xfrm>
        </p:grpSpPr>
        <p:pic>
          <p:nvPicPr>
            <p:cNvPr id="6" name="Imagem 5">
              <a:extLst>
                <a:ext uri="{FF2B5EF4-FFF2-40B4-BE49-F238E27FC236}">
                  <a16:creationId xmlns:a16="http://schemas.microsoft.com/office/drawing/2014/main" id="{CD3F7A1D-943B-C414-F665-E615472DD37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10195560" y="6400848"/>
              <a:ext cx="1879398" cy="457151"/>
            </a:xfrm>
            <a:prstGeom prst="rect">
              <a:avLst/>
            </a:prstGeom>
          </p:spPr>
        </p:pic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3175DE70-1A48-265D-76EB-353144A81AF1}"/>
                </a:ext>
              </a:extLst>
            </p:cNvPr>
            <p:cNvSpPr txBox="1"/>
            <p:nvPr/>
          </p:nvSpPr>
          <p:spPr>
            <a:xfrm>
              <a:off x="10347960" y="6493584"/>
              <a:ext cx="1275080" cy="3796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8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Grandstander" pitchFamily="2" charset="0"/>
                </a:rPr>
                <a:t>CONTINUA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508857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4E6B43C2-BC3A-5625-2A22-FC4278888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>
            <a:extLst>
              <a:ext uri="{FF2B5EF4-FFF2-40B4-BE49-F238E27FC236}">
                <a16:creationId xmlns:a16="http://schemas.microsoft.com/office/drawing/2014/main" id="{8E7A941D-898F-166F-41A4-47DE0C7CC2D5}"/>
              </a:ext>
            </a:extLst>
          </p:cNvPr>
          <p:cNvSpPr txBox="1"/>
          <p:nvPr/>
        </p:nvSpPr>
        <p:spPr>
          <a:xfrm>
            <a:off x="1309203" y="869826"/>
            <a:ext cx="4413777" cy="37752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eaLnBrk="0" hangingPunct="0">
              <a:spcAft>
                <a:spcPts val="600"/>
              </a:spcAft>
            </a:pPr>
            <a:r>
              <a:rPr lang="pt-BR" sz="1600" dirty="0"/>
              <a:t>Aproveite o momento para ampliar a conversa com perguntas como:</a:t>
            </a:r>
          </a:p>
          <a:p>
            <a:pPr marL="285750" indent="-285750"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1600" dirty="0"/>
              <a:t>Quantas semanas tem o mês em que estamos?</a:t>
            </a:r>
          </a:p>
          <a:p>
            <a:pPr marL="285750" indent="-285750"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1600" dirty="0"/>
              <a:t>Todos os meses têm o mesmo número de semanas?</a:t>
            </a:r>
          </a:p>
          <a:p>
            <a:pPr marL="285750" indent="-285750"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1600" dirty="0"/>
              <a:t>Qual é o último dia da semana?</a:t>
            </a:r>
          </a:p>
          <a:p>
            <a:pPr marL="285750" indent="-285750"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1600" dirty="0"/>
              <a:t>Vocês acordam cedo todos os dias da semana?</a:t>
            </a:r>
          </a:p>
          <a:p>
            <a:pPr marL="285750" indent="-285750"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1600" dirty="0"/>
              <a:t>O que vocês e suas famílias costumam fazer nos finais de semana?</a:t>
            </a:r>
          </a:p>
          <a:p>
            <a:pPr marL="285750" indent="-285750"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</a:pPr>
            <a:r>
              <a:rPr lang="pt-BR" sz="1600" dirty="0"/>
              <a:t>Se possível, disponibilize diferentes calendários na sala para que os estudantes possam investigar:</a:t>
            </a: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82DABFDE-C54F-FDB3-995B-2BFD7061C1D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33" y="172239"/>
            <a:ext cx="1730015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3</a:t>
            </a:r>
            <a:endParaRPr dirty="0"/>
          </a:p>
        </p:txBody>
      </p:sp>
      <p:grpSp>
        <p:nvGrpSpPr>
          <p:cNvPr id="171" name="Google Shape;171;p26">
            <a:extLst>
              <a:ext uri="{FF2B5EF4-FFF2-40B4-BE49-F238E27FC236}">
                <a16:creationId xmlns:a16="http://schemas.microsoft.com/office/drawing/2014/main" id="{FFB6CC19-6976-5739-529B-AFDC427450CA}"/>
              </a:ext>
            </a:extLst>
          </p:cNvPr>
          <p:cNvGrpSpPr/>
          <p:nvPr/>
        </p:nvGrpSpPr>
        <p:grpSpPr>
          <a:xfrm>
            <a:off x="480758" y="895853"/>
            <a:ext cx="692128" cy="719813"/>
            <a:chOff x="512793" y="2412643"/>
            <a:chExt cx="692308" cy="720000"/>
          </a:xfrm>
        </p:grpSpPr>
        <p:pic>
          <p:nvPicPr>
            <p:cNvPr id="172" name="Google Shape;172;p26">
              <a:extLst>
                <a:ext uri="{FF2B5EF4-FFF2-40B4-BE49-F238E27FC236}">
                  <a16:creationId xmlns:a16="http://schemas.microsoft.com/office/drawing/2014/main" id="{CAC52974-E516-3AC0-E3CA-E73FAD394B2A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3" name="Google Shape;173;p26">
              <a:extLst>
                <a:ext uri="{FF2B5EF4-FFF2-40B4-BE49-F238E27FC236}">
                  <a16:creationId xmlns:a16="http://schemas.microsoft.com/office/drawing/2014/main" id="{4922A34A-7288-6CB9-F040-EB8E66703C83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CaixaDeTexto 3">
            <a:extLst>
              <a:ext uri="{FF2B5EF4-FFF2-40B4-BE49-F238E27FC236}">
                <a16:creationId xmlns:a16="http://schemas.microsoft.com/office/drawing/2014/main" id="{9D41C89C-B051-5578-C035-3125B2EA0830}"/>
              </a:ext>
            </a:extLst>
          </p:cNvPr>
          <p:cNvSpPr txBox="1"/>
          <p:nvPr/>
        </p:nvSpPr>
        <p:spPr>
          <a:xfrm>
            <a:off x="1309202" y="4836817"/>
            <a:ext cx="1012079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Em todos os meses, as semanas têm o mesmo número de dias?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Os dias da semana sempre aparecem na mesma ordem?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6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Essas atividades favorecem a familiarização com o calendário, a percepção da passagem do tempo e a construção de noções de rotina.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38E66975-1332-6685-B01D-A04A67F8A20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25309" y="821352"/>
            <a:ext cx="5858859" cy="329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8997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E0EC1065-40F3-6DE2-F263-471537CA79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>
            <a:extLst>
              <a:ext uri="{FF2B5EF4-FFF2-40B4-BE49-F238E27FC236}">
                <a16:creationId xmlns:a16="http://schemas.microsoft.com/office/drawing/2014/main" id="{D7C32DB3-937E-4B88-5CAB-B81A128A99C4}"/>
              </a:ext>
            </a:extLst>
          </p:cNvPr>
          <p:cNvSpPr txBox="1"/>
          <p:nvPr/>
        </p:nvSpPr>
        <p:spPr>
          <a:xfrm>
            <a:off x="1309203" y="954682"/>
            <a:ext cx="4486913" cy="12974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indent="0">
              <a:spcAft>
                <a:spcPts val="1200"/>
              </a:spcAft>
              <a:buNone/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assistir ao vídeo antes da aula pode ajudá-lo a se familiarizar com o conteúdo que será trabalhado com os estudantes. </a:t>
            </a:r>
          </a:p>
          <a:p>
            <a:pPr indent="0">
              <a:spcAft>
                <a:spcPts val="1200"/>
              </a:spcAft>
              <a:buNone/>
            </a:pPr>
            <a:r>
              <a:rPr lang="pt-BR" sz="1600" dirty="0"/>
              <a:t>No próprio vídeo, há uma proposta interessante: os estudantes são convidados a desenhar os dias da semana e a completá-los com as ações que realizam em cada dia e com o tipo de tempo (sol, chuva, frio etc.).</a:t>
            </a:r>
          </a:p>
          <a:p>
            <a:pPr indent="0">
              <a:spcAft>
                <a:spcPts val="1200"/>
              </a:spcAft>
              <a:buNone/>
            </a:pPr>
            <a:r>
              <a:rPr lang="pt-BR" sz="1600" dirty="0"/>
              <a:t>Quem sabe você possa aproveitar essa ideia e propor a mesma atividade com sua turma?</a:t>
            </a: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0E2FBB3E-0CD6-E553-18B7-09A1AA182B95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33" y="172239"/>
            <a:ext cx="1730015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4</a:t>
            </a:r>
            <a:endParaRPr dirty="0"/>
          </a:p>
        </p:txBody>
      </p:sp>
      <p:grpSp>
        <p:nvGrpSpPr>
          <p:cNvPr id="3" name="Google Shape;171;p26">
            <a:extLst>
              <a:ext uri="{FF2B5EF4-FFF2-40B4-BE49-F238E27FC236}">
                <a16:creationId xmlns:a16="http://schemas.microsoft.com/office/drawing/2014/main" id="{6DF94CA6-99A0-18D4-C712-B607945DC9D9}"/>
              </a:ext>
            </a:extLst>
          </p:cNvPr>
          <p:cNvGrpSpPr/>
          <p:nvPr/>
        </p:nvGrpSpPr>
        <p:grpSpPr>
          <a:xfrm>
            <a:off x="480758" y="940097"/>
            <a:ext cx="692128" cy="719813"/>
            <a:chOff x="512793" y="2412643"/>
            <a:chExt cx="692308" cy="720000"/>
          </a:xfrm>
        </p:grpSpPr>
        <p:pic>
          <p:nvPicPr>
            <p:cNvPr id="4" name="Google Shape;172;p26">
              <a:extLst>
                <a:ext uri="{FF2B5EF4-FFF2-40B4-BE49-F238E27FC236}">
                  <a16:creationId xmlns:a16="http://schemas.microsoft.com/office/drawing/2014/main" id="{4270075F-B438-E971-CEB2-696ECDAD967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73;p26">
              <a:extLst>
                <a:ext uri="{FF2B5EF4-FFF2-40B4-BE49-F238E27FC236}">
                  <a16:creationId xmlns:a16="http://schemas.microsoft.com/office/drawing/2014/main" id="{0B88FCA5-E5C0-B7D2-FE99-553DFDD8D8FF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DCBD0A8C-591B-8BBC-767C-AAD7F80604E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25310" y="821352"/>
            <a:ext cx="5858857" cy="329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5987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93DA8E2A-1E33-ACBB-A5AB-59D778501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>
            <a:extLst>
              <a:ext uri="{FF2B5EF4-FFF2-40B4-BE49-F238E27FC236}">
                <a16:creationId xmlns:a16="http://schemas.microsoft.com/office/drawing/2014/main" id="{063CE5CC-8415-DF7B-8873-ED9792EBF084}"/>
              </a:ext>
            </a:extLst>
          </p:cNvPr>
          <p:cNvSpPr txBox="1"/>
          <p:nvPr/>
        </p:nvSpPr>
        <p:spPr>
          <a:xfrm>
            <a:off x="1339417" y="925349"/>
            <a:ext cx="4476710" cy="2222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marR="196850" lvl="0" eaLnBrk="0" hangingPunct="0">
              <a:spcAft>
                <a:spcPts val="600"/>
              </a:spcAft>
              <a:buClr>
                <a:srgbClr val="231F20"/>
              </a:buClr>
              <a:buSzPts val="1200"/>
              <a:tabLst>
                <a:tab pos="234950" algn="l"/>
              </a:tabLst>
              <a:defRPr/>
            </a:pPr>
            <a:r>
              <a:rPr lang="pt-BR" sz="1500" b="1" dirty="0"/>
              <a:t>Dinâmica de condução: </a:t>
            </a:r>
            <a:r>
              <a:rPr lang="pt-BR" sz="1500" dirty="0"/>
              <a:t>caro professor, antes de começar a brincadeira, pergunte aos estudantes se eles já jogaram amarelinha e se conhecem as regras básicas (caso ainda não tenham jogado com você).</a:t>
            </a:r>
          </a:p>
          <a:p>
            <a:pPr marR="196850" lvl="0" eaLnBrk="0" hangingPunct="0">
              <a:spcAft>
                <a:spcPts val="600"/>
              </a:spcAft>
              <a:buClr>
                <a:srgbClr val="231F20"/>
              </a:buClr>
              <a:buSzPts val="1200"/>
              <a:tabLst>
                <a:tab pos="234950" algn="l"/>
              </a:tabLst>
              <a:defRPr/>
            </a:pPr>
            <a:r>
              <a:rPr lang="pt-BR" sz="1500" dirty="0"/>
              <a:t>Explique que hoje irão brincar de uma amarelinha diferente: em vez de números de 1 a 7, os quadrinhos serão representados pelos nomes dos dias da semana, seguindo a ordem correta.</a:t>
            </a:r>
          </a:p>
          <a:p>
            <a:pPr marR="196850" lvl="0" eaLnBrk="0" hangingPunct="0">
              <a:spcAft>
                <a:spcPts val="600"/>
              </a:spcAft>
              <a:buClr>
                <a:srgbClr val="231F20"/>
              </a:buClr>
              <a:buSzPts val="1200"/>
              <a:tabLst>
                <a:tab pos="234950" algn="l"/>
              </a:tabLst>
              <a:defRPr/>
            </a:pPr>
            <a:r>
              <a:rPr lang="pt-BR" sz="1500" dirty="0"/>
              <a:t>Leve a turma para um espaço aberto, como o pátio ou a quadra da escola, e divida os estudantes em grupos. </a:t>
            </a: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B4AAB760-FE79-5213-EB3F-8A8365182E0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33" y="172239"/>
            <a:ext cx="1730015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5</a:t>
            </a:r>
            <a:endParaRPr dirty="0"/>
          </a:p>
        </p:txBody>
      </p:sp>
      <p:grpSp>
        <p:nvGrpSpPr>
          <p:cNvPr id="3" name="Google Shape;171;p26">
            <a:extLst>
              <a:ext uri="{FF2B5EF4-FFF2-40B4-BE49-F238E27FC236}">
                <a16:creationId xmlns:a16="http://schemas.microsoft.com/office/drawing/2014/main" id="{BDE08832-1DFA-3EC3-01E4-B58C0BA51D16}"/>
              </a:ext>
            </a:extLst>
          </p:cNvPr>
          <p:cNvGrpSpPr/>
          <p:nvPr/>
        </p:nvGrpSpPr>
        <p:grpSpPr>
          <a:xfrm>
            <a:off x="480758" y="895853"/>
            <a:ext cx="692128" cy="719813"/>
            <a:chOff x="512793" y="2412643"/>
            <a:chExt cx="692308" cy="720000"/>
          </a:xfrm>
        </p:grpSpPr>
        <p:pic>
          <p:nvPicPr>
            <p:cNvPr id="4" name="Google Shape;172;p26">
              <a:extLst>
                <a:ext uri="{FF2B5EF4-FFF2-40B4-BE49-F238E27FC236}">
                  <a16:creationId xmlns:a16="http://schemas.microsoft.com/office/drawing/2014/main" id="{E728C1D7-642F-DAB8-BA14-FFF271E7FC3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73;p26">
              <a:extLst>
                <a:ext uri="{FF2B5EF4-FFF2-40B4-BE49-F238E27FC236}">
                  <a16:creationId xmlns:a16="http://schemas.microsoft.com/office/drawing/2014/main" id="{FB1C49FD-DE57-0C97-4F54-FE055489FDFE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Imagem 5">
            <a:extLst>
              <a:ext uri="{FF2B5EF4-FFF2-40B4-BE49-F238E27FC236}">
                <a16:creationId xmlns:a16="http://schemas.microsoft.com/office/drawing/2014/main" id="{4350FEC1-7831-8AB3-6509-54E77E1187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16127" y="806603"/>
            <a:ext cx="5858859" cy="32940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2EB59733-AB7C-42CF-B5DA-5637EE44FAC1}"/>
              </a:ext>
            </a:extLst>
          </p:cNvPr>
          <p:cNvSpPr txBox="1"/>
          <p:nvPr/>
        </p:nvSpPr>
        <p:spPr>
          <a:xfrm>
            <a:off x="1339417" y="4165724"/>
            <a:ext cx="10488789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19685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1F20"/>
              </a:buClr>
              <a:buSzPts val="1200"/>
              <a:buFont typeface="Arial"/>
              <a:buNone/>
              <a:tabLst>
                <a:tab pos="234950" algn="l"/>
              </a:tabLst>
              <a:defRPr/>
            </a:pPr>
            <a:r>
              <a:rPr kumimoji="0" lang="pt-BR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Cada grupo deverá desenhar sua própria amarelinha, dividida em 7 partes, cada uma representando um dia da semana, começando pelo domingo no primeiro espaço e terminando no sábado no último.</a:t>
            </a:r>
          </a:p>
          <a:p>
            <a:pPr marL="0" marR="19685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1F20"/>
              </a:buClr>
              <a:buSzPts val="1200"/>
              <a:buFont typeface="Arial"/>
              <a:buNone/>
              <a:tabLst>
                <a:tab pos="234950" algn="l"/>
              </a:tabLst>
              <a:defRPr/>
            </a:pPr>
            <a:r>
              <a:rPr kumimoji="0" lang="pt-BR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Durante a brincadeira, os estudantes terão que lançar a pedrinha no espaço correspondente ao dia da semana da vez, pular em um pé só, e não ultrapassar os limites da amarelinha.</a:t>
            </a:r>
          </a:p>
          <a:p>
            <a:pPr marL="0" marR="19685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1F20"/>
              </a:buClr>
              <a:buSzPts val="1200"/>
              <a:buFont typeface="Arial"/>
              <a:buNone/>
              <a:tabLst>
                <a:tab pos="234950" algn="l"/>
              </a:tabLst>
              <a:defRPr/>
            </a:pPr>
            <a:r>
              <a:rPr kumimoji="0" lang="pt-BR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Vencerá quem conseguir percorrer toda a sequência, do domingo até o sábado, seguindo todas as regras.</a:t>
            </a:r>
          </a:p>
          <a:p>
            <a:pPr marL="0" marR="19685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231F20"/>
              </a:buClr>
              <a:buSzPts val="1200"/>
              <a:buFont typeface="Arial"/>
              <a:buNone/>
              <a:tabLst>
                <a:tab pos="234950" algn="l"/>
              </a:tabLst>
              <a:defRPr/>
            </a:pPr>
            <a:r>
              <a:rPr kumimoji="0" lang="pt-BR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Regras do jogo: a vez do jogador termina e passa para o próximo em duas situações: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  <a:tabLst/>
              <a:defRPr/>
            </a:pPr>
            <a:r>
              <a:rPr kumimoji="0" lang="pt-BR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Quando o jogador pisar na linha;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030A0"/>
              </a:buClr>
              <a:buSzPct val="80000"/>
              <a:buFont typeface="Arial" panose="020B0604020202020204" pitchFamily="34" charset="0"/>
              <a:buChar char="●"/>
              <a:tabLst/>
              <a:defRPr/>
            </a:pPr>
            <a:r>
              <a:rPr kumimoji="0" lang="pt-BR" sz="1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Quando a pedrinha cair fora do espaço correto.</a:t>
            </a:r>
          </a:p>
        </p:txBody>
      </p:sp>
    </p:spTree>
    <p:extLst>
      <p:ext uri="{BB962C8B-B14F-4D97-AF65-F5344CB8AC3E}">
        <p14:creationId xmlns:p14="http://schemas.microsoft.com/office/powerpoint/2010/main" val="1212242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DEFB9A23-D28E-2EBF-34B7-5678F151EA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>
            <a:extLst>
              <a:ext uri="{FF2B5EF4-FFF2-40B4-BE49-F238E27FC236}">
                <a16:creationId xmlns:a16="http://schemas.microsoft.com/office/drawing/2014/main" id="{A8DEB5F4-E2C1-35D0-F73E-E5587CE651EC}"/>
              </a:ext>
            </a:extLst>
          </p:cNvPr>
          <p:cNvSpPr txBox="1"/>
          <p:nvPr/>
        </p:nvSpPr>
        <p:spPr>
          <a:xfrm>
            <a:off x="1354165" y="940097"/>
            <a:ext cx="4220725" cy="2222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lvl="0">
              <a:buSzPts val="1100"/>
              <a:defRPr/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m</a:t>
            </a:r>
            <a:r>
              <a:rPr lang="pt-BR" sz="1600" kern="100" dirty="0">
                <a:ea typeface="Aptos" panose="020B0004020202020204" pitchFamily="34" charset="0"/>
                <a:cs typeface="Times New Roman" panose="02020603050405020304" pitchFamily="18" charset="0"/>
              </a:rPr>
              <a:t>antenha os estudantes organizados em duplas para essa e as demais atividades. </a:t>
            </a:r>
          </a:p>
          <a:p>
            <a:pPr eaLnBrk="0" hangingPunct="0"/>
            <a:endParaRPr lang="pt-BR" sz="1600" dirty="0">
              <a:solidFill>
                <a:srgbClr val="231F20"/>
              </a:solidFill>
              <a:ea typeface="Times New Roman" panose="02020603050405020304" pitchFamily="18" charset="0"/>
            </a:endParaRPr>
          </a:p>
          <a:p>
            <a:pPr>
              <a:buSzPts val="1600"/>
            </a:pPr>
            <a:r>
              <a:rPr lang="pt-BR" sz="1600" dirty="0"/>
              <a:t>   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B3486244-0406-8D54-F700-F0469323EA58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33" y="172239"/>
            <a:ext cx="1730015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6</a:t>
            </a:r>
            <a:endParaRPr dirty="0"/>
          </a:p>
        </p:txBody>
      </p:sp>
      <p:grpSp>
        <p:nvGrpSpPr>
          <p:cNvPr id="3" name="Google Shape;171;p26">
            <a:extLst>
              <a:ext uri="{FF2B5EF4-FFF2-40B4-BE49-F238E27FC236}">
                <a16:creationId xmlns:a16="http://schemas.microsoft.com/office/drawing/2014/main" id="{9FBF9C81-A8F2-37C8-0696-38543E6A39FE}"/>
              </a:ext>
            </a:extLst>
          </p:cNvPr>
          <p:cNvGrpSpPr/>
          <p:nvPr/>
        </p:nvGrpSpPr>
        <p:grpSpPr>
          <a:xfrm>
            <a:off x="480758" y="940097"/>
            <a:ext cx="692128" cy="719813"/>
            <a:chOff x="512793" y="2412643"/>
            <a:chExt cx="692308" cy="720000"/>
          </a:xfrm>
        </p:grpSpPr>
        <p:pic>
          <p:nvPicPr>
            <p:cNvPr id="4" name="Google Shape;172;p26">
              <a:extLst>
                <a:ext uri="{FF2B5EF4-FFF2-40B4-BE49-F238E27FC236}">
                  <a16:creationId xmlns:a16="http://schemas.microsoft.com/office/drawing/2014/main" id="{DEE270F1-8F3E-FC2E-24E6-A8EA8E3A255F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73;p26">
              <a:extLst>
                <a:ext uri="{FF2B5EF4-FFF2-40B4-BE49-F238E27FC236}">
                  <a16:creationId xmlns:a16="http://schemas.microsoft.com/office/drawing/2014/main" id="{C9958217-4874-6029-9D43-6113275CCE2B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7" name="Imagem 6">
            <a:extLst>
              <a:ext uri="{FF2B5EF4-FFF2-40B4-BE49-F238E27FC236}">
                <a16:creationId xmlns:a16="http://schemas.microsoft.com/office/drawing/2014/main" id="{38501E66-683B-5A49-8954-7CB776CC6B1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16127" y="806603"/>
            <a:ext cx="5858859" cy="329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59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D05E17AB-6120-7B55-EB77-ECDABB996E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>
            <a:extLst>
              <a:ext uri="{FF2B5EF4-FFF2-40B4-BE49-F238E27FC236}">
                <a16:creationId xmlns:a16="http://schemas.microsoft.com/office/drawing/2014/main" id="{780E4C6C-BCC8-5244-BC86-641307555B31}"/>
              </a:ext>
            </a:extLst>
          </p:cNvPr>
          <p:cNvSpPr txBox="1"/>
          <p:nvPr/>
        </p:nvSpPr>
        <p:spPr>
          <a:xfrm>
            <a:off x="1354165" y="940097"/>
            <a:ext cx="4161732" cy="2222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indent="0">
              <a:spcAft>
                <a:spcPts val="1200"/>
              </a:spcAft>
              <a:buNone/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antes de iniciar a atividade, promova uma conversa coletiva, ouvindo os estudantes sobre as atividades que costumam realizar pela manhã. Só então peça que preencham a primeira parte da atividade.</a:t>
            </a:r>
          </a:p>
          <a:p>
            <a:pPr indent="0">
              <a:spcAft>
                <a:spcPts val="1200"/>
              </a:spcAft>
              <a:buNone/>
            </a:pPr>
            <a:r>
              <a:rPr lang="pt-BR" sz="1600" dirty="0"/>
              <a:t>Conduza uma nova conversa sobre as atividades realizadas no período da tarde e solicite que desenhem essas ações no segundo quadro.</a:t>
            </a:r>
          </a:p>
          <a:p>
            <a:pPr indent="0">
              <a:spcAft>
                <a:spcPts val="1200"/>
              </a:spcAft>
              <a:buNone/>
            </a:pPr>
            <a:r>
              <a:rPr lang="pt-BR" sz="1600" dirty="0"/>
              <a:t>Repita o processo com as atividades realizadas à noite, incentivando-os a registrar no terceiro quadro.</a:t>
            </a:r>
          </a:p>
          <a:p>
            <a:pPr eaLnBrk="0" hangingPunct="0">
              <a:spcAft>
                <a:spcPts val="1200"/>
              </a:spcAft>
            </a:pPr>
            <a:endParaRPr lang="pt-BR" sz="1600" dirty="0">
              <a:solidFill>
                <a:srgbClr val="231F20"/>
              </a:solidFill>
              <a:ea typeface="Times New Roman" panose="02020603050405020304" pitchFamily="18" charset="0"/>
            </a:endParaRPr>
          </a:p>
          <a:p>
            <a:pPr>
              <a:spcAft>
                <a:spcPts val="1200"/>
              </a:spcAft>
              <a:buSzPts val="1600"/>
            </a:pPr>
            <a:r>
              <a:rPr lang="pt-BR" sz="1600" dirty="0"/>
              <a:t>   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D705DBBF-528D-2514-1F67-15C076228F0D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33" y="172239"/>
            <a:ext cx="1730015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10</a:t>
            </a:r>
            <a:endParaRPr dirty="0"/>
          </a:p>
        </p:txBody>
      </p:sp>
      <p:grpSp>
        <p:nvGrpSpPr>
          <p:cNvPr id="3" name="Google Shape;171;p26">
            <a:extLst>
              <a:ext uri="{FF2B5EF4-FFF2-40B4-BE49-F238E27FC236}">
                <a16:creationId xmlns:a16="http://schemas.microsoft.com/office/drawing/2014/main" id="{5123CA58-C393-D309-BB40-638D4416E07D}"/>
              </a:ext>
            </a:extLst>
          </p:cNvPr>
          <p:cNvGrpSpPr/>
          <p:nvPr/>
        </p:nvGrpSpPr>
        <p:grpSpPr>
          <a:xfrm>
            <a:off x="480758" y="940097"/>
            <a:ext cx="692128" cy="719813"/>
            <a:chOff x="512793" y="2412643"/>
            <a:chExt cx="692308" cy="720000"/>
          </a:xfrm>
        </p:grpSpPr>
        <p:pic>
          <p:nvPicPr>
            <p:cNvPr id="4" name="Google Shape;172;p26">
              <a:extLst>
                <a:ext uri="{FF2B5EF4-FFF2-40B4-BE49-F238E27FC236}">
                  <a16:creationId xmlns:a16="http://schemas.microsoft.com/office/drawing/2014/main" id="{EB4F8787-1F3F-F163-BC59-572D8419F1F3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73;p26">
              <a:extLst>
                <a:ext uri="{FF2B5EF4-FFF2-40B4-BE49-F238E27FC236}">
                  <a16:creationId xmlns:a16="http://schemas.microsoft.com/office/drawing/2014/main" id="{9748FB8F-E935-7612-73BB-A0FF1398FB28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D08A908E-F1BF-EABB-B5F7-7D1369F9418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16128" y="806603"/>
            <a:ext cx="5858857" cy="329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766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7B6ACB71-1E97-09FA-846B-9A92F9DAAE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>
            <a:extLst>
              <a:ext uri="{FF2B5EF4-FFF2-40B4-BE49-F238E27FC236}">
                <a16:creationId xmlns:a16="http://schemas.microsoft.com/office/drawing/2014/main" id="{B6C7BD73-CDBC-DF30-6A48-3CEBD71AEDAB}"/>
              </a:ext>
            </a:extLst>
          </p:cNvPr>
          <p:cNvSpPr txBox="1"/>
          <p:nvPr/>
        </p:nvSpPr>
        <p:spPr>
          <a:xfrm>
            <a:off x="1354165" y="940097"/>
            <a:ext cx="3955254" cy="2222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lvl="0">
              <a:buSzPts val="1100"/>
              <a:defRPr/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a</a:t>
            </a:r>
            <a:r>
              <a:rPr lang="pt-BR" sz="1600" kern="100" dirty="0">
                <a:ea typeface="Aptos" panose="020B0004020202020204" pitchFamily="34" charset="0"/>
                <a:cs typeface="Times New Roman" panose="02020603050405020304" pitchFamily="18" charset="0"/>
              </a:rPr>
              <a:t> correção precisa ser individualizada. </a:t>
            </a:r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540FE6E3-F1BA-32CA-7F1C-1B946591382E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33" y="172239"/>
            <a:ext cx="1730015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11</a:t>
            </a:r>
            <a:endParaRPr dirty="0"/>
          </a:p>
        </p:txBody>
      </p:sp>
      <p:grpSp>
        <p:nvGrpSpPr>
          <p:cNvPr id="3" name="Google Shape;171;p26">
            <a:extLst>
              <a:ext uri="{FF2B5EF4-FFF2-40B4-BE49-F238E27FC236}">
                <a16:creationId xmlns:a16="http://schemas.microsoft.com/office/drawing/2014/main" id="{F872C538-7221-D2C0-CF96-6F0F403851D4}"/>
              </a:ext>
            </a:extLst>
          </p:cNvPr>
          <p:cNvGrpSpPr/>
          <p:nvPr/>
        </p:nvGrpSpPr>
        <p:grpSpPr>
          <a:xfrm>
            <a:off x="480758" y="940097"/>
            <a:ext cx="692128" cy="719813"/>
            <a:chOff x="512793" y="2412643"/>
            <a:chExt cx="692308" cy="720000"/>
          </a:xfrm>
        </p:grpSpPr>
        <p:pic>
          <p:nvPicPr>
            <p:cNvPr id="4" name="Google Shape;172;p26">
              <a:extLst>
                <a:ext uri="{FF2B5EF4-FFF2-40B4-BE49-F238E27FC236}">
                  <a16:creationId xmlns:a16="http://schemas.microsoft.com/office/drawing/2014/main" id="{2EAD7948-5E2A-EE07-4CFE-F5BFA478EFB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73;p26">
              <a:extLst>
                <a:ext uri="{FF2B5EF4-FFF2-40B4-BE49-F238E27FC236}">
                  <a16:creationId xmlns:a16="http://schemas.microsoft.com/office/drawing/2014/main" id="{288406AE-EE6F-20F5-1969-20B2272B5216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17C265EF-BCD1-87EF-938E-7952B1C391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16128" y="806603"/>
            <a:ext cx="5858857" cy="32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6214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8391DDC3-A817-C0CF-8350-9DC6EE7B99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>
            <a:extLst>
              <a:ext uri="{FF2B5EF4-FFF2-40B4-BE49-F238E27FC236}">
                <a16:creationId xmlns:a16="http://schemas.microsoft.com/office/drawing/2014/main" id="{11DFC132-EADB-C6BA-2BE8-B25442CCCE2F}"/>
              </a:ext>
            </a:extLst>
          </p:cNvPr>
          <p:cNvSpPr txBox="1"/>
          <p:nvPr/>
        </p:nvSpPr>
        <p:spPr>
          <a:xfrm>
            <a:off x="1354165" y="940097"/>
            <a:ext cx="4250222" cy="2222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indent="0">
              <a:spcAft>
                <a:spcPts val="1200"/>
              </a:spcAft>
              <a:buNone/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essa atividade sugere que uma mesma atividade pode ser feita durante vários dias da semana (é o caso de ir para a escola, guardar os brinquedos, fazer as tarefas da escola etc.). </a:t>
            </a:r>
          </a:p>
          <a:p>
            <a:pPr indent="0">
              <a:spcAft>
                <a:spcPts val="1200"/>
              </a:spcAft>
              <a:buNone/>
            </a:pPr>
            <a:r>
              <a:rPr lang="pt-BR" sz="1600" dirty="0"/>
              <a:t>Nesse caso, uma boa sugestão é usar um lápis de cor diferente para cada uma dessas atividades. </a:t>
            </a: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3A9AC44C-F410-C613-A6EA-024932FBB526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33" y="172239"/>
            <a:ext cx="1730015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12</a:t>
            </a:r>
            <a:endParaRPr dirty="0"/>
          </a:p>
        </p:txBody>
      </p:sp>
      <p:grpSp>
        <p:nvGrpSpPr>
          <p:cNvPr id="3" name="Google Shape;171;p26">
            <a:extLst>
              <a:ext uri="{FF2B5EF4-FFF2-40B4-BE49-F238E27FC236}">
                <a16:creationId xmlns:a16="http://schemas.microsoft.com/office/drawing/2014/main" id="{057A951A-EFF8-D296-CD3F-AFD8A0D19A53}"/>
              </a:ext>
            </a:extLst>
          </p:cNvPr>
          <p:cNvGrpSpPr/>
          <p:nvPr/>
        </p:nvGrpSpPr>
        <p:grpSpPr>
          <a:xfrm>
            <a:off x="480758" y="940097"/>
            <a:ext cx="692128" cy="719813"/>
            <a:chOff x="512793" y="2412643"/>
            <a:chExt cx="692308" cy="720000"/>
          </a:xfrm>
        </p:grpSpPr>
        <p:pic>
          <p:nvPicPr>
            <p:cNvPr id="4" name="Google Shape;172;p26">
              <a:extLst>
                <a:ext uri="{FF2B5EF4-FFF2-40B4-BE49-F238E27FC236}">
                  <a16:creationId xmlns:a16="http://schemas.microsoft.com/office/drawing/2014/main" id="{92089EDF-7D04-29B0-9248-3B37BDD6B6C1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73;p26">
              <a:extLst>
                <a:ext uri="{FF2B5EF4-FFF2-40B4-BE49-F238E27FC236}">
                  <a16:creationId xmlns:a16="http://schemas.microsoft.com/office/drawing/2014/main" id="{39DF5A5D-92F7-2C3E-9C0C-1163169547B7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2541BA68-286A-C5BA-9019-C4FB02A07B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16128" y="806603"/>
            <a:ext cx="5858857" cy="32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31812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>
          <a:extLst>
            <a:ext uri="{FF2B5EF4-FFF2-40B4-BE49-F238E27FC236}">
              <a16:creationId xmlns:a16="http://schemas.microsoft.com/office/drawing/2014/main" id="{77A5504F-C057-0CB9-85DA-F3F3FF3E4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>
            <a:extLst>
              <a:ext uri="{FF2B5EF4-FFF2-40B4-BE49-F238E27FC236}">
                <a16:creationId xmlns:a16="http://schemas.microsoft.com/office/drawing/2014/main" id="{31026608-15A0-E5A1-2209-5E44294D68D1}"/>
              </a:ext>
            </a:extLst>
          </p:cNvPr>
          <p:cNvSpPr txBox="1"/>
          <p:nvPr/>
        </p:nvSpPr>
        <p:spPr>
          <a:xfrm>
            <a:off x="1354165" y="940097"/>
            <a:ext cx="4279719" cy="22229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01" tIns="45688" rIns="91401" bIns="45688" anchor="t" anchorCtr="0">
            <a:noAutofit/>
          </a:bodyPr>
          <a:lstStyle/>
          <a:p>
            <a:pPr lvl="0">
              <a:spcAft>
                <a:spcPts val="1200"/>
              </a:spcAft>
            </a:pPr>
            <a:r>
              <a:rPr lang="pt-BR" sz="1600" b="1" dirty="0"/>
              <a:t>Dinâmica de condução: </a:t>
            </a:r>
            <a:r>
              <a:rPr lang="pt-BR" sz="1600" dirty="0"/>
              <a:t>caro professor, antes de ler o slide para os estudantes, pergunte:</a:t>
            </a:r>
          </a:p>
          <a:p>
            <a:pPr lvl="0">
              <a:spcAft>
                <a:spcPts val="1200"/>
              </a:spcAft>
            </a:pPr>
            <a:r>
              <a:rPr lang="pt-BR" sz="1600" dirty="0"/>
              <a:t>“Quem gostaria de compartilhar o que aprendeu hoje em nossa aula?”</a:t>
            </a:r>
            <a:br>
              <a:rPr lang="pt-BR" sz="1600" dirty="0"/>
            </a:br>
            <a:r>
              <a:rPr lang="pt-BR" sz="1600" dirty="0"/>
              <a:t>Ouça atentamente as respostas e, somente depois, leia os itens do slide. </a:t>
            </a:r>
          </a:p>
          <a:p>
            <a:pPr lvl="0">
              <a:spcAft>
                <a:spcPts val="1200"/>
              </a:spcAft>
            </a:pPr>
            <a:r>
              <a:rPr lang="pt-BR" sz="1600" dirty="0"/>
              <a:t>Lembre-se de que a retomada do que foi trabalhado, com base nas atividades realizadas, ajuda a reforçar e revisitar o aprendizado.</a:t>
            </a:r>
          </a:p>
        </p:txBody>
      </p:sp>
      <p:sp>
        <p:nvSpPr>
          <p:cNvPr id="155" name="Google Shape;155;p26">
            <a:extLst>
              <a:ext uri="{FF2B5EF4-FFF2-40B4-BE49-F238E27FC236}">
                <a16:creationId xmlns:a16="http://schemas.microsoft.com/office/drawing/2014/main" id="{BC4B8638-7043-85AB-1A4D-39FA2B865F5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 rot="-120000">
            <a:off x="176433" y="172239"/>
            <a:ext cx="1730015" cy="545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15944" tIns="71981" rIns="215944" bIns="71981" anchor="ctr" anchorCtr="0">
            <a:spAutoFit/>
          </a:bodyPr>
          <a:lstStyle/>
          <a:p>
            <a:pPr marL="0" indent="0" algn="ctr"/>
            <a:r>
              <a:rPr lang="pt-BR" dirty="0"/>
              <a:t>SLIDE 18</a:t>
            </a:r>
            <a:endParaRPr dirty="0"/>
          </a:p>
        </p:txBody>
      </p:sp>
      <p:grpSp>
        <p:nvGrpSpPr>
          <p:cNvPr id="3" name="Google Shape;171;p26">
            <a:extLst>
              <a:ext uri="{FF2B5EF4-FFF2-40B4-BE49-F238E27FC236}">
                <a16:creationId xmlns:a16="http://schemas.microsoft.com/office/drawing/2014/main" id="{E8A671A8-A3AD-D91D-3C49-F6BD10FDD785}"/>
              </a:ext>
            </a:extLst>
          </p:cNvPr>
          <p:cNvGrpSpPr/>
          <p:nvPr/>
        </p:nvGrpSpPr>
        <p:grpSpPr>
          <a:xfrm>
            <a:off x="480758" y="940097"/>
            <a:ext cx="692128" cy="719813"/>
            <a:chOff x="512793" y="2412643"/>
            <a:chExt cx="692308" cy="720000"/>
          </a:xfrm>
        </p:grpSpPr>
        <p:pic>
          <p:nvPicPr>
            <p:cNvPr id="4" name="Google Shape;172;p26">
              <a:extLst>
                <a:ext uri="{FF2B5EF4-FFF2-40B4-BE49-F238E27FC236}">
                  <a16:creationId xmlns:a16="http://schemas.microsoft.com/office/drawing/2014/main" id="{242953B8-D82B-5199-A0EA-FB419B55E60C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512793" y="2412643"/>
              <a:ext cx="692308" cy="720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" name="Google Shape;173;p26">
              <a:extLst>
                <a:ext uri="{FF2B5EF4-FFF2-40B4-BE49-F238E27FC236}">
                  <a16:creationId xmlns:a16="http://schemas.microsoft.com/office/drawing/2014/main" id="{B68252C0-6617-38AC-9745-66BD12341C1C}"/>
                </a:ext>
              </a:extLst>
            </p:cNvPr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649145" y="2523978"/>
              <a:ext cx="453600" cy="4536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Imagem 1">
            <a:extLst>
              <a:ext uri="{FF2B5EF4-FFF2-40B4-BE49-F238E27FC236}">
                <a16:creationId xmlns:a16="http://schemas.microsoft.com/office/drawing/2014/main" id="{A321D71E-8676-74EB-AC99-C63666E25EC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816128" y="806603"/>
            <a:ext cx="5858857" cy="3293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8211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2026 MA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6 MAT" id="{8AFDCE05-8396-40B4-BE85-5B403656AE7C}" vid="{133E047C-2644-4E78-A92F-6E932E14D0CD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7F21DD28DD41C34BB26B27A198B61028" ma:contentTypeVersion="16" ma:contentTypeDescription="Crie um novo documento." ma:contentTypeScope="" ma:versionID="aa271c5d318c85f66687f94006af10f8">
  <xsd:schema xmlns:xsd="http://www.w3.org/2001/XMLSchema" xmlns:xs="http://www.w3.org/2001/XMLSchema" xmlns:p="http://schemas.microsoft.com/office/2006/metadata/properties" xmlns:ns2="7700c5b6-cec6-4932-ab65-4424302d85df" xmlns:ns3="6fbeb102-8e9f-472b-adc1-a7108b369a00" targetNamespace="http://schemas.microsoft.com/office/2006/metadata/properties" ma:root="true" ma:fieldsID="1094412222b5621b24c86f2f3faf0e10" ns2:_="" ns3:_="">
    <xsd:import namespace="7700c5b6-cec6-4932-ab65-4424302d85df"/>
    <xsd:import namespace="6fbeb102-8e9f-472b-adc1-a7108b369a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00c5b6-cec6-4932-ab65-4424302d8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Marcações de imagem" ma:readOnly="false" ma:fieldId="{5cf76f15-5ced-4ddc-b409-7134ff3c332f}" ma:taxonomyMulti="true" ma:sspId="a85b3961-dbc6-48b8-bc39-d380478928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beb102-8e9f-472b-adc1-a7108b369a0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86da8504-40be-47e3-b753-f2039a36043c}" ma:internalName="TaxCatchAll" ma:showField="CatchAllData" ma:web="6fbeb102-8e9f-472b-adc1-a7108b369a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700c5b6-cec6-4932-ab65-4424302d85df">
      <Terms xmlns="http://schemas.microsoft.com/office/infopath/2007/PartnerControls"/>
    </lcf76f155ced4ddcb4097134ff3c332f>
    <TaxCatchAll xmlns="6fbeb102-8e9f-472b-adc1-a7108b369a00" xsi:nil="true"/>
  </documentManagement>
</p:properties>
</file>

<file path=customXml/itemProps1.xml><?xml version="1.0" encoding="utf-8"?>
<ds:datastoreItem xmlns:ds="http://schemas.openxmlformats.org/officeDocument/2006/customXml" ds:itemID="{10C204D7-8738-4FCC-AFC3-0C8EF0D8256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F398635-7016-4772-B423-34E91E26D796}"/>
</file>

<file path=customXml/itemProps3.xml><?xml version="1.0" encoding="utf-8"?>
<ds:datastoreItem xmlns:ds="http://schemas.openxmlformats.org/officeDocument/2006/customXml" ds:itemID="{4FE85D10-B6A2-4B2F-830A-6252098F4D50}">
  <ds:schemaRefs>
    <ds:schemaRef ds:uri="http://schemas.microsoft.com/office/2006/documentManagement/types"/>
    <ds:schemaRef ds:uri="http://purl.org/dc/terms/"/>
    <ds:schemaRef ds:uri="daee7dba-315e-4e15-9bf0-9209d8ae9fd2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schemas.openxmlformats.org/package/2006/metadata/core-properties"/>
    <ds:schemaRef ds:uri="9107e5d7-11fb-4fc5-a87e-036300f4714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2026 MAT</Template>
  <TotalTime>3361</TotalTime>
  <Words>2546</Words>
  <Application>Microsoft Office PowerPoint</Application>
  <PresentationFormat>Personalizar</PresentationFormat>
  <Paragraphs>214</Paragraphs>
  <Slides>32</Slides>
  <Notes>32</Notes>
  <HiddenSlides>0</HiddenSlides>
  <MMClips>0</MMClips>
  <ScaleCrop>false</ScaleCrop>
  <HeadingPairs>
    <vt:vector size="6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32</vt:i4>
      </vt:variant>
    </vt:vector>
  </HeadingPairs>
  <TitlesOfParts>
    <vt:vector size="43" baseType="lpstr">
      <vt:lpstr>Aptos</vt:lpstr>
      <vt:lpstr>Arial</vt:lpstr>
      <vt:lpstr>Calibri</vt:lpstr>
      <vt:lpstr>Grandstander</vt:lpstr>
      <vt:lpstr>Grandstander Medium</vt:lpstr>
      <vt:lpstr>Grandstander SemiBold</vt:lpstr>
      <vt:lpstr>Lato</vt:lpstr>
      <vt:lpstr>Segoe UI</vt:lpstr>
      <vt:lpstr>Times New Roman</vt:lpstr>
      <vt:lpstr>Wingdings</vt:lpstr>
      <vt:lpstr>2026 MAT</vt:lpstr>
      <vt:lpstr>Apresentação do PowerPoint</vt:lpstr>
      <vt:lpstr>Apresentação do PowerPoint</vt:lpstr>
      <vt:lpstr>CONVERSE COM A TURMA</vt:lpstr>
      <vt:lpstr>VÍDEO: A SEMANA INTEIRA </vt:lpstr>
      <vt:lpstr>BRINCANDO COM OS DIAS DA SEMANA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Viviane Da Costa Batista Pereira</dc:creator>
  <cp:keywords/>
  <dc:description/>
  <cp:lastModifiedBy>Viviane Da Costa Batista Pereira</cp:lastModifiedBy>
  <cp:revision>91</cp:revision>
  <dcterms:modified xsi:type="dcterms:W3CDTF">2025-10-03T18:39:09Z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0x0101007F21DD28DD41C34BB26B27A198B61028</vt:lpwstr>
  </property>
  <property fmtid="{D5CDD505-2E9C-101B-9397-08002B2CF9AE}" pid="3" name="MediaServiceImageTags">
    <vt:lpwstr/>
  </property>
</Properties>
</file>