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5826c1a72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5826c1a7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281abc2e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281abc2e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281abc2e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281abc2e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0bc0ecad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0bc0ecad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0b2a4dbdb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0b2a4dbdb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281abc2e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281abc2e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281abc2e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281abc2e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0b2a4dbd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0b2a4dbd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5826c1a72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5826c1a72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0b2a4dbd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0b2a4dbdb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281abc2e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281abc2e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5826c1a72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5826c1a72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281abc2e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281abc2e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0bc0ecad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0bc0ecad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281abc2e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281abc2e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281abc2e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b281abc2e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0bc0ecad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0bc0ecad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b281abc2e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b281abc2e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281abc2e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b281abc2e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b281abc2e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b281abc2e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0b2a4dbdb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0b2a4dbdb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5826c1a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5826c1a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5826c1a72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5826c1a72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5826c1a7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5826c1a7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281abc2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281abc2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0bc0ecad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0bc0ecad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0b2a4dbdb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0b2a4dbdb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0bc0ecad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0bc0ecad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Freshdesk Integration</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Version - 23 December 2020</a:t>
            </a:r>
            <a:endParaRPr/>
          </a:p>
        </p:txBody>
      </p:sp>
      <p:pic>
        <p:nvPicPr>
          <p:cNvPr id="88" name="Google Shape;88;p13"/>
          <p:cNvPicPr preferRelativeResize="0"/>
          <p:nvPr/>
        </p:nvPicPr>
        <p:blipFill>
          <a:blip r:embed="rId3">
            <a:alphaModFix/>
          </a:blip>
          <a:stretch>
            <a:fillRect/>
          </a:stretch>
        </p:blipFill>
        <p:spPr>
          <a:xfrm>
            <a:off x="8454825" y="-84800"/>
            <a:ext cx="689175" cy="689175"/>
          </a:xfrm>
          <a:prstGeom prst="rect">
            <a:avLst/>
          </a:prstGeom>
          <a:noFill/>
          <a:ln>
            <a:noFill/>
          </a:ln>
        </p:spPr>
      </p:pic>
      <p:pic>
        <p:nvPicPr>
          <p:cNvPr id="89" name="Google Shape;89;p13"/>
          <p:cNvPicPr preferRelativeResize="0"/>
          <p:nvPr/>
        </p:nvPicPr>
        <p:blipFill rotWithShape="1">
          <a:blip r:embed="rId4">
            <a:alphaModFix/>
          </a:blip>
          <a:srcRect b="18449" l="9745" r="9583" t="25094"/>
          <a:stretch/>
        </p:blipFill>
        <p:spPr>
          <a:xfrm>
            <a:off x="8059600" y="0"/>
            <a:ext cx="1084400" cy="462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nvSpPr>
        <p:spPr>
          <a:xfrm>
            <a:off x="6638450" y="1262275"/>
            <a:ext cx="2382900" cy="25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Lato"/>
                <a:ea typeface="Lato"/>
                <a:cs typeface="Lato"/>
                <a:sym typeface="Lato"/>
              </a:rPr>
              <a:t>Following this diagram, by using the CallerID of the caller when an incoming call is received, the system can perform a query against the integrated Freshdesk database and proceed with the desired flow of creating a ticket into the customer’s system:</a:t>
            </a:r>
            <a:endParaRPr sz="1200">
              <a:solidFill>
                <a:srgbClr val="666666"/>
              </a:solidFill>
              <a:latin typeface="Lato"/>
              <a:ea typeface="Lato"/>
              <a:cs typeface="Lato"/>
              <a:sym typeface="Lato"/>
            </a:endParaRPr>
          </a:p>
          <a:p>
            <a:pPr indent="0" lvl="0" marL="0" rtl="0" algn="l">
              <a:spcBef>
                <a:spcPts val="0"/>
              </a:spcBef>
              <a:spcAft>
                <a:spcPts val="0"/>
              </a:spcAft>
              <a:buNone/>
            </a:pPr>
            <a:r>
              <a:t/>
            </a:r>
            <a:endParaRPr sz="1200">
              <a:solidFill>
                <a:srgbClr val="666666"/>
              </a:solidFill>
              <a:latin typeface="Lato"/>
              <a:ea typeface="Lato"/>
              <a:cs typeface="Lato"/>
              <a:sym typeface="Lato"/>
            </a:endParaRPr>
          </a:p>
          <a:p>
            <a:pPr indent="0" lvl="0" marL="0" rtl="0" algn="l">
              <a:spcBef>
                <a:spcPts val="0"/>
              </a:spcBef>
              <a:spcAft>
                <a:spcPts val="0"/>
              </a:spcAft>
              <a:buNone/>
            </a:pPr>
            <a:r>
              <a:t/>
            </a:r>
            <a:endParaRPr sz="1200">
              <a:solidFill>
                <a:srgbClr val="666666"/>
              </a:solidFill>
              <a:latin typeface="Lato"/>
              <a:ea typeface="Lato"/>
              <a:cs typeface="Lato"/>
              <a:sym typeface="Lato"/>
            </a:endParaRPr>
          </a:p>
        </p:txBody>
      </p:sp>
      <p:pic>
        <p:nvPicPr>
          <p:cNvPr id="140" name="Google Shape;140;p22"/>
          <p:cNvPicPr preferRelativeResize="0"/>
          <p:nvPr/>
        </p:nvPicPr>
        <p:blipFill>
          <a:blip r:embed="rId3">
            <a:alphaModFix/>
          </a:blip>
          <a:stretch>
            <a:fillRect/>
          </a:stretch>
        </p:blipFill>
        <p:spPr>
          <a:xfrm>
            <a:off x="281725" y="1262200"/>
            <a:ext cx="6281149" cy="2585850"/>
          </a:xfrm>
          <a:prstGeom prst="rect">
            <a:avLst/>
          </a:prstGeom>
          <a:noFill/>
          <a:ln cap="flat" cmpd="sng" w="12700">
            <a:solidFill>
              <a:srgbClr val="000000"/>
            </a:solidFill>
            <a:prstDash val="solid"/>
            <a:miter lim="8000"/>
            <a:headEnd len="sm" w="sm" type="none"/>
            <a:tailEnd len="sm" w="sm" type="none"/>
          </a:ln>
        </p:spPr>
      </p:pic>
      <p:sp>
        <p:nvSpPr>
          <p:cNvPr id="141" name="Google Shape;141;p22"/>
          <p:cNvSpPr txBox="1"/>
          <p:nvPr/>
        </p:nvSpPr>
        <p:spPr>
          <a:xfrm>
            <a:off x="207225" y="3959375"/>
            <a:ext cx="8052000" cy="1058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If the caller’s number is already registered in the database as an existing customer, a ticket will be created using their information, and will be tagged to them automatically.</a:t>
            </a:r>
            <a:endParaRPr sz="1200">
              <a:solidFill>
                <a:srgbClr val="666666"/>
              </a:solidFill>
              <a:latin typeface="Lato"/>
              <a:ea typeface="Lato"/>
              <a:cs typeface="Lato"/>
              <a:sym typeface="Lato"/>
            </a:endParaRPr>
          </a:p>
          <a:p>
            <a:pPr indent="-304800" lvl="0" marL="457200" rtl="0" algn="l">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If the caller’s number is not yet registered, a new account will be created and recorded  in Freshdesk before opening a ticket.</a:t>
            </a:r>
            <a:endParaRPr sz="1200">
              <a:solidFill>
                <a:srgbClr val="666666"/>
              </a:solidFill>
              <a:latin typeface="Lato"/>
              <a:ea typeface="Lato"/>
              <a:cs typeface="Lato"/>
              <a:sym typeface="Lato"/>
            </a:endParaRPr>
          </a:p>
          <a:p>
            <a:pPr indent="-304800" lvl="0" marL="457200" rtl="0" algn="l">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If the caller is using a Private number, a ticket will be created with no other information gathered.</a:t>
            </a:r>
            <a:endParaRPr sz="1200">
              <a:solidFill>
                <a:srgbClr val="666666"/>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BizPhone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1170225" y="2113600"/>
            <a:ext cx="6803525" cy="1668175"/>
          </a:xfrm>
          <a:prstGeom prst="rect">
            <a:avLst/>
          </a:prstGeom>
          <a:noFill/>
          <a:ln cap="flat" cmpd="sng" w="9525">
            <a:solidFill>
              <a:srgbClr val="000000"/>
            </a:solidFill>
            <a:prstDash val="solid"/>
            <a:round/>
            <a:headEnd len="sm" w="sm" type="none"/>
            <a:tailEnd len="sm" w="sm" type="none"/>
          </a:ln>
        </p:spPr>
      </p:pic>
      <p:sp>
        <p:nvSpPr>
          <p:cNvPr id="152" name="Google Shape;152;p24"/>
          <p:cNvSpPr txBox="1"/>
          <p:nvPr>
            <p:ph type="title"/>
          </p:nvPr>
        </p:nvSpPr>
        <p:spPr>
          <a:xfrm>
            <a:off x="727663" y="127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Designed Workflow: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Integration Scope</a:t>
            </a:r>
            <a:endParaRPr/>
          </a:p>
        </p:txBody>
      </p:sp>
      <p:sp>
        <p:nvSpPr>
          <p:cNvPr id="158" name="Google Shape;158;p25"/>
          <p:cNvSpPr txBox="1"/>
          <p:nvPr>
            <p:ph idx="1" type="body"/>
          </p:nvPr>
        </p:nvSpPr>
        <p:spPr>
          <a:xfrm>
            <a:off x="729450" y="1853850"/>
            <a:ext cx="2926500" cy="1765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u="sng"/>
              <a:t>Outbound call from Freshdesk using Bizphone Desktop Apps/Mobile Apps.</a:t>
            </a:r>
            <a:endParaRPr/>
          </a:p>
        </p:txBody>
      </p:sp>
      <p:pic>
        <p:nvPicPr>
          <p:cNvPr id="159" name="Google Shape;159;p25"/>
          <p:cNvPicPr preferRelativeResize="0"/>
          <p:nvPr/>
        </p:nvPicPr>
        <p:blipFill>
          <a:blip r:embed="rId3">
            <a:alphaModFix/>
          </a:blip>
          <a:stretch>
            <a:fillRect/>
          </a:stretch>
        </p:blipFill>
        <p:spPr>
          <a:xfrm>
            <a:off x="3951225" y="571175"/>
            <a:ext cx="4553724" cy="2189300"/>
          </a:xfrm>
          <a:prstGeom prst="rect">
            <a:avLst/>
          </a:prstGeom>
          <a:noFill/>
          <a:ln cap="flat" cmpd="sng" w="9525">
            <a:solidFill>
              <a:srgbClr val="000000"/>
            </a:solidFill>
            <a:prstDash val="solid"/>
            <a:round/>
            <a:headEnd len="sm" w="sm" type="none"/>
            <a:tailEnd len="sm" w="sm" type="none"/>
          </a:ln>
        </p:spPr>
      </p:pic>
      <p:pic>
        <p:nvPicPr>
          <p:cNvPr id="160" name="Google Shape;160;p25"/>
          <p:cNvPicPr preferRelativeResize="0"/>
          <p:nvPr/>
        </p:nvPicPr>
        <p:blipFill>
          <a:blip r:embed="rId4">
            <a:alphaModFix/>
          </a:blip>
          <a:stretch>
            <a:fillRect/>
          </a:stretch>
        </p:blipFill>
        <p:spPr>
          <a:xfrm>
            <a:off x="3954075" y="2843286"/>
            <a:ext cx="4553724" cy="219658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idx="1" type="body"/>
          </p:nvPr>
        </p:nvSpPr>
        <p:spPr>
          <a:xfrm>
            <a:off x="677650" y="1467200"/>
            <a:ext cx="2926500" cy="176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r>
              <a:rPr lang="en"/>
              <a:t>2.</a:t>
            </a:r>
            <a:r>
              <a:rPr lang="en" u="sng"/>
              <a:t>	Incoming pop-ups and Note taking fields:</a:t>
            </a:r>
            <a:endParaRPr/>
          </a:p>
        </p:txBody>
      </p:sp>
      <p:pic>
        <p:nvPicPr>
          <p:cNvPr id="166" name="Google Shape;166;p26"/>
          <p:cNvPicPr preferRelativeResize="0"/>
          <p:nvPr/>
        </p:nvPicPr>
        <p:blipFill>
          <a:blip r:embed="rId3">
            <a:alphaModFix/>
          </a:blip>
          <a:stretch>
            <a:fillRect/>
          </a:stretch>
        </p:blipFill>
        <p:spPr>
          <a:xfrm>
            <a:off x="3501075" y="1467200"/>
            <a:ext cx="5255375" cy="26698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idx="1" type="body"/>
          </p:nvPr>
        </p:nvSpPr>
        <p:spPr>
          <a:xfrm>
            <a:off x="677650" y="1467200"/>
            <a:ext cx="2556600" cy="19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3.</a:t>
            </a:r>
            <a:r>
              <a:rPr lang="en" u="sng"/>
              <a:t>	</a:t>
            </a:r>
            <a:r>
              <a:rPr lang="en" u="sng"/>
              <a:t>Ticket auto-creation for all incoming calls.</a:t>
            </a:r>
            <a:endParaRPr u="sng"/>
          </a:p>
          <a:p>
            <a:pPr indent="0" lvl="0" marL="0" rtl="0" algn="l">
              <a:spcBef>
                <a:spcPts val="1600"/>
              </a:spcBef>
              <a:spcAft>
                <a:spcPts val="1600"/>
              </a:spcAft>
              <a:buNone/>
            </a:pPr>
            <a:r>
              <a:rPr lang="en"/>
              <a:t>   4.</a:t>
            </a:r>
            <a:r>
              <a:rPr lang="en" u="sng"/>
              <a:t>	Data sync between B3Networks Call Center and Freshdesk.</a:t>
            </a:r>
            <a:r>
              <a:rPr lang="en" u="sng"/>
              <a:t>	</a:t>
            </a:r>
            <a:endParaRPr u="sng"/>
          </a:p>
        </p:txBody>
      </p:sp>
      <p:pic>
        <p:nvPicPr>
          <p:cNvPr id="172" name="Google Shape;172;p27"/>
          <p:cNvPicPr preferRelativeResize="0"/>
          <p:nvPr/>
        </p:nvPicPr>
        <p:blipFill>
          <a:blip r:embed="rId3">
            <a:alphaModFix/>
          </a:blip>
          <a:stretch>
            <a:fillRect/>
          </a:stretch>
        </p:blipFill>
        <p:spPr>
          <a:xfrm>
            <a:off x="3234250" y="1467200"/>
            <a:ext cx="5639350" cy="27112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Setup Guidelines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a:t>
            </a:r>
            <a:endParaRPr/>
          </a:p>
        </p:txBody>
      </p:sp>
      <p:sp>
        <p:nvSpPr>
          <p:cNvPr id="183" name="Google Shape;183;p29"/>
          <p:cNvSpPr txBox="1"/>
          <p:nvPr/>
        </p:nvSpPr>
        <p:spPr>
          <a:xfrm>
            <a:off x="766375" y="1853850"/>
            <a:ext cx="7833300" cy="177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You must have a Freshdesk/Freshsales account</a:t>
            </a:r>
            <a:endParaRPr>
              <a:solidFill>
                <a:srgbClr val="666666"/>
              </a:solidFill>
              <a:latin typeface="Lato"/>
              <a:ea typeface="Lato"/>
              <a:cs typeface="Lato"/>
              <a:sym typeface="Lato"/>
            </a:endParaRPr>
          </a:p>
          <a:p>
            <a:pPr indent="-317500" lvl="1" marL="9144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Freshdesk and Freshsales account is separate from each other</a:t>
            </a:r>
            <a:endParaRPr>
              <a:solidFill>
                <a:srgbClr val="666666"/>
              </a:solidFill>
              <a:latin typeface="Lato"/>
              <a:ea typeface="Lato"/>
              <a:cs typeface="Lato"/>
              <a:sym typeface="Lato"/>
            </a:endParaRPr>
          </a:p>
          <a:p>
            <a:pPr indent="-317500" lvl="1" marL="9144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You still can use the same email for both Freshdesk/Freshsales account registration</a:t>
            </a:r>
            <a:endParaRPr>
              <a:solidFill>
                <a:srgbClr val="666666"/>
              </a:solidFill>
              <a:latin typeface="Lato"/>
              <a:ea typeface="Lato"/>
              <a:cs typeface="Lato"/>
              <a:sym typeface="Lato"/>
            </a:endParaRPr>
          </a:p>
          <a:p>
            <a:pPr indent="-317500" lvl="1" marL="9144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To prevent collision if you are using the same email for both account, log out action is recommended</a:t>
            </a:r>
            <a:endParaRPr>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Your Freshdesk/Freshsales account must have administrator privileges so you can access Freshwork Developer Console</a:t>
            </a:r>
            <a:endParaRPr>
              <a:solidFill>
                <a:srgbClr val="666666"/>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7" name="Shape 187"/>
        <p:cNvGrpSpPr/>
        <p:nvPr/>
      </p:nvGrpSpPr>
      <p:grpSpPr>
        <a:xfrm>
          <a:off x="0" y="0"/>
          <a:ext cx="0" cy="0"/>
          <a:chOff x="0" y="0"/>
          <a:chExt cx="0" cy="0"/>
        </a:xfrm>
      </p:grpSpPr>
      <p:sp>
        <p:nvSpPr>
          <p:cNvPr id="188" name="Google Shape;188;p3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457200" lvl="0" marL="457200" rtl="0" algn="l">
              <a:spcBef>
                <a:spcPts val="0"/>
              </a:spcBef>
              <a:spcAft>
                <a:spcPts val="0"/>
              </a:spcAft>
              <a:buSzPts val="3600"/>
              <a:buAutoNum type="arabicPeriod"/>
            </a:pPr>
            <a:r>
              <a:rPr lang="en"/>
              <a:t>Access Freshworks Developer Console</a:t>
            </a:r>
            <a:endParaRPr b="0" i="1"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nvSpPr>
        <p:spPr>
          <a:xfrm>
            <a:off x="713000" y="1298800"/>
            <a:ext cx="7833300" cy="10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Lato"/>
                <a:ea typeface="Lato"/>
                <a:cs typeface="Lato"/>
                <a:sym typeface="Lato"/>
              </a:rPr>
              <a:t>With Freshdesk</a:t>
            </a:r>
            <a:endParaRPr b="1">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Go to https://developers.freshdesk.com/</a:t>
            </a:r>
            <a:endParaRPr>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Input your Freshdesk domain when login</a:t>
            </a:r>
            <a:endParaRPr>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Login with your Freshdesk account</a:t>
            </a:r>
            <a:endParaRPr>
              <a:solidFill>
                <a:srgbClr val="666666"/>
              </a:solidFill>
              <a:latin typeface="Lato"/>
              <a:ea typeface="Lato"/>
              <a:cs typeface="Lato"/>
              <a:sym typeface="Lato"/>
            </a:endParaRPr>
          </a:p>
        </p:txBody>
      </p:sp>
      <p:pic>
        <p:nvPicPr>
          <p:cNvPr id="194" name="Google Shape;194;p31"/>
          <p:cNvPicPr preferRelativeResize="0"/>
          <p:nvPr/>
        </p:nvPicPr>
        <p:blipFill>
          <a:blip r:embed="rId3">
            <a:alphaModFix/>
          </a:blip>
          <a:stretch>
            <a:fillRect/>
          </a:stretch>
        </p:blipFill>
        <p:spPr>
          <a:xfrm>
            <a:off x="2166038" y="2375500"/>
            <a:ext cx="4927226" cy="2360950"/>
          </a:xfrm>
          <a:prstGeom prst="rect">
            <a:avLst/>
          </a:prstGeom>
          <a:noFill/>
          <a:ln cap="flat" cmpd="sng" w="9525">
            <a:solidFill>
              <a:srgbClr val="000000"/>
            </a:solidFill>
            <a:prstDash val="dot"/>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in it for me?</a:t>
            </a:r>
            <a:endParaRPr/>
          </a:p>
        </p:txBody>
      </p:sp>
      <p:sp>
        <p:nvSpPr>
          <p:cNvPr id="95" name="Google Shape;95;p14"/>
          <p:cNvSpPr txBox="1"/>
          <p:nvPr>
            <p:ph idx="1" type="body"/>
          </p:nvPr>
        </p:nvSpPr>
        <p:spPr>
          <a:xfrm>
            <a:off x="727650" y="1853850"/>
            <a:ext cx="7688700" cy="2993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t>T</a:t>
            </a:r>
            <a:r>
              <a:rPr lang="en" sz="1600"/>
              <a:t>his product document will cover:</a:t>
            </a:r>
            <a:endParaRPr sz="1600"/>
          </a:p>
          <a:p>
            <a:pPr indent="-330200" lvl="0" marL="457200" rtl="0" algn="just">
              <a:lnSpc>
                <a:spcPct val="115000"/>
              </a:lnSpc>
              <a:spcBef>
                <a:spcPts val="1600"/>
              </a:spcBef>
              <a:spcAft>
                <a:spcPts val="0"/>
              </a:spcAft>
              <a:buSzPts val="1600"/>
              <a:buChar char="●"/>
            </a:pPr>
            <a:r>
              <a:rPr lang="en" sz="1600"/>
              <a:t>Introduction to Freshdesk</a:t>
            </a:r>
            <a:endParaRPr sz="1600"/>
          </a:p>
          <a:p>
            <a:pPr indent="-330200" lvl="0" marL="457200" rtl="0" algn="just">
              <a:lnSpc>
                <a:spcPct val="115000"/>
              </a:lnSpc>
              <a:spcBef>
                <a:spcPts val="0"/>
              </a:spcBef>
              <a:spcAft>
                <a:spcPts val="0"/>
              </a:spcAft>
              <a:buSzPts val="1600"/>
              <a:buChar char="●"/>
            </a:pPr>
            <a:r>
              <a:rPr lang="en" sz="1600"/>
              <a:t>Integration Scope</a:t>
            </a:r>
            <a:endParaRPr sz="1600"/>
          </a:p>
          <a:p>
            <a:pPr indent="-330200" lvl="1" marL="914400" rtl="0" algn="just">
              <a:lnSpc>
                <a:spcPct val="115000"/>
              </a:lnSpc>
              <a:spcBef>
                <a:spcPts val="0"/>
              </a:spcBef>
              <a:spcAft>
                <a:spcPts val="0"/>
              </a:spcAft>
              <a:buSzPts val="1600"/>
              <a:buChar char="○"/>
            </a:pPr>
            <a:r>
              <a:rPr lang="en" sz="1600"/>
              <a:t>Virtual Line</a:t>
            </a:r>
            <a:endParaRPr sz="1600"/>
          </a:p>
          <a:p>
            <a:pPr indent="-330200" lvl="1" marL="914400" rtl="0" algn="just">
              <a:lnSpc>
                <a:spcPct val="115000"/>
              </a:lnSpc>
              <a:spcBef>
                <a:spcPts val="0"/>
              </a:spcBef>
              <a:spcAft>
                <a:spcPts val="0"/>
              </a:spcAft>
              <a:buSzPts val="1600"/>
              <a:buChar char="○"/>
            </a:pPr>
            <a:r>
              <a:rPr lang="en" sz="1600"/>
              <a:t>BizPhone</a:t>
            </a:r>
            <a:endParaRPr sz="1600"/>
          </a:p>
          <a:p>
            <a:pPr indent="-330200" lvl="0" marL="457200" rtl="0" algn="just">
              <a:lnSpc>
                <a:spcPct val="115000"/>
              </a:lnSpc>
              <a:spcBef>
                <a:spcPts val="0"/>
              </a:spcBef>
              <a:spcAft>
                <a:spcPts val="0"/>
              </a:spcAft>
              <a:buSzPts val="1600"/>
              <a:buChar char="●"/>
            </a:pPr>
            <a:r>
              <a:rPr lang="en" sz="1600"/>
              <a:t>Setup Guidelines</a:t>
            </a:r>
            <a:endParaRPr sz="1600"/>
          </a:p>
          <a:p>
            <a:pPr indent="-330200" lvl="1" marL="914400" rtl="0" algn="just">
              <a:lnSpc>
                <a:spcPct val="115000"/>
              </a:lnSpc>
              <a:spcBef>
                <a:spcPts val="0"/>
              </a:spcBef>
              <a:spcAft>
                <a:spcPts val="0"/>
              </a:spcAft>
              <a:buSzPts val="1600"/>
              <a:buChar char="○"/>
            </a:pPr>
            <a:r>
              <a:rPr lang="en" sz="1600"/>
              <a:t>Access Freshworks Developer Console</a:t>
            </a:r>
            <a:endParaRPr sz="1600"/>
          </a:p>
          <a:p>
            <a:pPr indent="-330200" lvl="1" marL="914400" rtl="0" algn="just">
              <a:lnSpc>
                <a:spcPct val="115000"/>
              </a:lnSpc>
              <a:spcBef>
                <a:spcPts val="0"/>
              </a:spcBef>
              <a:spcAft>
                <a:spcPts val="0"/>
              </a:spcAft>
              <a:buSzPts val="1600"/>
              <a:buChar char="○"/>
            </a:pPr>
            <a:r>
              <a:rPr lang="en" sz="1600"/>
              <a:t>Create New Custom Application</a:t>
            </a:r>
            <a:endParaRPr sz="1600"/>
          </a:p>
          <a:p>
            <a:pPr indent="-330200" lvl="1" marL="914400" rtl="0" algn="just">
              <a:lnSpc>
                <a:spcPct val="115000"/>
              </a:lnSpc>
              <a:spcBef>
                <a:spcPts val="0"/>
              </a:spcBef>
              <a:spcAft>
                <a:spcPts val="0"/>
              </a:spcAft>
              <a:buSzPts val="1600"/>
              <a:buChar char="○"/>
            </a:pPr>
            <a:r>
              <a:rPr lang="en" sz="1600"/>
              <a:t>Update New Version of the Application</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nvSpPr>
        <p:spPr>
          <a:xfrm>
            <a:off x="705600" y="1321000"/>
            <a:ext cx="7833300" cy="10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Lato"/>
                <a:ea typeface="Lato"/>
                <a:cs typeface="Lato"/>
                <a:sym typeface="Lato"/>
              </a:rPr>
              <a:t>With Freshsales</a:t>
            </a:r>
            <a:endParaRPr b="1">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Go to https://developers.freshsales.io/</a:t>
            </a:r>
            <a:endParaRPr>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Input your Freshsales domain when login</a:t>
            </a:r>
            <a:endParaRPr>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Login with your Freshsales account</a:t>
            </a:r>
            <a:endParaRPr>
              <a:solidFill>
                <a:srgbClr val="666666"/>
              </a:solidFill>
              <a:latin typeface="Lato"/>
              <a:ea typeface="Lato"/>
              <a:cs typeface="Lato"/>
              <a:sym typeface="Lato"/>
            </a:endParaRPr>
          </a:p>
        </p:txBody>
      </p:sp>
      <p:pic>
        <p:nvPicPr>
          <p:cNvPr id="200" name="Google Shape;200;p32"/>
          <p:cNvPicPr preferRelativeResize="0"/>
          <p:nvPr/>
        </p:nvPicPr>
        <p:blipFill>
          <a:blip r:embed="rId3">
            <a:alphaModFix/>
          </a:blip>
          <a:stretch>
            <a:fillRect/>
          </a:stretch>
        </p:blipFill>
        <p:spPr>
          <a:xfrm>
            <a:off x="2092000" y="2390500"/>
            <a:ext cx="4959990" cy="2448200"/>
          </a:xfrm>
          <a:prstGeom prst="rect">
            <a:avLst/>
          </a:prstGeom>
          <a:noFill/>
          <a:ln cap="flat" cmpd="sng" w="9525">
            <a:solidFill>
              <a:srgbClr val="000000"/>
            </a:solidFill>
            <a:prstDash val="dot"/>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4" name="Shape 204"/>
        <p:cNvGrpSpPr/>
        <p:nvPr/>
      </p:nvGrpSpPr>
      <p:grpSpPr>
        <a:xfrm>
          <a:off x="0" y="0"/>
          <a:ext cx="0" cy="0"/>
          <a:chOff x="0" y="0"/>
          <a:chExt cx="0" cy="0"/>
        </a:xfrm>
      </p:grpSpPr>
      <p:sp>
        <p:nvSpPr>
          <p:cNvPr id="205" name="Google Shape;205;p33"/>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 </a:t>
            </a:r>
            <a:r>
              <a:rPr lang="en"/>
              <a:t>Create New Custom Application</a:t>
            </a:r>
            <a:endParaRPr b="0" i="1"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4"/>
          <p:cNvPicPr preferRelativeResize="0"/>
          <p:nvPr/>
        </p:nvPicPr>
        <p:blipFill>
          <a:blip r:embed="rId3">
            <a:alphaModFix/>
          </a:blip>
          <a:stretch>
            <a:fillRect/>
          </a:stretch>
        </p:blipFill>
        <p:spPr>
          <a:xfrm>
            <a:off x="752450" y="2571750"/>
            <a:ext cx="3124451" cy="2448200"/>
          </a:xfrm>
          <a:prstGeom prst="rect">
            <a:avLst/>
          </a:prstGeom>
          <a:noFill/>
          <a:ln cap="flat" cmpd="sng" w="9525">
            <a:solidFill>
              <a:srgbClr val="000000"/>
            </a:solidFill>
            <a:prstDash val="dot"/>
            <a:round/>
            <a:headEnd len="sm" w="sm" type="none"/>
            <a:tailEnd len="sm" w="sm" type="none"/>
          </a:ln>
        </p:spPr>
      </p:pic>
      <p:sp>
        <p:nvSpPr>
          <p:cNvPr id="211" name="Google Shape;211;p34"/>
          <p:cNvSpPr txBox="1"/>
          <p:nvPr>
            <p:ph idx="1" type="body"/>
          </p:nvPr>
        </p:nvSpPr>
        <p:spPr>
          <a:xfrm>
            <a:off x="133225" y="1250000"/>
            <a:ext cx="4362900" cy="22611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666666"/>
              </a:buClr>
              <a:buSzPts val="1400"/>
              <a:buFont typeface="Lato"/>
              <a:buChar char="●"/>
            </a:pPr>
            <a:r>
              <a:rPr lang="en" sz="1400">
                <a:solidFill>
                  <a:srgbClr val="666666"/>
                </a:solidFill>
              </a:rPr>
              <a:t>After logging in, the process of creating the new Custom App for Freshdesk and Freshsales is same, you just need to remember which account you are logging in</a:t>
            </a:r>
            <a:endParaRPr sz="1400">
              <a:solidFill>
                <a:srgbClr val="666666"/>
              </a:solidFill>
            </a:endParaRPr>
          </a:p>
          <a:p>
            <a:pPr indent="-317500" lvl="0" marL="457200" rtl="0" algn="l">
              <a:lnSpc>
                <a:spcPct val="100000"/>
              </a:lnSpc>
              <a:spcBef>
                <a:spcPts val="0"/>
              </a:spcBef>
              <a:spcAft>
                <a:spcPts val="0"/>
              </a:spcAft>
              <a:buClr>
                <a:srgbClr val="666666"/>
              </a:buClr>
              <a:buSzPts val="1400"/>
              <a:buFont typeface="Lato"/>
              <a:buChar char="●"/>
            </a:pPr>
            <a:r>
              <a:rPr lang="en" sz="1400">
                <a:solidFill>
                  <a:srgbClr val="666666"/>
                </a:solidFill>
              </a:rPr>
              <a:t>Remember to choose Custom App type at step 1</a:t>
            </a:r>
            <a:endParaRPr sz="1400">
              <a:solidFill>
                <a:srgbClr val="666666"/>
              </a:solidFill>
            </a:endParaRPr>
          </a:p>
        </p:txBody>
      </p:sp>
      <p:sp>
        <p:nvSpPr>
          <p:cNvPr id="212" name="Google Shape;212;p34"/>
          <p:cNvSpPr txBox="1"/>
          <p:nvPr>
            <p:ph idx="2" type="body"/>
          </p:nvPr>
        </p:nvSpPr>
        <p:spPr>
          <a:xfrm>
            <a:off x="4643600" y="1250000"/>
            <a:ext cx="4303800" cy="444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Upload the packed application file</a:t>
            </a:r>
            <a:endParaRPr/>
          </a:p>
        </p:txBody>
      </p:sp>
      <p:pic>
        <p:nvPicPr>
          <p:cNvPr id="213" name="Google Shape;213;p34"/>
          <p:cNvPicPr preferRelativeResize="0"/>
          <p:nvPr/>
        </p:nvPicPr>
        <p:blipFill>
          <a:blip r:embed="rId4">
            <a:alphaModFix/>
          </a:blip>
          <a:stretch>
            <a:fillRect/>
          </a:stretch>
        </p:blipFill>
        <p:spPr>
          <a:xfrm>
            <a:off x="5233273" y="1694900"/>
            <a:ext cx="3124450" cy="2301385"/>
          </a:xfrm>
          <a:prstGeom prst="rect">
            <a:avLst/>
          </a:prstGeom>
          <a:noFill/>
          <a:ln cap="flat" cmpd="sng" w="9525">
            <a:solidFill>
              <a:srgbClr val="000000"/>
            </a:solidFill>
            <a:prstDash val="dot"/>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nvSpPr>
        <p:spPr>
          <a:xfrm>
            <a:off x="705600" y="1321000"/>
            <a:ext cx="7833300" cy="63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In the App Details screen, Choose the right product corresponding to you logging account. As in this guideline, the product here refers to be either Freshdesk or Freshsales</a:t>
            </a:r>
            <a:endParaRPr>
              <a:solidFill>
                <a:srgbClr val="666666"/>
              </a:solidFill>
              <a:latin typeface="Lato"/>
              <a:ea typeface="Lato"/>
              <a:cs typeface="Lato"/>
              <a:sym typeface="Lato"/>
            </a:endParaRPr>
          </a:p>
        </p:txBody>
      </p:sp>
      <p:pic>
        <p:nvPicPr>
          <p:cNvPr id="219" name="Google Shape;219;p35"/>
          <p:cNvPicPr preferRelativeResize="0"/>
          <p:nvPr/>
        </p:nvPicPr>
        <p:blipFill>
          <a:blip r:embed="rId3">
            <a:alphaModFix/>
          </a:blip>
          <a:stretch>
            <a:fillRect/>
          </a:stretch>
        </p:blipFill>
        <p:spPr>
          <a:xfrm>
            <a:off x="1929988" y="1953700"/>
            <a:ext cx="5284026" cy="2269425"/>
          </a:xfrm>
          <a:prstGeom prst="rect">
            <a:avLst/>
          </a:prstGeom>
          <a:noFill/>
          <a:ln cap="flat" cmpd="sng" w="9525">
            <a:solidFill>
              <a:srgbClr val="000000"/>
            </a:solidFill>
            <a:prstDash val="dot"/>
            <a:round/>
            <a:headEnd len="sm" w="sm" type="none"/>
            <a:tailEnd len="sm" w="sm" type="none"/>
          </a:ln>
        </p:spPr>
      </p:pic>
      <p:sp>
        <p:nvSpPr>
          <p:cNvPr id="220" name="Google Shape;220;p35"/>
          <p:cNvSpPr txBox="1"/>
          <p:nvPr/>
        </p:nvSpPr>
        <p:spPr>
          <a:xfrm>
            <a:off x="655375" y="4278275"/>
            <a:ext cx="8070000" cy="63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Fill up other the required fields in the App Details section</a:t>
            </a:r>
            <a:endParaRPr sz="13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Publish the application. It may take up to 30 minutes before the application is available in the app store</a:t>
            </a:r>
            <a:endParaRPr sz="1300">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4" name="Shape 224"/>
        <p:cNvGrpSpPr/>
        <p:nvPr/>
      </p:nvGrpSpPr>
      <p:grpSpPr>
        <a:xfrm>
          <a:off x="0" y="0"/>
          <a:ext cx="0" cy="0"/>
          <a:chOff x="0" y="0"/>
          <a:chExt cx="0" cy="0"/>
        </a:xfrm>
      </p:grpSpPr>
      <p:sp>
        <p:nvSpPr>
          <p:cNvPr id="225" name="Google Shape;225;p36"/>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a:t>
            </a:r>
            <a:r>
              <a:rPr lang="en"/>
              <a:t> </a:t>
            </a:r>
            <a:r>
              <a:rPr lang="en"/>
              <a:t>Update New Version of the Application</a:t>
            </a:r>
            <a:endParaRPr b="0" i="1"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nvSpPr>
        <p:spPr>
          <a:xfrm>
            <a:off x="162825" y="1313600"/>
            <a:ext cx="2730900" cy="1413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In My Apps page, select the custom application</a:t>
            </a:r>
            <a:endParaRPr sz="1300">
              <a:solidFill>
                <a:schemeClr val="accent1"/>
              </a:solidFill>
              <a:latin typeface="Lato"/>
              <a:ea typeface="Lato"/>
              <a:cs typeface="Lato"/>
              <a:sym typeface="Lato"/>
            </a:endParaRPr>
          </a:p>
        </p:txBody>
      </p:sp>
      <p:sp>
        <p:nvSpPr>
          <p:cNvPr id="231" name="Google Shape;231;p37"/>
          <p:cNvSpPr txBox="1"/>
          <p:nvPr/>
        </p:nvSpPr>
        <p:spPr>
          <a:xfrm>
            <a:off x="162825" y="2727200"/>
            <a:ext cx="2779500" cy="951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On the right side of App Details page, click Add new version button</a:t>
            </a:r>
            <a:endParaRPr sz="1300">
              <a:solidFill>
                <a:schemeClr val="accent1"/>
              </a:solidFill>
              <a:latin typeface="Lato"/>
              <a:ea typeface="Lato"/>
              <a:cs typeface="Lato"/>
              <a:sym typeface="Lato"/>
            </a:endParaRPr>
          </a:p>
        </p:txBody>
      </p:sp>
      <p:pic>
        <p:nvPicPr>
          <p:cNvPr id="232" name="Google Shape;232;p37"/>
          <p:cNvPicPr preferRelativeResize="0"/>
          <p:nvPr/>
        </p:nvPicPr>
        <p:blipFill>
          <a:blip r:embed="rId3">
            <a:alphaModFix/>
          </a:blip>
          <a:stretch>
            <a:fillRect/>
          </a:stretch>
        </p:blipFill>
        <p:spPr>
          <a:xfrm>
            <a:off x="2942375" y="1231750"/>
            <a:ext cx="5943600" cy="1495425"/>
          </a:xfrm>
          <a:prstGeom prst="rect">
            <a:avLst/>
          </a:prstGeom>
          <a:noFill/>
          <a:ln cap="flat" cmpd="sng" w="9525">
            <a:solidFill>
              <a:srgbClr val="000000"/>
            </a:solidFill>
            <a:prstDash val="dot"/>
            <a:round/>
            <a:headEnd len="sm" w="sm" type="none"/>
            <a:tailEnd len="sm" w="sm" type="none"/>
          </a:ln>
        </p:spPr>
      </p:pic>
      <p:pic>
        <p:nvPicPr>
          <p:cNvPr id="233" name="Google Shape;233;p37"/>
          <p:cNvPicPr preferRelativeResize="0"/>
          <p:nvPr/>
        </p:nvPicPr>
        <p:blipFill>
          <a:blip r:embed="rId4">
            <a:alphaModFix/>
          </a:blip>
          <a:stretch>
            <a:fillRect/>
          </a:stretch>
        </p:blipFill>
        <p:spPr>
          <a:xfrm>
            <a:off x="2942313" y="2813000"/>
            <a:ext cx="3155686" cy="2111525"/>
          </a:xfrm>
          <a:prstGeom prst="rect">
            <a:avLst/>
          </a:prstGeom>
          <a:noFill/>
          <a:ln cap="flat" cmpd="sng" w="9525">
            <a:solidFill>
              <a:srgbClr val="000000"/>
            </a:solidFill>
            <a:prstDash val="dot"/>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nvSpPr>
        <p:spPr>
          <a:xfrm>
            <a:off x="705600" y="1321000"/>
            <a:ext cx="7833300" cy="1098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Upload new version and then Publish</a:t>
            </a:r>
            <a:endParaRPr sz="13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rgbClr val="666666"/>
              </a:buClr>
              <a:buSzPts val="1400"/>
              <a:buFont typeface="Lato"/>
              <a:buChar char="●"/>
            </a:pPr>
            <a:r>
              <a:rPr lang="en" sz="1300">
                <a:solidFill>
                  <a:schemeClr val="accent1"/>
                </a:solidFill>
                <a:latin typeface="Lato"/>
                <a:ea typeface="Lato"/>
                <a:cs typeface="Lato"/>
                <a:sym typeface="Lato"/>
              </a:rPr>
              <a:t>After a new version of the custom application is published, Freshdesk/Freshsales organizations who are using the custom application will need to update the new version in their Admin page. Below is a sample in Freshdesk.</a:t>
            </a:r>
            <a:endParaRPr sz="1300">
              <a:solidFill>
                <a:schemeClr val="accent1"/>
              </a:solidFill>
              <a:latin typeface="Lato"/>
              <a:ea typeface="Lato"/>
              <a:cs typeface="Lato"/>
              <a:sym typeface="Lato"/>
            </a:endParaRPr>
          </a:p>
        </p:txBody>
      </p:sp>
      <p:pic>
        <p:nvPicPr>
          <p:cNvPr id="239" name="Google Shape;239;p38"/>
          <p:cNvPicPr preferRelativeResize="0"/>
          <p:nvPr/>
        </p:nvPicPr>
        <p:blipFill>
          <a:blip r:embed="rId3">
            <a:alphaModFix/>
          </a:blip>
          <a:stretch>
            <a:fillRect/>
          </a:stretch>
        </p:blipFill>
        <p:spPr>
          <a:xfrm>
            <a:off x="705601" y="2571750"/>
            <a:ext cx="7833300" cy="1657044"/>
          </a:xfrm>
          <a:prstGeom prst="rect">
            <a:avLst/>
          </a:prstGeom>
          <a:noFill/>
          <a:ln cap="flat" cmpd="sng" w="9525">
            <a:solidFill>
              <a:srgbClr val="000000"/>
            </a:solidFill>
            <a:prstDash val="dot"/>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title"/>
          </p:nvPr>
        </p:nvSpPr>
        <p:spPr>
          <a:xfrm>
            <a:off x="655350" y="128600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Notes:</a:t>
            </a:r>
            <a:endParaRPr/>
          </a:p>
        </p:txBody>
      </p:sp>
      <p:sp>
        <p:nvSpPr>
          <p:cNvPr id="245" name="Google Shape;245;p39"/>
          <p:cNvSpPr txBox="1"/>
          <p:nvPr/>
        </p:nvSpPr>
        <p:spPr>
          <a:xfrm>
            <a:off x="655350" y="1821200"/>
            <a:ext cx="7833300" cy="10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Freshdesk and Freshsales will require separate packed application</a:t>
            </a:r>
            <a:endParaRPr>
              <a:solidFill>
                <a:srgbClr val="666666"/>
              </a:solidFill>
              <a:latin typeface="Lato"/>
              <a:ea typeface="Lato"/>
              <a:cs typeface="Lato"/>
              <a:sym typeface="Lato"/>
            </a:endParaRPr>
          </a:p>
          <a:p>
            <a:pPr indent="-317500" lvl="0" marL="457200" rtl="0" algn="l">
              <a:spcBef>
                <a:spcPts val="0"/>
              </a:spcBef>
              <a:spcAft>
                <a:spcPts val="0"/>
              </a:spcAft>
              <a:buClr>
                <a:srgbClr val="666666"/>
              </a:buClr>
              <a:buSzPts val="1400"/>
              <a:buFont typeface="Lato"/>
              <a:buChar char="●"/>
            </a:pPr>
            <a:r>
              <a:rPr lang="en">
                <a:solidFill>
                  <a:srgbClr val="666666"/>
                </a:solidFill>
                <a:latin typeface="Lato"/>
                <a:ea typeface="Lato"/>
                <a:cs typeface="Lato"/>
                <a:sym typeface="Lato"/>
              </a:rPr>
              <a:t>Each domain or customer may require different portal domain configuration and repack the application is needed. Reuse the same packed application may lead to unexpected UI and behaviors of the custom application </a:t>
            </a:r>
            <a:endParaRPr>
              <a:solidFill>
                <a:srgbClr val="666666"/>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251" name="Google Shape;251;p40"/>
          <p:cNvSpPr txBox="1"/>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300">
                <a:solidFill>
                  <a:srgbClr val="595959"/>
                </a:solidFill>
                <a:latin typeface="Lato"/>
                <a:ea typeface="Lato"/>
                <a:cs typeface="Lato"/>
                <a:sym typeface="Lato"/>
              </a:rPr>
              <a:t>For comments and feedbacks please contact academy@b3networks.com</a:t>
            </a:r>
            <a:r>
              <a:rPr lang="en" sz="1000">
                <a:solidFill>
                  <a:srgbClr val="595959"/>
                </a:solidFill>
                <a:latin typeface="Lato"/>
                <a:ea typeface="Lato"/>
                <a:cs typeface="Lato"/>
                <a:sym typeface="Lato"/>
              </a:rPr>
              <a:t>.</a:t>
            </a:r>
            <a:endParaRPr sz="1000">
              <a:solidFill>
                <a:srgbClr val="595959"/>
              </a:solidFill>
              <a:latin typeface="Lato"/>
              <a:ea typeface="Lato"/>
              <a:cs typeface="Lato"/>
              <a:sym typeface="Lato"/>
            </a:endParaRPr>
          </a:p>
        </p:txBody>
      </p:sp>
      <p:pic>
        <p:nvPicPr>
          <p:cNvPr id="252" name="Google Shape;252;p40"/>
          <p:cNvPicPr preferRelativeResize="0"/>
          <p:nvPr/>
        </p:nvPicPr>
        <p:blipFill rotWithShape="1">
          <a:blip r:embed="rId3">
            <a:alphaModFix/>
          </a:blip>
          <a:srcRect b="18449" l="9745" r="9583" t="25094"/>
          <a:stretch/>
        </p:blipFill>
        <p:spPr>
          <a:xfrm>
            <a:off x="6062187" y="3429000"/>
            <a:ext cx="1598475" cy="68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t>
            </a:r>
            <a:r>
              <a:rPr lang="en"/>
              <a:t>should attend this training session</a:t>
            </a:r>
            <a:r>
              <a:rPr lang="en"/>
              <a:t>?</a:t>
            </a:r>
            <a:endParaRPr/>
          </a:p>
        </p:txBody>
      </p:sp>
      <p:sp>
        <p:nvSpPr>
          <p:cNvPr id="101" name="Google Shape;101;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sz="1600"/>
              <a:t>This product document is catered for anyone that is keen on understanding how Freshdesk can be integrated into the B3Networks Cloud Communication Apps and what it can value-add to the telephony solutions.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Freshdesk?</a:t>
            </a:r>
            <a:endParaRPr/>
          </a:p>
        </p:txBody>
      </p:sp>
      <p:sp>
        <p:nvSpPr>
          <p:cNvPr id="112" name="Google Shape;112;p17"/>
          <p:cNvSpPr txBox="1"/>
          <p:nvPr>
            <p:ph idx="1" type="body"/>
          </p:nvPr>
        </p:nvSpPr>
        <p:spPr>
          <a:xfrm>
            <a:off x="729450" y="2078875"/>
            <a:ext cx="7688700" cy="28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Freshdesk is an online cloud-based customer service platform to keep track of conversations, collaborate with colleagues, and improve team efficiency with accurate metrics.  It serves organizations by providing helpdesk support with all smart automations to get things done faster.</a:t>
            </a:r>
            <a:endParaRPr sz="1400"/>
          </a:p>
          <a:p>
            <a:pPr indent="0" lvl="0" marL="0" rtl="0" algn="l">
              <a:spcBef>
                <a:spcPts val="1600"/>
              </a:spcBef>
              <a:spcAft>
                <a:spcPts val="0"/>
              </a:spcAft>
              <a:buNone/>
            </a:pPr>
            <a:r>
              <a:rPr lang="en" sz="1400"/>
              <a:t>The following B3Networks Apps allow users to instantly connect/integrate Freshdesk into their cloud communication solution to automate daily operations and enhance productivity.</a:t>
            </a:r>
            <a:endParaRPr sz="1400"/>
          </a:p>
          <a:p>
            <a:pPr indent="-317500" lvl="0" marL="457200" rtl="0" algn="l">
              <a:spcBef>
                <a:spcPts val="1600"/>
              </a:spcBef>
              <a:spcAft>
                <a:spcPts val="0"/>
              </a:spcAft>
              <a:buSzPts val="1400"/>
              <a:buChar char="●"/>
            </a:pPr>
            <a:r>
              <a:rPr lang="en" sz="1400"/>
              <a:t>Virtual Line</a:t>
            </a:r>
            <a:endParaRPr sz="1400"/>
          </a:p>
          <a:p>
            <a:pPr indent="-317500" lvl="0" marL="457200" rtl="0" algn="l">
              <a:spcBef>
                <a:spcPts val="0"/>
              </a:spcBef>
              <a:spcAft>
                <a:spcPts val="0"/>
              </a:spcAft>
              <a:buSzPts val="1400"/>
              <a:buChar char="●"/>
            </a:pPr>
            <a:r>
              <a:rPr lang="en" sz="1400"/>
              <a:t>BizPhone</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729450" y="1326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118" name="Google Shape;118;p18"/>
          <p:cNvSpPr txBox="1"/>
          <p:nvPr>
            <p:ph idx="1" type="body"/>
          </p:nvPr>
        </p:nvSpPr>
        <p:spPr>
          <a:xfrm>
            <a:off x="729450" y="2078875"/>
            <a:ext cx="7688700" cy="2864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To automate the process of customers using Freshdesk ticketing system and B3Networks cloud apps.</a:t>
            </a:r>
            <a:endParaRPr sz="1400"/>
          </a:p>
          <a:p>
            <a:pPr indent="-317500" lvl="0" marL="457200" rtl="0" algn="l">
              <a:spcBef>
                <a:spcPts val="0"/>
              </a:spcBef>
              <a:spcAft>
                <a:spcPts val="0"/>
              </a:spcAft>
              <a:buSzPts val="1400"/>
              <a:buChar char="●"/>
            </a:pPr>
            <a:r>
              <a:rPr lang="en" sz="1400"/>
              <a:t>To synchronize call data storage between two systems.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Integration Scope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Virtual 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nvSpPr>
        <p:spPr>
          <a:xfrm>
            <a:off x="625500" y="1237750"/>
            <a:ext cx="78930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Lato"/>
                <a:ea typeface="Lato"/>
                <a:cs typeface="Lato"/>
                <a:sym typeface="Lato"/>
              </a:rPr>
              <a:t>Aside from the main features of the Virtual Line App, it can also be engineered to integrate with third-party CRMs such as Freshdesk</a:t>
            </a:r>
            <a:endParaRPr>
              <a:solidFill>
                <a:srgbClr val="666666"/>
              </a:solidFill>
              <a:latin typeface="Lato"/>
              <a:ea typeface="Lato"/>
              <a:cs typeface="Lato"/>
              <a:sym typeface="Lato"/>
            </a:endParaRPr>
          </a:p>
        </p:txBody>
      </p:sp>
      <p:pic>
        <p:nvPicPr>
          <p:cNvPr id="134" name="Google Shape;134;p21"/>
          <p:cNvPicPr preferRelativeResize="0"/>
          <p:nvPr/>
        </p:nvPicPr>
        <p:blipFill>
          <a:blip r:embed="rId3">
            <a:alphaModFix/>
          </a:blip>
          <a:stretch>
            <a:fillRect/>
          </a:stretch>
        </p:blipFill>
        <p:spPr>
          <a:xfrm>
            <a:off x="372863" y="1827850"/>
            <a:ext cx="8398283" cy="2984850"/>
          </a:xfrm>
          <a:prstGeom prst="rect">
            <a:avLst/>
          </a:prstGeom>
          <a:noFill/>
          <a:ln cap="flat" cmpd="sng" w="9525">
            <a:solidFill>
              <a:srgbClr val="1A1A1A"/>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